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1" r:id="rId4"/>
    <p:sldId id="268" r:id="rId5"/>
    <p:sldId id="267" r:id="rId6"/>
    <p:sldId id="258" r:id="rId7"/>
    <p:sldId id="270" r:id="rId8"/>
    <p:sldId id="273" r:id="rId9"/>
    <p:sldId id="269" r:id="rId10"/>
    <p:sldId id="281" r:id="rId11"/>
    <p:sldId id="276" r:id="rId12"/>
    <p:sldId id="280" r:id="rId13"/>
    <p:sldId id="277" r:id="rId14"/>
    <p:sldId id="278" r:id="rId15"/>
    <p:sldId id="279" r:id="rId16"/>
    <p:sldId id="27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660"/>
  </p:normalViewPr>
  <p:slideViewPr>
    <p:cSldViewPr>
      <p:cViewPr>
        <p:scale>
          <a:sx n="66" d="100"/>
          <a:sy n="66" d="100"/>
        </p:scale>
        <p:origin x="-124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17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16.png"/><Relationship Id="rId5" Type="http://schemas.openxmlformats.org/officeDocument/2006/relationships/tags" Target="../tags/tag146.xml"/><Relationship Id="rId10" Type="http://schemas.openxmlformats.org/officeDocument/2006/relationships/image" Target="../media/image15.png"/><Relationship Id="rId4" Type="http://schemas.openxmlformats.org/officeDocument/2006/relationships/tags" Target="../tags/tag145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19.pn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image" Target="../media/image1.jpe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image" Target="../media/image2.jpeg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5.jpe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4.jpe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3.jpeg"/><Relationship Id="rId5" Type="http://schemas.openxmlformats.org/officeDocument/2006/relationships/tags" Target="../tags/tag9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10" Type="http://schemas.openxmlformats.org/officeDocument/2006/relationships/image" Target="../media/image8.png"/><Relationship Id="rId4" Type="http://schemas.openxmlformats.org/officeDocument/2006/relationships/tags" Target="../tags/tag109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image" Target="../media/image14.jpeg"/><Relationship Id="rId3" Type="http://schemas.openxmlformats.org/officeDocument/2006/relationships/tags" Target="../tags/tag125.xml"/><Relationship Id="rId21" Type="http://schemas.openxmlformats.org/officeDocument/2006/relationships/image" Target="../media/image9.jpeg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image" Target="../media/image13.png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image" Target="../media/image12.png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1.jpeg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28596" y="1928802"/>
            <a:ext cx="8072495" cy="2857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«Разработка автоматизированной системы хранения документации и программного кода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для станков с Числовым Программным Управлением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85720" y="4500570"/>
            <a:ext cx="528641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Цель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785786" y="5288340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 smtClean="0"/>
              <a:t>Автоматизация процесса наладки управляющей части станка с ЧПУ.</a:t>
            </a:r>
            <a:endParaRPr lang="ru-RU" sz="3200" b="1" dirty="0"/>
          </a:p>
          <a:p>
            <a:endParaRPr lang="ru-RU" sz="3200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214282" y="0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Студент</a:t>
            </a:r>
            <a:r>
              <a:rPr lang="en-US" sz="2800" dirty="0" smtClean="0"/>
              <a:t>: </a:t>
            </a:r>
            <a:r>
              <a:rPr lang="ru-RU" sz="2800" dirty="0" smtClean="0"/>
              <a:t>Кудрявцев И. В</a:t>
            </a:r>
            <a:r>
              <a:rPr lang="ru-RU" sz="2800" dirty="0" smtClean="0"/>
              <a:t>.,  Гр</a:t>
            </a:r>
            <a:r>
              <a:rPr lang="ru-RU" sz="2800" dirty="0" smtClean="0"/>
              <a:t>. 6331</a:t>
            </a:r>
          </a:p>
          <a:p>
            <a:r>
              <a:rPr lang="ru-RU" sz="2800" dirty="0" smtClean="0"/>
              <a:t>Дипломный руководитель</a:t>
            </a:r>
            <a:r>
              <a:rPr lang="en-US" sz="2800" dirty="0" smtClean="0"/>
              <a:t>: </a:t>
            </a:r>
            <a:r>
              <a:rPr lang="ru-RU" sz="2800" dirty="0" err="1" smtClean="0"/>
              <a:t>Степулёнок</a:t>
            </a:r>
            <a:r>
              <a:rPr lang="ru-RU" sz="2800" dirty="0" smtClean="0"/>
              <a:t> Д. О.</a:t>
            </a:r>
            <a:endParaRPr lang="ru-RU" sz="2800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57158" y="1000108"/>
            <a:ext cx="4286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000" u="sng" dirty="0" smtClean="0"/>
              <a:t>Тема</a:t>
            </a:r>
            <a:r>
              <a:rPr lang="ru-RU" sz="4000" dirty="0" smtClean="0"/>
              <a:t>: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средства разработки</a:t>
            </a:r>
            <a:endParaRPr lang="ru-RU" dirty="0"/>
          </a:p>
        </p:txBody>
      </p:sp>
      <p:pic>
        <p:nvPicPr>
          <p:cNvPr id="1026" name="Picture 2" descr="http://iitt.fvt.sfedu.ru/forum/files/dbforge_studio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2791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1182279" y="3244334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db</a:t>
            </a:r>
            <a:r>
              <a:rPr lang="en-US" dirty="0" err="1"/>
              <a:t>F</a:t>
            </a:r>
            <a:r>
              <a:rPr lang="en-US" dirty="0" err="1" smtClean="0"/>
              <a:t>orge</a:t>
            </a:r>
            <a:r>
              <a:rPr lang="en-US" dirty="0" smtClean="0"/>
              <a:t> Studio </a:t>
            </a:r>
            <a:r>
              <a:rPr lang="en-US" dirty="0"/>
              <a:t>for </a:t>
            </a:r>
            <a:r>
              <a:rPr lang="en-US" dirty="0" err="1" smtClean="0"/>
              <a:t>MySql</a:t>
            </a:r>
            <a:endParaRPr lang="ru-RU" dirty="0"/>
          </a:p>
        </p:txBody>
      </p:sp>
      <p:pic>
        <p:nvPicPr>
          <p:cNvPr id="1028" name="Picture 4" descr="http://web-grand.ru/wp-content/uploads/2011/05/denwer-icon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0004"/>
            <a:ext cx="2238996" cy="22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017502" y="3584637"/>
            <a:ext cx="165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Denwer</a:t>
            </a:r>
            <a:endParaRPr lang="en-US" sz="3600" dirty="0" smtClean="0"/>
          </a:p>
          <a:p>
            <a:pPr algn="ctr"/>
            <a:r>
              <a:rPr lang="en-US" sz="3600" dirty="0" smtClean="0"/>
              <a:t>Apache</a:t>
            </a:r>
          </a:p>
          <a:p>
            <a:pPr algn="ctr"/>
            <a:r>
              <a:rPr lang="en-US" sz="3600" dirty="0" smtClean="0"/>
              <a:t>PHP</a:t>
            </a:r>
          </a:p>
          <a:p>
            <a:pPr algn="ctr"/>
            <a:r>
              <a:rPr lang="en-US" sz="3600" dirty="0" smtClean="0"/>
              <a:t>MySQL</a:t>
            </a:r>
            <a:endParaRPr lang="ru-RU" sz="3600" dirty="0"/>
          </a:p>
        </p:txBody>
      </p:sp>
      <p:pic>
        <p:nvPicPr>
          <p:cNvPr id="1030" name="Picture 6" descr="http://habrastorage.org/storage1/340320e8/e4e82fef/593346a1/a7220e0a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32873" y="5804363"/>
            <a:ext cx="208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PHPStorm</a:t>
            </a:r>
            <a:endParaRPr lang="ru-RU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8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4286" r="52619" b="19346"/>
          <a:stretch/>
        </p:blipFill>
        <p:spPr bwMode="auto">
          <a:xfrm>
            <a:off x="179512" y="937862"/>
            <a:ext cx="8604447" cy="58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47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b="1" dirty="0"/>
              <a:t>Таблица “</a:t>
            </a:r>
            <a:r>
              <a:rPr lang="en-US" b="1" dirty="0"/>
              <a:t>user</a:t>
            </a:r>
            <a:r>
              <a:rPr lang="ru-RU" b="1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</a:t>
            </a:r>
            <a:r>
              <a:rPr lang="ru-RU" dirty="0" smtClean="0"/>
              <a:t>ранение </a:t>
            </a:r>
            <a:r>
              <a:rPr lang="ru-RU" dirty="0"/>
              <a:t>информации о пользователях системы. Нужна для идентификации и авторизации пользователей в системе.</a:t>
            </a:r>
          </a:p>
          <a:p>
            <a:pPr lvl="0"/>
            <a:r>
              <a:rPr lang="en-US" b="1" dirty="0" smtClean="0"/>
              <a:t>id</a:t>
            </a:r>
            <a:r>
              <a:rPr lang="ru-RU" b="1" dirty="0" smtClean="0"/>
              <a:t> </a:t>
            </a:r>
            <a:r>
              <a:rPr lang="ru-RU" b="1" dirty="0"/>
              <a:t>– </a:t>
            </a:r>
            <a:r>
              <a:rPr lang="ru-RU" dirty="0"/>
              <a:t>идентификатор (номер) пользователя в системе (присваивается автоматически);</a:t>
            </a:r>
          </a:p>
          <a:p>
            <a:pPr lvl="0"/>
            <a:r>
              <a:rPr lang="ru-RU" b="1" dirty="0" err="1"/>
              <a:t>name</a:t>
            </a:r>
            <a:r>
              <a:rPr lang="ru-RU" b="1" dirty="0"/>
              <a:t> – </a:t>
            </a:r>
            <a:r>
              <a:rPr lang="ru-RU" dirty="0"/>
              <a:t>Фамилия имя отчество пользователя (не более 255 символов);</a:t>
            </a:r>
          </a:p>
          <a:p>
            <a:pPr lvl="0"/>
            <a:r>
              <a:rPr lang="ru-RU" b="1" dirty="0" err="1"/>
              <a:t>email</a:t>
            </a:r>
            <a:r>
              <a:rPr lang="ru-RU" b="1" dirty="0"/>
              <a:t> – </a:t>
            </a:r>
            <a:r>
              <a:rPr lang="ru-RU" dirty="0"/>
              <a:t>электронная почта пользователя, используется как логин (не более 255 символов);</a:t>
            </a:r>
          </a:p>
          <a:p>
            <a:pPr lvl="0"/>
            <a:r>
              <a:rPr lang="en-US" b="1" dirty="0"/>
              <a:t>password</a:t>
            </a:r>
            <a:r>
              <a:rPr lang="ru-RU" b="1" dirty="0"/>
              <a:t> – </a:t>
            </a:r>
            <a:r>
              <a:rPr lang="en-US" dirty="0"/>
              <a:t>md</a:t>
            </a:r>
            <a:r>
              <a:rPr lang="ru-RU" dirty="0"/>
              <a:t>5-хеш сумма пароля пользователя</a:t>
            </a:r>
            <a:r>
              <a:rPr lang="ru-RU" dirty="0" smtClean="0"/>
              <a:t>. </a:t>
            </a:r>
            <a:r>
              <a:rPr lang="ru-RU" dirty="0"/>
              <a:t>MD5 – 128-битный алгоритм </a:t>
            </a:r>
            <a:r>
              <a:rPr lang="ru-RU" dirty="0" smtClean="0"/>
              <a:t>хеширования. </a:t>
            </a:r>
            <a:r>
              <a:rPr lang="en-US" dirty="0" smtClean="0"/>
              <a:t>MD5-</a:t>
            </a:r>
            <a:r>
              <a:rPr lang="ru-RU" dirty="0" err="1" smtClean="0"/>
              <a:t>хеш</a:t>
            </a:r>
            <a:r>
              <a:rPr lang="ru-RU" dirty="0" smtClean="0"/>
              <a:t> </a:t>
            </a:r>
            <a:r>
              <a:rPr lang="ru-RU" dirty="0"/>
              <a:t>х</a:t>
            </a:r>
            <a:r>
              <a:rPr lang="ru-RU" dirty="0" smtClean="0"/>
              <a:t>ранится </a:t>
            </a:r>
            <a:r>
              <a:rPr lang="ru-RU" dirty="0"/>
              <a:t>вместо самого пароля на случай компрометации базы </a:t>
            </a:r>
            <a:r>
              <a:rPr lang="ru-RU" dirty="0" smtClean="0"/>
              <a:t>данных. </a:t>
            </a:r>
            <a:endParaRPr lang="ru-RU" dirty="0"/>
          </a:p>
          <a:p>
            <a:pPr lvl="0"/>
            <a:r>
              <a:rPr lang="ru-RU" b="1" dirty="0" err="1"/>
              <a:t>is_admin</a:t>
            </a:r>
            <a:r>
              <a:rPr lang="ru-RU" b="1" dirty="0"/>
              <a:t> – </a:t>
            </a:r>
            <a:r>
              <a:rPr lang="ru-RU" dirty="0"/>
              <a:t>Является ли администратором? 0 – не является, 1 – является. Администратор может назначать новых администраторов, а также удалять права администратора у других администраторов. </a:t>
            </a: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67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/>
          <a:srcRect l="2929" t="10986" r="25000" b="35547"/>
          <a:stretch>
            <a:fillRect/>
          </a:stretch>
        </p:blipFill>
        <p:spPr bwMode="auto">
          <a:xfrm>
            <a:off x="142844" y="1071546"/>
            <a:ext cx="8643966" cy="513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>
            <p:custDataLst>
              <p:tags r:id="rId4"/>
            </p:custDataLst>
          </p:nvPr>
        </p:nvCxnSpPr>
        <p:spPr>
          <a:xfrm rot="5400000" flipH="1" flipV="1">
            <a:off x="1857356" y="4500570"/>
            <a:ext cx="642942" cy="50006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642910" y="5143512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Переход к тексту программы</a:t>
            </a:r>
            <a:endParaRPr lang="ru-RU" sz="2800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4214810" y="2000240"/>
            <a:ext cx="293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Автор программы</a:t>
            </a:r>
            <a:endParaRPr lang="ru-RU" sz="28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>
            <p:custDataLst>
              <p:tags r:id="rId7"/>
            </p:custDataLst>
          </p:nvPr>
        </p:nvCxnSpPr>
        <p:spPr>
          <a:xfrm rot="5400000">
            <a:off x="4245252" y="2350143"/>
            <a:ext cx="1262732" cy="160936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6072198" y="4929198"/>
            <a:ext cx="27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Фильтры (поиск)</a:t>
            </a:r>
            <a:endParaRPr lang="ru-RU" sz="2800" dirty="0"/>
          </a:p>
        </p:txBody>
      </p:sp>
      <p:cxnSp>
        <p:nvCxnSpPr>
          <p:cNvPr id="14" name="Прямая со стрелкой 13"/>
          <p:cNvCxnSpPr/>
          <p:nvPr>
            <p:custDataLst>
              <p:tags r:id="rId9"/>
            </p:custDataLst>
          </p:nvPr>
        </p:nvCxnSpPr>
        <p:spPr>
          <a:xfrm rot="16200000" flipV="1">
            <a:off x="5286381" y="4000506"/>
            <a:ext cx="1500199" cy="50006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0"/>
            </p:custDataLst>
          </p:nvPr>
        </p:nvSpPr>
        <p:spPr>
          <a:xfrm>
            <a:off x="7215206" y="1571612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Действия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7" idx="2"/>
          </p:cNvCxnSpPr>
          <p:nvPr>
            <p:custDataLst>
              <p:tags r:id="rId11"/>
            </p:custDataLst>
          </p:nvPr>
        </p:nvCxnSpPr>
        <p:spPr>
          <a:xfrm rot="16200000" flipH="1">
            <a:off x="7236804" y="2879096"/>
            <a:ext cx="1762798" cy="19427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92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Страница пользователя системы</a:t>
            </a:r>
            <a:endParaRPr lang="ru-RU" dirty="0"/>
          </a:p>
        </p:txBody>
      </p:sp>
      <p:pic>
        <p:nvPicPr>
          <p:cNvPr id="4" name="Рисунок 3"/>
          <p:cNvPicPr/>
          <p:nvPr>
            <p:custDataLst>
              <p:tags r:id="rId3"/>
            </p:custDataLst>
          </p:nvPr>
        </p:nvPicPr>
        <p:blipFill>
          <a:blip r:embed="rId5"/>
          <a:srcRect l="4169" t="6815" r="23356" b="51490"/>
          <a:stretch>
            <a:fillRect/>
          </a:stretch>
        </p:blipFill>
        <p:spPr bwMode="auto">
          <a:xfrm>
            <a:off x="571472" y="1643050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57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Тип станка</a:t>
            </a:r>
            <a:endParaRPr lang="ru-RU" dirty="0"/>
          </a:p>
        </p:txBody>
      </p:sp>
      <p:pic>
        <p:nvPicPr>
          <p:cNvPr id="4" name="Рисунок 3"/>
          <p:cNvPicPr/>
          <p:nvPr>
            <p:custDataLst>
              <p:tags r:id="rId3"/>
            </p:custDataLst>
          </p:nvPr>
        </p:nvPicPr>
        <p:blipFill>
          <a:blip r:embed="rId5"/>
          <a:srcRect l="2875" t="6704" r="23332" b="40743"/>
          <a:stretch>
            <a:fillRect/>
          </a:stretch>
        </p:blipFill>
        <p:spPr bwMode="auto">
          <a:xfrm>
            <a:off x="571472" y="1142984"/>
            <a:ext cx="81439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66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pPr lvl="0"/>
            <a:r>
              <a:rPr lang="ru-RU" dirty="0" smtClean="0"/>
              <a:t>Объединение в одной базе данных программного кода, чертежей к нему, а так же важной информации, обеспечивает высокую эффективность процесса наладки оборудования и наглядность действий.</a:t>
            </a:r>
          </a:p>
          <a:p>
            <a:pPr lvl="0"/>
            <a:r>
              <a:rPr lang="ru-RU" dirty="0" smtClean="0"/>
              <a:t>Обеспечена защита от несанкционированного доступа к важным файлам.</a:t>
            </a:r>
          </a:p>
          <a:p>
            <a:r>
              <a:rPr lang="ru-RU" dirty="0" smtClean="0"/>
              <a:t>Реализована СКВ (система контроля версий), позволяющей удобно организовывать, отслеживать и редактировать файлы, которые имеют несколько версий.</a:t>
            </a:r>
          </a:p>
          <a:p>
            <a:pPr lvl="0"/>
            <a:r>
              <a:rPr lang="ru-RU" dirty="0" smtClean="0"/>
              <a:t>Снижение вероятности ошибки и связанного с ним риска порчи оборудования.</a:t>
            </a:r>
          </a:p>
          <a:p>
            <a:pPr lvl="0"/>
            <a:r>
              <a:rPr lang="ru-RU" dirty="0" smtClean="0"/>
              <a:t>Систему можно дорабатывать и внедрять  на реальном производстве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Станок с ЧПУ «</a:t>
            </a:r>
            <a:r>
              <a:rPr lang="en-US" dirty="0" err="1" smtClean="0"/>
              <a:t>Monforts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357158" y="1214422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5214942" y="1500174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Файл:Monforts UniCen 1000 MultiTurn.jpg"/>
          <p:cNvPicPr/>
          <p:nvPr>
            <p:custDataLst>
              <p:tags r:id="rId5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2428860" y="264318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Рабочая часть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500034" y="1071546"/>
            <a:ext cx="3571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Управляющая часть</a:t>
            </a:r>
            <a:endParaRPr lang="ru-RU" sz="3200" b="1" dirty="0">
              <a:solidFill>
                <a:srgbClr val="002060"/>
              </a:solidFill>
            </a:endParaRPr>
          </a:p>
        </p:txBody>
      </p:sp>
      <p:cxnSp>
        <p:nvCxnSpPr>
          <p:cNvPr id="16" name="Прямая со стрелкой 15"/>
          <p:cNvCxnSpPr/>
          <p:nvPr>
            <p:custDataLst>
              <p:tags r:id="rId8"/>
            </p:custDataLst>
          </p:nvPr>
        </p:nvCxnSpPr>
        <p:spPr>
          <a:xfrm rot="5400000">
            <a:off x="1071538" y="2571744"/>
            <a:ext cx="928694" cy="71438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7158" y="0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Процесс наладки рабочей части станка</a:t>
            </a:r>
            <a:endParaRPr lang="ru-RU" sz="3600" dirty="0"/>
          </a:p>
        </p:txBody>
      </p:sp>
      <p:pic>
        <p:nvPicPr>
          <p:cNvPr id="4" name="Рисунок 3" descr="P1030204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642910" y="803654"/>
            <a:ext cx="8001024" cy="6000768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857488" y="1000108"/>
            <a:ext cx="2790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Револьверная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Головка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28662" y="3143248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/>
          <p:nvPr>
            <p:custDataLst>
              <p:tags r:id="rId6"/>
            </p:custDataLst>
          </p:nvPr>
        </p:nvCxnSpPr>
        <p:spPr>
          <a:xfrm rot="5400000">
            <a:off x="1893869" y="4178305"/>
            <a:ext cx="500066" cy="158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>
            <p:custDataLst>
              <p:tags r:id="rId7"/>
            </p:custDataLst>
          </p:nvPr>
        </p:nvCxnSpPr>
        <p:spPr>
          <a:xfrm>
            <a:off x="4643438" y="1857364"/>
            <a:ext cx="2143140" cy="1071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5286380" y="5286388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Инструмент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ru-RU" sz="2800" dirty="0" smtClean="0">
                <a:solidFill>
                  <a:schemeClr val="bg1"/>
                </a:solidFill>
              </a:rPr>
              <a:t>расточной резец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>
            <p:custDataLst>
              <p:tags r:id="rId9"/>
            </p:custDataLst>
          </p:nvPr>
        </p:nvCxnSpPr>
        <p:spPr>
          <a:xfrm rot="16200000" flipV="1">
            <a:off x="5000628" y="4500570"/>
            <a:ext cx="1071570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>
            <p:custDataLst>
              <p:tags r:id="rId10"/>
            </p:custDataLst>
          </p:nvPr>
        </p:nvSpPr>
        <p:spPr>
          <a:xfrm>
            <a:off x="3643306" y="285749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ru-RU" sz="3200" dirty="0" smtClean="0"/>
              <a:t>Рука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>
            <p:custDataLst>
              <p:tags r:id="rId11"/>
            </p:custDataLst>
          </p:nvPr>
        </p:nvCxnSpPr>
        <p:spPr>
          <a:xfrm rot="16200000" flipH="1">
            <a:off x="3721380" y="4150015"/>
            <a:ext cx="1486927" cy="71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1857356" y="214311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Деталь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/>
          <p:nvPr>
            <p:custDataLst>
              <p:tags r:id="rId13"/>
            </p:custDataLst>
          </p:nvPr>
        </p:nvCxnSpPr>
        <p:spPr>
          <a:xfrm rot="16200000" flipH="1">
            <a:off x="2143108" y="3571876"/>
            <a:ext cx="2071702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 управляющей части станка</a:t>
            </a:r>
            <a:endParaRPr lang="ru-RU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072066" y="4357694"/>
            <a:ext cx="4272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Управляющая часть </a:t>
            </a:r>
          </a:p>
          <a:p>
            <a:r>
              <a:rPr lang="en-US" sz="3600" b="1" dirty="0" smtClean="0"/>
              <a:t>c</a:t>
            </a:r>
            <a:r>
              <a:rPr lang="ru-RU" sz="3600" b="1" dirty="0" smtClean="0"/>
              <a:t>танка, среда </a:t>
            </a:r>
            <a:endParaRPr lang="en-US" sz="3600" b="1" dirty="0" smtClean="0"/>
          </a:p>
          <a:p>
            <a:r>
              <a:rPr lang="en-US" sz="3600" b="1" dirty="0" smtClean="0"/>
              <a:t>Siemens </a:t>
            </a:r>
          </a:p>
          <a:p>
            <a:r>
              <a:rPr lang="en-US" sz="3600" b="1" dirty="0" err="1" smtClean="0"/>
              <a:t>Sinumerik</a:t>
            </a:r>
            <a:r>
              <a:rPr lang="en-US" sz="3600" b="1" dirty="0" smtClean="0"/>
              <a:t> 840D</a:t>
            </a:r>
            <a:endParaRPr lang="ru-RU" sz="3600" b="1" dirty="0"/>
          </a:p>
        </p:txBody>
      </p:sp>
      <p:pic>
        <p:nvPicPr>
          <p:cNvPr id="7" name="Рисунок 6" descr="windows_XP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4348" y="1285860"/>
            <a:ext cx="3143272" cy="2294589"/>
          </a:xfrm>
          <a:prstGeom prst="rect">
            <a:avLst/>
          </a:prstGeom>
        </p:spPr>
      </p:pic>
      <p:pic>
        <p:nvPicPr>
          <p:cNvPr id="8" name="Рисунок 7" descr="sinumeric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714876" y="1357298"/>
            <a:ext cx="41148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00034" y="328612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возможность подключения к серверу</a:t>
            </a:r>
            <a:endParaRPr lang="ru-RU" dirty="0"/>
          </a:p>
        </p:txBody>
      </p:sp>
      <p:pic>
        <p:nvPicPr>
          <p:cNvPr id="12" name="Рисунок 11" descr="P1030186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28596" y="4143380"/>
            <a:ext cx="3286116" cy="2464587"/>
          </a:xfrm>
          <a:prstGeom prst="rect">
            <a:avLst/>
          </a:prstGeom>
        </p:spPr>
      </p:pic>
      <p:sp>
        <p:nvSpPr>
          <p:cNvPr id="13" name="Овал 12"/>
          <p:cNvSpPr/>
          <p:nvPr>
            <p:custDataLst>
              <p:tags r:id="rId8"/>
            </p:custDataLst>
          </p:nvPr>
        </p:nvSpPr>
        <p:spPr>
          <a:xfrm>
            <a:off x="1285852" y="4643446"/>
            <a:ext cx="785818" cy="642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13" idx="0"/>
          </p:cNvCxnSpPr>
          <p:nvPr>
            <p:custDataLst>
              <p:tags r:id="rId9"/>
            </p:custDataLst>
          </p:nvPr>
        </p:nvCxnSpPr>
        <p:spPr>
          <a:xfrm rot="5400000" flipH="1" flipV="1">
            <a:off x="1339430" y="4268397"/>
            <a:ext cx="714380" cy="357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142852"/>
            <a:ext cx="8229600" cy="796908"/>
          </a:xfrm>
        </p:spPr>
        <p:txBody>
          <a:bodyPr/>
          <a:lstStyle/>
          <a:p>
            <a:r>
              <a:rPr lang="ru-RU" dirty="0" smtClean="0"/>
              <a:t>Среда </a:t>
            </a:r>
            <a:r>
              <a:rPr lang="en-US" dirty="0" err="1" smtClean="0"/>
              <a:t>Sinumerik</a:t>
            </a:r>
            <a:r>
              <a:rPr lang="en-US" dirty="0" smtClean="0"/>
              <a:t> 840D</a:t>
            </a:r>
            <a:endParaRPr lang="ru-RU" dirty="0"/>
          </a:p>
        </p:txBody>
      </p:sp>
      <p:pic>
        <p:nvPicPr>
          <p:cNvPr id="4" name="Рисунок 3" descr="P1030189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lum bright="10000" contrast="20000"/>
          </a:blip>
          <a:srcRect l="9649" b="7017"/>
          <a:stretch>
            <a:fillRect/>
          </a:stretch>
        </p:blipFill>
        <p:spPr>
          <a:xfrm>
            <a:off x="928662" y="928670"/>
            <a:ext cx="7358082" cy="56793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000108"/>
            <a:ext cx="8319868" cy="545322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Описание процесса наладки управляющей и рабочей частей станков с ЧПУ.</a:t>
            </a:r>
          </a:p>
          <a:p>
            <a:r>
              <a:rPr lang="ru-RU" dirty="0" smtClean="0"/>
              <a:t>Объединение в единой базе данных программ и технологических процессов для станков с ЧПУ</a:t>
            </a:r>
          </a:p>
          <a:p>
            <a:r>
              <a:rPr lang="ru-RU" dirty="0" smtClean="0"/>
              <a:t>Формализация 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её реализация 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42852"/>
            <a:ext cx="9144000" cy="78581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Централизованное хранение документации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857620" y="3643290"/>
            <a:ext cx="486224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1" descr="Новый точечный рисунок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14282" y="1000108"/>
            <a:ext cx="4267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верх 5"/>
          <p:cNvSpPr/>
          <p:nvPr>
            <p:custDataLst>
              <p:tags r:id="rId5"/>
            </p:custDataLst>
          </p:nvPr>
        </p:nvSpPr>
        <p:spPr>
          <a:xfrm rot="7877492">
            <a:off x="3714148" y="365899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4429124" y="128586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не организованна и разбросана по производственному участку</a:t>
            </a:r>
            <a:endParaRPr lang="ru-RU" sz="2000" dirty="0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214282" y="557214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и программный код хранится на центральном сервере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 </a:t>
            </a:r>
            <a:br>
              <a:rPr lang="ru-RU" dirty="0" smtClean="0"/>
            </a:br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Прямоугольник 3"/>
          <p:cNvSpPr/>
          <p:nvPr>
            <p:custDataLst>
              <p:tags r:id="rId3"/>
            </p:custDataLst>
          </p:nvPr>
        </p:nvSpPr>
        <p:spPr>
          <a:xfrm>
            <a:off x="714348" y="4643446"/>
            <a:ext cx="357190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База Данных с документами и программным кодом</a:t>
            </a:r>
            <a:endParaRPr lang="ru-RU" sz="2400" dirty="0"/>
          </a:p>
        </p:txBody>
      </p:sp>
      <p:sp>
        <p:nvSpPr>
          <p:cNvPr id="5" name="Прямоугольник 4"/>
          <p:cNvSpPr/>
          <p:nvPr>
            <p:custDataLst>
              <p:tags r:id="rId4"/>
            </p:custDataLst>
          </p:nvPr>
        </p:nvSpPr>
        <p:spPr>
          <a:xfrm>
            <a:off x="714348" y="3214686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Серверная часть </a:t>
            </a:r>
            <a:endParaRPr lang="ru-RU" sz="2400" dirty="0"/>
          </a:p>
        </p:txBody>
      </p:sp>
      <p:sp>
        <p:nvSpPr>
          <p:cNvPr id="6" name="Прямоугольник 5"/>
          <p:cNvSpPr/>
          <p:nvPr>
            <p:custDataLst>
              <p:tags r:id="rId5"/>
            </p:custDataLst>
          </p:nvPr>
        </p:nvSpPr>
        <p:spPr>
          <a:xfrm>
            <a:off x="714348" y="1857364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Клиентская часть (интерфейс)</a:t>
            </a:r>
            <a:endParaRPr lang="ru-RU" sz="2400" dirty="0"/>
          </a:p>
        </p:txBody>
      </p:sp>
      <p:sp>
        <p:nvSpPr>
          <p:cNvPr id="7" name="Стрелка вниз 6"/>
          <p:cNvSpPr/>
          <p:nvPr>
            <p:custDataLst>
              <p:tags r:id="rId6"/>
            </p:custDataLst>
          </p:nvPr>
        </p:nvSpPr>
        <p:spPr>
          <a:xfrm>
            <a:off x="2214546" y="2714620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>
            <p:custDataLst>
              <p:tags r:id="rId7"/>
            </p:custDataLst>
          </p:nvPr>
        </p:nvSpPr>
        <p:spPr>
          <a:xfrm>
            <a:off x="2214546" y="4071942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4572000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0" name="Прямоугольник 9"/>
          <p:cNvSpPr/>
          <p:nvPr>
            <p:custDataLst>
              <p:tags r:id="rId9"/>
            </p:custDataLst>
          </p:nvPr>
        </p:nvSpPr>
        <p:spPr>
          <a:xfrm>
            <a:off x="4511642" y="3429000"/>
            <a:ext cx="259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Разграничение доступа, </a:t>
            </a:r>
          </a:p>
          <a:p>
            <a:r>
              <a:rPr lang="ru-RU" dirty="0" smtClean="0"/>
              <a:t>защита информации</a:t>
            </a:r>
            <a:endParaRPr lang="ru-RU" dirty="0"/>
          </a:p>
        </p:txBody>
      </p:sp>
      <p:sp>
        <p:nvSpPr>
          <p:cNvPr id="11" name="Прямоугольник 10"/>
          <p:cNvSpPr/>
          <p:nvPr>
            <p:custDataLst>
              <p:tags r:id="rId10"/>
            </p:custDataLst>
          </p:nvPr>
        </p:nvSpPr>
        <p:spPr>
          <a:xfrm>
            <a:off x="4500562" y="2214554"/>
            <a:ext cx="321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0" y="4000504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42844" y="3071810"/>
            <a:ext cx="1928826" cy="1014987"/>
          </a:xfrm>
          <a:prstGeom prst="rect">
            <a:avLst/>
          </a:prstGeom>
        </p:spPr>
      </p:pic>
      <p:sp>
        <p:nvSpPr>
          <p:cNvPr id="8" name="Прямоугольник 7"/>
          <p:cNvSpPr/>
          <p:nvPr>
            <p:custDataLst>
              <p:tags r:id="rId5"/>
            </p:custDataLst>
          </p:nvPr>
        </p:nvSpPr>
        <p:spPr>
          <a:xfrm>
            <a:off x="2786050" y="5857892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Cascading Style Sheets</a:t>
            </a:r>
            <a:r>
              <a:rPr lang="en-US" sz="1600" dirty="0" smtClean="0"/>
              <a:t> - </a:t>
            </a:r>
            <a:endParaRPr lang="ru-RU" sz="1600" dirty="0" smtClean="0"/>
          </a:p>
          <a:p>
            <a:r>
              <a:rPr lang="ru-RU" sz="1600" dirty="0" smtClean="0"/>
              <a:t>каскадные таблицы стилей</a:t>
            </a:r>
            <a:endParaRPr lang="ru-RU" sz="1600" dirty="0"/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214414" y="157161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5143504" y="157161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«Настольное» </a:t>
            </a:r>
          </a:p>
          <a:p>
            <a:pPr algn="ctr"/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11" name="Стрелка вправо 10"/>
          <p:cNvSpPr/>
          <p:nvPr>
            <p:custDataLst>
              <p:tags r:id="rId8"/>
            </p:custDataLst>
          </p:nvPr>
        </p:nvSpPr>
        <p:spPr>
          <a:xfrm rot="1707334">
            <a:off x="5659096" y="1242785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>
            <p:custDataLst>
              <p:tags r:id="rId9"/>
            </p:custDataLst>
          </p:nvPr>
        </p:nvSpPr>
        <p:spPr>
          <a:xfrm rot="8801647">
            <a:off x="2579798" y="1265581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yii.jp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57158" y="5143488"/>
            <a:ext cx="1500198" cy="1500198"/>
          </a:xfrm>
          <a:prstGeom prst="rect">
            <a:avLst/>
          </a:prstGeom>
        </p:spPr>
      </p:pic>
      <p:sp>
        <p:nvSpPr>
          <p:cNvPr id="14" name="TextBox 13"/>
          <p:cNvSpPr txBox="1"/>
          <p:nvPr>
            <p:custDataLst>
              <p:tags r:id="rId11"/>
            </p:custDataLst>
          </p:nvPr>
        </p:nvSpPr>
        <p:spPr>
          <a:xfrm>
            <a:off x="285720" y="22859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3071802" y="228599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357422" y="2928934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857620" y="2928934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000364" y="4643446"/>
            <a:ext cx="1143008" cy="1143008"/>
          </a:xfrm>
          <a:prstGeom prst="rect">
            <a:avLst/>
          </a:prstGeom>
        </p:spPr>
      </p:pic>
      <p:sp>
        <p:nvSpPr>
          <p:cNvPr id="20" name="TextBox 19"/>
          <p:cNvSpPr txBox="1"/>
          <p:nvPr>
            <p:custDataLst>
              <p:tags r:id="rId16"/>
            </p:custDataLst>
          </p:nvPr>
        </p:nvSpPr>
        <p:spPr>
          <a:xfrm>
            <a:off x="5786446" y="2714621"/>
            <a:ext cx="3357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000" dirty="0" smtClean="0"/>
              <a:t> Для доступа к файлам, каждый раз необходимо будет устанавливать приложение туда, где оно будет использоваться (в данной работе этот недостаток является неприемлемым).</a:t>
            </a:r>
          </a:p>
          <a:p>
            <a:pPr>
              <a:buFont typeface="Arial" charset="0"/>
              <a:buChar char="•"/>
            </a:pPr>
            <a:r>
              <a:rPr lang="ru-RU" sz="2000" dirty="0"/>
              <a:t> </a:t>
            </a:r>
            <a:r>
              <a:rPr lang="ru-RU" sz="2000" dirty="0" smtClean="0"/>
              <a:t>Проблематично установить на станок </a:t>
            </a:r>
          </a:p>
          <a:p>
            <a:pPr>
              <a:buFont typeface="Arial" charset="0"/>
              <a:buChar char="•"/>
            </a:pPr>
            <a:r>
              <a:rPr lang="ru-RU" sz="2000" dirty="0" smtClean="0"/>
              <a:t> Сложность в реализации нужного уровня защиты информации.</a:t>
            </a:r>
          </a:p>
        </p:txBody>
      </p:sp>
      <p:cxnSp>
        <p:nvCxnSpPr>
          <p:cNvPr id="21" name="Прямая соединительная линия 20"/>
          <p:cNvCxnSpPr/>
          <p:nvPr>
            <p:custDataLst>
              <p:tags r:id="rId17"/>
            </p:custDataLst>
          </p:nvPr>
        </p:nvCxnSpPr>
        <p:spPr>
          <a:xfrm rot="5400000">
            <a:off x="142844" y="4500570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>
            <p:custDataLst>
              <p:tags r:id="rId18"/>
            </p:custDataLst>
          </p:nvPr>
        </p:nvCxnSpPr>
        <p:spPr>
          <a:xfrm rot="5400000">
            <a:off x="4857752" y="271462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>
            <p:custDataLst>
              <p:tags r:id="rId19"/>
            </p:custDataLst>
          </p:nvPr>
        </p:nvCxnSpPr>
        <p:spPr>
          <a:xfrm rot="5400000">
            <a:off x="4357686" y="535782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nD15katchD2pD0FL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U2261eGPExMhjOyxn8fK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Ko2Mi6eIpUPDFku7EBIR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mZhIeSs9a7Uf7zKg5dy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cmzYzpCcyqlDtQbbGeU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8ufHOzZ1ox6VPgchLnhk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ls08Qs0MVbGlNV8fi2wX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Ut6U5Uwkx2OV07Yqyac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7Zal9bsBiOIlgyxAhEIn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X72f2qVRueHSxw2Vn6fB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xSU0hSumLNXLwZSPS5p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d8AsoCN6wUujzal192n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ADonnePebzPeowoY0rB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ULZ33yd9bX6YEMqPtRz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gdpHuQWmjp5jdOslzeS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cBwyAkzwyODQuMDm4ndP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xKueUnPkAjtpmfwtqNy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SkyCm8hkMTlJ0NbVfBN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FmjFHdau9SSwJb0YXqe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vLMQa87C2RPBEbiGq49h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Qu40UgDmzCfVRyTR22n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G7wPGg095KZ3UhMaeQY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mJkJNz27UdBONWt5Aml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yL4oUdaxOrgCrpIERs0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WNDB5SNwyaJtLNvWtq6X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s6uPG8gBjSGRMw6buaj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4kaFADTVjzFbkx7fbEf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dt0DJa5DCxcOrqQVg5MY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MU1YQiWWEq5219F1yCI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bBcy3fYE8JzdygECNAY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5ivYza6CdriFIpLheHX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sOBomWP7qccWvT35FOy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UTyeQvmgoUXJQHmbN9N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5sLUSe929rLQkTIQ76jL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s4q19p7N9AVh4DiYjC4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ZL3lJu1oIp6OqMkXhdef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SvNEkF3tkRhaL8PSpy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e4h4N81yVzOOTxy49lk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xg0b8pNG7p8shImfSUs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mXfhkkoMIOlZx13B0C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qgPIUsqMjiPT3WQ4sik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6hbkcgUP0IfXhO1vCtkh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HH70F9xiV8HlkYDnIbw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AWL7PzPOZpj4AudbBKhI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fVu2RfL8L3J76aexkYt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XL4ZgmA8MWXlj0YS4Kp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2fo8awALFANsHQDNHA2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lto2W4qjeFZXSeEJ5fyZ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SQbi3NdUPJ4fw0dhDEfXH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jDtoTwgS4hENUUK7Avl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tJXo9YvNiDRbaKyxaT2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i5kJYXE2E1NaaKrvnhm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WIK0y2lrjZyLqR3p0y8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oZAO6EvKZjJh9CYYoCG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CojzrXhO8I16kLqJVHVz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29Irr29wzM8znbvxdy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Gak4lS9nmHs47EW99Ld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cyN6Dvxt0g3OB9sr6hpHI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g2icxEGZh8OnmaQZweFB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YKneeotn5P31SF9euuPz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KcTPHZr8IhHWDDuXaInlI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LZPlGd1evzR04xOjqiv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jkhaQhKbLzJYZooTHgl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cIp3OcxXx0dIOBcNNy1Sx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9RBBpa4x3CXLGu4wmKtk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h6yqVxAexbFPbpzeRA6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1dHTObUBn0GQAu3YfwX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kIki0qyjeK5g5UFb1HZ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6QjEW7STdzN95kI1Iok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8kO5bSkAgG3g7RAaeMI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roIgdOyu8WrHYPRW0zC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5PdRryaydlR1gnGtC6MI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GaBknPITaOXlzvoMgoV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zFHsatnsQAUavwGPdMIv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cj16Xdjvjg0J7uTRcmk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FvOX97GjmLVZbqDaeALJ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2a4YHW2Bcp8Rtnr4va8k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aLpcWlzma0nYhQ2Zvmt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TfSjWUAENhSGQCK2SIP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VPSLnUPkPgqBJx0fnQQ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Af1vq8RaiYXp0izv0G2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tu6A1wEMRzzzb9aqVrv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XSC1nanMhL1qXAZ4oJMu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1SQKp0mMFdmtMxpP6kw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Pq7pkALBleo4seKh6Ep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YRz2uXKw1pp4P5qGuDI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oo32rYPhzxLbg1KUqD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4H4a4PeR62uudp1HyFg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hMMFCbdbjTLasaYrwMH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iEOoVAc5FFxU7hgLlD3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p5yAVZ68zwCot8QefDZ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Cx3HbLq3HsFqeIQlEcZ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iIO7U7npoZDkt0weOlH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J2U7nUYMeGZAfkS3QjF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MTfPPqnDPAc7ZMcMJtq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lSKblKvoQx53f0Sy4xo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n7l6R3AcQsVPym5D5C8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2WwbUboSd95VuCQeTs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NPclE5ZE4Pt4DGzR0vW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7prvtrsLspFI5ozF8pN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KCSsMRJGD5YoO7JoHWq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gLwsEejoQJnkEPD0FB2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KHzrVJHQxO54m6Vjcvm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1tsULHhPpUTG1PScizH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fAsw5lpxpxlvF5Z0Y0z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bG56rZcMxe3reSseBVq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kw9MdhBHqua3pLrYUpk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7reQ7yJoEhxGPmyWELUa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hasGND00wSlc4VV6JSi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9ybdYXclNHoSTeXJa8S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nApS2gEqr9kSXGERWLD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t9u1IEbix0mEMShUAKm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SbYfsRWx9VCA6go1xZf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vjTLA1aSUUnigi3scjm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1cM1wzcnQgzyFFmHhUm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cOZ5Y4MWNBs4hGYzvBF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6IHCn6v1rDAqjZY1rB8A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6BnFIIpLAsE65hsAXhU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EXG0x40xX8DKB10rMj2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FTSKY0ai070eWqYIakL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09Ll7HELe85yFE9q71rJ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slFqAwuBi5SGiN7N5Zm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Kn4zs48I7Ws9qx4yqDO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lg7bAnfLGQnXAil04ps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e9mzIxyJQJFP1OshtLt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MsXMcqzoWeXp2XO1FHc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hLgwxMVH7BGDnTCWk89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RCMuss5L9iA8bbvFSM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IoAUoJn3NzPQTEK3jtB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2eIqqEgmYykvTnTx3mn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jkhRVOsZDKUkmmcYiIN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GLMkThkNJEgux2rDQvG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woKn9MpfYmT1Un8zJrTZ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Bz1xl54Fh3q2OT6yFGA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qkrOPJZlxAkWNblBqjaj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QASyfsaMdpxM38G6wglF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WMWm51VYtKQl5PIJV4X2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yAG59ZcVSZRXXgJ0Krx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aMX1aZ64cO1d3qG4dN4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5D2OEJ22vna9pU88OdO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VJdijGdJtEgJGkZmlm2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U1LV4YR1kD3HiBlplO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MlyjAK1R0fCes0yNOnq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l3NANEPSc33uauFQAsZ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SFdO9rRsMCIhGihyK8K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6DDHLZWGmyKx1ly7VxZz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kpBi3RBF0hSWzAbsFRv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x9hW0DddC3o5jd5tW45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E4LYVsR73sK9Ss06RYr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yugXmcVq0zD4udb1HKm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k9lDtQd6fKNQwgHY5EcC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XV9lIFbnHJMrSyudh8B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wNXNUPhHq9OCa7CJJ5d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ib77YtbW3ZjqYrLzGAM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hEGVkIEHjot8DyFFVnP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1T5zmmV6oxRDvj6Zvy2J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82u333aQ4MzECNPKmhLc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h03mzVShvzMBK35ijSW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3RHiaKbKYEqcKt0HteX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R02LE3YTgqscXcEgL75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ayiCiCoHAGO3ZGgo58L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KywO2dtQHvoJPut2Lmv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nTcXZn1XZxKaNK5tzae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EgRMU3mozP9YaCB4d5OJ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Sizr52GiC1Ql2ncsLyG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YEGJXhNkj6M4eW6dsYA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hAEe44tv2kDXDQFDi7c0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1PzsSuX8VfONhc5b55B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c6nFYZDP9UT3DRaupjm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frEU7gSvZIpXCs4cvXv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Teye1BFiSlTFQW04SnW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FeHqcNpF4qmxqlTehP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4WB7br579sYIASZkatv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eupAIY8FOemABh5i0ljx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nPPsTU6mblofI7IBI6Zu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498</Words>
  <Application>Microsoft Office PowerPoint</Application>
  <PresentationFormat>Экран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Станок с ЧПУ «Monforts»</vt:lpstr>
      <vt:lpstr>Процесс наладки рабочей части станка</vt:lpstr>
      <vt:lpstr>Программное обеспечение управляющей части станка</vt:lpstr>
      <vt:lpstr>Среда Sinumerik 840D</vt:lpstr>
      <vt:lpstr>Задачи:</vt:lpstr>
      <vt:lpstr>Централизованное хранение документации</vt:lpstr>
      <vt:lpstr>Клиент-серверная  архитектура системы</vt:lpstr>
      <vt:lpstr>Выбор средств реализации</vt:lpstr>
      <vt:lpstr>Используемые средства разработки</vt:lpstr>
      <vt:lpstr>Разработка Базы Данных</vt:lpstr>
      <vt:lpstr>Таблица “user”</vt:lpstr>
      <vt:lpstr>Пользовательский интерфейс</vt:lpstr>
      <vt:lpstr>Страница пользователя системы</vt:lpstr>
      <vt:lpstr>Тип станка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Денис</cp:lastModifiedBy>
  <cp:revision>83</cp:revision>
  <dcterms:created xsi:type="dcterms:W3CDTF">2010-02-06T21:47:16Z</dcterms:created>
  <dcterms:modified xsi:type="dcterms:W3CDTF">2012-02-16T14:11:34Z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17HCt3wtmCUzLTaazX6w3EQQ0id5qFntbbKVJKfK7OxU</vt:lpwstr>
  </property>
  <property fmtid="{D5CDD505-2E9C-101B-9397-08002B2CF9AE}" pid="4" name="Google.Documents.RevisionId">
    <vt:lpwstr>01646341391660489423</vt:lpwstr>
  </property>
  <property fmtid="{D5CDD505-2E9C-101B-9397-08002B2CF9AE}" pid="5" name="Google.Documents.PreviousRevisionId">
    <vt:lpwstr>09264690908204669536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