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74" r:id="rId9"/>
    <p:sldId id="260" r:id="rId10"/>
    <p:sldId id="261" r:id="rId11"/>
    <p:sldId id="273" r:id="rId12"/>
    <p:sldId id="264" r:id="rId13"/>
  </p:sldIdLst>
  <p:sldSz cx="9144000" cy="6858000" type="screen4x3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6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0C85B-CAE5-4C31-9EEF-52F23A3F8846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DBA8-4FFD-4296-9D34-8A4340A108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87B52-3D6D-472B-B03C-87B5CEFC1753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7C4C-24C6-452F-8677-433B53BE1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757CF-0282-499C-87E4-7D743505F2AE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80E6F-6887-4012-96E9-BBB413DB6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F0B1E-DE89-45A7-9706-00936814D816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AF5E-6D0D-4213-8394-289BC5494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A349A-8419-445B-9D4E-E2BA836B2255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B38C-D7DC-4745-8107-94455FA873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0CD8-59DF-4189-9514-05EBE9418469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8FBD-21BC-4897-B510-AE63D9FF04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4870-ECD3-4FCF-8BAA-F6AF4E2C8601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926C7-B235-4C44-9528-CC7428D10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EAC8-1A42-4BBD-96F2-5256DA8A8C9B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A8A0-A581-420F-9336-124BE0F22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9D79-F1BF-4587-BF6F-83BA6A9C1FBA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DD7C-1991-4C64-A196-C5A0D2D65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D9-70BF-46A0-B58F-7C2BAA2A66DC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E408-20F3-4AAD-B466-236A86B8AB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AF731-7B23-4748-BD90-B66F2BEB1990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4F56-9C6F-407F-9952-C46FB5F2B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58288A-F493-420D-B0C8-B8D14B881B34}" type="datetimeFigureOut">
              <a:rPr lang="ru-RU"/>
              <a:pPr>
                <a:defRPr/>
              </a:pPr>
              <a:t>17.02.2012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257F64-7A88-4FC4-A740-17CDF0166F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3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7.xml"/><Relationship Id="rId7" Type="http://schemas.openxmlformats.org/officeDocument/2006/relationships/image" Target="../media/image5.jpe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96.xml"/><Relationship Id="rId7" Type="http://schemas.openxmlformats.org/officeDocument/2006/relationships/image" Target="../media/image8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11.png"/><Relationship Id="rId5" Type="http://schemas.openxmlformats.org/officeDocument/2006/relationships/tags" Target="../tags/tag103.xml"/><Relationship Id="rId10" Type="http://schemas.openxmlformats.org/officeDocument/2006/relationships/image" Target="../media/image10.png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1071546"/>
            <a:ext cx="7772400" cy="2357444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Разработка системы для автоматической торговли на фондовой бирже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472" y="3786190"/>
            <a:ext cx="8143932" cy="1752600"/>
          </a:xfrm>
        </p:spPr>
        <p:txBody>
          <a:bodyPr/>
          <a:lstStyle/>
          <a:p>
            <a:pPr eaLnBrk="1" hangingPunct="1">
              <a:defRPr/>
            </a:pP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Студент</a:t>
            </a:r>
            <a:r>
              <a:rPr lang="en-US" dirty="0" smtClean="0">
                <a:solidFill>
                  <a:schemeClr val="tx1"/>
                </a:solidFill>
              </a:rPr>
              <a:t>:   </a:t>
            </a:r>
            <a:r>
              <a:rPr lang="ru-RU" dirty="0" err="1" smtClean="0">
                <a:solidFill>
                  <a:schemeClr val="tx1"/>
                </a:solidFill>
              </a:rPr>
              <a:t>Мейстельман</a:t>
            </a:r>
            <a:r>
              <a:rPr lang="ru-RU" dirty="0" smtClean="0">
                <a:solidFill>
                  <a:schemeClr val="tx1"/>
                </a:solidFill>
              </a:rPr>
              <a:t> В.А. 		гр. 6332</a:t>
            </a: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Руководитель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Степулёнок</a:t>
            </a:r>
            <a:r>
              <a:rPr lang="ru-RU" dirty="0" smtClean="0">
                <a:solidFill>
                  <a:schemeClr val="tx1"/>
                </a:solidFill>
              </a:rPr>
              <a:t> Д.О.</a:t>
            </a:r>
            <a:endParaRPr lang="ru-RU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43174" y="500042"/>
            <a:ext cx="5572164" cy="714380"/>
          </a:xfrm>
        </p:spPr>
        <p:txBody>
          <a:bodyPr/>
          <a:lstStyle/>
          <a:p>
            <a:r>
              <a:rPr lang="ru-RU" sz="4400" dirty="0" err="1" smtClean="0"/>
              <a:t>Коннектор</a:t>
            </a:r>
            <a:endParaRPr lang="ru-RU" sz="4400" dirty="0" smtClean="0"/>
          </a:p>
        </p:txBody>
      </p:sp>
      <p:pic>
        <p:nvPicPr>
          <p:cNvPr id="5" name="Содержимое 4" descr="images.jpe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7224" y="285728"/>
            <a:ext cx="971550" cy="971550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28596" y="1785926"/>
            <a:ext cx="8401080" cy="4643470"/>
          </a:xfrm>
        </p:spPr>
        <p:txBody>
          <a:bodyPr/>
          <a:lstStyle/>
          <a:p>
            <a:pPr marL="342900" lvl="1" indent="-342900" eaLnBrk="1" hangingPunct="1"/>
            <a:r>
              <a:rPr lang="ru-RU" sz="2400" dirty="0" smtClean="0"/>
              <a:t>Дано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Торговый терминал</a:t>
            </a:r>
            <a:r>
              <a:rPr lang="en-US" sz="2400" dirty="0" smtClean="0"/>
              <a:t>: ARQA </a:t>
            </a:r>
            <a:r>
              <a:rPr lang="en-US" sz="2400" dirty="0" err="1" smtClean="0"/>
              <a:t>Quik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вывода данных из ТТ </a:t>
            </a:r>
            <a:r>
              <a:rPr lang="en-US" sz="2400" dirty="0" err="1" smtClean="0"/>
              <a:t>Quik</a:t>
            </a:r>
            <a:r>
              <a:rPr lang="en-US" sz="2400" dirty="0" smtClean="0"/>
              <a:t>: </a:t>
            </a:r>
            <a:r>
              <a:rPr lang="ru-RU" sz="2400" dirty="0" smtClean="0"/>
              <a:t>протокол </a:t>
            </a:r>
            <a:r>
              <a:rPr lang="en-US" sz="2400" dirty="0" smtClean="0"/>
              <a:t>DDE.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отправки торговых приказов в </a:t>
            </a:r>
            <a:r>
              <a:rPr lang="en-US" sz="2400" dirty="0" smtClean="0"/>
              <a:t>TT </a:t>
            </a:r>
            <a:r>
              <a:rPr lang="en-US" sz="2400" dirty="0" err="1" smtClean="0"/>
              <a:t>Quik</a:t>
            </a:r>
            <a:r>
              <a:rPr lang="en-US" sz="2400" dirty="0" smtClean="0"/>
              <a:t>: API trans2quik</a:t>
            </a:r>
            <a:endParaRPr lang="ru-RU" sz="2400" dirty="0" smtClean="0"/>
          </a:p>
          <a:p>
            <a:pPr marL="342900" lvl="1" indent="-342900" eaLnBrk="1" hangingPunct="1"/>
            <a:r>
              <a:rPr lang="ru-RU" sz="2400" dirty="0" smtClean="0"/>
              <a:t>Результат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Модуль для приёма данных в формате </a:t>
            </a:r>
            <a:r>
              <a:rPr lang="en-US" sz="2400" dirty="0" err="1" smtClean="0"/>
              <a:t>XLTable</a:t>
            </a:r>
            <a:r>
              <a:rPr lang="ru-RU" sz="2400" dirty="0" smtClean="0"/>
              <a:t>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Адаптация </a:t>
            </a:r>
            <a:r>
              <a:rPr lang="en-US" sz="2400" dirty="0" smtClean="0"/>
              <a:t>API </a:t>
            </a:r>
            <a:r>
              <a:rPr lang="en-US" sz="2400" dirty="0" err="1" smtClean="0"/>
              <a:t>Quik</a:t>
            </a:r>
            <a:r>
              <a:rPr lang="en-US" sz="2400" dirty="0" smtClean="0"/>
              <a:t>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C/C++ </a:t>
            </a:r>
            <a:r>
              <a:rPr lang="ru-RU" sz="2400" dirty="0" smtClean="0"/>
              <a:t>для вызова из языка </a:t>
            </a:r>
            <a:r>
              <a:rPr lang="en-US" sz="2400" dirty="0" smtClean="0"/>
              <a:t>C# </a:t>
            </a:r>
            <a:r>
              <a:rPr lang="ru-RU" sz="2400" dirty="0" smtClean="0"/>
              <a:t>(вызов неуправляемого кода из управляемого в платформе </a:t>
            </a:r>
            <a:r>
              <a:rPr lang="en-US" sz="2400" dirty="0" smtClean="0"/>
              <a:t>.NET</a:t>
            </a:r>
            <a:r>
              <a:rPr lang="ru-RU" sz="2400" dirty="0" smtClean="0"/>
              <a:t> и</a:t>
            </a:r>
            <a:r>
              <a:rPr lang="en-US" sz="2400" dirty="0" smtClean="0"/>
              <a:t> Callback)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endParaRPr lang="ru-RU" sz="2400" dirty="0" smtClean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работы коннектора</a:t>
            </a:r>
            <a:endParaRPr lang="ru-RU" dirty="0"/>
          </a:p>
        </p:txBody>
      </p:sp>
      <p:pic>
        <p:nvPicPr>
          <p:cNvPr id="4" name="Объект 3" descr="G:\Диплом\картинкикдиплому\QuikTrader.png"/>
          <p:cNvPicPr>
            <a:picLocks noGrp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904762" cy="3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43808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XLTables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Результаты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0034" y="1285860"/>
            <a:ext cx="8229600" cy="4857784"/>
          </a:xfrm>
        </p:spPr>
        <p:txBody>
          <a:bodyPr/>
          <a:lstStyle/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Изучены стратегии торговли на бирже и имеющиеся на российском рынке решения для автоматизации торговли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Разработано приложение-робот для торговл</a:t>
            </a:r>
            <a:r>
              <a:rPr lang="ru-RU" dirty="0"/>
              <a:t>и</a:t>
            </a:r>
            <a:r>
              <a:rPr lang="ru-RU" dirty="0" smtClean="0"/>
              <a:t> на бирже по выбранным торговым стратегиям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Приложение протестировано.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000892" y="3929066"/>
            <a:ext cx="2000264" cy="163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596" y="142852"/>
            <a:ext cx="8229600" cy="1082660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Цель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8596" y="1142984"/>
            <a:ext cx="8229600" cy="2500330"/>
          </a:xfrm>
        </p:spPr>
        <p:txBody>
          <a:bodyPr/>
          <a:lstStyle/>
          <a:p>
            <a:pPr algn="ctr">
              <a:buNone/>
            </a:pPr>
            <a:r>
              <a:rPr lang="ru-RU" sz="4400" dirty="0" smtClean="0"/>
              <a:t>Создание программы-робота для автоматической торговли на фондовой бирже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285720" y="3571877"/>
            <a:ext cx="3286148" cy="21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>
            <p:custDataLst>
              <p:tags r:id="rId6"/>
            </p:custDataLst>
          </p:nvPr>
        </p:nvSpPr>
        <p:spPr>
          <a:xfrm>
            <a:off x="3714744" y="4286256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857752" y="3571876"/>
            <a:ext cx="1714502" cy="17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428596" y="5857892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с биржи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4500562" y="5357826"/>
            <a:ext cx="241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Разрабатываемая </a:t>
            </a:r>
          </a:p>
          <a:p>
            <a:pPr algn="ctr"/>
            <a:r>
              <a:rPr lang="ru-RU" sz="2000" dirty="0" smtClean="0"/>
              <a:t>система</a:t>
            </a:r>
            <a:endParaRPr lang="ru-RU" sz="2000" dirty="0"/>
          </a:p>
        </p:txBody>
      </p:sp>
      <p:sp>
        <p:nvSpPr>
          <p:cNvPr id="10" name="Стрелка вправо 9"/>
          <p:cNvSpPr/>
          <p:nvPr>
            <p:custDataLst>
              <p:tags r:id="rId10"/>
            </p:custDataLst>
          </p:nvPr>
        </p:nvSpPr>
        <p:spPr>
          <a:xfrm>
            <a:off x="6786578" y="4357694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7358082" y="557214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Прибыль!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Задачи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786081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Анализ рынка средств автоматизации торговых стратегий.</a:t>
            </a:r>
          </a:p>
          <a:p>
            <a:pPr eaLnBrk="1" hangingPunct="1"/>
            <a:r>
              <a:rPr lang="ru-RU" sz="2400" dirty="0" smtClean="0"/>
              <a:t>Разработка </a:t>
            </a:r>
            <a:r>
              <a:rPr lang="ru-RU" sz="2400" dirty="0" err="1" smtClean="0"/>
              <a:t>коннектора</a:t>
            </a:r>
            <a:r>
              <a:rPr lang="ru-RU" sz="2400" dirty="0" smtClean="0"/>
              <a:t> для подключения к торговому терминалу.</a:t>
            </a:r>
          </a:p>
          <a:p>
            <a:pPr eaLnBrk="1" hangingPunct="1"/>
            <a:r>
              <a:rPr lang="ru-RU" sz="2400" dirty="0" smtClean="0"/>
              <a:t>Разработка платформы для разработки торговых роботов.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Реализация пользовательского функционала системы.</a:t>
            </a:r>
          </a:p>
          <a:p>
            <a:pPr eaLnBrk="1" hangingPunct="1"/>
            <a:r>
              <a:rPr lang="ru-RU" sz="2400" dirty="0" smtClean="0"/>
              <a:t>Определения перспектив развития системы.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00694" y="4071942"/>
            <a:ext cx="269301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Актуальность данной темы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algn="ctr" eaLnBrk="1" hangingPunct="1">
              <a:buNone/>
            </a:pPr>
            <a:r>
              <a:rPr lang="ru-RU" sz="2400" b="1" dirty="0" smtClean="0"/>
              <a:t> Введение автоматической системы торговли  позволяет</a:t>
            </a:r>
            <a:r>
              <a:rPr lang="en-US" sz="2400" b="1" dirty="0" smtClean="0"/>
              <a:t>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Осуществлять  контроль исполнения торговой стратегии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Автоматический анализ исторических данных на основе технического анализа.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Ускорить принятия решения о покупке/продажи.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Оценить успешность выбранной торговой стратегии.</a:t>
            </a:r>
          </a:p>
          <a:p>
            <a:pPr eaLnBrk="1" hangingPunct="1">
              <a:buNone/>
            </a:pPr>
            <a:endParaRPr lang="ru-RU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2844" y="274638"/>
            <a:ext cx="9001156" cy="1143000"/>
          </a:xfrm>
        </p:spPr>
        <p:txBody>
          <a:bodyPr/>
          <a:lstStyle/>
          <a:p>
            <a:r>
              <a:rPr lang="ru-RU" sz="3200" dirty="0" smtClean="0"/>
              <a:t>Средства автоматизации торговых стратегий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000264"/>
          </a:xfrm>
        </p:spPr>
        <p:txBody>
          <a:bodyPr/>
          <a:lstStyle/>
          <a:p>
            <a:r>
              <a:rPr lang="ru-RU" sz="2000" dirty="0" err="1" smtClean="0"/>
              <a:t>TradeMatic</a:t>
            </a:r>
            <a:r>
              <a:rPr lang="ru-RU" sz="2000" dirty="0" smtClean="0"/>
              <a:t> </a:t>
            </a:r>
            <a:r>
              <a:rPr lang="ru-RU" sz="2000" dirty="0" err="1" smtClean="0"/>
              <a:t>Strategy</a:t>
            </a:r>
            <a:r>
              <a:rPr lang="ru-RU" sz="2000" dirty="0" smtClean="0"/>
              <a:t> </a:t>
            </a:r>
            <a:r>
              <a:rPr lang="ru-RU" sz="2000" dirty="0" err="1" smtClean="0"/>
              <a:t>Trader</a:t>
            </a:r>
            <a:r>
              <a:rPr lang="ru-RU" sz="2000" dirty="0" smtClean="0"/>
              <a:t> — программа для автоматизации торговли на фондовых и срочных рынках (торговля с помощью Механических Торговых Систем).</a:t>
            </a:r>
            <a:endParaRPr lang="en-US" sz="2000" dirty="0" smtClean="0"/>
          </a:p>
          <a:p>
            <a:r>
              <a:rPr lang="en-US" sz="2000" dirty="0" err="1" smtClean="0"/>
              <a:t>Metastock</a:t>
            </a:r>
            <a:r>
              <a:rPr lang="en-US" sz="2000" dirty="0" smtClean="0"/>
              <a:t> – </a:t>
            </a:r>
            <a:r>
              <a:rPr lang="ru-RU" sz="2000" dirty="0" smtClean="0"/>
              <a:t> программа для технического анализа с большим набором индикаторов. </a:t>
            </a:r>
            <a:r>
              <a:rPr lang="en-US" sz="2000" dirty="0" smtClean="0"/>
              <a:t> </a:t>
            </a:r>
            <a:r>
              <a:rPr lang="ru-RU" sz="2000" dirty="0" smtClean="0"/>
              <a:t>Позволяет писать код на</a:t>
            </a:r>
            <a:r>
              <a:rPr lang="en-US" sz="2000" dirty="0" smtClean="0"/>
              <a:t> </a:t>
            </a:r>
            <a:r>
              <a:rPr lang="ru-RU" sz="2000" dirty="0" smtClean="0"/>
              <a:t>внутреннем языке программирования.</a:t>
            </a:r>
          </a:p>
          <a:p>
            <a:endParaRPr lang="ru-RU" sz="2000" dirty="0"/>
          </a:p>
        </p:txBody>
      </p:sp>
      <p:pic>
        <p:nvPicPr>
          <p:cNvPr id="10242" name="Picture 2" descr="скачать AmiBroke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57224" y="3429000"/>
            <a:ext cx="3118268" cy="2571768"/>
          </a:xfrm>
          <a:prstGeom prst="rect">
            <a:avLst/>
          </a:prstGeom>
          <a:noFill/>
        </p:spPr>
      </p:pic>
      <p:pic>
        <p:nvPicPr>
          <p:cNvPr id="10244" name="Picture 4" descr="http://bcs.ru/broker/img/goodies/tradematic2_b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429124" y="3429000"/>
            <a:ext cx="3929090" cy="242993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785950"/>
          </a:xfrm>
        </p:spPr>
        <p:txBody>
          <a:bodyPr>
            <a:noAutofit/>
          </a:bodyPr>
          <a:lstStyle/>
          <a:p>
            <a:r>
              <a:rPr lang="ru-RU" dirty="0" smtClean="0"/>
              <a:t>Анализ.</a:t>
            </a:r>
            <a:br>
              <a:rPr lang="ru-RU" dirty="0" smtClean="0"/>
            </a:br>
            <a:r>
              <a:rPr lang="ru-RU" i="1" dirty="0" smtClean="0"/>
              <a:t>Схема работы торгового терминала</a:t>
            </a:r>
            <a:r>
              <a:rPr lang="en-US" i="1" dirty="0" smtClean="0"/>
              <a:t>.</a:t>
            </a:r>
            <a:endParaRPr lang="ru-RU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4131"/>
            <a:ext cx="6807460" cy="272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4" y="428604"/>
            <a:ext cx="6929486" cy="792182"/>
          </a:xfrm>
        </p:spPr>
        <p:txBody>
          <a:bodyPr/>
          <a:lstStyle/>
          <a:p>
            <a:r>
              <a:rPr lang="ru-RU" sz="4400" dirty="0" smtClean="0"/>
              <a:t>Торговый терминал </a:t>
            </a:r>
            <a:r>
              <a:rPr lang="en-US" sz="4400" dirty="0" smtClean="0"/>
              <a:t>ARQA</a:t>
            </a:r>
            <a:endParaRPr lang="ru-RU" sz="4400" dirty="0"/>
          </a:p>
        </p:txBody>
      </p:sp>
      <p:pic>
        <p:nvPicPr>
          <p:cNvPr id="4" name="Содержимое 3" descr="d_112_038.jp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75050" y="1384935"/>
            <a:ext cx="5111750" cy="3629343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14282" y="1435100"/>
            <a:ext cx="3357586" cy="4691063"/>
          </a:xfrm>
        </p:spPr>
        <p:txBody>
          <a:bodyPr/>
          <a:lstStyle/>
          <a:p>
            <a:r>
              <a:rPr lang="ru-RU" b="1" i="1" dirty="0" smtClean="0"/>
              <a:t>Основные</a:t>
            </a:r>
            <a:r>
              <a:rPr lang="en-US" b="1" i="1" dirty="0" smtClean="0"/>
              <a:t> </a:t>
            </a:r>
            <a:r>
              <a:rPr lang="ru-RU" b="1" i="1" dirty="0" smtClean="0"/>
              <a:t>функции, выполняемые системой </a:t>
            </a:r>
            <a:r>
              <a:rPr lang="en-US" b="1" i="1" dirty="0" smtClean="0"/>
              <a:t>QUIK: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Обеспечение доступа к торгам на фондовом и срочном рынках.</a:t>
            </a:r>
            <a:endParaRPr lang="en-US" sz="1500" dirty="0" smtClean="0"/>
          </a:p>
          <a:p>
            <a:pPr lvl="0"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Получение биржевой информации в режиме реального времени, включая очереди котировок ценных бумаг.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Возможность автоматизации торговых операций с использованием механизма импорта подготовленных транзакций из внешней программы.</a:t>
            </a:r>
          </a:p>
          <a:p>
            <a:pPr>
              <a:buFont typeface="Arial" pitchFamily="34" charset="0"/>
              <a:buChar char="•"/>
            </a:pPr>
            <a:r>
              <a:rPr lang="ru-RU" sz="1500" dirty="0" smtClean="0"/>
              <a:t> Аутентификация пользователя системы и защита передаваемой информации от постороннего вмешательства.</a:t>
            </a:r>
          </a:p>
          <a:p>
            <a:pPr lvl="0">
              <a:buFont typeface="Arial" pitchFamily="34" charset="0"/>
              <a:buChar char="•"/>
            </a:pPr>
            <a:r>
              <a:rPr lang="ru-RU" sz="1500" dirty="0" smtClean="0"/>
              <a:t> Графическое отображение динамики торгов по любым выбранным биржевым инструментам и их параметрам.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 lvl="0">
              <a:buFont typeface="Arial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000892" y="418032"/>
            <a:ext cx="1357322" cy="8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торговли на фондовой бирже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1520" y="1844824"/>
            <a:ext cx="4320480" cy="885775"/>
          </a:xfrm>
        </p:spPr>
        <p:txBody>
          <a:bodyPr/>
          <a:lstStyle/>
          <a:p>
            <a:r>
              <a:rPr lang="ru-RU" sz="1600" b="0" dirty="0"/>
              <a:t>Подается заявка покупке(продажи) ценной бумаги через торговый терминал или по телефону по определенной цене</a:t>
            </a:r>
            <a:r>
              <a:rPr lang="ru-RU" sz="1200" b="0" dirty="0"/>
              <a:t>.</a:t>
            </a:r>
          </a:p>
          <a:p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499992" y="1700808"/>
            <a:ext cx="4041775" cy="864096"/>
          </a:xfrm>
        </p:spPr>
        <p:txBody>
          <a:bodyPr/>
          <a:lstStyle/>
          <a:p>
            <a:r>
              <a:rPr lang="ru-RU" sz="1600" b="0" dirty="0"/>
              <a:t>При наличии встречной заявки на продажу(покупку) по цене меньше или равной фондовая биржа проводит сделку</a:t>
            </a:r>
            <a:r>
              <a:rPr lang="ru-RU" sz="1600" b="0" dirty="0" smtClean="0"/>
              <a:t>.</a:t>
            </a:r>
            <a:endParaRPr lang="ru-RU" sz="16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924945"/>
            <a:ext cx="4041775" cy="320121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19926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31572"/>
            <a:ext cx="4479404" cy="9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с вырезом 6"/>
          <p:cNvSpPr/>
          <p:nvPr>
            <p:custDataLst>
              <p:tags r:id="rId8"/>
            </p:custDataLst>
          </p:nvPr>
        </p:nvSpPr>
        <p:spPr>
          <a:xfrm>
            <a:off x="3851920" y="4116238"/>
            <a:ext cx="432048" cy="3928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5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системы</a:t>
            </a:r>
          </a:p>
        </p:txBody>
      </p:sp>
      <p:pic>
        <p:nvPicPr>
          <p:cNvPr id="7" name="Содержимое 6" descr="1.bmp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1472" y="2000240"/>
            <a:ext cx="7103641" cy="2349785"/>
          </a:xfrm>
        </p:spPr>
      </p:pic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285720" y="435769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 модульного построения системы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Независимость от конкретной модели терминала (при смене торгового терминала не надо переписывать весь программный код робота).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Удобство отладки (отдельный модуль можно поместить в тестовую среду для прогонки на автоматических тестах).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V0Fv8Pdinfd7k5lBkWa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kYDtwP77bjssHK48wCgI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7js9b6n9u4Z0kfMl6Fe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r2LtxoxgLfmDpk4N8lO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95wEkSA36snscSpnHzYB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DGPrgjwTzLViXePcwXdF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bdsEprLQzMQlSXurjKzz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gAs8SnrD1CXEvCZCT58I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rBmSH4Es6dctWRchzoo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xvSCBzlV0BIcc6fDnbKo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WQCLmUFYVYCEKAN2Edpu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ELkHQRS3HY8tCEvcE9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VeJXHFTDLKEhaCdi64c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3oxbqPmbmm86lfKlNde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CRqSTLN76IArDE2aY8t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q0RKqBacBhCXn1Qyseb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DKcmlRq5XRsk5k1DHod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X40Y4fHtXFLFn6x3giM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GPegN4Wtap9NsJ5805bZ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njvhO0LrdXsjCtI8QUJ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m7BTToGSvZ5kK0qOiJCU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5ZVGIiIGgcmyzXnGV7mL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IobohZhHkfqEe3IMbERA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Nn6R0HExhGt3oKz7rd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BJKQMFG8GvGe1qGr647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oFvalJYQfOOZp5MahfL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OqAsUewcwmd5qVzBOTW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AGyPxxWLo5i6ZXvo5s7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fXXPZwDjBqurPTT5GZf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NkWB5pNtZSAfrBRIxq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Cx7Cv0M851n7aCSnqdw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QzsidYrPDSDWIputUN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SjqeQ90Uynp0GxacMOG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p11BEVMRgjOkJuuPA8C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ueUtTXjIpBOhH9RY7hP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HIWjH0T9xbnOckng3A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bpQ0kOGpqFbeHcKXDB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5jkFEK1M8uiIwj5imcd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Av7CipY7rmUjwGFaV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VZGqSlfwiGaz7K9w7Im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lB0yCG2hmsZvEvrcq4J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KpVvDOEhnk3D4qjJyu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zB5E4ViiqMJFRg8Gaot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bBSmM7ka67l2aOPRySm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LiKHPFVO8PO3BDuwbhv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jYdaa2n6xBwXquMI9bX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jO5kQiPBmcFDhT9BWiM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dol5QJa0HSHEo4Qc5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hMcSzxfFtF3zjRWucYR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LAeKw65HJDubVB8dhb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E55dTHSi438i1CDO08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47VlmZGFfQKyW9Fjcn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3DzwzsbMKsfe0XhylSB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ysGt9GWcWwRD4iLQpdu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jI8H2D2WP9CL46P6juQ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j0lR6vm1eirQgIRX66W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mnTYMvtnUlbg9XlsEi9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0ieF0jUZCyMAlLN4Rxt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AOWSKRQxow2EmBK7u9s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tzCzEzrCvfuIHpI8y3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GockJ2kYiyXknfacg6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aETkpmApMEte1VbsfHz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9K4kSnQSXoeKwJiZkGJ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u6mkZK1ocPwYu9g4tdy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Zgor9gnSrGEffYXyo5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exf9Jgdw0Cdp66VxBL1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vGSRk3XkrVzRZKlYzps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kfTh6UOs37SB1Rc0w7F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1QRRDQu5yT0od0fr9iH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wv44lAeTDs9hd3qehXY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ADDbK5Xnd9tVjmNzvTR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fWMc1U0JzBxxVqr9Q8W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OiJ3rHs46UJ2oGoy42m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nLrm8l3IH0if8usXtigu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OS2KKh4USLqWUXC5z71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J9yU56z4c5mKXyjoALD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OczuknJ9t7q59TbQcYk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BLnMFdbpzyJkuFYfai3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za04MbxfJpAckmkBLck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jSoqcJzFtkXtCougBxB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vXyPwBc8twIkR7FlZNG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eQJV6uANroRimrRndYt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ZPcIdSF23M845bTZeHaQ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kTBqcVypeT0TfrA41vy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VHMJp8o7tQoQvFy4LM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nD72L0gPYueyUw6E9yFdI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daslBAP5radDcGJpc8h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2RA4osqMUWuWHwkoNxy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goJ6B8xwY3nZ47tyoJ9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acjYPFzDymZF7AKxbmE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9fYc4NkKhJumHnLqDLd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W2pJDglbnnqS33ZDALi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bKTmLLJTrZS1jWMl93o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WOkHqZarXA2GQFPhuzru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02K3QfBfpZU3O514lKI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YD57vSzODRavOiXn9VPI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LNQKfqdHLVpH37XJJJF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9U1GiNt3PWCpsyBb7FLd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TjhJ6YAMai8VRigKC8A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8EfFZjfa3IF5uZ2yC2R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56fQppc53zHITxtwjf6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z7fEsY7xZqYEeaugyaA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xhnTAyCbFQguc04HsmU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e9oIh6OlO5tXx7ALXdY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Kfji23GVpGS1T6fJH0I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Vu4x2Yq0ruiv4upVUSvc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agCmFNdm6JYXp9pY3LF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5weuvdwXNVFR52FFoSI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3VH6kIXXZIcmb68ai0Q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ix3nionMaDdWtiNoTN0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WuBRMCTkJO9fg5RW8eh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b4oa2XiRUYyBMjlxAba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FIQzwdzHbrc0C93Wpzz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YXB34W0tzN5pzQc4pyp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l7kW66Knmh3rfib1Rxa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YY8wEMytptvYVStDOo38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KsFElWnrgJo7zBWGQFA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UghHqGHpZ46nuaaJybF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XLMUNajwTirDypmDvHK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0b7Lw67otEgyiwVvSw5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82xExXjrcjve5xYAEVaLH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400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системы для автоматической торговли на фондовой бирже</vt:lpstr>
      <vt:lpstr>Цель</vt:lpstr>
      <vt:lpstr>Задачи</vt:lpstr>
      <vt:lpstr>Актуальность данной темы</vt:lpstr>
      <vt:lpstr>Средства автоматизации торговых стратегий</vt:lpstr>
      <vt:lpstr>Анализ. Схема работы торгового терминала.</vt:lpstr>
      <vt:lpstr>Торговый терминал ARQA</vt:lpstr>
      <vt:lpstr>Схема торговли на фондовой бирже</vt:lpstr>
      <vt:lpstr>Схема системы</vt:lpstr>
      <vt:lpstr>Коннектор</vt:lpstr>
      <vt:lpstr>Схема работы коннектора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технологии электронной цифровой подписи в систему управления учебным процессом в Вологодском институте права и экономики</dc:title>
  <dc:creator>fil</dc:creator>
  <cp:lastModifiedBy>Денис</cp:lastModifiedBy>
  <cp:revision>108</cp:revision>
  <cp:lastPrinted>2012-02-17T08:16:43Z</cp:lastPrinted>
  <dcterms:created xsi:type="dcterms:W3CDTF">2012-01-29T11:11:34Z</dcterms:created>
  <dcterms:modified xsi:type="dcterms:W3CDTF">2012-02-17T08:20:00Z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1gwV2MK30cc_Ti0n2t-EfGv66S8z3UkYRwdHS9nb3mds</vt:lpwstr>
  </property>
  <property fmtid="{D5CDD505-2E9C-101B-9397-08002B2CF9AE}" pid="4" name="Google.Documents.RevisionId">
    <vt:lpwstr>01775453862458051910</vt:lpwstr>
  </property>
  <property fmtid="{D5CDD505-2E9C-101B-9397-08002B2CF9AE}" pid="5" name="Google.Documents.PreviousRevisionId">
    <vt:lpwstr>05671263448397557119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