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71" r:id="rId5"/>
    <p:sldId id="267" r:id="rId6"/>
    <p:sldId id="268" r:id="rId7"/>
    <p:sldId id="270" r:id="rId8"/>
    <p:sldId id="273" r:id="rId9"/>
    <p:sldId id="269" r:id="rId10"/>
    <p:sldId id="272" r:id="rId11"/>
    <p:sldId id="274" r:id="rId12"/>
    <p:sldId id="276" r:id="rId13"/>
    <p:sldId id="277" r:id="rId14"/>
    <p:sldId id="27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4660"/>
  </p:normalViewPr>
  <p:slideViewPr>
    <p:cSldViewPr>
      <p:cViewPr>
        <p:scale>
          <a:sx n="66" d="100"/>
          <a:sy n="66" d="100"/>
        </p:scale>
        <p:origin x="-1308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DB99-61F7-42CA-9B6E-B80570B429D3}" type="datetimeFigureOut">
              <a:rPr lang="ru-RU" smtClean="0"/>
              <a:pPr/>
              <a:t>14.02.2012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8D24-4BEF-41CF-A752-5DC4091D17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00034" y="1500174"/>
            <a:ext cx="8072495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«Разработка автоматизированной системы хранения программного кода и документации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для станков с ЧПУ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»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85719" y="3857626"/>
            <a:ext cx="5286412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Цель</a:t>
            </a: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5" y="4714882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3200" b="1" dirty="0" smtClean="0"/>
              <a:t>Автоматизация хранения программ и документаций для станков с ЧПУ.</a:t>
            </a:r>
            <a:endParaRPr lang="ru-RU" sz="3200" b="1" dirty="0"/>
          </a:p>
          <a:p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214290"/>
            <a:ext cx="4397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Кудрявцев И.В., гр. 6331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785794"/>
            <a:ext cx="562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Руководитель</a:t>
            </a:r>
            <a:r>
              <a:rPr lang="en-US" sz="3200" dirty="0" smtClean="0"/>
              <a:t>: </a:t>
            </a:r>
            <a:r>
              <a:rPr lang="ru-RU" sz="3200" dirty="0" err="1" smtClean="0"/>
              <a:t>Степулёнок</a:t>
            </a:r>
            <a:r>
              <a:rPr lang="ru-RU" sz="3200" dirty="0" smtClean="0"/>
              <a:t> Д.О.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ru-RU" dirty="0" smtClean="0"/>
              <a:t>Разработка Базы Данных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 l="20844" t="14629" r="3955" b="22645"/>
          <a:stretch>
            <a:fillRect/>
          </a:stretch>
        </p:blipFill>
        <p:spPr bwMode="auto">
          <a:xfrm>
            <a:off x="714348" y="1214422"/>
            <a:ext cx="792961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29" t="10986" r="25000" b="35547"/>
          <a:stretch>
            <a:fillRect/>
          </a:stretch>
        </p:blipFill>
        <p:spPr bwMode="auto">
          <a:xfrm>
            <a:off x="142844" y="1071546"/>
            <a:ext cx="8643966" cy="513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 flipH="1" flipV="1">
            <a:off x="1857356" y="4500570"/>
            <a:ext cx="642942" cy="50006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10" y="5143512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Переход к тексту программы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2000240"/>
            <a:ext cx="293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Автор программы</a:t>
            </a:r>
            <a:endParaRPr lang="ru-RU" sz="2800" dirty="0"/>
          </a:p>
        </p:txBody>
      </p:sp>
      <p:cxnSp>
        <p:nvCxnSpPr>
          <p:cNvPr id="9" name="Прямая со стрелкой 8"/>
          <p:cNvCxnSpPr>
            <a:stCxn id="8" idx="2"/>
          </p:cNvCxnSpPr>
          <p:nvPr/>
        </p:nvCxnSpPr>
        <p:spPr>
          <a:xfrm rot="5400000">
            <a:off x="4245252" y="2350143"/>
            <a:ext cx="1262732" cy="160936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198" y="4929198"/>
            <a:ext cx="272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Фильтры (поиск)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 flipV="1">
            <a:off x="5286381" y="4000506"/>
            <a:ext cx="1500199" cy="50006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5206" y="1571612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Действия</a:t>
            </a:r>
            <a:endParaRPr lang="ru-RU" sz="2800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rot="16200000" flipH="1">
            <a:off x="7236804" y="2879096"/>
            <a:ext cx="1762798" cy="1942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пользователя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4169" t="6815" r="23356" b="51490"/>
          <a:stretch>
            <a:fillRect/>
          </a:stretch>
        </p:blipFill>
        <p:spPr bwMode="auto">
          <a:xfrm>
            <a:off x="571472" y="164305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Тип станка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2875" t="6704" r="23332" b="40743"/>
          <a:stretch>
            <a:fillRect/>
          </a:stretch>
        </p:blipFill>
        <p:spPr bwMode="auto">
          <a:xfrm>
            <a:off x="571472" y="1142984"/>
            <a:ext cx="81439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и 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Разработана База Данных и </a:t>
            </a:r>
            <a:r>
              <a:rPr lang="en-US" dirty="0" smtClean="0"/>
              <a:t>w</a:t>
            </a:r>
            <a:r>
              <a:rPr lang="ru-RU" dirty="0" smtClean="0"/>
              <a:t>eb-интерфейс</a:t>
            </a:r>
            <a:r>
              <a:rPr lang="en-US" dirty="0" smtClean="0"/>
              <a:t> </a:t>
            </a:r>
            <a:r>
              <a:rPr lang="ru-RU" dirty="0" smtClean="0"/>
              <a:t>для работы с ней</a:t>
            </a:r>
          </a:p>
          <a:p>
            <a:pPr lvl="0"/>
            <a:r>
              <a:rPr lang="ru-RU" dirty="0" smtClean="0"/>
              <a:t>Объединение в одной базе данных программного кода, чертежей к нему, а так же важной информации, обеспечивает высокую эффективность процесса наладки оборудования и наглядность действий.</a:t>
            </a:r>
          </a:p>
          <a:p>
            <a:pPr lvl="0"/>
            <a:r>
              <a:rPr lang="ru-RU" dirty="0" smtClean="0"/>
              <a:t>Обеспечена защита от несанкционированного доступа к важным файлам.</a:t>
            </a:r>
          </a:p>
          <a:p>
            <a:r>
              <a:rPr lang="ru-RU" dirty="0" smtClean="0"/>
              <a:t>Реализована СКВ (система контроля версий), позволяющей удобно организовывать, отслеживать и редактировать файлы, которые имеют несколько версий.</a:t>
            </a:r>
          </a:p>
          <a:p>
            <a:pPr lvl="0"/>
            <a:r>
              <a:rPr lang="ru-RU" dirty="0" smtClean="0"/>
              <a:t>Снижение вероятности ошибки и связанного с ним риска порчи оборудования.</a:t>
            </a:r>
          </a:p>
          <a:p>
            <a:pPr lvl="0"/>
            <a:r>
              <a:rPr lang="ru-RU" dirty="0" smtClean="0"/>
              <a:t>Систему можно дорабатывать и внедрять  на реальном производстве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00035" y="0"/>
            <a:ext cx="8229600" cy="1143000"/>
          </a:xfrm>
        </p:spPr>
        <p:txBody>
          <a:bodyPr/>
          <a:lstStyle/>
          <a:p>
            <a:r>
              <a:rPr lang="ru-RU" dirty="0" smtClean="0"/>
              <a:t>Задачи: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357850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процесса пуска-наладки станков с ЧПУ, выделение и описание процессов для автоматизации.</a:t>
            </a:r>
          </a:p>
          <a:p>
            <a:r>
              <a:rPr lang="ru-RU" dirty="0" smtClean="0"/>
              <a:t>Формализация объектов предметной области. Проектирование структуры базы данных</a:t>
            </a:r>
            <a:r>
              <a:rPr lang="en-US" dirty="0" smtClean="0"/>
              <a:t>,</a:t>
            </a:r>
            <a:r>
              <a:rPr lang="ru-RU" dirty="0" smtClean="0"/>
              <a:t> реализация средствами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Разработка и реализация </a:t>
            </a:r>
            <a:r>
              <a:rPr lang="en-US" dirty="0" smtClean="0"/>
              <a:t>web-</a:t>
            </a:r>
            <a:r>
              <a:rPr lang="ru-RU" dirty="0" smtClean="0"/>
              <a:t>интерфейса системы на языках </a:t>
            </a:r>
            <a:r>
              <a:rPr lang="en-US" dirty="0" smtClean="0"/>
              <a:t>PHP / HTML / CSS / JavaScript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Тестирование и внедрение системы.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Станок с ЧПУ «</a:t>
            </a:r>
            <a:r>
              <a:rPr lang="en-US" dirty="0" err="1" smtClean="0"/>
              <a:t>Monforts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7" name="Рисунок 6" descr="P1030199.JPG"/>
          <p:cNvPicPr>
            <a:picLocks noChangeAspect="1"/>
          </p:cNvPicPr>
          <p:nvPr/>
        </p:nvPicPr>
        <p:blipFill>
          <a:blip r:embed="rId2" cstate="print"/>
          <a:srcRect l="901" t="19520"/>
          <a:stretch>
            <a:fillRect/>
          </a:stretch>
        </p:blipFill>
        <p:spPr>
          <a:xfrm>
            <a:off x="214282" y="1142984"/>
            <a:ext cx="8643998" cy="5264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16" y="3714752"/>
            <a:ext cx="1760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Патрон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714488"/>
            <a:ext cx="3325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Управляющая </a:t>
            </a:r>
          </a:p>
          <a:p>
            <a:r>
              <a:rPr lang="ru-RU" sz="4000" dirty="0" smtClean="0">
                <a:solidFill>
                  <a:schemeClr val="bg1"/>
                </a:solidFill>
              </a:rPr>
              <a:t>               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4" y="1357298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Рабочая часть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884" y="5643578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Станина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96908"/>
          </a:xfrm>
        </p:spPr>
        <p:txBody>
          <a:bodyPr>
            <a:normAutofit/>
          </a:bodyPr>
          <a:lstStyle/>
          <a:p>
            <a:r>
              <a:rPr lang="ru-RU" dirty="0" smtClean="0"/>
              <a:t>Процесс наладки станка</a:t>
            </a:r>
            <a:endParaRPr lang="ru-RU" dirty="0"/>
          </a:p>
        </p:txBody>
      </p:sp>
      <p:pic>
        <p:nvPicPr>
          <p:cNvPr id="4" name="Рисунок 3" descr="P1030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803654"/>
            <a:ext cx="8001024" cy="6000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32" y="1643050"/>
            <a:ext cx="2790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Револьверная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Головка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96908"/>
          </a:xfrm>
        </p:spPr>
        <p:txBody>
          <a:bodyPr/>
          <a:lstStyle/>
          <a:p>
            <a:r>
              <a:rPr lang="ru-RU" dirty="0" smtClean="0"/>
              <a:t>Среда управления станком</a:t>
            </a:r>
            <a:endParaRPr lang="ru-RU" dirty="0"/>
          </a:p>
        </p:txBody>
      </p:sp>
      <p:pic>
        <p:nvPicPr>
          <p:cNvPr id="4" name="Рисунок 3" descr="P1030189.JPG"/>
          <p:cNvPicPr>
            <a:picLocks noChangeAspect="1"/>
          </p:cNvPicPr>
          <p:nvPr/>
        </p:nvPicPr>
        <p:blipFill>
          <a:blip r:embed="rId2" cstate="print">
            <a:lum bright="10000" contrast="20000"/>
          </a:blip>
          <a:srcRect l="9649" b="7017"/>
          <a:stretch>
            <a:fillRect/>
          </a:stretch>
        </p:blipFill>
        <p:spPr>
          <a:xfrm>
            <a:off x="928662" y="928670"/>
            <a:ext cx="7358082" cy="5679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обеспечение станка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72066" y="4357694"/>
            <a:ext cx="343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Среда </a:t>
            </a:r>
            <a:r>
              <a:rPr lang="en-US" sz="3600" b="1" dirty="0" err="1" smtClean="0"/>
              <a:t>Sinumerik</a:t>
            </a:r>
            <a:endParaRPr lang="ru-RU" sz="3600" b="1" dirty="0"/>
          </a:p>
        </p:txBody>
      </p:sp>
      <p:pic>
        <p:nvPicPr>
          <p:cNvPr id="7" name="Рисунок 6" descr="windows_X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85860"/>
            <a:ext cx="3143272" cy="2294589"/>
          </a:xfrm>
          <a:prstGeom prst="rect">
            <a:avLst/>
          </a:prstGeom>
        </p:spPr>
      </p:pic>
      <p:pic>
        <p:nvPicPr>
          <p:cNvPr id="8" name="Рисунок 7" descr="sinumer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357298"/>
            <a:ext cx="41148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34" y="350043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возможность подключения к серверу</a:t>
            </a:r>
            <a:endParaRPr lang="ru-RU" dirty="0"/>
          </a:p>
        </p:txBody>
      </p:sp>
      <p:pic>
        <p:nvPicPr>
          <p:cNvPr id="12" name="Рисунок 11" descr="P10301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143380"/>
            <a:ext cx="3286116" cy="2464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785818"/>
          </a:xfrm>
        </p:spPr>
        <p:txBody>
          <a:bodyPr>
            <a:noAutofit/>
          </a:bodyPr>
          <a:lstStyle/>
          <a:p>
            <a:r>
              <a:rPr lang="ru-RU" sz="3600" dirty="0" smtClean="0"/>
              <a:t>Централизованное хранение документации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3643290"/>
            <a:ext cx="486224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Рисунок 1" descr="Новый точечный рисуно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00108"/>
            <a:ext cx="42672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трелка вверх 5"/>
          <p:cNvSpPr/>
          <p:nvPr/>
        </p:nvSpPr>
        <p:spPr>
          <a:xfrm rot="7877492">
            <a:off x="3714148" y="365899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29124" y="128586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не организованна и разбросана по производственному участку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557214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Документация и программный код хранится на центральном сервере</a:t>
            </a:r>
            <a:endParaRPr lang="ru-RU" sz="2000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3286116" y="2786058"/>
            <a:ext cx="50006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 </a:t>
            </a:r>
            <a:br>
              <a:rPr lang="ru-RU" dirty="0" smtClean="0"/>
            </a:br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4643446"/>
            <a:ext cx="3571900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База Данных с документами и программным кодом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3214686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Серверное приложение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857364"/>
            <a:ext cx="357190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Клиентская часть (интерфейс)</a:t>
            </a:r>
            <a:endParaRPr lang="ru-RU" sz="2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2214546" y="2714620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2214546" y="4071942"/>
            <a:ext cx="500066" cy="64294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572000" y="507207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11642" y="3429000"/>
            <a:ext cx="259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Разграничение доступа, </a:t>
            </a:r>
          </a:p>
          <a:p>
            <a:r>
              <a:rPr lang="ru-RU" dirty="0" smtClean="0"/>
              <a:t>защита информации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00562" y="2214554"/>
            <a:ext cx="321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Пользовательский интерфейс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/>
          <a:lstStyle/>
          <a:p>
            <a:r>
              <a:rPr lang="ru-RU" dirty="0" smtClean="0"/>
              <a:t>Выбор средств реализации</a:t>
            </a:r>
            <a:endParaRPr lang="ru-RU" dirty="0"/>
          </a:p>
        </p:txBody>
      </p:sp>
      <p:pic>
        <p:nvPicPr>
          <p:cNvPr id="5" name="Рисунок 4" descr="mysq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4"/>
            <a:ext cx="2209422" cy="1285884"/>
          </a:xfrm>
          <a:prstGeom prst="rect">
            <a:avLst/>
          </a:prstGeom>
        </p:spPr>
      </p:pic>
      <p:pic>
        <p:nvPicPr>
          <p:cNvPr id="6" name="Рисунок 5" descr="ph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071810"/>
            <a:ext cx="1928826" cy="101498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786050" y="5857892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Cascading Style Sheets</a:t>
            </a:r>
            <a:r>
              <a:rPr lang="en-US" sz="1600" dirty="0" smtClean="0"/>
              <a:t> - </a:t>
            </a:r>
            <a:endParaRPr lang="ru-RU" sz="1600" dirty="0" smtClean="0"/>
          </a:p>
          <a:p>
            <a:r>
              <a:rPr lang="ru-RU" sz="1600" dirty="0" smtClean="0"/>
              <a:t>каскадные таблицы стилей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1571612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Web-</a:t>
            </a:r>
            <a:r>
              <a:rPr lang="ru-RU" sz="3600" dirty="0" smtClean="0"/>
              <a:t>система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4" y="157161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«Настольное» </a:t>
            </a:r>
          </a:p>
          <a:p>
            <a:pPr algn="ctr"/>
            <a:r>
              <a:rPr lang="ru-RU" sz="3600" dirty="0" smtClean="0"/>
              <a:t>приложение</a:t>
            </a:r>
            <a:endParaRPr lang="ru-RU" sz="3600" dirty="0"/>
          </a:p>
        </p:txBody>
      </p:sp>
      <p:sp>
        <p:nvSpPr>
          <p:cNvPr id="11" name="Стрелка вправо 10"/>
          <p:cNvSpPr/>
          <p:nvPr/>
        </p:nvSpPr>
        <p:spPr>
          <a:xfrm rot="1707334">
            <a:off x="5659096" y="1242785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8801647">
            <a:off x="2579798" y="1265581"/>
            <a:ext cx="785818" cy="26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yi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488"/>
            <a:ext cx="1500198" cy="1500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720" y="2285992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Сервер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2" y="2285992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Клиент</a:t>
            </a:r>
            <a:endParaRPr lang="ru-RU" sz="3600" dirty="0"/>
          </a:p>
        </p:txBody>
      </p:sp>
      <p:pic>
        <p:nvPicPr>
          <p:cNvPr id="16" name="Рисунок 15" descr="htm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2928934"/>
            <a:ext cx="1500198" cy="1500198"/>
          </a:xfrm>
          <a:prstGeom prst="rect">
            <a:avLst/>
          </a:prstGeom>
        </p:spPr>
      </p:pic>
      <p:pic>
        <p:nvPicPr>
          <p:cNvPr id="17" name="Рисунок 16" descr="javasrip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20" y="2928934"/>
            <a:ext cx="1857388" cy="1523058"/>
          </a:xfrm>
          <a:prstGeom prst="rect">
            <a:avLst/>
          </a:prstGeom>
        </p:spPr>
      </p:pic>
      <p:pic>
        <p:nvPicPr>
          <p:cNvPr id="18" name="Рисунок 17" descr="CS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0364" y="4643446"/>
            <a:ext cx="1143008" cy="11430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786446" y="2714621"/>
            <a:ext cx="3357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ru-RU" sz="2000" dirty="0" smtClean="0"/>
              <a:t> Массивность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Низкая надежность хранения данных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Для доступа к файлам, каждый раз необходимо будет устанавливать приложение туда, где оно будет использоваться (в данной работе этот недостаток является неприемлемым).</a:t>
            </a:r>
          </a:p>
          <a:p>
            <a:pPr>
              <a:buFont typeface="Arial" charset="0"/>
              <a:buChar char="•"/>
            </a:pPr>
            <a:r>
              <a:rPr lang="ru-RU" sz="2000" dirty="0" smtClean="0"/>
              <a:t> Низкая степень защиты информации.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327</Words>
  <Application>Microsoft Office PowerPoint</Application>
  <PresentationFormat>Экран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Задачи:</vt:lpstr>
      <vt:lpstr>Станок с ЧПУ «Monforts»</vt:lpstr>
      <vt:lpstr>Процесс наладки станка</vt:lpstr>
      <vt:lpstr>Среда управления станком</vt:lpstr>
      <vt:lpstr>Программное обеспечение станка</vt:lpstr>
      <vt:lpstr>Централизованное хранение документации</vt:lpstr>
      <vt:lpstr>Клиент-серверная  архитектура системы</vt:lpstr>
      <vt:lpstr>Выбор средств реализации</vt:lpstr>
      <vt:lpstr>Разработка Базы Данных</vt:lpstr>
      <vt:lpstr>Пользовательский интерфейс</vt:lpstr>
      <vt:lpstr>Страница пользователя системы</vt:lpstr>
      <vt:lpstr>Тип станка</vt:lpstr>
      <vt:lpstr>Результаты и перспективы развития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Здравствуйте,  уважаемый председатель, уважаемые члены государственной аттестационной комиссии! </dc:title>
  <dc:creator>Admin</dc:creator>
  <cp:lastModifiedBy>ASOIU_1215_11</cp:lastModifiedBy>
  <cp:revision>73</cp:revision>
  <dcterms:created xsi:type="dcterms:W3CDTF">2010-02-06T21:47:16Z</dcterms:created>
  <dcterms:modified xsi:type="dcterms:W3CDTF">2012-02-14T16:35:39Z</dcterms:modified>
</cp:coreProperties>
</file>