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Neue Machina Ultra-Bold" charset="1" panose="00000900000000000000"/>
      <p:regular r:id="rId13"/>
    </p:embeddedFont>
    <p:embeddedFont>
      <p:font typeface="Neue Machina" charset="1" panose="000005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2652986"/>
            <a:ext cx="16230600" cy="4784929"/>
            <a:chOff x="0" y="0"/>
            <a:chExt cx="4659694" cy="1373720"/>
          </a:xfrm>
        </p:grpSpPr>
        <p:sp>
          <p:nvSpPr>
            <p:cNvPr name="Freeform 3" id="3"/>
            <p:cNvSpPr/>
            <p:nvPr/>
          </p:nvSpPr>
          <p:spPr>
            <a:xfrm flipH="false" flipV="false" rot="0">
              <a:off x="41910" y="43180"/>
              <a:ext cx="4611434" cy="1325460"/>
            </a:xfrm>
            <a:custGeom>
              <a:avLst/>
              <a:gdLst/>
              <a:ahLst/>
              <a:cxnLst/>
              <a:rect r="r" b="b" t="t" l="l"/>
              <a:pathLst>
                <a:path h="1325460" w="4611434">
                  <a:moveTo>
                    <a:pt x="0" y="0"/>
                  </a:moveTo>
                  <a:lnTo>
                    <a:pt x="4611434" y="0"/>
                  </a:lnTo>
                  <a:lnTo>
                    <a:pt x="4611434" y="1325460"/>
                  </a:lnTo>
                  <a:lnTo>
                    <a:pt x="0" y="1325460"/>
                  </a:lnTo>
                  <a:close/>
                </a:path>
              </a:pathLst>
            </a:custGeom>
            <a:solidFill>
              <a:srgbClr val="507335"/>
            </a:solidFill>
          </p:spPr>
        </p:sp>
        <p:sp>
          <p:nvSpPr>
            <p:cNvPr name="Freeform 4" id="4"/>
            <p:cNvSpPr/>
            <p:nvPr/>
          </p:nvSpPr>
          <p:spPr>
            <a:xfrm flipH="false" flipV="false" rot="0">
              <a:off x="35560" y="35560"/>
              <a:ext cx="4624134" cy="1338160"/>
            </a:xfrm>
            <a:custGeom>
              <a:avLst/>
              <a:gdLst/>
              <a:ahLst/>
              <a:cxnLst/>
              <a:rect r="r" b="b" t="t" l="l"/>
              <a:pathLst>
                <a:path h="1338160" w="4624134">
                  <a:moveTo>
                    <a:pt x="4624134" y="1338160"/>
                  </a:moveTo>
                  <a:lnTo>
                    <a:pt x="0" y="1338160"/>
                  </a:lnTo>
                  <a:lnTo>
                    <a:pt x="0" y="0"/>
                  </a:lnTo>
                  <a:lnTo>
                    <a:pt x="4624134" y="0"/>
                  </a:lnTo>
                  <a:lnTo>
                    <a:pt x="4624134" y="1338160"/>
                  </a:lnTo>
                  <a:close/>
                  <a:moveTo>
                    <a:pt x="12700" y="1325460"/>
                  </a:moveTo>
                  <a:lnTo>
                    <a:pt x="4611434" y="1325460"/>
                  </a:lnTo>
                  <a:lnTo>
                    <a:pt x="4611434" y="12700"/>
                  </a:lnTo>
                  <a:lnTo>
                    <a:pt x="12700" y="12700"/>
                  </a:lnTo>
                  <a:lnTo>
                    <a:pt x="12700" y="1325460"/>
                  </a:lnTo>
                  <a:close/>
                </a:path>
              </a:pathLst>
            </a:custGeom>
            <a:solidFill>
              <a:srgbClr val="507335"/>
            </a:solidFill>
          </p:spPr>
        </p:sp>
        <p:sp>
          <p:nvSpPr>
            <p:cNvPr name="Freeform 5" id="5"/>
            <p:cNvSpPr/>
            <p:nvPr/>
          </p:nvSpPr>
          <p:spPr>
            <a:xfrm flipH="false" flipV="false" rot="0">
              <a:off x="0" y="0"/>
              <a:ext cx="4611434" cy="1325460"/>
            </a:xfrm>
            <a:custGeom>
              <a:avLst/>
              <a:gdLst/>
              <a:ahLst/>
              <a:cxnLst/>
              <a:rect r="r" b="b" t="t" l="l"/>
              <a:pathLst>
                <a:path h="1325460" w="4611434">
                  <a:moveTo>
                    <a:pt x="0" y="0"/>
                  </a:moveTo>
                  <a:lnTo>
                    <a:pt x="4611434" y="0"/>
                  </a:lnTo>
                  <a:lnTo>
                    <a:pt x="4611434" y="1325460"/>
                  </a:lnTo>
                  <a:lnTo>
                    <a:pt x="0" y="1325460"/>
                  </a:lnTo>
                  <a:close/>
                </a:path>
              </a:pathLst>
            </a:custGeom>
            <a:solidFill>
              <a:srgbClr val="FFFFFF"/>
            </a:solidFill>
          </p:spPr>
        </p:sp>
      </p:grpSp>
      <p:grpSp>
        <p:nvGrpSpPr>
          <p:cNvPr name="Group 6" id="6"/>
          <p:cNvGrpSpPr/>
          <p:nvPr/>
        </p:nvGrpSpPr>
        <p:grpSpPr>
          <a:xfrm rot="0">
            <a:off x="2857102" y="3851804"/>
            <a:ext cx="12573796" cy="2340398"/>
            <a:chOff x="0" y="0"/>
            <a:chExt cx="16765062" cy="3120531"/>
          </a:xfrm>
        </p:grpSpPr>
        <p:sp>
          <p:nvSpPr>
            <p:cNvPr name="TextBox 7" id="7"/>
            <p:cNvSpPr txBox="true"/>
            <p:nvPr/>
          </p:nvSpPr>
          <p:spPr>
            <a:xfrm rot="0">
              <a:off x="0" y="-30530"/>
              <a:ext cx="16765062" cy="2013585"/>
            </a:xfrm>
            <a:prstGeom prst="rect">
              <a:avLst/>
            </a:prstGeom>
          </p:spPr>
          <p:txBody>
            <a:bodyPr anchor="t" rtlCol="false" tIns="0" lIns="0" bIns="0" rIns="0">
              <a:spAutoFit/>
            </a:bodyPr>
            <a:lstStyle/>
            <a:p>
              <a:pPr algn="ctr">
                <a:lnSpc>
                  <a:spcPts val="12127"/>
                </a:lnSpc>
              </a:pPr>
              <a:r>
                <a:rPr lang="en-US" sz="9624" b="true">
                  <a:solidFill>
                    <a:srgbClr val="000000"/>
                  </a:solidFill>
                  <a:latin typeface="Neue Machina Ultra-Bold"/>
                  <a:ea typeface="Neue Machina Ultra-Bold"/>
                  <a:cs typeface="Neue Machina Ultra-Bold"/>
                  <a:sym typeface="Neue Machina Ultra-Bold"/>
                </a:rPr>
                <a:t>INFO HELP</a:t>
              </a:r>
            </a:p>
          </p:txBody>
        </p:sp>
        <p:sp>
          <p:nvSpPr>
            <p:cNvPr name="TextBox 8" id="8"/>
            <p:cNvSpPr txBox="true"/>
            <p:nvPr/>
          </p:nvSpPr>
          <p:spPr>
            <a:xfrm rot="0">
              <a:off x="0" y="2208484"/>
              <a:ext cx="16765062" cy="912072"/>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Neue Machina"/>
                  <a:ea typeface="Neue Machina"/>
                  <a:cs typeface="Neue Machina"/>
                  <a:sym typeface="Neue Machina"/>
                </a:rPr>
                <a:t>Sistem Informasi Bantuan terpadu</a:t>
              </a:r>
            </a:p>
          </p:txBody>
        </p:sp>
      </p:grpSp>
      <p:sp>
        <p:nvSpPr>
          <p:cNvPr name="Freeform 9" id="9"/>
          <p:cNvSpPr/>
          <p:nvPr/>
        </p:nvSpPr>
        <p:spPr>
          <a:xfrm flipH="false" flipV="false" rot="0">
            <a:off x="14423429" y="1028700"/>
            <a:ext cx="2835871" cy="515613"/>
          </a:xfrm>
          <a:custGeom>
            <a:avLst/>
            <a:gdLst/>
            <a:ahLst/>
            <a:cxnLst/>
            <a:rect r="r" b="b" t="t" l="l"/>
            <a:pathLst>
              <a:path h="515613" w="2835871">
                <a:moveTo>
                  <a:pt x="0" y="0"/>
                </a:moveTo>
                <a:lnTo>
                  <a:pt x="2835871" y="0"/>
                </a:lnTo>
                <a:lnTo>
                  <a:pt x="2835871" y="515613"/>
                </a:lnTo>
                <a:lnTo>
                  <a:pt x="0" y="5156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28700" y="1028700"/>
            <a:ext cx="2835871" cy="515613"/>
          </a:xfrm>
          <a:custGeom>
            <a:avLst/>
            <a:gdLst/>
            <a:ahLst/>
            <a:cxnLst/>
            <a:rect r="r" b="b" t="t" l="l"/>
            <a:pathLst>
              <a:path h="515613" w="2835871">
                <a:moveTo>
                  <a:pt x="0" y="0"/>
                </a:moveTo>
                <a:lnTo>
                  <a:pt x="2835871" y="0"/>
                </a:lnTo>
                <a:lnTo>
                  <a:pt x="2835871" y="515613"/>
                </a:lnTo>
                <a:lnTo>
                  <a:pt x="0" y="5156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6655222" y="7797601"/>
            <a:ext cx="2196534" cy="938519"/>
          </a:xfrm>
          <a:custGeom>
            <a:avLst/>
            <a:gdLst/>
            <a:ahLst/>
            <a:cxnLst/>
            <a:rect r="r" b="b" t="t" l="l"/>
            <a:pathLst>
              <a:path h="938519" w="2196534">
                <a:moveTo>
                  <a:pt x="0" y="0"/>
                </a:moveTo>
                <a:lnTo>
                  <a:pt x="2196534" y="0"/>
                </a:lnTo>
                <a:lnTo>
                  <a:pt x="2196534" y="938519"/>
                </a:lnTo>
                <a:lnTo>
                  <a:pt x="0" y="9385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9436244" y="7793607"/>
            <a:ext cx="2196534" cy="942513"/>
          </a:xfrm>
          <a:custGeom>
            <a:avLst/>
            <a:gdLst/>
            <a:ahLst/>
            <a:cxnLst/>
            <a:rect r="r" b="b" t="t" l="l"/>
            <a:pathLst>
              <a:path h="942513" w="2196534">
                <a:moveTo>
                  <a:pt x="0" y="0"/>
                </a:moveTo>
                <a:lnTo>
                  <a:pt x="2196534" y="0"/>
                </a:lnTo>
                <a:lnTo>
                  <a:pt x="2196534" y="942513"/>
                </a:lnTo>
                <a:lnTo>
                  <a:pt x="0" y="9425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4A050"/>
        </a:solidFill>
      </p:bgPr>
    </p:bg>
    <p:spTree>
      <p:nvGrpSpPr>
        <p:cNvPr id="1" name=""/>
        <p:cNvGrpSpPr/>
        <p:nvPr/>
      </p:nvGrpSpPr>
      <p:grpSpPr>
        <a:xfrm>
          <a:off x="0" y="0"/>
          <a:ext cx="0" cy="0"/>
          <a:chOff x="0" y="0"/>
          <a:chExt cx="0" cy="0"/>
        </a:xfrm>
      </p:grpSpPr>
      <p:grpSp>
        <p:nvGrpSpPr>
          <p:cNvPr name="Group 2" id="2"/>
          <p:cNvGrpSpPr/>
          <p:nvPr/>
        </p:nvGrpSpPr>
        <p:grpSpPr>
          <a:xfrm rot="0">
            <a:off x="1028700" y="4514141"/>
            <a:ext cx="16230600" cy="4482734"/>
            <a:chOff x="0" y="0"/>
            <a:chExt cx="4659694" cy="1286962"/>
          </a:xfrm>
        </p:grpSpPr>
        <p:sp>
          <p:nvSpPr>
            <p:cNvPr name="Freeform 3" id="3"/>
            <p:cNvSpPr/>
            <p:nvPr/>
          </p:nvSpPr>
          <p:spPr>
            <a:xfrm flipH="false" flipV="false" rot="0">
              <a:off x="41910" y="43180"/>
              <a:ext cx="4611434" cy="1238702"/>
            </a:xfrm>
            <a:custGeom>
              <a:avLst/>
              <a:gdLst/>
              <a:ahLst/>
              <a:cxnLst/>
              <a:rect r="r" b="b" t="t" l="l"/>
              <a:pathLst>
                <a:path h="1238702" w="4611434">
                  <a:moveTo>
                    <a:pt x="0" y="0"/>
                  </a:moveTo>
                  <a:lnTo>
                    <a:pt x="4611434" y="0"/>
                  </a:lnTo>
                  <a:lnTo>
                    <a:pt x="4611434" y="1238702"/>
                  </a:lnTo>
                  <a:lnTo>
                    <a:pt x="0" y="1238702"/>
                  </a:lnTo>
                  <a:close/>
                </a:path>
              </a:pathLst>
            </a:custGeom>
            <a:solidFill>
              <a:srgbClr val="507335"/>
            </a:solidFill>
          </p:spPr>
        </p:sp>
        <p:sp>
          <p:nvSpPr>
            <p:cNvPr name="Freeform 4" id="4"/>
            <p:cNvSpPr/>
            <p:nvPr/>
          </p:nvSpPr>
          <p:spPr>
            <a:xfrm flipH="false" flipV="false" rot="0">
              <a:off x="35560" y="35560"/>
              <a:ext cx="4624134" cy="1251402"/>
            </a:xfrm>
            <a:custGeom>
              <a:avLst/>
              <a:gdLst/>
              <a:ahLst/>
              <a:cxnLst/>
              <a:rect r="r" b="b" t="t" l="l"/>
              <a:pathLst>
                <a:path h="1251402" w="4624134">
                  <a:moveTo>
                    <a:pt x="4624134" y="1251402"/>
                  </a:moveTo>
                  <a:lnTo>
                    <a:pt x="0" y="1251402"/>
                  </a:lnTo>
                  <a:lnTo>
                    <a:pt x="0" y="0"/>
                  </a:lnTo>
                  <a:lnTo>
                    <a:pt x="4624134" y="0"/>
                  </a:lnTo>
                  <a:lnTo>
                    <a:pt x="4624134" y="1251402"/>
                  </a:lnTo>
                  <a:close/>
                  <a:moveTo>
                    <a:pt x="12700" y="1238702"/>
                  </a:moveTo>
                  <a:lnTo>
                    <a:pt x="4611434" y="1238702"/>
                  </a:lnTo>
                  <a:lnTo>
                    <a:pt x="4611434" y="12700"/>
                  </a:lnTo>
                  <a:lnTo>
                    <a:pt x="12700" y="12700"/>
                  </a:lnTo>
                  <a:lnTo>
                    <a:pt x="12700" y="1238702"/>
                  </a:lnTo>
                  <a:close/>
                </a:path>
              </a:pathLst>
            </a:custGeom>
            <a:solidFill>
              <a:srgbClr val="507335"/>
            </a:solidFill>
          </p:spPr>
        </p:sp>
        <p:sp>
          <p:nvSpPr>
            <p:cNvPr name="Freeform 5" id="5"/>
            <p:cNvSpPr/>
            <p:nvPr/>
          </p:nvSpPr>
          <p:spPr>
            <a:xfrm flipH="false" flipV="false" rot="0">
              <a:off x="0" y="0"/>
              <a:ext cx="4611434" cy="1238702"/>
            </a:xfrm>
            <a:custGeom>
              <a:avLst/>
              <a:gdLst/>
              <a:ahLst/>
              <a:cxnLst/>
              <a:rect r="r" b="b" t="t" l="l"/>
              <a:pathLst>
                <a:path h="1238702" w="4611434">
                  <a:moveTo>
                    <a:pt x="0" y="0"/>
                  </a:moveTo>
                  <a:lnTo>
                    <a:pt x="4611434" y="0"/>
                  </a:lnTo>
                  <a:lnTo>
                    <a:pt x="4611434" y="1238702"/>
                  </a:lnTo>
                  <a:lnTo>
                    <a:pt x="0" y="1238702"/>
                  </a:lnTo>
                  <a:close/>
                </a:path>
              </a:pathLst>
            </a:custGeom>
            <a:solidFill>
              <a:srgbClr val="FFFFFF"/>
            </a:solidFill>
          </p:spPr>
        </p:sp>
      </p:grpSp>
      <p:sp>
        <p:nvSpPr>
          <p:cNvPr name="TextBox 6" id="6"/>
          <p:cNvSpPr txBox="true"/>
          <p:nvPr/>
        </p:nvSpPr>
        <p:spPr>
          <a:xfrm rot="0">
            <a:off x="2279785" y="6289248"/>
            <a:ext cx="6225357" cy="462915"/>
          </a:xfrm>
          <a:prstGeom prst="rect">
            <a:avLst/>
          </a:prstGeom>
        </p:spPr>
        <p:txBody>
          <a:bodyPr anchor="t" rtlCol="false" tIns="0" lIns="0" bIns="0" rIns="0">
            <a:spAutoFit/>
          </a:bodyPr>
          <a:lstStyle/>
          <a:p>
            <a:pPr algn="ctr">
              <a:lnSpc>
                <a:spcPts val="3899"/>
              </a:lnSpc>
            </a:pPr>
            <a:r>
              <a:rPr lang="en-US" sz="2599" u="sng">
                <a:solidFill>
                  <a:srgbClr val="000000"/>
                </a:solidFill>
                <a:latin typeface="Neue Machina"/>
                <a:ea typeface="Neue Machina"/>
                <a:cs typeface="Neue Machina"/>
                <a:sym typeface="Neue Machina"/>
              </a:rPr>
              <a:t>LATAR BELAKANG</a:t>
            </a:r>
          </a:p>
        </p:txBody>
      </p:sp>
      <p:sp>
        <p:nvSpPr>
          <p:cNvPr name="TextBox 7" id="7"/>
          <p:cNvSpPr txBox="true"/>
          <p:nvPr/>
        </p:nvSpPr>
        <p:spPr>
          <a:xfrm rot="0">
            <a:off x="9782858" y="6306407"/>
            <a:ext cx="6225357" cy="462915"/>
          </a:xfrm>
          <a:prstGeom prst="rect">
            <a:avLst/>
          </a:prstGeom>
        </p:spPr>
        <p:txBody>
          <a:bodyPr anchor="t" rtlCol="false" tIns="0" lIns="0" bIns="0" rIns="0">
            <a:spAutoFit/>
          </a:bodyPr>
          <a:lstStyle/>
          <a:p>
            <a:pPr algn="ctr">
              <a:lnSpc>
                <a:spcPts val="3899"/>
              </a:lnSpc>
            </a:pPr>
            <a:r>
              <a:rPr lang="en-US" sz="2599" u="sng">
                <a:solidFill>
                  <a:srgbClr val="000000"/>
                </a:solidFill>
                <a:latin typeface="Neue Machina"/>
                <a:ea typeface="Neue Machina"/>
                <a:cs typeface="Neue Machina"/>
                <a:sym typeface="Neue Machina"/>
              </a:rPr>
              <a:t>SOLUSI YANG DITAWARKAN</a:t>
            </a:r>
          </a:p>
        </p:txBody>
      </p:sp>
      <p:sp>
        <p:nvSpPr>
          <p:cNvPr name="TextBox 8" id="8"/>
          <p:cNvSpPr txBox="true"/>
          <p:nvPr/>
        </p:nvSpPr>
        <p:spPr>
          <a:xfrm rot="0">
            <a:off x="2279785" y="7336055"/>
            <a:ext cx="6225357" cy="462915"/>
          </a:xfrm>
          <a:prstGeom prst="rect">
            <a:avLst/>
          </a:prstGeom>
        </p:spPr>
        <p:txBody>
          <a:bodyPr anchor="t" rtlCol="false" tIns="0" lIns="0" bIns="0" rIns="0">
            <a:spAutoFit/>
          </a:bodyPr>
          <a:lstStyle/>
          <a:p>
            <a:pPr algn="ctr">
              <a:lnSpc>
                <a:spcPts val="3899"/>
              </a:lnSpc>
            </a:pPr>
            <a:r>
              <a:rPr lang="en-US" sz="2599" u="sng">
                <a:solidFill>
                  <a:srgbClr val="000000"/>
                </a:solidFill>
                <a:latin typeface="Neue Machina"/>
                <a:ea typeface="Neue Machina"/>
                <a:cs typeface="Neue Machina"/>
                <a:sym typeface="Neue Machina"/>
              </a:rPr>
              <a:t>IDEN</a:t>
            </a:r>
            <a:r>
              <a:rPr lang="en-US" sz="2599">
                <a:solidFill>
                  <a:srgbClr val="000000"/>
                </a:solidFill>
                <a:latin typeface="Neue Machina"/>
                <a:ea typeface="Neue Machina"/>
                <a:cs typeface="Neue Machina"/>
                <a:sym typeface="Neue Machina"/>
              </a:rPr>
              <a:t>TIFIKASI MASALAH</a:t>
            </a:r>
          </a:p>
        </p:txBody>
      </p:sp>
      <p:sp>
        <p:nvSpPr>
          <p:cNvPr name="TextBox 9" id="9"/>
          <p:cNvSpPr txBox="true"/>
          <p:nvPr/>
        </p:nvSpPr>
        <p:spPr>
          <a:xfrm rot="0">
            <a:off x="9782858" y="7336055"/>
            <a:ext cx="6225357" cy="462915"/>
          </a:xfrm>
          <a:prstGeom prst="rect">
            <a:avLst/>
          </a:prstGeom>
        </p:spPr>
        <p:txBody>
          <a:bodyPr anchor="t" rtlCol="false" tIns="0" lIns="0" bIns="0" rIns="0">
            <a:spAutoFit/>
          </a:bodyPr>
          <a:lstStyle/>
          <a:p>
            <a:pPr algn="ctr">
              <a:lnSpc>
                <a:spcPts val="3899"/>
              </a:lnSpc>
            </a:pPr>
            <a:r>
              <a:rPr lang="en-US" sz="2599" u="sng">
                <a:solidFill>
                  <a:srgbClr val="000000"/>
                </a:solidFill>
                <a:latin typeface="Neue Machina"/>
                <a:ea typeface="Neue Machina"/>
                <a:cs typeface="Neue Machina"/>
                <a:sym typeface="Neue Machina"/>
              </a:rPr>
              <a:t>KESIMPULAN</a:t>
            </a:r>
          </a:p>
        </p:txBody>
      </p:sp>
      <p:grpSp>
        <p:nvGrpSpPr>
          <p:cNvPr name="Group 10" id="10"/>
          <p:cNvGrpSpPr/>
          <p:nvPr/>
        </p:nvGrpSpPr>
        <p:grpSpPr>
          <a:xfrm rot="0">
            <a:off x="1028700" y="2269254"/>
            <a:ext cx="16230600" cy="1955402"/>
            <a:chOff x="0" y="0"/>
            <a:chExt cx="4659694" cy="561383"/>
          </a:xfrm>
        </p:grpSpPr>
        <p:sp>
          <p:nvSpPr>
            <p:cNvPr name="Freeform 11" id="11"/>
            <p:cNvSpPr/>
            <p:nvPr/>
          </p:nvSpPr>
          <p:spPr>
            <a:xfrm flipH="false" flipV="false" rot="0">
              <a:off x="41910" y="43180"/>
              <a:ext cx="4611434" cy="513123"/>
            </a:xfrm>
            <a:custGeom>
              <a:avLst/>
              <a:gdLst/>
              <a:ahLst/>
              <a:cxnLst/>
              <a:rect r="r" b="b" t="t" l="l"/>
              <a:pathLst>
                <a:path h="513123" w="4611434">
                  <a:moveTo>
                    <a:pt x="0" y="0"/>
                  </a:moveTo>
                  <a:lnTo>
                    <a:pt x="4611434" y="0"/>
                  </a:lnTo>
                  <a:lnTo>
                    <a:pt x="4611434" y="513123"/>
                  </a:lnTo>
                  <a:lnTo>
                    <a:pt x="0" y="513123"/>
                  </a:lnTo>
                  <a:close/>
                </a:path>
              </a:pathLst>
            </a:custGeom>
            <a:solidFill>
              <a:srgbClr val="507335"/>
            </a:solidFill>
          </p:spPr>
        </p:sp>
        <p:sp>
          <p:nvSpPr>
            <p:cNvPr name="Freeform 12" id="12"/>
            <p:cNvSpPr/>
            <p:nvPr/>
          </p:nvSpPr>
          <p:spPr>
            <a:xfrm flipH="false" flipV="false" rot="0">
              <a:off x="35560" y="35560"/>
              <a:ext cx="4624134" cy="525823"/>
            </a:xfrm>
            <a:custGeom>
              <a:avLst/>
              <a:gdLst/>
              <a:ahLst/>
              <a:cxnLst/>
              <a:rect r="r" b="b" t="t" l="l"/>
              <a:pathLst>
                <a:path h="525823" w="4624134">
                  <a:moveTo>
                    <a:pt x="4624134" y="525823"/>
                  </a:moveTo>
                  <a:lnTo>
                    <a:pt x="0" y="525823"/>
                  </a:lnTo>
                  <a:lnTo>
                    <a:pt x="0" y="0"/>
                  </a:lnTo>
                  <a:lnTo>
                    <a:pt x="4624134" y="0"/>
                  </a:lnTo>
                  <a:lnTo>
                    <a:pt x="4624134" y="525823"/>
                  </a:lnTo>
                  <a:close/>
                  <a:moveTo>
                    <a:pt x="12700" y="513123"/>
                  </a:moveTo>
                  <a:lnTo>
                    <a:pt x="4611434" y="513123"/>
                  </a:lnTo>
                  <a:lnTo>
                    <a:pt x="4611434" y="12700"/>
                  </a:lnTo>
                  <a:lnTo>
                    <a:pt x="12700" y="12700"/>
                  </a:lnTo>
                  <a:lnTo>
                    <a:pt x="12700" y="513123"/>
                  </a:lnTo>
                  <a:close/>
                </a:path>
              </a:pathLst>
            </a:custGeom>
            <a:solidFill>
              <a:srgbClr val="507335"/>
            </a:solidFill>
          </p:spPr>
        </p:sp>
        <p:sp>
          <p:nvSpPr>
            <p:cNvPr name="Freeform 13" id="13"/>
            <p:cNvSpPr/>
            <p:nvPr/>
          </p:nvSpPr>
          <p:spPr>
            <a:xfrm flipH="false" flipV="false" rot="0">
              <a:off x="0" y="0"/>
              <a:ext cx="4611434" cy="513123"/>
            </a:xfrm>
            <a:custGeom>
              <a:avLst/>
              <a:gdLst/>
              <a:ahLst/>
              <a:cxnLst/>
              <a:rect r="r" b="b" t="t" l="l"/>
              <a:pathLst>
                <a:path h="513123" w="4611434">
                  <a:moveTo>
                    <a:pt x="0" y="0"/>
                  </a:moveTo>
                  <a:lnTo>
                    <a:pt x="4611434" y="0"/>
                  </a:lnTo>
                  <a:lnTo>
                    <a:pt x="4611434" y="513123"/>
                  </a:lnTo>
                  <a:lnTo>
                    <a:pt x="0" y="513123"/>
                  </a:lnTo>
                  <a:close/>
                </a:path>
              </a:pathLst>
            </a:custGeom>
            <a:solidFill>
              <a:srgbClr val="FFFFFF"/>
            </a:solidFill>
          </p:spPr>
        </p:sp>
      </p:grpSp>
      <p:sp>
        <p:nvSpPr>
          <p:cNvPr name="TextBox 14" id="14"/>
          <p:cNvSpPr txBox="true"/>
          <p:nvPr/>
        </p:nvSpPr>
        <p:spPr>
          <a:xfrm rot="0">
            <a:off x="5852038" y="2511661"/>
            <a:ext cx="6910589" cy="1343025"/>
          </a:xfrm>
          <a:prstGeom prst="rect">
            <a:avLst/>
          </a:prstGeom>
        </p:spPr>
        <p:txBody>
          <a:bodyPr anchor="t" rtlCol="false" tIns="0" lIns="0" bIns="0" rIns="0">
            <a:spAutoFit/>
          </a:bodyPr>
          <a:lstStyle/>
          <a:p>
            <a:pPr algn="ctr">
              <a:lnSpc>
                <a:spcPts val="10559"/>
              </a:lnSpc>
            </a:pPr>
            <a:r>
              <a:rPr lang="en-US" b="true" sz="8799">
                <a:solidFill>
                  <a:srgbClr val="000000"/>
                </a:solidFill>
                <a:latin typeface="Neue Machina Ultra-Bold"/>
                <a:ea typeface="Neue Machina Ultra-Bold"/>
                <a:cs typeface="Neue Machina Ultra-Bold"/>
                <a:sym typeface="Neue Machina Ultra-Bold"/>
              </a:rPr>
              <a:t>TOPIK</a:t>
            </a:r>
          </a:p>
        </p:txBody>
      </p:sp>
      <p:grpSp>
        <p:nvGrpSpPr>
          <p:cNvPr name="Group 15" id="15"/>
          <p:cNvGrpSpPr/>
          <p:nvPr/>
        </p:nvGrpSpPr>
        <p:grpSpPr>
          <a:xfrm rot="0">
            <a:off x="1345820" y="1028700"/>
            <a:ext cx="2809577" cy="730490"/>
            <a:chOff x="0" y="0"/>
            <a:chExt cx="3746102" cy="973987"/>
          </a:xfrm>
        </p:grpSpPr>
        <p:sp>
          <p:nvSpPr>
            <p:cNvPr name="Freeform 16" id="16"/>
            <p:cNvSpPr/>
            <p:nvPr/>
          </p:nvSpPr>
          <p:spPr>
            <a:xfrm flipH="false" flipV="false" rot="0">
              <a:off x="0" y="0"/>
              <a:ext cx="1248701" cy="973987"/>
            </a:xfrm>
            <a:custGeom>
              <a:avLst/>
              <a:gdLst/>
              <a:ahLst/>
              <a:cxnLst/>
              <a:rect r="r" b="b" t="t" l="l"/>
              <a:pathLst>
                <a:path h="973987" w="1248701">
                  <a:moveTo>
                    <a:pt x="0" y="0"/>
                  </a:moveTo>
                  <a:lnTo>
                    <a:pt x="1248701" y="0"/>
                  </a:lnTo>
                  <a:lnTo>
                    <a:pt x="1248701" y="973987"/>
                  </a:lnTo>
                  <a:lnTo>
                    <a:pt x="0" y="9739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248701" y="0"/>
              <a:ext cx="1248701" cy="973987"/>
            </a:xfrm>
            <a:custGeom>
              <a:avLst/>
              <a:gdLst/>
              <a:ahLst/>
              <a:cxnLst/>
              <a:rect r="r" b="b" t="t" l="l"/>
              <a:pathLst>
                <a:path h="973987" w="1248701">
                  <a:moveTo>
                    <a:pt x="0" y="0"/>
                  </a:moveTo>
                  <a:lnTo>
                    <a:pt x="1248700" y="0"/>
                  </a:lnTo>
                  <a:lnTo>
                    <a:pt x="1248700" y="973987"/>
                  </a:lnTo>
                  <a:lnTo>
                    <a:pt x="0" y="9739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2497401" y="0"/>
              <a:ext cx="1248701" cy="973987"/>
            </a:xfrm>
            <a:custGeom>
              <a:avLst/>
              <a:gdLst/>
              <a:ahLst/>
              <a:cxnLst/>
              <a:rect r="r" b="b" t="t" l="l"/>
              <a:pathLst>
                <a:path h="973987" w="1248701">
                  <a:moveTo>
                    <a:pt x="0" y="0"/>
                  </a:moveTo>
                  <a:lnTo>
                    <a:pt x="1248701" y="0"/>
                  </a:lnTo>
                  <a:lnTo>
                    <a:pt x="1248701" y="973987"/>
                  </a:lnTo>
                  <a:lnTo>
                    <a:pt x="0" y="9739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9" id="19"/>
          <p:cNvSpPr/>
          <p:nvPr/>
        </p:nvSpPr>
        <p:spPr>
          <a:xfrm flipH="false" flipV="false" rot="0">
            <a:off x="13472506" y="1165430"/>
            <a:ext cx="3786794" cy="626542"/>
          </a:xfrm>
          <a:custGeom>
            <a:avLst/>
            <a:gdLst/>
            <a:ahLst/>
            <a:cxnLst/>
            <a:rect r="r" b="b" t="t" l="l"/>
            <a:pathLst>
              <a:path h="626542" w="3786794">
                <a:moveTo>
                  <a:pt x="0" y="0"/>
                </a:moveTo>
                <a:lnTo>
                  <a:pt x="3786794" y="0"/>
                </a:lnTo>
                <a:lnTo>
                  <a:pt x="3786794" y="626543"/>
                </a:lnTo>
                <a:lnTo>
                  <a:pt x="0" y="626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2218183"/>
            <a:ext cx="16230600" cy="7040117"/>
            <a:chOff x="0" y="0"/>
            <a:chExt cx="4659694" cy="2021169"/>
          </a:xfrm>
        </p:grpSpPr>
        <p:sp>
          <p:nvSpPr>
            <p:cNvPr name="Freeform 3" id="3"/>
            <p:cNvSpPr/>
            <p:nvPr/>
          </p:nvSpPr>
          <p:spPr>
            <a:xfrm flipH="false" flipV="false" rot="0">
              <a:off x="41910" y="43180"/>
              <a:ext cx="4611434" cy="1972909"/>
            </a:xfrm>
            <a:custGeom>
              <a:avLst/>
              <a:gdLst/>
              <a:ahLst/>
              <a:cxnLst/>
              <a:rect r="r" b="b" t="t" l="l"/>
              <a:pathLst>
                <a:path h="1972909" w="4611434">
                  <a:moveTo>
                    <a:pt x="0" y="0"/>
                  </a:moveTo>
                  <a:lnTo>
                    <a:pt x="4611434" y="0"/>
                  </a:lnTo>
                  <a:lnTo>
                    <a:pt x="4611434" y="1972909"/>
                  </a:lnTo>
                  <a:lnTo>
                    <a:pt x="0" y="1972909"/>
                  </a:lnTo>
                  <a:close/>
                </a:path>
              </a:pathLst>
            </a:custGeom>
            <a:solidFill>
              <a:srgbClr val="507335"/>
            </a:solidFill>
          </p:spPr>
        </p:sp>
        <p:sp>
          <p:nvSpPr>
            <p:cNvPr name="Freeform 4" id="4"/>
            <p:cNvSpPr/>
            <p:nvPr/>
          </p:nvSpPr>
          <p:spPr>
            <a:xfrm flipH="false" flipV="false" rot="0">
              <a:off x="35560" y="35560"/>
              <a:ext cx="4624134" cy="1985609"/>
            </a:xfrm>
            <a:custGeom>
              <a:avLst/>
              <a:gdLst/>
              <a:ahLst/>
              <a:cxnLst/>
              <a:rect r="r" b="b" t="t" l="l"/>
              <a:pathLst>
                <a:path h="1985609" w="4624134">
                  <a:moveTo>
                    <a:pt x="4624134" y="1985609"/>
                  </a:moveTo>
                  <a:lnTo>
                    <a:pt x="0" y="1985609"/>
                  </a:lnTo>
                  <a:lnTo>
                    <a:pt x="0" y="0"/>
                  </a:lnTo>
                  <a:lnTo>
                    <a:pt x="4624134" y="0"/>
                  </a:lnTo>
                  <a:lnTo>
                    <a:pt x="4624134" y="1985609"/>
                  </a:lnTo>
                  <a:close/>
                  <a:moveTo>
                    <a:pt x="12700" y="1972909"/>
                  </a:moveTo>
                  <a:lnTo>
                    <a:pt x="4611434" y="1972909"/>
                  </a:lnTo>
                  <a:lnTo>
                    <a:pt x="4611434" y="12700"/>
                  </a:lnTo>
                  <a:lnTo>
                    <a:pt x="12700" y="12700"/>
                  </a:lnTo>
                  <a:lnTo>
                    <a:pt x="12700" y="1972909"/>
                  </a:lnTo>
                  <a:close/>
                </a:path>
              </a:pathLst>
            </a:custGeom>
            <a:solidFill>
              <a:srgbClr val="507335"/>
            </a:solidFill>
          </p:spPr>
        </p:sp>
        <p:sp>
          <p:nvSpPr>
            <p:cNvPr name="Freeform 5" id="5"/>
            <p:cNvSpPr/>
            <p:nvPr/>
          </p:nvSpPr>
          <p:spPr>
            <a:xfrm flipH="false" flipV="false" rot="0">
              <a:off x="0" y="0"/>
              <a:ext cx="4611434" cy="1972909"/>
            </a:xfrm>
            <a:custGeom>
              <a:avLst/>
              <a:gdLst/>
              <a:ahLst/>
              <a:cxnLst/>
              <a:rect r="r" b="b" t="t" l="l"/>
              <a:pathLst>
                <a:path h="1972909" w="4611434">
                  <a:moveTo>
                    <a:pt x="0" y="0"/>
                  </a:moveTo>
                  <a:lnTo>
                    <a:pt x="4611434" y="0"/>
                  </a:lnTo>
                  <a:lnTo>
                    <a:pt x="4611434" y="1972909"/>
                  </a:lnTo>
                  <a:lnTo>
                    <a:pt x="0" y="1972909"/>
                  </a:lnTo>
                  <a:close/>
                </a:path>
              </a:pathLst>
            </a:custGeom>
            <a:solidFill>
              <a:srgbClr val="FFFFFF"/>
            </a:solidFill>
          </p:spPr>
        </p:sp>
      </p:grpSp>
      <p:sp>
        <p:nvSpPr>
          <p:cNvPr name="Freeform 6" id="6"/>
          <p:cNvSpPr/>
          <p:nvPr/>
        </p:nvSpPr>
        <p:spPr>
          <a:xfrm flipH="false" flipV="false" rot="0">
            <a:off x="14423429" y="770894"/>
            <a:ext cx="2835871" cy="515613"/>
          </a:xfrm>
          <a:custGeom>
            <a:avLst/>
            <a:gdLst/>
            <a:ahLst/>
            <a:cxnLst/>
            <a:rect r="r" b="b" t="t" l="l"/>
            <a:pathLst>
              <a:path h="515613" w="2835871">
                <a:moveTo>
                  <a:pt x="0" y="0"/>
                </a:moveTo>
                <a:lnTo>
                  <a:pt x="2835871" y="0"/>
                </a:lnTo>
                <a:lnTo>
                  <a:pt x="2835871" y="515612"/>
                </a:lnTo>
                <a:lnTo>
                  <a:pt x="0" y="5156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770894"/>
            <a:ext cx="2835871" cy="515613"/>
          </a:xfrm>
          <a:custGeom>
            <a:avLst/>
            <a:gdLst/>
            <a:ahLst/>
            <a:cxnLst/>
            <a:rect r="r" b="b" t="t" l="l"/>
            <a:pathLst>
              <a:path h="515613" w="2835871">
                <a:moveTo>
                  <a:pt x="0" y="0"/>
                </a:moveTo>
                <a:lnTo>
                  <a:pt x="2835871" y="0"/>
                </a:lnTo>
                <a:lnTo>
                  <a:pt x="2835871" y="515612"/>
                </a:lnTo>
                <a:lnTo>
                  <a:pt x="0" y="5156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1024091" y="4890080"/>
            <a:ext cx="5495984" cy="999270"/>
          </a:xfrm>
          <a:custGeom>
            <a:avLst/>
            <a:gdLst/>
            <a:ahLst/>
            <a:cxnLst/>
            <a:rect r="r" b="b" t="t" l="l"/>
            <a:pathLst>
              <a:path h="999270" w="5495984">
                <a:moveTo>
                  <a:pt x="0" y="0"/>
                </a:moveTo>
                <a:lnTo>
                  <a:pt x="5495984" y="0"/>
                </a:lnTo>
                <a:lnTo>
                  <a:pt x="5495984" y="999269"/>
                </a:lnTo>
                <a:lnTo>
                  <a:pt x="0" y="9992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2148346" y="5136984"/>
            <a:ext cx="4749454" cy="448310"/>
          </a:xfrm>
          <a:prstGeom prst="rect">
            <a:avLst/>
          </a:prstGeom>
        </p:spPr>
        <p:txBody>
          <a:bodyPr anchor="t" rtlCol="false" tIns="0" lIns="0" bIns="0" rIns="0">
            <a:spAutoFit/>
          </a:bodyPr>
          <a:lstStyle/>
          <a:p>
            <a:pPr algn="ctr" marL="0" indent="0" lvl="0">
              <a:lnSpc>
                <a:spcPts val="3639"/>
              </a:lnSpc>
              <a:spcBef>
                <a:spcPct val="0"/>
              </a:spcBef>
            </a:pPr>
            <a:r>
              <a:rPr lang="en-US" b="true" sz="2599">
                <a:solidFill>
                  <a:srgbClr val="D33C2D"/>
                </a:solidFill>
                <a:latin typeface="Neue Machina Ultra-Bold"/>
                <a:ea typeface="Neue Machina Ultra-Bold"/>
                <a:cs typeface="Neue Machina Ultra-Bold"/>
                <a:sym typeface="Neue Machina Ultra-Bold"/>
              </a:rPr>
              <a:t>LATAR BELAKANG</a:t>
            </a:r>
          </a:p>
        </p:txBody>
      </p:sp>
      <p:sp>
        <p:nvSpPr>
          <p:cNvPr name="TextBox 10" id="10"/>
          <p:cNvSpPr txBox="true"/>
          <p:nvPr/>
        </p:nvSpPr>
        <p:spPr>
          <a:xfrm rot="0">
            <a:off x="1891402" y="3557017"/>
            <a:ext cx="8374781" cy="4352925"/>
          </a:xfrm>
          <a:prstGeom prst="rect">
            <a:avLst/>
          </a:prstGeom>
        </p:spPr>
        <p:txBody>
          <a:bodyPr anchor="t" rtlCol="false" tIns="0" lIns="0" bIns="0" rIns="0">
            <a:spAutoFit/>
          </a:bodyPr>
          <a:lstStyle/>
          <a:p>
            <a:pPr algn="ctr" marL="0" indent="0" lvl="0">
              <a:lnSpc>
                <a:spcPts val="2880"/>
              </a:lnSpc>
              <a:spcBef>
                <a:spcPct val="0"/>
              </a:spcBef>
            </a:pPr>
            <a:r>
              <a:rPr lang="en-US" b="true" sz="2400">
                <a:solidFill>
                  <a:srgbClr val="000000"/>
                </a:solidFill>
                <a:latin typeface="Neue Machina Ultra-Bold"/>
                <a:ea typeface="Neue Machina Ultra-Bold"/>
                <a:cs typeface="Neue Machina Ultra-Bold"/>
                <a:sym typeface="Neue Machina Ultra-Bold"/>
              </a:rPr>
              <a:t>Di era digital, akses cepat ke informasi bantuan sangat penting, terutama saat darurat. Meski pemerintah dan lembaga sosial telah menyediakan berbagai layanan, akses terbatas dan kurangnya koordinasi seringkali menghambat pemanfaatannya. "InfoHelp" hadir sebagai solusi sistem informasi terintegrasi yang memudahkan masyarakat menemukan layanan bantuan sosial, kesehatan, dan darurat dalam satu platform, serta memperkuat hubungan dengan layanan pemerintah untuk penyaluran bantuan yang lebih efisien.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3996107"/>
            <a:ext cx="16230600" cy="5000768"/>
            <a:chOff x="0" y="0"/>
            <a:chExt cx="4659694" cy="1435686"/>
          </a:xfrm>
        </p:grpSpPr>
        <p:sp>
          <p:nvSpPr>
            <p:cNvPr name="Freeform 3" id="3"/>
            <p:cNvSpPr/>
            <p:nvPr/>
          </p:nvSpPr>
          <p:spPr>
            <a:xfrm flipH="false" flipV="false" rot="0">
              <a:off x="41910" y="43180"/>
              <a:ext cx="4611434" cy="1387426"/>
            </a:xfrm>
            <a:custGeom>
              <a:avLst/>
              <a:gdLst/>
              <a:ahLst/>
              <a:cxnLst/>
              <a:rect r="r" b="b" t="t" l="l"/>
              <a:pathLst>
                <a:path h="1387426" w="4611434">
                  <a:moveTo>
                    <a:pt x="0" y="0"/>
                  </a:moveTo>
                  <a:lnTo>
                    <a:pt x="4611434" y="0"/>
                  </a:lnTo>
                  <a:lnTo>
                    <a:pt x="4611434" y="1387426"/>
                  </a:lnTo>
                  <a:lnTo>
                    <a:pt x="0" y="1387426"/>
                  </a:lnTo>
                  <a:close/>
                </a:path>
              </a:pathLst>
            </a:custGeom>
            <a:solidFill>
              <a:srgbClr val="507335"/>
            </a:solidFill>
          </p:spPr>
        </p:sp>
        <p:sp>
          <p:nvSpPr>
            <p:cNvPr name="Freeform 4" id="4"/>
            <p:cNvSpPr/>
            <p:nvPr/>
          </p:nvSpPr>
          <p:spPr>
            <a:xfrm flipH="false" flipV="false" rot="0">
              <a:off x="35560" y="35560"/>
              <a:ext cx="4624134" cy="1400126"/>
            </a:xfrm>
            <a:custGeom>
              <a:avLst/>
              <a:gdLst/>
              <a:ahLst/>
              <a:cxnLst/>
              <a:rect r="r" b="b" t="t" l="l"/>
              <a:pathLst>
                <a:path h="1400126" w="4624134">
                  <a:moveTo>
                    <a:pt x="4624134" y="1400126"/>
                  </a:moveTo>
                  <a:lnTo>
                    <a:pt x="0" y="1400126"/>
                  </a:lnTo>
                  <a:lnTo>
                    <a:pt x="0" y="0"/>
                  </a:lnTo>
                  <a:lnTo>
                    <a:pt x="4624134" y="0"/>
                  </a:lnTo>
                  <a:lnTo>
                    <a:pt x="4624134" y="1400126"/>
                  </a:lnTo>
                  <a:close/>
                  <a:moveTo>
                    <a:pt x="12700" y="1387426"/>
                  </a:moveTo>
                  <a:lnTo>
                    <a:pt x="4611434" y="1387426"/>
                  </a:lnTo>
                  <a:lnTo>
                    <a:pt x="4611434" y="12700"/>
                  </a:lnTo>
                  <a:lnTo>
                    <a:pt x="12700" y="12700"/>
                  </a:lnTo>
                  <a:lnTo>
                    <a:pt x="12700" y="1387426"/>
                  </a:lnTo>
                  <a:close/>
                </a:path>
              </a:pathLst>
            </a:custGeom>
            <a:solidFill>
              <a:srgbClr val="507335"/>
            </a:solidFill>
          </p:spPr>
        </p:sp>
        <p:sp>
          <p:nvSpPr>
            <p:cNvPr name="Freeform 5" id="5"/>
            <p:cNvSpPr/>
            <p:nvPr/>
          </p:nvSpPr>
          <p:spPr>
            <a:xfrm flipH="false" flipV="false" rot="0">
              <a:off x="0" y="0"/>
              <a:ext cx="4611434" cy="1387426"/>
            </a:xfrm>
            <a:custGeom>
              <a:avLst/>
              <a:gdLst/>
              <a:ahLst/>
              <a:cxnLst/>
              <a:rect r="r" b="b" t="t" l="l"/>
              <a:pathLst>
                <a:path h="1387426" w="4611434">
                  <a:moveTo>
                    <a:pt x="0" y="0"/>
                  </a:moveTo>
                  <a:lnTo>
                    <a:pt x="4611434" y="0"/>
                  </a:lnTo>
                  <a:lnTo>
                    <a:pt x="4611434" y="1387426"/>
                  </a:lnTo>
                  <a:lnTo>
                    <a:pt x="0" y="1387426"/>
                  </a:lnTo>
                  <a:close/>
                </a:path>
              </a:pathLst>
            </a:custGeom>
            <a:solidFill>
              <a:srgbClr val="FFFFFF"/>
            </a:solidFill>
          </p:spPr>
        </p:sp>
      </p:grpSp>
      <p:grpSp>
        <p:nvGrpSpPr>
          <p:cNvPr name="Group 6" id="6"/>
          <p:cNvGrpSpPr/>
          <p:nvPr/>
        </p:nvGrpSpPr>
        <p:grpSpPr>
          <a:xfrm rot="0">
            <a:off x="1028700" y="1778485"/>
            <a:ext cx="16230600" cy="1955402"/>
            <a:chOff x="0" y="0"/>
            <a:chExt cx="4659694" cy="561383"/>
          </a:xfrm>
        </p:grpSpPr>
        <p:sp>
          <p:nvSpPr>
            <p:cNvPr name="Freeform 7" id="7"/>
            <p:cNvSpPr/>
            <p:nvPr/>
          </p:nvSpPr>
          <p:spPr>
            <a:xfrm flipH="false" flipV="false" rot="0">
              <a:off x="41910" y="43180"/>
              <a:ext cx="4611434" cy="513123"/>
            </a:xfrm>
            <a:custGeom>
              <a:avLst/>
              <a:gdLst/>
              <a:ahLst/>
              <a:cxnLst/>
              <a:rect r="r" b="b" t="t" l="l"/>
              <a:pathLst>
                <a:path h="513123" w="4611434">
                  <a:moveTo>
                    <a:pt x="0" y="0"/>
                  </a:moveTo>
                  <a:lnTo>
                    <a:pt x="4611434" y="0"/>
                  </a:lnTo>
                  <a:lnTo>
                    <a:pt x="4611434" y="513123"/>
                  </a:lnTo>
                  <a:lnTo>
                    <a:pt x="0" y="513123"/>
                  </a:lnTo>
                  <a:close/>
                </a:path>
              </a:pathLst>
            </a:custGeom>
            <a:solidFill>
              <a:srgbClr val="507335"/>
            </a:solidFill>
          </p:spPr>
        </p:sp>
        <p:sp>
          <p:nvSpPr>
            <p:cNvPr name="Freeform 8" id="8"/>
            <p:cNvSpPr/>
            <p:nvPr/>
          </p:nvSpPr>
          <p:spPr>
            <a:xfrm flipH="false" flipV="false" rot="0">
              <a:off x="35560" y="35560"/>
              <a:ext cx="4624134" cy="525823"/>
            </a:xfrm>
            <a:custGeom>
              <a:avLst/>
              <a:gdLst/>
              <a:ahLst/>
              <a:cxnLst/>
              <a:rect r="r" b="b" t="t" l="l"/>
              <a:pathLst>
                <a:path h="525823" w="4624134">
                  <a:moveTo>
                    <a:pt x="4624134" y="525823"/>
                  </a:moveTo>
                  <a:lnTo>
                    <a:pt x="0" y="525823"/>
                  </a:lnTo>
                  <a:lnTo>
                    <a:pt x="0" y="0"/>
                  </a:lnTo>
                  <a:lnTo>
                    <a:pt x="4624134" y="0"/>
                  </a:lnTo>
                  <a:lnTo>
                    <a:pt x="4624134" y="525823"/>
                  </a:lnTo>
                  <a:close/>
                  <a:moveTo>
                    <a:pt x="12700" y="513123"/>
                  </a:moveTo>
                  <a:lnTo>
                    <a:pt x="4611434" y="513123"/>
                  </a:lnTo>
                  <a:lnTo>
                    <a:pt x="4611434" y="12700"/>
                  </a:lnTo>
                  <a:lnTo>
                    <a:pt x="12700" y="12700"/>
                  </a:lnTo>
                  <a:lnTo>
                    <a:pt x="12700" y="513123"/>
                  </a:lnTo>
                  <a:close/>
                </a:path>
              </a:pathLst>
            </a:custGeom>
            <a:solidFill>
              <a:srgbClr val="507335"/>
            </a:solidFill>
          </p:spPr>
        </p:sp>
        <p:sp>
          <p:nvSpPr>
            <p:cNvPr name="Freeform 9" id="9"/>
            <p:cNvSpPr/>
            <p:nvPr/>
          </p:nvSpPr>
          <p:spPr>
            <a:xfrm flipH="false" flipV="false" rot="0">
              <a:off x="0" y="0"/>
              <a:ext cx="4611434" cy="513123"/>
            </a:xfrm>
            <a:custGeom>
              <a:avLst/>
              <a:gdLst/>
              <a:ahLst/>
              <a:cxnLst/>
              <a:rect r="r" b="b" t="t" l="l"/>
              <a:pathLst>
                <a:path h="513123" w="4611434">
                  <a:moveTo>
                    <a:pt x="0" y="0"/>
                  </a:moveTo>
                  <a:lnTo>
                    <a:pt x="4611434" y="0"/>
                  </a:lnTo>
                  <a:lnTo>
                    <a:pt x="4611434" y="513123"/>
                  </a:lnTo>
                  <a:lnTo>
                    <a:pt x="0" y="513123"/>
                  </a:lnTo>
                  <a:close/>
                </a:path>
              </a:pathLst>
            </a:custGeom>
            <a:solidFill>
              <a:srgbClr val="FFFFFF"/>
            </a:solidFill>
          </p:spPr>
        </p:sp>
      </p:grpSp>
      <p:sp>
        <p:nvSpPr>
          <p:cNvPr name="AutoShape 10" id="10"/>
          <p:cNvSpPr/>
          <p:nvPr/>
        </p:nvSpPr>
        <p:spPr>
          <a:xfrm rot="1341">
            <a:off x="3035012" y="5136356"/>
            <a:ext cx="12200779" cy="0"/>
          </a:xfrm>
          <a:prstGeom prst="line">
            <a:avLst/>
          </a:prstGeom>
          <a:ln cap="rnd" w="9525">
            <a:solidFill>
              <a:srgbClr val="000000"/>
            </a:solidFill>
            <a:prstDash val="solid"/>
            <a:headEnd type="none" len="sm" w="sm"/>
            <a:tailEnd type="none" len="sm" w="sm"/>
          </a:ln>
        </p:spPr>
      </p:sp>
      <p:grpSp>
        <p:nvGrpSpPr>
          <p:cNvPr name="Group 11" id="11"/>
          <p:cNvGrpSpPr/>
          <p:nvPr/>
        </p:nvGrpSpPr>
        <p:grpSpPr>
          <a:xfrm rot="0">
            <a:off x="2873087" y="4981575"/>
            <a:ext cx="323850" cy="323850"/>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13" id="13"/>
          <p:cNvGrpSpPr/>
          <p:nvPr/>
        </p:nvGrpSpPr>
        <p:grpSpPr>
          <a:xfrm rot="0">
            <a:off x="6886038" y="4972050"/>
            <a:ext cx="323850" cy="323850"/>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15" id="15"/>
          <p:cNvGrpSpPr/>
          <p:nvPr/>
        </p:nvGrpSpPr>
        <p:grpSpPr>
          <a:xfrm rot="0">
            <a:off x="10898990" y="4972050"/>
            <a:ext cx="323850" cy="323850"/>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17" id="17"/>
          <p:cNvGrpSpPr/>
          <p:nvPr/>
        </p:nvGrpSpPr>
        <p:grpSpPr>
          <a:xfrm rot="0">
            <a:off x="14911941" y="4972050"/>
            <a:ext cx="323850" cy="323850"/>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19" id="19"/>
          <p:cNvSpPr txBox="true"/>
          <p:nvPr/>
        </p:nvSpPr>
        <p:spPr>
          <a:xfrm rot="0">
            <a:off x="1352550" y="2241911"/>
            <a:ext cx="15565703" cy="1009650"/>
          </a:xfrm>
          <a:prstGeom prst="rect">
            <a:avLst/>
          </a:prstGeom>
        </p:spPr>
        <p:txBody>
          <a:bodyPr anchor="t" rtlCol="false" tIns="0" lIns="0" bIns="0" rIns="0">
            <a:spAutoFit/>
          </a:bodyPr>
          <a:lstStyle/>
          <a:p>
            <a:pPr algn="ctr" marL="0" indent="0" lvl="0">
              <a:lnSpc>
                <a:spcPts val="7800"/>
              </a:lnSpc>
              <a:spcBef>
                <a:spcPct val="0"/>
              </a:spcBef>
            </a:pPr>
            <a:r>
              <a:rPr lang="en-US" b="true" sz="6500">
                <a:solidFill>
                  <a:srgbClr val="000000"/>
                </a:solidFill>
                <a:latin typeface="Neue Machina Ultra-Bold"/>
                <a:ea typeface="Neue Machina Ultra-Bold"/>
                <a:cs typeface="Neue Machina Ultra-Bold"/>
                <a:sym typeface="Neue Machina Ultra-Bold"/>
              </a:rPr>
              <a:t>IDENTIFIKASI MASALAH</a:t>
            </a:r>
          </a:p>
        </p:txBody>
      </p:sp>
      <p:sp>
        <p:nvSpPr>
          <p:cNvPr name="TextBox 20" id="20"/>
          <p:cNvSpPr txBox="true"/>
          <p:nvPr/>
        </p:nvSpPr>
        <p:spPr>
          <a:xfrm rot="0">
            <a:off x="1352550" y="5991225"/>
            <a:ext cx="3364925" cy="1838325"/>
          </a:xfrm>
          <a:prstGeom prst="rect">
            <a:avLst/>
          </a:prstGeom>
        </p:spPr>
        <p:txBody>
          <a:bodyPr anchor="t" rtlCol="false" tIns="0" lIns="0" bIns="0" rIns="0">
            <a:spAutoFit/>
          </a:bodyPr>
          <a:lstStyle/>
          <a:p>
            <a:pPr algn="ctr">
              <a:lnSpc>
                <a:spcPts val="3600"/>
              </a:lnSpc>
            </a:pPr>
            <a:r>
              <a:rPr lang="en-US" sz="3000">
                <a:solidFill>
                  <a:srgbClr val="000000"/>
                </a:solidFill>
                <a:latin typeface="Neue Machina"/>
                <a:ea typeface="Neue Machina"/>
                <a:cs typeface="Neue Machina"/>
                <a:sym typeface="Neue Machina"/>
              </a:rPr>
              <a:t>Sulitnya Akses Informasi Bantuan</a:t>
            </a:r>
          </a:p>
          <a:p>
            <a:pPr algn="ctr" marL="0" indent="0" lvl="0">
              <a:lnSpc>
                <a:spcPts val="3600"/>
              </a:lnSpc>
              <a:spcBef>
                <a:spcPct val="0"/>
              </a:spcBef>
            </a:pPr>
          </a:p>
        </p:txBody>
      </p:sp>
      <p:sp>
        <p:nvSpPr>
          <p:cNvPr name="TextBox 21" id="21"/>
          <p:cNvSpPr txBox="true"/>
          <p:nvPr/>
        </p:nvSpPr>
        <p:spPr>
          <a:xfrm rot="0">
            <a:off x="5365501" y="5991225"/>
            <a:ext cx="3364925" cy="1381125"/>
          </a:xfrm>
          <a:prstGeom prst="rect">
            <a:avLst/>
          </a:prstGeom>
        </p:spPr>
        <p:txBody>
          <a:bodyPr anchor="t" rtlCol="false" tIns="0" lIns="0" bIns="0" rIns="0">
            <a:spAutoFit/>
          </a:bodyPr>
          <a:lstStyle/>
          <a:p>
            <a:pPr algn="ctr" marL="0" indent="0" lvl="0">
              <a:lnSpc>
                <a:spcPts val="3600"/>
              </a:lnSpc>
              <a:spcBef>
                <a:spcPct val="0"/>
              </a:spcBef>
            </a:pPr>
            <a:r>
              <a:rPr lang="en-US" sz="3000">
                <a:solidFill>
                  <a:srgbClr val="000000"/>
                </a:solidFill>
                <a:latin typeface="Neue Machina"/>
                <a:ea typeface="Neue Machina"/>
                <a:cs typeface="Neue Machina"/>
                <a:sym typeface="Neue Machina"/>
              </a:rPr>
              <a:t>Kurangnya Kesadaran Masyarakat</a:t>
            </a:r>
          </a:p>
        </p:txBody>
      </p:sp>
      <p:sp>
        <p:nvSpPr>
          <p:cNvPr name="TextBox 22" id="22"/>
          <p:cNvSpPr txBox="true"/>
          <p:nvPr/>
        </p:nvSpPr>
        <p:spPr>
          <a:xfrm rot="0">
            <a:off x="13391403" y="5991225"/>
            <a:ext cx="3364925" cy="2295525"/>
          </a:xfrm>
          <a:prstGeom prst="rect">
            <a:avLst/>
          </a:prstGeom>
        </p:spPr>
        <p:txBody>
          <a:bodyPr anchor="t" rtlCol="false" tIns="0" lIns="0" bIns="0" rIns="0">
            <a:spAutoFit/>
          </a:bodyPr>
          <a:lstStyle/>
          <a:p>
            <a:pPr algn="ctr">
              <a:lnSpc>
                <a:spcPts val="3600"/>
              </a:lnSpc>
            </a:pPr>
            <a:r>
              <a:rPr lang="en-US" sz="3000">
                <a:solidFill>
                  <a:srgbClr val="000000"/>
                </a:solidFill>
                <a:latin typeface="Neue Machina"/>
                <a:ea typeface="Neue Machina"/>
                <a:cs typeface="Neue Machina"/>
                <a:sym typeface="Neue Machina"/>
              </a:rPr>
              <a:t>Ketidakmampuan Merespons Situasi Darurat Secara Cepat</a:t>
            </a:r>
          </a:p>
          <a:p>
            <a:pPr algn="ctr" marL="0" indent="0" lvl="0">
              <a:lnSpc>
                <a:spcPts val="3600"/>
              </a:lnSpc>
              <a:spcBef>
                <a:spcPct val="0"/>
              </a:spcBef>
            </a:pPr>
          </a:p>
        </p:txBody>
      </p:sp>
      <p:sp>
        <p:nvSpPr>
          <p:cNvPr name="TextBox 23" id="23"/>
          <p:cNvSpPr txBox="true"/>
          <p:nvPr/>
        </p:nvSpPr>
        <p:spPr>
          <a:xfrm rot="0">
            <a:off x="9378452" y="5991225"/>
            <a:ext cx="3364925" cy="1838325"/>
          </a:xfrm>
          <a:prstGeom prst="rect">
            <a:avLst/>
          </a:prstGeom>
        </p:spPr>
        <p:txBody>
          <a:bodyPr anchor="t" rtlCol="false" tIns="0" lIns="0" bIns="0" rIns="0">
            <a:spAutoFit/>
          </a:bodyPr>
          <a:lstStyle/>
          <a:p>
            <a:pPr algn="ctr">
              <a:lnSpc>
                <a:spcPts val="3600"/>
              </a:lnSpc>
            </a:pPr>
            <a:r>
              <a:rPr lang="en-US" sz="3000">
                <a:solidFill>
                  <a:srgbClr val="000000"/>
                </a:solidFill>
                <a:latin typeface="Neue Machina"/>
                <a:ea typeface="Neue Machina"/>
                <a:cs typeface="Neue Machina"/>
                <a:sym typeface="Neue Machina"/>
              </a:rPr>
              <a:t>Minimnya Koordinasi Antar Lembaga</a:t>
            </a:r>
          </a:p>
          <a:p>
            <a:pPr algn="ctr" marL="0" indent="0" lvl="0">
              <a:lnSpc>
                <a:spcPts val="3600"/>
              </a:lnSpc>
              <a:spcBef>
                <a:spcPct val="0"/>
              </a:spcBef>
            </a:pPr>
          </a:p>
        </p:txBody>
      </p:sp>
      <p:sp>
        <p:nvSpPr>
          <p:cNvPr name="Freeform 24" id="24"/>
          <p:cNvSpPr/>
          <p:nvPr/>
        </p:nvSpPr>
        <p:spPr>
          <a:xfrm flipH="false" flipV="false" rot="0">
            <a:off x="14423429" y="770894"/>
            <a:ext cx="2835871" cy="515613"/>
          </a:xfrm>
          <a:custGeom>
            <a:avLst/>
            <a:gdLst/>
            <a:ahLst/>
            <a:cxnLst/>
            <a:rect r="r" b="b" t="t" l="l"/>
            <a:pathLst>
              <a:path h="515613" w="2835871">
                <a:moveTo>
                  <a:pt x="0" y="0"/>
                </a:moveTo>
                <a:lnTo>
                  <a:pt x="2835871" y="0"/>
                </a:lnTo>
                <a:lnTo>
                  <a:pt x="2835871" y="515612"/>
                </a:lnTo>
                <a:lnTo>
                  <a:pt x="0" y="5156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028700" y="770894"/>
            <a:ext cx="2835871" cy="515613"/>
          </a:xfrm>
          <a:custGeom>
            <a:avLst/>
            <a:gdLst/>
            <a:ahLst/>
            <a:cxnLst/>
            <a:rect r="r" b="b" t="t" l="l"/>
            <a:pathLst>
              <a:path h="515613" w="2835871">
                <a:moveTo>
                  <a:pt x="0" y="0"/>
                </a:moveTo>
                <a:lnTo>
                  <a:pt x="2835871" y="0"/>
                </a:lnTo>
                <a:lnTo>
                  <a:pt x="2835871" y="515612"/>
                </a:lnTo>
                <a:lnTo>
                  <a:pt x="0" y="5156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1955402"/>
            <a:chOff x="0" y="0"/>
            <a:chExt cx="4659694" cy="561383"/>
          </a:xfrm>
        </p:grpSpPr>
        <p:sp>
          <p:nvSpPr>
            <p:cNvPr name="Freeform 3" id="3"/>
            <p:cNvSpPr/>
            <p:nvPr/>
          </p:nvSpPr>
          <p:spPr>
            <a:xfrm flipH="false" flipV="false" rot="0">
              <a:off x="41910" y="43180"/>
              <a:ext cx="4611434" cy="513123"/>
            </a:xfrm>
            <a:custGeom>
              <a:avLst/>
              <a:gdLst/>
              <a:ahLst/>
              <a:cxnLst/>
              <a:rect r="r" b="b" t="t" l="l"/>
              <a:pathLst>
                <a:path h="513123" w="4611434">
                  <a:moveTo>
                    <a:pt x="0" y="0"/>
                  </a:moveTo>
                  <a:lnTo>
                    <a:pt x="4611434" y="0"/>
                  </a:lnTo>
                  <a:lnTo>
                    <a:pt x="4611434" y="513123"/>
                  </a:lnTo>
                  <a:lnTo>
                    <a:pt x="0" y="513123"/>
                  </a:lnTo>
                  <a:close/>
                </a:path>
              </a:pathLst>
            </a:custGeom>
            <a:solidFill>
              <a:srgbClr val="507335"/>
            </a:solidFill>
          </p:spPr>
        </p:sp>
        <p:sp>
          <p:nvSpPr>
            <p:cNvPr name="Freeform 4" id="4"/>
            <p:cNvSpPr/>
            <p:nvPr/>
          </p:nvSpPr>
          <p:spPr>
            <a:xfrm flipH="false" flipV="false" rot="0">
              <a:off x="35560" y="35560"/>
              <a:ext cx="4624134" cy="525823"/>
            </a:xfrm>
            <a:custGeom>
              <a:avLst/>
              <a:gdLst/>
              <a:ahLst/>
              <a:cxnLst/>
              <a:rect r="r" b="b" t="t" l="l"/>
              <a:pathLst>
                <a:path h="525823" w="4624134">
                  <a:moveTo>
                    <a:pt x="4624134" y="525823"/>
                  </a:moveTo>
                  <a:lnTo>
                    <a:pt x="0" y="525823"/>
                  </a:lnTo>
                  <a:lnTo>
                    <a:pt x="0" y="0"/>
                  </a:lnTo>
                  <a:lnTo>
                    <a:pt x="4624134" y="0"/>
                  </a:lnTo>
                  <a:lnTo>
                    <a:pt x="4624134" y="525823"/>
                  </a:lnTo>
                  <a:close/>
                  <a:moveTo>
                    <a:pt x="12700" y="513123"/>
                  </a:moveTo>
                  <a:lnTo>
                    <a:pt x="4611434" y="513123"/>
                  </a:lnTo>
                  <a:lnTo>
                    <a:pt x="4611434" y="12700"/>
                  </a:lnTo>
                  <a:lnTo>
                    <a:pt x="12700" y="12700"/>
                  </a:lnTo>
                  <a:lnTo>
                    <a:pt x="12700" y="513123"/>
                  </a:lnTo>
                  <a:close/>
                </a:path>
              </a:pathLst>
            </a:custGeom>
            <a:solidFill>
              <a:srgbClr val="507335"/>
            </a:solidFill>
          </p:spPr>
        </p:sp>
        <p:sp>
          <p:nvSpPr>
            <p:cNvPr name="Freeform 5" id="5"/>
            <p:cNvSpPr/>
            <p:nvPr/>
          </p:nvSpPr>
          <p:spPr>
            <a:xfrm flipH="false" flipV="false" rot="0">
              <a:off x="0" y="0"/>
              <a:ext cx="4611434" cy="513123"/>
            </a:xfrm>
            <a:custGeom>
              <a:avLst/>
              <a:gdLst/>
              <a:ahLst/>
              <a:cxnLst/>
              <a:rect r="r" b="b" t="t" l="l"/>
              <a:pathLst>
                <a:path h="513123" w="4611434">
                  <a:moveTo>
                    <a:pt x="0" y="0"/>
                  </a:moveTo>
                  <a:lnTo>
                    <a:pt x="4611434" y="0"/>
                  </a:lnTo>
                  <a:lnTo>
                    <a:pt x="4611434" y="513123"/>
                  </a:lnTo>
                  <a:lnTo>
                    <a:pt x="0" y="513123"/>
                  </a:lnTo>
                  <a:close/>
                </a:path>
              </a:pathLst>
            </a:custGeom>
            <a:solidFill>
              <a:srgbClr val="FFFFFF"/>
            </a:solidFill>
          </p:spPr>
        </p:sp>
      </p:grpSp>
      <p:grpSp>
        <p:nvGrpSpPr>
          <p:cNvPr name="Group 6" id="6"/>
          <p:cNvGrpSpPr/>
          <p:nvPr/>
        </p:nvGrpSpPr>
        <p:grpSpPr>
          <a:xfrm rot="0">
            <a:off x="1028700" y="3456640"/>
            <a:ext cx="14481221" cy="5801660"/>
            <a:chOff x="0" y="0"/>
            <a:chExt cx="4157459" cy="1665617"/>
          </a:xfrm>
        </p:grpSpPr>
        <p:sp>
          <p:nvSpPr>
            <p:cNvPr name="Freeform 7" id="7"/>
            <p:cNvSpPr/>
            <p:nvPr/>
          </p:nvSpPr>
          <p:spPr>
            <a:xfrm flipH="false" flipV="false" rot="0">
              <a:off x="41910" y="43180"/>
              <a:ext cx="4109199" cy="1617357"/>
            </a:xfrm>
            <a:custGeom>
              <a:avLst/>
              <a:gdLst/>
              <a:ahLst/>
              <a:cxnLst/>
              <a:rect r="r" b="b" t="t" l="l"/>
              <a:pathLst>
                <a:path h="1617357" w="4109199">
                  <a:moveTo>
                    <a:pt x="0" y="0"/>
                  </a:moveTo>
                  <a:lnTo>
                    <a:pt x="4109199" y="0"/>
                  </a:lnTo>
                  <a:lnTo>
                    <a:pt x="4109199" y="1617357"/>
                  </a:lnTo>
                  <a:lnTo>
                    <a:pt x="0" y="1617357"/>
                  </a:lnTo>
                  <a:close/>
                </a:path>
              </a:pathLst>
            </a:custGeom>
            <a:solidFill>
              <a:srgbClr val="507335"/>
            </a:solidFill>
          </p:spPr>
        </p:sp>
        <p:sp>
          <p:nvSpPr>
            <p:cNvPr name="Freeform 8" id="8"/>
            <p:cNvSpPr/>
            <p:nvPr/>
          </p:nvSpPr>
          <p:spPr>
            <a:xfrm flipH="false" flipV="false" rot="0">
              <a:off x="35560" y="35560"/>
              <a:ext cx="4121899" cy="1630057"/>
            </a:xfrm>
            <a:custGeom>
              <a:avLst/>
              <a:gdLst/>
              <a:ahLst/>
              <a:cxnLst/>
              <a:rect r="r" b="b" t="t" l="l"/>
              <a:pathLst>
                <a:path h="1630057" w="4121899">
                  <a:moveTo>
                    <a:pt x="4121899" y="1630057"/>
                  </a:moveTo>
                  <a:lnTo>
                    <a:pt x="0" y="1630057"/>
                  </a:lnTo>
                  <a:lnTo>
                    <a:pt x="0" y="0"/>
                  </a:lnTo>
                  <a:lnTo>
                    <a:pt x="4121899" y="0"/>
                  </a:lnTo>
                  <a:lnTo>
                    <a:pt x="4121899" y="1630057"/>
                  </a:lnTo>
                  <a:close/>
                  <a:moveTo>
                    <a:pt x="12700" y="1617357"/>
                  </a:moveTo>
                  <a:lnTo>
                    <a:pt x="4109199" y="1617357"/>
                  </a:lnTo>
                  <a:lnTo>
                    <a:pt x="4109199" y="12700"/>
                  </a:lnTo>
                  <a:lnTo>
                    <a:pt x="12700" y="12700"/>
                  </a:lnTo>
                  <a:lnTo>
                    <a:pt x="12700" y="1617357"/>
                  </a:lnTo>
                  <a:close/>
                </a:path>
              </a:pathLst>
            </a:custGeom>
            <a:solidFill>
              <a:srgbClr val="507335"/>
            </a:solidFill>
          </p:spPr>
        </p:sp>
        <p:sp>
          <p:nvSpPr>
            <p:cNvPr name="Freeform 9" id="9"/>
            <p:cNvSpPr/>
            <p:nvPr/>
          </p:nvSpPr>
          <p:spPr>
            <a:xfrm flipH="false" flipV="false" rot="0">
              <a:off x="0" y="0"/>
              <a:ext cx="4109199" cy="1617357"/>
            </a:xfrm>
            <a:custGeom>
              <a:avLst/>
              <a:gdLst/>
              <a:ahLst/>
              <a:cxnLst/>
              <a:rect r="r" b="b" t="t" l="l"/>
              <a:pathLst>
                <a:path h="1617357" w="4109199">
                  <a:moveTo>
                    <a:pt x="0" y="0"/>
                  </a:moveTo>
                  <a:lnTo>
                    <a:pt x="4109199" y="0"/>
                  </a:lnTo>
                  <a:lnTo>
                    <a:pt x="4109199" y="1617357"/>
                  </a:lnTo>
                  <a:lnTo>
                    <a:pt x="0" y="1617357"/>
                  </a:lnTo>
                  <a:close/>
                </a:path>
              </a:pathLst>
            </a:custGeom>
            <a:solidFill>
              <a:srgbClr val="FFFFFF"/>
            </a:solidFill>
          </p:spPr>
        </p:sp>
      </p:grpSp>
      <p:sp>
        <p:nvSpPr>
          <p:cNvPr name="TextBox 10" id="10"/>
          <p:cNvSpPr txBox="true"/>
          <p:nvPr/>
        </p:nvSpPr>
        <p:spPr>
          <a:xfrm rot="0">
            <a:off x="1505101" y="1506394"/>
            <a:ext cx="15277798" cy="990600"/>
          </a:xfrm>
          <a:prstGeom prst="rect">
            <a:avLst/>
          </a:prstGeom>
        </p:spPr>
        <p:txBody>
          <a:bodyPr anchor="t" rtlCol="false" tIns="0" lIns="0" bIns="0" rIns="0">
            <a:spAutoFit/>
          </a:bodyPr>
          <a:lstStyle/>
          <a:p>
            <a:pPr algn="l" marL="0" indent="0" lvl="0">
              <a:lnSpc>
                <a:spcPts val="7799"/>
              </a:lnSpc>
              <a:spcBef>
                <a:spcPct val="0"/>
              </a:spcBef>
            </a:pPr>
            <a:r>
              <a:rPr lang="en-US" b="true" sz="6499">
                <a:solidFill>
                  <a:srgbClr val="000000"/>
                </a:solidFill>
                <a:latin typeface="Neue Machina Ultra-Bold"/>
                <a:ea typeface="Neue Machina Ultra-Bold"/>
                <a:cs typeface="Neue Machina Ultra-Bold"/>
                <a:sym typeface="Neue Machina Ultra-Bold"/>
              </a:rPr>
              <a:t>RUMUSAN MASALAH</a:t>
            </a:r>
          </a:p>
        </p:txBody>
      </p:sp>
      <p:sp>
        <p:nvSpPr>
          <p:cNvPr name="TextBox 11" id="11"/>
          <p:cNvSpPr txBox="true"/>
          <p:nvPr/>
        </p:nvSpPr>
        <p:spPr>
          <a:xfrm rot="0">
            <a:off x="1772953" y="8259982"/>
            <a:ext cx="13432467" cy="1190625"/>
          </a:xfrm>
          <a:prstGeom prst="rect">
            <a:avLst/>
          </a:prstGeom>
        </p:spPr>
        <p:txBody>
          <a:bodyPr anchor="t" rtlCol="false" tIns="0" lIns="0" bIns="0" rIns="0">
            <a:spAutoFit/>
          </a:bodyPr>
          <a:lstStyle/>
          <a:p>
            <a:pPr algn="l">
              <a:lnSpc>
                <a:spcPts val="2879"/>
              </a:lnSpc>
            </a:pPr>
            <a:r>
              <a:rPr lang="en-US" sz="2400">
                <a:solidFill>
                  <a:srgbClr val="000000"/>
                </a:solidFill>
                <a:latin typeface="Neue Machina"/>
                <a:ea typeface="Neue Machina"/>
                <a:cs typeface="Neue Machina"/>
                <a:sym typeface="Neue Machina"/>
              </a:rPr>
              <a:t>Bagaimana sistem ini dapat memberikan informasi yang cepat dan tepat dalam situasi darurat untuk meminimalkan risiko keterlambatan bantuan?</a:t>
            </a:r>
          </a:p>
          <a:p>
            <a:pPr algn="l" marL="0" indent="0" lvl="0">
              <a:lnSpc>
                <a:spcPts val="3600"/>
              </a:lnSpc>
              <a:spcBef>
                <a:spcPct val="0"/>
              </a:spcBef>
            </a:pPr>
          </a:p>
        </p:txBody>
      </p:sp>
      <p:sp>
        <p:nvSpPr>
          <p:cNvPr name="TextBox 12" id="12"/>
          <p:cNvSpPr txBox="true"/>
          <p:nvPr/>
        </p:nvSpPr>
        <p:spPr>
          <a:xfrm rot="0">
            <a:off x="1772953" y="5628836"/>
            <a:ext cx="13432467" cy="733425"/>
          </a:xfrm>
          <a:prstGeom prst="rect">
            <a:avLst/>
          </a:prstGeom>
        </p:spPr>
        <p:txBody>
          <a:bodyPr anchor="t" rtlCol="false" tIns="0" lIns="0" bIns="0" rIns="0">
            <a:spAutoFit/>
          </a:bodyPr>
          <a:lstStyle/>
          <a:p>
            <a:pPr algn="l" marL="0" indent="0" lvl="0">
              <a:lnSpc>
                <a:spcPts val="2880"/>
              </a:lnSpc>
              <a:spcBef>
                <a:spcPct val="0"/>
              </a:spcBef>
            </a:pPr>
            <a:r>
              <a:rPr lang="en-US" sz="2400">
                <a:solidFill>
                  <a:srgbClr val="000000"/>
                </a:solidFill>
                <a:latin typeface="Neue Machina"/>
                <a:ea typeface="Neue Machina"/>
                <a:cs typeface="Neue Machina"/>
                <a:sym typeface="Neue Machina"/>
              </a:rPr>
              <a:t>Bagaimana meningkatkan kesadaran masyarakat terhadap program bantuan yang tersedia dari pemerintah dan lembaga sosial?</a:t>
            </a:r>
          </a:p>
        </p:txBody>
      </p:sp>
      <p:sp>
        <p:nvSpPr>
          <p:cNvPr name="TextBox 13" id="13"/>
          <p:cNvSpPr txBox="true"/>
          <p:nvPr/>
        </p:nvSpPr>
        <p:spPr>
          <a:xfrm rot="0">
            <a:off x="1772953" y="6911936"/>
            <a:ext cx="13432467" cy="1457325"/>
          </a:xfrm>
          <a:prstGeom prst="rect">
            <a:avLst/>
          </a:prstGeom>
        </p:spPr>
        <p:txBody>
          <a:bodyPr anchor="t" rtlCol="false" tIns="0" lIns="0" bIns="0" rIns="0">
            <a:spAutoFit/>
          </a:bodyPr>
          <a:lstStyle/>
          <a:p>
            <a:pPr algn="l">
              <a:lnSpc>
                <a:spcPts val="2879"/>
              </a:lnSpc>
            </a:pPr>
            <a:r>
              <a:rPr lang="en-US" sz="2400">
                <a:solidFill>
                  <a:srgbClr val="000000"/>
                </a:solidFill>
                <a:latin typeface="Neue Machina"/>
                <a:ea typeface="Neue Machina"/>
                <a:cs typeface="Neue Machina"/>
                <a:sym typeface="Neue Machina"/>
              </a:rPr>
              <a:t>Bagaimana menciptakan sistem yang mampu mengintegrasikan dan mengoordinasikan berbagai layanan bantuan dari pemerintah, lembaga sosial, dan pihak swasta?</a:t>
            </a:r>
          </a:p>
          <a:p>
            <a:pPr algn="l" marL="0" indent="0" lvl="0">
              <a:lnSpc>
                <a:spcPts val="2879"/>
              </a:lnSpc>
              <a:spcBef>
                <a:spcPct val="0"/>
              </a:spcBef>
            </a:pPr>
          </a:p>
        </p:txBody>
      </p:sp>
      <p:sp>
        <p:nvSpPr>
          <p:cNvPr name="TextBox 14" id="14"/>
          <p:cNvSpPr txBox="true"/>
          <p:nvPr/>
        </p:nvSpPr>
        <p:spPr>
          <a:xfrm rot="0">
            <a:off x="1772953" y="4345735"/>
            <a:ext cx="13432467" cy="733425"/>
          </a:xfrm>
          <a:prstGeom prst="rect">
            <a:avLst/>
          </a:prstGeom>
        </p:spPr>
        <p:txBody>
          <a:bodyPr anchor="t" rtlCol="false" tIns="0" lIns="0" bIns="0" rIns="0">
            <a:spAutoFit/>
          </a:bodyPr>
          <a:lstStyle/>
          <a:p>
            <a:pPr algn="l" marL="0" indent="0" lvl="0">
              <a:lnSpc>
                <a:spcPts val="2880"/>
              </a:lnSpc>
              <a:spcBef>
                <a:spcPct val="0"/>
              </a:spcBef>
            </a:pPr>
            <a:r>
              <a:rPr lang="en-US" sz="2400">
                <a:solidFill>
                  <a:srgbClr val="000000"/>
                </a:solidFill>
                <a:latin typeface="Neue Machina"/>
                <a:ea typeface="Neue Machina"/>
                <a:cs typeface="Neue Machina"/>
                <a:sym typeface="Neue Machina"/>
              </a:rPr>
              <a:t>Bagaimana cara menyediakan akses informasi yang mudah dan terpadu terkait layanan bantuan sosial, kesehatan, dan darurat bagi masyarakat?</a:t>
            </a:r>
          </a:p>
        </p:txBody>
      </p:sp>
      <p:grpSp>
        <p:nvGrpSpPr>
          <p:cNvPr name="Group 15" id="15"/>
          <p:cNvGrpSpPr/>
          <p:nvPr/>
        </p:nvGrpSpPr>
        <p:grpSpPr>
          <a:xfrm rot="0">
            <a:off x="16126482" y="8195115"/>
            <a:ext cx="1132818" cy="1063185"/>
            <a:chOff x="0" y="0"/>
            <a:chExt cx="1510423" cy="1417580"/>
          </a:xfrm>
        </p:grpSpPr>
        <p:sp>
          <p:nvSpPr>
            <p:cNvPr name="AutoShape 16" id="16"/>
            <p:cNvSpPr/>
            <p:nvPr/>
          </p:nvSpPr>
          <p:spPr>
            <a:xfrm rot="0">
              <a:off x="223054" y="223054"/>
              <a:ext cx="1287369" cy="1194526"/>
            </a:xfrm>
            <a:prstGeom prst="rect">
              <a:avLst/>
            </a:prstGeom>
            <a:solidFill>
              <a:srgbClr val="507335"/>
            </a:solidFill>
          </p:spPr>
        </p:sp>
        <p:grpSp>
          <p:nvGrpSpPr>
            <p:cNvPr name="Group 17" id="17"/>
            <p:cNvGrpSpPr/>
            <p:nvPr/>
          </p:nvGrpSpPr>
          <p:grpSpPr>
            <a:xfrm rot="0">
              <a:off x="0" y="0"/>
              <a:ext cx="1363969" cy="1239137"/>
              <a:chOff x="0" y="0"/>
              <a:chExt cx="3343497" cy="3037496"/>
            </a:xfrm>
          </p:grpSpPr>
          <p:sp>
            <p:nvSpPr>
              <p:cNvPr name="Freeform 18" id="18"/>
              <p:cNvSpPr/>
              <p:nvPr/>
            </p:nvSpPr>
            <p:spPr>
              <a:xfrm flipH="false" flipV="false" rot="0">
                <a:off x="72390" y="72390"/>
                <a:ext cx="3198717" cy="2892717"/>
              </a:xfrm>
              <a:custGeom>
                <a:avLst/>
                <a:gdLst/>
                <a:ahLst/>
                <a:cxnLst/>
                <a:rect r="r" b="b" t="t" l="l"/>
                <a:pathLst>
                  <a:path h="2892717" w="3198717">
                    <a:moveTo>
                      <a:pt x="0" y="0"/>
                    </a:moveTo>
                    <a:lnTo>
                      <a:pt x="3198717" y="0"/>
                    </a:lnTo>
                    <a:lnTo>
                      <a:pt x="3198717" y="2892717"/>
                    </a:lnTo>
                    <a:lnTo>
                      <a:pt x="0" y="2892717"/>
                    </a:lnTo>
                    <a:lnTo>
                      <a:pt x="0" y="0"/>
                    </a:lnTo>
                    <a:close/>
                  </a:path>
                </a:pathLst>
              </a:custGeom>
              <a:solidFill>
                <a:srgbClr val="FFFFFF"/>
              </a:solidFill>
            </p:spPr>
          </p:sp>
          <p:sp>
            <p:nvSpPr>
              <p:cNvPr name="Freeform 19" id="19"/>
              <p:cNvSpPr/>
              <p:nvPr/>
            </p:nvSpPr>
            <p:spPr>
              <a:xfrm flipH="false" flipV="false" rot="0">
                <a:off x="0" y="0"/>
                <a:ext cx="3343497" cy="3037496"/>
              </a:xfrm>
              <a:custGeom>
                <a:avLst/>
                <a:gdLst/>
                <a:ahLst/>
                <a:cxnLst/>
                <a:rect r="r" b="b" t="t" l="l"/>
                <a:pathLst>
                  <a:path h="3037496" w="3343497">
                    <a:moveTo>
                      <a:pt x="3198717" y="2892716"/>
                    </a:moveTo>
                    <a:lnTo>
                      <a:pt x="3343497" y="2892716"/>
                    </a:lnTo>
                    <a:lnTo>
                      <a:pt x="3343497" y="3037496"/>
                    </a:lnTo>
                    <a:lnTo>
                      <a:pt x="3198717" y="3037496"/>
                    </a:lnTo>
                    <a:lnTo>
                      <a:pt x="3198717" y="2892716"/>
                    </a:lnTo>
                    <a:close/>
                    <a:moveTo>
                      <a:pt x="0" y="144780"/>
                    </a:moveTo>
                    <a:lnTo>
                      <a:pt x="144780" y="144780"/>
                    </a:lnTo>
                    <a:lnTo>
                      <a:pt x="144780" y="2892716"/>
                    </a:lnTo>
                    <a:lnTo>
                      <a:pt x="0" y="2892716"/>
                    </a:lnTo>
                    <a:lnTo>
                      <a:pt x="0" y="144780"/>
                    </a:lnTo>
                    <a:close/>
                    <a:moveTo>
                      <a:pt x="0" y="2892716"/>
                    </a:moveTo>
                    <a:lnTo>
                      <a:pt x="144780" y="2892716"/>
                    </a:lnTo>
                    <a:lnTo>
                      <a:pt x="144780" y="3037496"/>
                    </a:lnTo>
                    <a:lnTo>
                      <a:pt x="0" y="3037496"/>
                    </a:lnTo>
                    <a:lnTo>
                      <a:pt x="0" y="2892716"/>
                    </a:lnTo>
                    <a:close/>
                    <a:moveTo>
                      <a:pt x="3198717" y="144780"/>
                    </a:moveTo>
                    <a:lnTo>
                      <a:pt x="3343497" y="144780"/>
                    </a:lnTo>
                    <a:lnTo>
                      <a:pt x="3343497" y="2892716"/>
                    </a:lnTo>
                    <a:lnTo>
                      <a:pt x="3198717" y="2892716"/>
                    </a:lnTo>
                    <a:lnTo>
                      <a:pt x="3198717" y="144780"/>
                    </a:lnTo>
                    <a:close/>
                    <a:moveTo>
                      <a:pt x="144780" y="2892716"/>
                    </a:moveTo>
                    <a:lnTo>
                      <a:pt x="3198717" y="2892716"/>
                    </a:lnTo>
                    <a:lnTo>
                      <a:pt x="3198717" y="3037496"/>
                    </a:lnTo>
                    <a:lnTo>
                      <a:pt x="144780" y="3037496"/>
                    </a:lnTo>
                    <a:lnTo>
                      <a:pt x="144780" y="2892716"/>
                    </a:lnTo>
                    <a:close/>
                    <a:moveTo>
                      <a:pt x="3198717" y="0"/>
                    </a:moveTo>
                    <a:lnTo>
                      <a:pt x="3343497" y="0"/>
                    </a:lnTo>
                    <a:lnTo>
                      <a:pt x="3343497" y="144780"/>
                    </a:lnTo>
                    <a:lnTo>
                      <a:pt x="3198717" y="144780"/>
                    </a:lnTo>
                    <a:lnTo>
                      <a:pt x="3198717" y="0"/>
                    </a:lnTo>
                    <a:close/>
                    <a:moveTo>
                      <a:pt x="0" y="0"/>
                    </a:moveTo>
                    <a:lnTo>
                      <a:pt x="144780" y="0"/>
                    </a:lnTo>
                    <a:lnTo>
                      <a:pt x="144780" y="144780"/>
                    </a:lnTo>
                    <a:lnTo>
                      <a:pt x="0" y="144780"/>
                    </a:lnTo>
                    <a:lnTo>
                      <a:pt x="0" y="0"/>
                    </a:lnTo>
                    <a:close/>
                    <a:moveTo>
                      <a:pt x="144780" y="0"/>
                    </a:moveTo>
                    <a:lnTo>
                      <a:pt x="3198717" y="0"/>
                    </a:lnTo>
                    <a:lnTo>
                      <a:pt x="3198717" y="144780"/>
                    </a:lnTo>
                    <a:lnTo>
                      <a:pt x="144780" y="144780"/>
                    </a:lnTo>
                    <a:lnTo>
                      <a:pt x="144780" y="0"/>
                    </a:lnTo>
                    <a:close/>
                  </a:path>
                </a:pathLst>
              </a:custGeom>
              <a:solidFill>
                <a:srgbClr val="507335"/>
              </a:solidFill>
            </p:spPr>
          </p:sp>
        </p:grpSp>
        <p:sp>
          <p:nvSpPr>
            <p:cNvPr name="Freeform 20" id="20"/>
            <p:cNvSpPr/>
            <p:nvPr/>
          </p:nvSpPr>
          <p:spPr>
            <a:xfrm flipH="true" flipV="false" rot="0">
              <a:off x="277916" y="223054"/>
              <a:ext cx="808138" cy="753772"/>
            </a:xfrm>
            <a:custGeom>
              <a:avLst/>
              <a:gdLst/>
              <a:ahLst/>
              <a:cxnLst/>
              <a:rect r="r" b="b" t="t" l="l"/>
              <a:pathLst>
                <a:path h="753772" w="808138">
                  <a:moveTo>
                    <a:pt x="808137" y="0"/>
                  </a:moveTo>
                  <a:lnTo>
                    <a:pt x="0" y="0"/>
                  </a:lnTo>
                  <a:lnTo>
                    <a:pt x="0" y="753772"/>
                  </a:lnTo>
                  <a:lnTo>
                    <a:pt x="808137" y="753772"/>
                  </a:lnTo>
                  <a:lnTo>
                    <a:pt x="8081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1863974"/>
            <a:ext cx="16230600" cy="7432636"/>
            <a:chOff x="0" y="0"/>
            <a:chExt cx="4659694" cy="2133859"/>
          </a:xfrm>
        </p:grpSpPr>
        <p:sp>
          <p:nvSpPr>
            <p:cNvPr name="Freeform 3" id="3"/>
            <p:cNvSpPr/>
            <p:nvPr/>
          </p:nvSpPr>
          <p:spPr>
            <a:xfrm flipH="false" flipV="false" rot="0">
              <a:off x="41910" y="43180"/>
              <a:ext cx="4611434" cy="2085599"/>
            </a:xfrm>
            <a:custGeom>
              <a:avLst/>
              <a:gdLst/>
              <a:ahLst/>
              <a:cxnLst/>
              <a:rect r="r" b="b" t="t" l="l"/>
              <a:pathLst>
                <a:path h="2085599" w="4611434">
                  <a:moveTo>
                    <a:pt x="0" y="0"/>
                  </a:moveTo>
                  <a:lnTo>
                    <a:pt x="4611434" y="0"/>
                  </a:lnTo>
                  <a:lnTo>
                    <a:pt x="4611434" y="2085599"/>
                  </a:lnTo>
                  <a:lnTo>
                    <a:pt x="0" y="2085599"/>
                  </a:lnTo>
                  <a:close/>
                </a:path>
              </a:pathLst>
            </a:custGeom>
            <a:solidFill>
              <a:srgbClr val="507335"/>
            </a:solidFill>
          </p:spPr>
        </p:sp>
        <p:sp>
          <p:nvSpPr>
            <p:cNvPr name="Freeform 4" id="4"/>
            <p:cNvSpPr/>
            <p:nvPr/>
          </p:nvSpPr>
          <p:spPr>
            <a:xfrm flipH="false" flipV="false" rot="0">
              <a:off x="35560" y="35560"/>
              <a:ext cx="4624134" cy="2098299"/>
            </a:xfrm>
            <a:custGeom>
              <a:avLst/>
              <a:gdLst/>
              <a:ahLst/>
              <a:cxnLst/>
              <a:rect r="r" b="b" t="t" l="l"/>
              <a:pathLst>
                <a:path h="2098299" w="4624134">
                  <a:moveTo>
                    <a:pt x="4624134" y="2098299"/>
                  </a:moveTo>
                  <a:lnTo>
                    <a:pt x="0" y="2098299"/>
                  </a:lnTo>
                  <a:lnTo>
                    <a:pt x="0" y="0"/>
                  </a:lnTo>
                  <a:lnTo>
                    <a:pt x="4624134" y="0"/>
                  </a:lnTo>
                  <a:lnTo>
                    <a:pt x="4624134" y="2098299"/>
                  </a:lnTo>
                  <a:close/>
                  <a:moveTo>
                    <a:pt x="12700" y="2085599"/>
                  </a:moveTo>
                  <a:lnTo>
                    <a:pt x="4611434" y="2085599"/>
                  </a:lnTo>
                  <a:lnTo>
                    <a:pt x="4611434" y="12700"/>
                  </a:lnTo>
                  <a:lnTo>
                    <a:pt x="12700" y="12700"/>
                  </a:lnTo>
                  <a:lnTo>
                    <a:pt x="12700" y="2085599"/>
                  </a:lnTo>
                  <a:close/>
                </a:path>
              </a:pathLst>
            </a:custGeom>
            <a:solidFill>
              <a:srgbClr val="507335"/>
            </a:solidFill>
          </p:spPr>
        </p:sp>
        <p:sp>
          <p:nvSpPr>
            <p:cNvPr name="Freeform 5" id="5"/>
            <p:cNvSpPr/>
            <p:nvPr/>
          </p:nvSpPr>
          <p:spPr>
            <a:xfrm flipH="false" flipV="false" rot="0">
              <a:off x="0" y="0"/>
              <a:ext cx="4611434" cy="2085599"/>
            </a:xfrm>
            <a:custGeom>
              <a:avLst/>
              <a:gdLst/>
              <a:ahLst/>
              <a:cxnLst/>
              <a:rect r="r" b="b" t="t" l="l"/>
              <a:pathLst>
                <a:path h="2085599" w="4611434">
                  <a:moveTo>
                    <a:pt x="0" y="0"/>
                  </a:moveTo>
                  <a:lnTo>
                    <a:pt x="4611434" y="0"/>
                  </a:lnTo>
                  <a:lnTo>
                    <a:pt x="4611434" y="2085599"/>
                  </a:lnTo>
                  <a:lnTo>
                    <a:pt x="0" y="2085599"/>
                  </a:lnTo>
                  <a:close/>
                </a:path>
              </a:pathLst>
            </a:custGeom>
            <a:solidFill>
              <a:srgbClr val="FFFFFF"/>
            </a:solidFill>
          </p:spPr>
        </p:sp>
      </p:grpSp>
      <p:sp>
        <p:nvSpPr>
          <p:cNvPr name="TextBox 6" id="6"/>
          <p:cNvSpPr txBox="true"/>
          <p:nvPr/>
        </p:nvSpPr>
        <p:spPr>
          <a:xfrm rot="0">
            <a:off x="2905402" y="3701005"/>
            <a:ext cx="12230799" cy="3190875"/>
          </a:xfrm>
          <a:prstGeom prst="rect">
            <a:avLst/>
          </a:prstGeom>
        </p:spPr>
        <p:txBody>
          <a:bodyPr anchor="t" rtlCol="false" tIns="0" lIns="0" bIns="0" rIns="0">
            <a:spAutoFit/>
          </a:bodyPr>
          <a:lstStyle/>
          <a:p>
            <a:pPr algn="ctr" marL="0" indent="0" lvl="0">
              <a:lnSpc>
                <a:spcPts val="4200"/>
              </a:lnSpc>
              <a:spcBef>
                <a:spcPct val="0"/>
              </a:spcBef>
            </a:pPr>
            <a:r>
              <a:rPr lang="en-US" sz="3000">
                <a:solidFill>
                  <a:srgbClr val="000000"/>
                </a:solidFill>
                <a:latin typeface="Neue Machina"/>
                <a:ea typeface="Neue Machina"/>
                <a:cs typeface="Neue Machina"/>
                <a:sym typeface="Neue Machina"/>
              </a:rPr>
              <a:t>"InfoHelp" adalah aplikasi terpadu yang memudahkan akses cepat ke informasi bantuan sosial, kesehatan, dan darurat. Dengan fitur-fitur seperti peta interaktif dan notifikasi terbaru, aplikasi ini meningkatkan kesadaran masyarakat dan memfasilitasi koordinasi bantuan, mempercepat penyalurannya di semua situasi.</a:t>
            </a:r>
          </a:p>
        </p:txBody>
      </p:sp>
      <p:sp>
        <p:nvSpPr>
          <p:cNvPr name="TextBox 7" id="7"/>
          <p:cNvSpPr txBox="true"/>
          <p:nvPr/>
        </p:nvSpPr>
        <p:spPr>
          <a:xfrm rot="0">
            <a:off x="3028601" y="2129380"/>
            <a:ext cx="12230799" cy="781050"/>
          </a:xfrm>
          <a:prstGeom prst="rect">
            <a:avLst/>
          </a:prstGeom>
        </p:spPr>
        <p:txBody>
          <a:bodyPr anchor="t" rtlCol="false" tIns="0" lIns="0" bIns="0" rIns="0">
            <a:spAutoFit/>
          </a:bodyPr>
          <a:lstStyle/>
          <a:p>
            <a:pPr algn="ctr" marL="0" indent="0" lvl="0">
              <a:lnSpc>
                <a:spcPts val="6000"/>
              </a:lnSpc>
            </a:pPr>
            <a:r>
              <a:rPr lang="en-US" b="true" sz="5000">
                <a:solidFill>
                  <a:srgbClr val="000000"/>
                </a:solidFill>
                <a:latin typeface="Neue Machina Ultra-Bold"/>
                <a:ea typeface="Neue Machina Ultra-Bold"/>
                <a:cs typeface="Neue Machina Ultra-Bold"/>
                <a:sym typeface="Neue Machina Ultra-Bold"/>
              </a:rPr>
              <a:t>KESIMPULAN</a:t>
            </a:r>
          </a:p>
        </p:txBody>
      </p:sp>
      <p:sp>
        <p:nvSpPr>
          <p:cNvPr name="Freeform 8" id="8"/>
          <p:cNvSpPr/>
          <p:nvPr/>
        </p:nvSpPr>
        <p:spPr>
          <a:xfrm flipH="false" flipV="false" rot="0">
            <a:off x="14423429" y="770894"/>
            <a:ext cx="2835871" cy="515613"/>
          </a:xfrm>
          <a:custGeom>
            <a:avLst/>
            <a:gdLst/>
            <a:ahLst/>
            <a:cxnLst/>
            <a:rect r="r" b="b" t="t" l="l"/>
            <a:pathLst>
              <a:path h="515613" w="2835871">
                <a:moveTo>
                  <a:pt x="0" y="0"/>
                </a:moveTo>
                <a:lnTo>
                  <a:pt x="2835871" y="0"/>
                </a:lnTo>
                <a:lnTo>
                  <a:pt x="2835871" y="515612"/>
                </a:lnTo>
                <a:lnTo>
                  <a:pt x="0" y="5156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28700" y="770894"/>
            <a:ext cx="2835871" cy="515613"/>
          </a:xfrm>
          <a:custGeom>
            <a:avLst/>
            <a:gdLst/>
            <a:ahLst/>
            <a:cxnLst/>
            <a:rect r="r" b="b" t="t" l="l"/>
            <a:pathLst>
              <a:path h="515613" w="2835871">
                <a:moveTo>
                  <a:pt x="0" y="0"/>
                </a:moveTo>
                <a:lnTo>
                  <a:pt x="2835871" y="0"/>
                </a:lnTo>
                <a:lnTo>
                  <a:pt x="2835871" y="515612"/>
                </a:lnTo>
                <a:lnTo>
                  <a:pt x="0" y="5156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4A050"/>
        </a:solidFill>
      </p:bgPr>
    </p:bg>
    <p:spTree>
      <p:nvGrpSpPr>
        <p:cNvPr id="1" name=""/>
        <p:cNvGrpSpPr/>
        <p:nvPr/>
      </p:nvGrpSpPr>
      <p:grpSpPr>
        <a:xfrm>
          <a:off x="0" y="0"/>
          <a:ext cx="0" cy="0"/>
          <a:chOff x="0" y="0"/>
          <a:chExt cx="0" cy="0"/>
        </a:xfrm>
      </p:grpSpPr>
      <p:grpSp>
        <p:nvGrpSpPr>
          <p:cNvPr name="Group 2" id="2"/>
          <p:cNvGrpSpPr/>
          <p:nvPr/>
        </p:nvGrpSpPr>
        <p:grpSpPr>
          <a:xfrm rot="0">
            <a:off x="4242556" y="3649442"/>
            <a:ext cx="9802888" cy="2456305"/>
            <a:chOff x="0" y="0"/>
            <a:chExt cx="13070517" cy="3275073"/>
          </a:xfrm>
        </p:grpSpPr>
        <p:sp>
          <p:nvSpPr>
            <p:cNvPr name="TextBox 3" id="3"/>
            <p:cNvSpPr txBox="true"/>
            <p:nvPr/>
          </p:nvSpPr>
          <p:spPr>
            <a:xfrm rot="0">
              <a:off x="0" y="-9562"/>
              <a:ext cx="13070517" cy="2028825"/>
            </a:xfrm>
            <a:prstGeom prst="rect">
              <a:avLst/>
            </a:prstGeom>
          </p:spPr>
          <p:txBody>
            <a:bodyPr anchor="t" rtlCol="false" tIns="0" lIns="0" bIns="0" rIns="0">
              <a:spAutoFit/>
            </a:bodyPr>
            <a:lstStyle/>
            <a:p>
              <a:pPr algn="ctr" marL="0" indent="0" lvl="0">
                <a:lnSpc>
                  <a:spcPts val="11999"/>
                </a:lnSpc>
                <a:spcBef>
                  <a:spcPct val="0"/>
                </a:spcBef>
              </a:pPr>
              <a:r>
                <a:rPr lang="en-US" b="true" sz="9999">
                  <a:solidFill>
                    <a:srgbClr val="FFFFFF"/>
                  </a:solidFill>
                  <a:latin typeface="Neue Machina Ultra-Bold"/>
                  <a:ea typeface="Neue Machina Ultra-Bold"/>
                  <a:cs typeface="Neue Machina Ultra-Bold"/>
                  <a:sym typeface="Neue Machina Ultra-Bold"/>
                </a:rPr>
                <a:t>Terima kasih!</a:t>
              </a:r>
            </a:p>
          </p:txBody>
        </p:sp>
        <p:sp>
          <p:nvSpPr>
            <p:cNvPr name="TextBox 4" id="4"/>
            <p:cNvSpPr txBox="true"/>
            <p:nvPr/>
          </p:nvSpPr>
          <p:spPr>
            <a:xfrm rot="0">
              <a:off x="0" y="2325847"/>
              <a:ext cx="13070517" cy="949325"/>
            </a:xfrm>
            <a:prstGeom prst="rect">
              <a:avLst/>
            </a:prstGeom>
          </p:spPr>
          <p:txBody>
            <a:bodyPr anchor="t" rtlCol="false" tIns="0" lIns="0" bIns="0" rIns="0">
              <a:spAutoFit/>
            </a:bodyPr>
            <a:lstStyle/>
            <a:p>
              <a:pPr algn="ctr">
                <a:lnSpc>
                  <a:spcPts val="5849"/>
                </a:lnSpc>
              </a:pPr>
            </a:p>
          </p:txBody>
        </p:sp>
      </p:grpSp>
      <p:sp>
        <p:nvSpPr>
          <p:cNvPr name="Freeform 5" id="5"/>
          <p:cNvSpPr/>
          <p:nvPr/>
        </p:nvSpPr>
        <p:spPr>
          <a:xfrm flipH="false" flipV="false" rot="0">
            <a:off x="14423429" y="770894"/>
            <a:ext cx="2835871" cy="515613"/>
          </a:xfrm>
          <a:custGeom>
            <a:avLst/>
            <a:gdLst/>
            <a:ahLst/>
            <a:cxnLst/>
            <a:rect r="r" b="b" t="t" l="l"/>
            <a:pathLst>
              <a:path h="515613" w="2835871">
                <a:moveTo>
                  <a:pt x="0" y="0"/>
                </a:moveTo>
                <a:lnTo>
                  <a:pt x="2835871" y="0"/>
                </a:lnTo>
                <a:lnTo>
                  <a:pt x="2835871" y="515612"/>
                </a:lnTo>
                <a:lnTo>
                  <a:pt x="0" y="5156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770894"/>
            <a:ext cx="2835871" cy="515613"/>
          </a:xfrm>
          <a:custGeom>
            <a:avLst/>
            <a:gdLst/>
            <a:ahLst/>
            <a:cxnLst/>
            <a:rect r="r" b="b" t="t" l="l"/>
            <a:pathLst>
              <a:path h="515613" w="2835871">
                <a:moveTo>
                  <a:pt x="0" y="0"/>
                </a:moveTo>
                <a:lnTo>
                  <a:pt x="2835871" y="0"/>
                </a:lnTo>
                <a:lnTo>
                  <a:pt x="2835871" y="515612"/>
                </a:lnTo>
                <a:lnTo>
                  <a:pt x="0" y="5156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4045444" y="6949010"/>
            <a:ext cx="2956009" cy="2956009"/>
            <a:chOff x="0" y="0"/>
            <a:chExt cx="3941345" cy="3941345"/>
          </a:xfrm>
        </p:grpSpPr>
        <p:sp>
          <p:nvSpPr>
            <p:cNvPr name="Freeform 8" id="8"/>
            <p:cNvSpPr/>
            <p:nvPr/>
          </p:nvSpPr>
          <p:spPr>
            <a:xfrm flipH="false" flipV="false" rot="0">
              <a:off x="71237" y="0"/>
              <a:ext cx="3870109" cy="3870109"/>
            </a:xfrm>
            <a:custGeom>
              <a:avLst/>
              <a:gdLst/>
              <a:ahLst/>
              <a:cxnLst/>
              <a:rect r="r" b="b" t="t" l="l"/>
              <a:pathLst>
                <a:path h="3870109" w="3870109">
                  <a:moveTo>
                    <a:pt x="0" y="0"/>
                  </a:moveTo>
                  <a:lnTo>
                    <a:pt x="3870108" y="0"/>
                  </a:lnTo>
                  <a:lnTo>
                    <a:pt x="3870108" y="3870109"/>
                  </a:lnTo>
                  <a:lnTo>
                    <a:pt x="0" y="38701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400000">
              <a:off x="0" y="0"/>
              <a:ext cx="3941345" cy="3941345"/>
            </a:xfrm>
            <a:custGeom>
              <a:avLst/>
              <a:gdLst/>
              <a:ahLst/>
              <a:cxnLst/>
              <a:rect r="r" b="b" t="t" l="l"/>
              <a:pathLst>
                <a:path h="3941345" w="3941345">
                  <a:moveTo>
                    <a:pt x="0" y="0"/>
                  </a:moveTo>
                  <a:lnTo>
                    <a:pt x="3941345" y="0"/>
                  </a:lnTo>
                  <a:lnTo>
                    <a:pt x="3941345" y="3941345"/>
                  </a:lnTo>
                  <a:lnTo>
                    <a:pt x="0" y="39413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10" id="10"/>
          <p:cNvGrpSpPr/>
          <p:nvPr/>
        </p:nvGrpSpPr>
        <p:grpSpPr>
          <a:xfrm rot="0">
            <a:off x="765916" y="6800823"/>
            <a:ext cx="3361439" cy="3252383"/>
            <a:chOff x="0" y="0"/>
            <a:chExt cx="4481919" cy="4336511"/>
          </a:xfrm>
        </p:grpSpPr>
        <p:sp>
          <p:nvSpPr>
            <p:cNvPr name="Freeform 11" id="11"/>
            <p:cNvSpPr/>
            <p:nvPr/>
          </p:nvSpPr>
          <p:spPr>
            <a:xfrm flipH="false" flipV="false" rot="0">
              <a:off x="893194" y="0"/>
              <a:ext cx="2695531" cy="2087811"/>
            </a:xfrm>
            <a:custGeom>
              <a:avLst/>
              <a:gdLst/>
              <a:ahLst/>
              <a:cxnLst/>
              <a:rect r="r" b="b" t="t" l="l"/>
              <a:pathLst>
                <a:path h="2087811" w="2695531">
                  <a:moveTo>
                    <a:pt x="0" y="0"/>
                  </a:moveTo>
                  <a:lnTo>
                    <a:pt x="2695531" y="0"/>
                  </a:lnTo>
                  <a:lnTo>
                    <a:pt x="2695531" y="2087811"/>
                  </a:lnTo>
                  <a:lnTo>
                    <a:pt x="0" y="20878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0" y="840614"/>
              <a:ext cx="4481919" cy="3495897"/>
            </a:xfrm>
            <a:custGeom>
              <a:avLst/>
              <a:gdLst/>
              <a:ahLst/>
              <a:cxnLst/>
              <a:rect r="r" b="b" t="t" l="l"/>
              <a:pathLst>
                <a:path h="3495897" w="4481919">
                  <a:moveTo>
                    <a:pt x="0" y="0"/>
                  </a:moveTo>
                  <a:lnTo>
                    <a:pt x="4481919" y="0"/>
                  </a:lnTo>
                  <a:lnTo>
                    <a:pt x="4481919" y="3495897"/>
                  </a:lnTo>
                  <a:lnTo>
                    <a:pt x="0" y="349589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
        <p:nvSpPr>
          <p:cNvPr name="Freeform 13" id="13"/>
          <p:cNvSpPr/>
          <p:nvPr/>
        </p:nvSpPr>
        <p:spPr>
          <a:xfrm flipH="false" flipV="false" rot="-5400000">
            <a:off x="7538462" y="1295304"/>
            <a:ext cx="3211075" cy="6132262"/>
          </a:xfrm>
          <a:custGeom>
            <a:avLst/>
            <a:gdLst/>
            <a:ahLst/>
            <a:cxnLst/>
            <a:rect r="r" b="b" t="t" l="l"/>
            <a:pathLst>
              <a:path h="6132262" w="3211075">
                <a:moveTo>
                  <a:pt x="0" y="0"/>
                </a:moveTo>
                <a:lnTo>
                  <a:pt x="3211076" y="0"/>
                </a:lnTo>
                <a:lnTo>
                  <a:pt x="3211076" y="6132262"/>
                </a:lnTo>
                <a:lnTo>
                  <a:pt x="0" y="613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DAGRfW7-YTg</dc:identifier>
  <dcterms:modified xsi:type="dcterms:W3CDTF">2011-08-01T06:04:30Z</dcterms:modified>
  <cp:revision>1</cp:revision>
  <dc:title>Judul Anda di Sini</dc:title>
</cp:coreProperties>
</file>