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3" r:id="rId5"/>
    <p:sldId id="282" r:id="rId6"/>
    <p:sldId id="257" r:id="rId7"/>
    <p:sldId id="258" r:id="rId8"/>
    <p:sldId id="259" r:id="rId9"/>
    <p:sldId id="261" r:id="rId10"/>
    <p:sldId id="262" r:id="rId11"/>
    <p:sldId id="264" r:id="rId12"/>
    <p:sldId id="265" r:id="rId13"/>
    <p:sldId id="260" r:id="rId14"/>
    <p:sldId id="263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4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EC9-DFD5-406F-AB8A-052D08C6DA14}" type="datetimeFigureOut">
              <a:rPr lang="pt-BR" smtClean="0"/>
              <a:t>09/08/2015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6F4C-1F5E-47B3-B3E3-192D476A26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EC9-DFD5-406F-AB8A-052D08C6DA14}" type="datetimeFigureOut">
              <a:rPr lang="pt-BR" smtClean="0"/>
              <a:t>09/08/2015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6F4C-1F5E-47B3-B3E3-192D476A26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EC9-DFD5-406F-AB8A-052D08C6DA14}" type="datetimeFigureOut">
              <a:rPr lang="pt-BR" smtClean="0"/>
              <a:t>09/08/2015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6F4C-1F5E-47B3-B3E3-192D476A26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EC9-DFD5-406F-AB8A-052D08C6DA14}" type="datetimeFigureOut">
              <a:rPr lang="pt-BR" smtClean="0"/>
              <a:t>09/08/2015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6F4C-1F5E-47B3-B3E3-192D476A26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EC9-DFD5-406F-AB8A-052D08C6DA14}" type="datetimeFigureOut">
              <a:rPr lang="pt-BR" smtClean="0"/>
              <a:t>09/08/2015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6F4C-1F5E-47B3-B3E3-192D476A26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EC9-DFD5-406F-AB8A-052D08C6DA14}" type="datetimeFigureOut">
              <a:rPr lang="pt-BR" smtClean="0"/>
              <a:t>09/08/2015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6F4C-1F5E-47B3-B3E3-192D476A26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EC9-DFD5-406F-AB8A-052D08C6DA14}" type="datetimeFigureOut">
              <a:rPr lang="pt-BR" smtClean="0"/>
              <a:t>09/08/2015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6F4C-1F5E-47B3-B3E3-192D476A26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EC9-DFD5-406F-AB8A-052D08C6DA14}" type="datetimeFigureOut">
              <a:rPr lang="pt-BR" smtClean="0"/>
              <a:t>09/08/2015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6F4C-1F5E-47B3-B3E3-192D476A26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EC9-DFD5-406F-AB8A-052D08C6DA14}" type="datetimeFigureOut">
              <a:rPr lang="pt-BR" smtClean="0"/>
              <a:t>09/08/2015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6F4C-1F5E-47B3-B3E3-192D476A26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EC9-DFD5-406F-AB8A-052D08C6DA14}" type="datetimeFigureOut">
              <a:rPr lang="pt-BR" smtClean="0"/>
              <a:t>09/08/2015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6F4C-1F5E-47B3-B3E3-192D476A26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5EC9-DFD5-406F-AB8A-052D08C6DA14}" type="datetimeFigureOut">
              <a:rPr lang="pt-BR" smtClean="0"/>
              <a:t>09/08/2015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16F4C-1F5E-47B3-B3E3-192D476A26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15EC9-DFD5-406F-AB8A-052D08C6DA14}" type="datetimeFigureOut">
              <a:rPr lang="pt-BR" smtClean="0"/>
              <a:t>09/08/2015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6F4C-1F5E-47B3-B3E3-192D476A262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40152" y="1"/>
            <a:ext cx="3203848" cy="1268760"/>
          </a:xfrm>
        </p:spPr>
        <p:txBody>
          <a:bodyPr/>
          <a:lstStyle/>
          <a:p>
            <a:r>
              <a:rPr lang="pt-BR" dirty="0" smtClean="0"/>
              <a:t>NEAT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22920"/>
          </a:xfrm>
        </p:spPr>
        <p:txBody>
          <a:bodyPr/>
          <a:lstStyle/>
          <a:p>
            <a:r>
              <a:rPr lang="pt-BR" dirty="0" smtClean="0"/>
              <a:t>Tiago de Paula Custódio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611560" y="2158008"/>
            <a:ext cx="7884368" cy="62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Aprendizagem de Máquina e Mineração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1</a:t>
            </a: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3779912" y="335699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Fluxograma: Conector 5"/>
          <p:cNvSpPr/>
          <p:nvPr/>
        </p:nvSpPr>
        <p:spPr>
          <a:xfrm>
            <a:off x="3779912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Fluxograma: Conector 6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Fluxograma: Conector 7"/>
          <p:cNvSpPr/>
          <p:nvPr/>
        </p:nvSpPr>
        <p:spPr>
          <a:xfrm>
            <a:off x="3347864" y="46531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Conector reto 12"/>
          <p:cNvCxnSpPr>
            <a:stCxn id="8" idx="4"/>
            <a:endCxn id="6" idx="0"/>
          </p:cNvCxnSpPr>
          <p:nvPr/>
        </p:nvCxnSpPr>
        <p:spPr>
          <a:xfrm>
            <a:off x="3599892" y="515719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5" idx="3"/>
            <a:endCxn id="4" idx="7"/>
          </p:cNvCxnSpPr>
          <p:nvPr/>
        </p:nvCxnSpPr>
        <p:spPr>
          <a:xfrm flipH="1">
            <a:off x="2481959" y="3787231"/>
            <a:ext cx="1371770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5" idx="5"/>
            <a:endCxn id="7" idx="1"/>
          </p:cNvCxnSpPr>
          <p:nvPr/>
        </p:nvCxnSpPr>
        <p:spPr>
          <a:xfrm>
            <a:off x="4210151" y="3787231"/>
            <a:ext cx="1515786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5" idx="4"/>
            <a:endCxn id="6" idx="0"/>
          </p:cNvCxnSpPr>
          <p:nvPr/>
        </p:nvCxnSpPr>
        <p:spPr>
          <a:xfrm>
            <a:off x="4031940" y="3861048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4"/>
            <a:endCxn id="8" idx="0"/>
          </p:cNvCxnSpPr>
          <p:nvPr/>
        </p:nvCxnSpPr>
        <p:spPr>
          <a:xfrm flipH="1">
            <a:off x="3599892" y="3861048"/>
            <a:ext cx="432048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82758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20" name="Retângulo 19"/>
          <p:cNvSpPr/>
          <p:nvPr/>
        </p:nvSpPr>
        <p:spPr>
          <a:xfrm>
            <a:off x="2051720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3275856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499992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724128" y="1484784"/>
            <a:ext cx="1224136" cy="1152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94826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125963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483768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707904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32040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156176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38031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04360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267744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491880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716016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940152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16428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1</a:t>
            </a: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3779912" y="335699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Fluxograma: Conector 5"/>
          <p:cNvSpPr/>
          <p:nvPr/>
        </p:nvSpPr>
        <p:spPr>
          <a:xfrm>
            <a:off x="3779912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Fluxograma: Conector 6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Fluxograma: Conector 7"/>
          <p:cNvSpPr/>
          <p:nvPr/>
        </p:nvSpPr>
        <p:spPr>
          <a:xfrm>
            <a:off x="3347864" y="46531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Conector reto 12"/>
          <p:cNvCxnSpPr>
            <a:stCxn id="8" idx="4"/>
            <a:endCxn id="6" idx="0"/>
          </p:cNvCxnSpPr>
          <p:nvPr/>
        </p:nvCxnSpPr>
        <p:spPr>
          <a:xfrm>
            <a:off x="3599892" y="515719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5" idx="3"/>
            <a:endCxn id="4" idx="7"/>
          </p:cNvCxnSpPr>
          <p:nvPr/>
        </p:nvCxnSpPr>
        <p:spPr>
          <a:xfrm flipH="1">
            <a:off x="2481959" y="3787231"/>
            <a:ext cx="1371770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5" idx="5"/>
            <a:endCxn id="7" idx="1"/>
          </p:cNvCxnSpPr>
          <p:nvPr/>
        </p:nvCxnSpPr>
        <p:spPr>
          <a:xfrm>
            <a:off x="4210151" y="3787231"/>
            <a:ext cx="1515786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5" idx="4"/>
            <a:endCxn id="6" idx="0"/>
          </p:cNvCxnSpPr>
          <p:nvPr/>
        </p:nvCxnSpPr>
        <p:spPr>
          <a:xfrm>
            <a:off x="4031940" y="3861048"/>
            <a:ext cx="0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4"/>
            <a:endCxn id="8" idx="0"/>
          </p:cNvCxnSpPr>
          <p:nvPr/>
        </p:nvCxnSpPr>
        <p:spPr>
          <a:xfrm flipH="1">
            <a:off x="3599892" y="3861048"/>
            <a:ext cx="43204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82758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20" name="Retângulo 19"/>
          <p:cNvSpPr/>
          <p:nvPr/>
        </p:nvSpPr>
        <p:spPr>
          <a:xfrm>
            <a:off x="2051720" y="1484784"/>
            <a:ext cx="1224136" cy="115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3275856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499992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724128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94826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125963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483768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707904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32040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156176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38031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04360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267744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491880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716016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940152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16428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1</a:t>
            </a: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3779912" y="335699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Fluxograma: Conector 5"/>
          <p:cNvSpPr/>
          <p:nvPr/>
        </p:nvSpPr>
        <p:spPr>
          <a:xfrm>
            <a:off x="3779912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Fluxograma: Conector 6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Fluxograma: Conector 7"/>
          <p:cNvSpPr/>
          <p:nvPr/>
        </p:nvSpPr>
        <p:spPr>
          <a:xfrm>
            <a:off x="3347864" y="46531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Conector reto 12"/>
          <p:cNvCxnSpPr>
            <a:stCxn id="8" idx="4"/>
            <a:endCxn id="6" idx="0"/>
          </p:cNvCxnSpPr>
          <p:nvPr/>
        </p:nvCxnSpPr>
        <p:spPr>
          <a:xfrm>
            <a:off x="3599892" y="5157192"/>
            <a:ext cx="43204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5" idx="3"/>
            <a:endCxn id="4" idx="7"/>
          </p:cNvCxnSpPr>
          <p:nvPr/>
        </p:nvCxnSpPr>
        <p:spPr>
          <a:xfrm flipH="1">
            <a:off x="2481959" y="3787231"/>
            <a:ext cx="1371770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5" idx="5"/>
            <a:endCxn id="7" idx="1"/>
          </p:cNvCxnSpPr>
          <p:nvPr/>
        </p:nvCxnSpPr>
        <p:spPr>
          <a:xfrm>
            <a:off x="4210151" y="3787231"/>
            <a:ext cx="1515786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5" idx="4"/>
            <a:endCxn id="8" idx="0"/>
          </p:cNvCxnSpPr>
          <p:nvPr/>
        </p:nvCxnSpPr>
        <p:spPr>
          <a:xfrm flipH="1">
            <a:off x="3599892" y="3861048"/>
            <a:ext cx="43204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82758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20" name="Retângulo 19"/>
          <p:cNvSpPr/>
          <p:nvPr/>
        </p:nvSpPr>
        <p:spPr>
          <a:xfrm>
            <a:off x="2051720" y="1484784"/>
            <a:ext cx="1224136" cy="115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3275856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499992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724128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694826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125963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2483768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707904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932040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156176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38031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04360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2267744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3491880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716016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940152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716428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5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123728" y="22675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DISABLE</a:t>
            </a:r>
            <a:endParaRPr lang="pt-BR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1</a:t>
            </a: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3779912" y="335699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Fluxograma: Conector 5"/>
          <p:cNvSpPr/>
          <p:nvPr/>
        </p:nvSpPr>
        <p:spPr>
          <a:xfrm>
            <a:off x="3779912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Fluxograma: Conector 6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Fluxograma: Conector 7"/>
          <p:cNvSpPr/>
          <p:nvPr/>
        </p:nvSpPr>
        <p:spPr>
          <a:xfrm>
            <a:off x="3779912" y="46531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0" name="Conector reto 9"/>
          <p:cNvCxnSpPr>
            <a:stCxn id="5" idx="4"/>
            <a:endCxn id="8" idx="0"/>
          </p:cNvCxnSpPr>
          <p:nvPr/>
        </p:nvCxnSpPr>
        <p:spPr>
          <a:xfrm>
            <a:off x="4031940" y="386104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4"/>
            <a:endCxn id="6" idx="0"/>
          </p:cNvCxnSpPr>
          <p:nvPr/>
        </p:nvCxnSpPr>
        <p:spPr>
          <a:xfrm>
            <a:off x="4031940" y="515719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5" idx="3"/>
            <a:endCxn id="4" idx="7"/>
          </p:cNvCxnSpPr>
          <p:nvPr/>
        </p:nvCxnSpPr>
        <p:spPr>
          <a:xfrm flipH="1">
            <a:off x="2481959" y="3787231"/>
            <a:ext cx="1371770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5" idx="5"/>
            <a:endCxn id="7" idx="1"/>
          </p:cNvCxnSpPr>
          <p:nvPr/>
        </p:nvCxnSpPr>
        <p:spPr>
          <a:xfrm>
            <a:off x="4210151" y="3787231"/>
            <a:ext cx="1515786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82758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2051720" y="1484784"/>
            <a:ext cx="1224136" cy="115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275856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499992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724128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94826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25963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483768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707904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932040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156176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738031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04360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267744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491880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4716016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940152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716428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5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123728" y="22675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DISABLE</a:t>
            </a:r>
            <a:endParaRPr lang="pt-BR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1</a:t>
            </a: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3779912" y="335699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Fluxograma: Conector 5"/>
          <p:cNvSpPr/>
          <p:nvPr/>
        </p:nvSpPr>
        <p:spPr>
          <a:xfrm>
            <a:off x="3779912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Fluxograma: Conector 6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Fluxograma: Conector 7"/>
          <p:cNvSpPr/>
          <p:nvPr/>
        </p:nvSpPr>
        <p:spPr>
          <a:xfrm>
            <a:off x="3779912" y="46531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0" name="Conector reto 9"/>
          <p:cNvCxnSpPr>
            <a:stCxn id="5" idx="4"/>
            <a:endCxn id="8" idx="0"/>
          </p:cNvCxnSpPr>
          <p:nvPr/>
        </p:nvCxnSpPr>
        <p:spPr>
          <a:xfrm>
            <a:off x="4031940" y="386104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4"/>
            <a:endCxn id="6" idx="0"/>
          </p:cNvCxnSpPr>
          <p:nvPr/>
        </p:nvCxnSpPr>
        <p:spPr>
          <a:xfrm>
            <a:off x="4031940" y="515719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5" idx="3"/>
            <a:endCxn id="4" idx="7"/>
          </p:cNvCxnSpPr>
          <p:nvPr/>
        </p:nvCxnSpPr>
        <p:spPr>
          <a:xfrm flipH="1">
            <a:off x="2481959" y="3787231"/>
            <a:ext cx="1371770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5" idx="5"/>
            <a:endCxn id="7" idx="1"/>
          </p:cNvCxnSpPr>
          <p:nvPr/>
        </p:nvCxnSpPr>
        <p:spPr>
          <a:xfrm>
            <a:off x="4210151" y="3787231"/>
            <a:ext cx="1515786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7"/>
            <a:endCxn id="8" idx="2"/>
          </p:cNvCxnSpPr>
          <p:nvPr/>
        </p:nvCxnSpPr>
        <p:spPr>
          <a:xfrm flipV="1">
            <a:off x="2481959" y="4905164"/>
            <a:ext cx="1297953" cy="9739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82758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18" name="Retângulo 17"/>
          <p:cNvSpPr/>
          <p:nvPr/>
        </p:nvSpPr>
        <p:spPr>
          <a:xfrm>
            <a:off x="2051720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3275856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499992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724128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948264" y="1484784"/>
            <a:ext cx="1224136" cy="1152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25963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483768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707904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932040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156176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38031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04360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267744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91880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716016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940152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16428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556792"/>
            <a:ext cx="936104" cy="1008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164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6774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0384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39952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1216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94826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88436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5557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2798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6408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0019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3629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17240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475656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83968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22007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6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156176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092280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02838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6</a:t>
            </a:r>
            <a:endParaRPr lang="pt-BR" dirty="0"/>
          </a:p>
        </p:txBody>
      </p:sp>
      <p:sp>
        <p:nvSpPr>
          <p:cNvPr id="37" name="Fluxograma: Conector 36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Fluxograma: Conector 37"/>
          <p:cNvSpPr/>
          <p:nvPr/>
        </p:nvSpPr>
        <p:spPr>
          <a:xfrm>
            <a:off x="3851920" y="28529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4" name="Conector reto 43"/>
          <p:cNvCxnSpPr>
            <a:stCxn id="38" idx="3"/>
            <a:endCxn id="37" idx="7"/>
          </p:cNvCxnSpPr>
          <p:nvPr/>
        </p:nvCxnSpPr>
        <p:spPr>
          <a:xfrm flipH="1">
            <a:off x="2481959" y="3283175"/>
            <a:ext cx="1443778" cy="2595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1640" y="1556792"/>
            <a:ext cx="936104" cy="1008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6774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0384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39952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1216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94826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88436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5557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2798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6408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0019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3629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17240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475656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83968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22007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6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156176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092280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02838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6</a:t>
            </a:r>
            <a:endParaRPr lang="pt-BR" dirty="0"/>
          </a:p>
        </p:txBody>
      </p:sp>
      <p:sp>
        <p:nvSpPr>
          <p:cNvPr id="37" name="Fluxograma: Conector 36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Fluxograma: Conector 37"/>
          <p:cNvSpPr/>
          <p:nvPr/>
        </p:nvSpPr>
        <p:spPr>
          <a:xfrm>
            <a:off x="3851920" y="28529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4" name="Conector reto 43"/>
          <p:cNvCxnSpPr>
            <a:stCxn id="38" idx="3"/>
            <a:endCxn id="37" idx="7"/>
          </p:cNvCxnSpPr>
          <p:nvPr/>
        </p:nvCxnSpPr>
        <p:spPr>
          <a:xfrm flipH="1">
            <a:off x="24819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xograma: Conector 35"/>
          <p:cNvSpPr/>
          <p:nvPr/>
        </p:nvSpPr>
        <p:spPr>
          <a:xfrm>
            <a:off x="38519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0" name="Conector reto 39"/>
          <p:cNvCxnSpPr>
            <a:stCxn id="38" idx="4"/>
            <a:endCxn id="36" idx="0"/>
          </p:cNvCxnSpPr>
          <p:nvPr/>
        </p:nvCxnSpPr>
        <p:spPr>
          <a:xfrm>
            <a:off x="4103948" y="3356992"/>
            <a:ext cx="0" cy="24482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164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67744" y="1556792"/>
            <a:ext cx="936104" cy="1008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0384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39952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1216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94826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88436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5557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2798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6408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0019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3629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17240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475656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83968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22007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6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156176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092280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02838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6</a:t>
            </a:r>
            <a:endParaRPr lang="pt-BR" dirty="0"/>
          </a:p>
        </p:txBody>
      </p:sp>
      <p:sp>
        <p:nvSpPr>
          <p:cNvPr id="37" name="Fluxograma: Conector 36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Fluxograma: Conector 37"/>
          <p:cNvSpPr/>
          <p:nvPr/>
        </p:nvSpPr>
        <p:spPr>
          <a:xfrm>
            <a:off x="3851920" y="28529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4" name="Conector reto 43"/>
          <p:cNvCxnSpPr>
            <a:stCxn id="38" idx="3"/>
            <a:endCxn id="37" idx="7"/>
          </p:cNvCxnSpPr>
          <p:nvPr/>
        </p:nvCxnSpPr>
        <p:spPr>
          <a:xfrm flipH="1">
            <a:off x="24819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Conector 38"/>
          <p:cNvSpPr/>
          <p:nvPr/>
        </p:nvSpPr>
        <p:spPr>
          <a:xfrm>
            <a:off x="38519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0" name="Conector reto 39"/>
          <p:cNvCxnSpPr>
            <a:endCxn id="39" idx="0"/>
          </p:cNvCxnSpPr>
          <p:nvPr/>
        </p:nvCxnSpPr>
        <p:spPr>
          <a:xfrm>
            <a:off x="4103948" y="3356992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Conector 40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2" name="Conector reto 41"/>
          <p:cNvCxnSpPr>
            <a:stCxn id="38" idx="5"/>
            <a:endCxn id="41" idx="1"/>
          </p:cNvCxnSpPr>
          <p:nvPr/>
        </p:nvCxnSpPr>
        <p:spPr>
          <a:xfrm>
            <a:off x="4282159" y="3283175"/>
            <a:ext cx="1443778" cy="2595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164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6774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03848" y="1556792"/>
            <a:ext cx="936104" cy="1008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39952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1216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94826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88436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5557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2798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6408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0019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3629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17240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475656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83968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22007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6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156176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092280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02838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6</a:t>
            </a:r>
            <a:endParaRPr lang="pt-BR" dirty="0"/>
          </a:p>
        </p:txBody>
      </p:sp>
      <p:sp>
        <p:nvSpPr>
          <p:cNvPr id="37" name="Fluxograma: Conector 36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Fluxograma: Conector 37"/>
          <p:cNvSpPr/>
          <p:nvPr/>
        </p:nvSpPr>
        <p:spPr>
          <a:xfrm>
            <a:off x="3851920" y="28529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4" name="Conector reto 43"/>
          <p:cNvCxnSpPr>
            <a:stCxn id="38" idx="3"/>
            <a:endCxn id="37" idx="7"/>
          </p:cNvCxnSpPr>
          <p:nvPr/>
        </p:nvCxnSpPr>
        <p:spPr>
          <a:xfrm flipH="1">
            <a:off x="24819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xograma: Conector 35"/>
          <p:cNvSpPr/>
          <p:nvPr/>
        </p:nvSpPr>
        <p:spPr>
          <a:xfrm>
            <a:off x="38519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9" name="Conector reto 38"/>
          <p:cNvCxnSpPr>
            <a:endCxn id="36" idx="0"/>
          </p:cNvCxnSpPr>
          <p:nvPr/>
        </p:nvCxnSpPr>
        <p:spPr>
          <a:xfrm>
            <a:off x="4103948" y="3356992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xograma: Conector 39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1" name="Conector reto 40"/>
          <p:cNvCxnSpPr>
            <a:endCxn id="40" idx="1"/>
          </p:cNvCxnSpPr>
          <p:nvPr/>
        </p:nvCxnSpPr>
        <p:spPr>
          <a:xfrm>
            <a:off x="42821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xograma: Conector 41"/>
          <p:cNvSpPr/>
          <p:nvPr/>
        </p:nvSpPr>
        <p:spPr>
          <a:xfrm>
            <a:off x="3275856" y="479715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5" name="Conector reto 44"/>
          <p:cNvCxnSpPr>
            <a:stCxn id="42" idx="4"/>
            <a:endCxn id="36" idx="1"/>
          </p:cNvCxnSpPr>
          <p:nvPr/>
        </p:nvCxnSpPr>
        <p:spPr>
          <a:xfrm>
            <a:off x="3527884" y="5301208"/>
            <a:ext cx="397853" cy="5778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164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6774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0384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39952" y="1556792"/>
            <a:ext cx="936104" cy="1008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1216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94826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88436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5557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2798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6408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0019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3629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17240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475656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83968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22007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6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156176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092280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02838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6</a:t>
            </a:r>
            <a:endParaRPr lang="pt-BR" dirty="0"/>
          </a:p>
        </p:txBody>
      </p:sp>
      <p:sp>
        <p:nvSpPr>
          <p:cNvPr id="36" name="Fluxograma: Conector 35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Fluxograma: Conector 38"/>
          <p:cNvSpPr/>
          <p:nvPr/>
        </p:nvSpPr>
        <p:spPr>
          <a:xfrm>
            <a:off x="3851920" y="28529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Conector reto 39"/>
          <p:cNvCxnSpPr>
            <a:stCxn id="39" idx="3"/>
            <a:endCxn id="36" idx="7"/>
          </p:cNvCxnSpPr>
          <p:nvPr/>
        </p:nvCxnSpPr>
        <p:spPr>
          <a:xfrm flipH="1">
            <a:off x="24819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Conector 40"/>
          <p:cNvSpPr/>
          <p:nvPr/>
        </p:nvSpPr>
        <p:spPr>
          <a:xfrm>
            <a:off x="38519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2" name="Conector reto 41"/>
          <p:cNvCxnSpPr>
            <a:endCxn id="41" idx="0"/>
          </p:cNvCxnSpPr>
          <p:nvPr/>
        </p:nvCxnSpPr>
        <p:spPr>
          <a:xfrm>
            <a:off x="4103948" y="3356992"/>
            <a:ext cx="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xograma: Conector 42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Conector reto 44"/>
          <p:cNvCxnSpPr>
            <a:endCxn id="43" idx="1"/>
          </p:cNvCxnSpPr>
          <p:nvPr/>
        </p:nvCxnSpPr>
        <p:spPr>
          <a:xfrm>
            <a:off x="42821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Conector 45"/>
          <p:cNvSpPr/>
          <p:nvPr/>
        </p:nvSpPr>
        <p:spPr>
          <a:xfrm>
            <a:off x="3275856" y="479715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7" name="Conector reto 46"/>
          <p:cNvCxnSpPr>
            <a:stCxn id="46" idx="4"/>
            <a:endCxn id="41" idx="1"/>
          </p:cNvCxnSpPr>
          <p:nvPr/>
        </p:nvCxnSpPr>
        <p:spPr>
          <a:xfrm>
            <a:off x="3527884" y="5301208"/>
            <a:ext cx="397853" cy="577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39" idx="4"/>
            <a:endCxn id="46" idx="0"/>
          </p:cNvCxnSpPr>
          <p:nvPr/>
        </p:nvCxnSpPr>
        <p:spPr>
          <a:xfrm flipH="1">
            <a:off x="3527884" y="3356992"/>
            <a:ext cx="576064" cy="1440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NEAT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NeuroEvolução de Topologias Aumentativas</a:t>
            </a:r>
          </a:p>
          <a:p>
            <a:endParaRPr lang="pt-BR" dirty="0" smtClean="0"/>
          </a:p>
          <a:p>
            <a:r>
              <a:rPr lang="pt-BR" dirty="0" err="1" smtClean="0"/>
              <a:t>NeuroEvolution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Augmenting</a:t>
            </a:r>
            <a:r>
              <a:rPr lang="pt-BR" dirty="0" smtClean="0"/>
              <a:t> </a:t>
            </a:r>
            <a:r>
              <a:rPr lang="pt-BR" dirty="0" err="1" smtClean="0"/>
              <a:t>Topologies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1640" y="1556792"/>
            <a:ext cx="936104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6774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0384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39952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1216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94826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88436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5557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2798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6408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0019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3629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17240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475656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83968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22007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6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156176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092280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02838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6</a:t>
            </a:r>
            <a:endParaRPr lang="pt-BR" dirty="0"/>
          </a:p>
        </p:txBody>
      </p:sp>
      <p:sp>
        <p:nvSpPr>
          <p:cNvPr id="36" name="Fluxograma: Conector 35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Fluxograma: Conector 38"/>
          <p:cNvSpPr/>
          <p:nvPr/>
        </p:nvSpPr>
        <p:spPr>
          <a:xfrm>
            <a:off x="3851920" y="28529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Conector reto 39"/>
          <p:cNvCxnSpPr>
            <a:stCxn id="39" idx="3"/>
            <a:endCxn id="36" idx="7"/>
          </p:cNvCxnSpPr>
          <p:nvPr/>
        </p:nvCxnSpPr>
        <p:spPr>
          <a:xfrm flipH="1">
            <a:off x="24819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Conector 40"/>
          <p:cNvSpPr/>
          <p:nvPr/>
        </p:nvSpPr>
        <p:spPr>
          <a:xfrm>
            <a:off x="38519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Fluxograma: Conector 42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Conector reto 44"/>
          <p:cNvCxnSpPr>
            <a:endCxn id="43" idx="1"/>
          </p:cNvCxnSpPr>
          <p:nvPr/>
        </p:nvCxnSpPr>
        <p:spPr>
          <a:xfrm>
            <a:off x="42821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Conector 45"/>
          <p:cNvSpPr/>
          <p:nvPr/>
        </p:nvSpPr>
        <p:spPr>
          <a:xfrm>
            <a:off x="3851920" y="479715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7" name="Conector reto 46"/>
          <p:cNvCxnSpPr>
            <a:stCxn id="46" idx="4"/>
            <a:endCxn id="41" idx="0"/>
          </p:cNvCxnSpPr>
          <p:nvPr/>
        </p:nvCxnSpPr>
        <p:spPr>
          <a:xfrm>
            <a:off x="4103948" y="53012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39" idx="4"/>
            <a:endCxn id="46" idx="0"/>
          </p:cNvCxnSpPr>
          <p:nvPr/>
        </p:nvCxnSpPr>
        <p:spPr>
          <a:xfrm>
            <a:off x="4103948" y="335699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1331640" y="21955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DISABLE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1640" y="1556792"/>
            <a:ext cx="936104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6774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0384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39952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1556792"/>
            <a:ext cx="936104" cy="1008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1216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94826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88436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5557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2798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6408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0019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3629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17240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475656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83968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22007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6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156176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092280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02838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6</a:t>
            </a:r>
            <a:endParaRPr lang="pt-BR" dirty="0"/>
          </a:p>
        </p:txBody>
      </p:sp>
      <p:sp>
        <p:nvSpPr>
          <p:cNvPr id="36" name="Fluxograma: Conector 35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Fluxograma: Conector 38"/>
          <p:cNvSpPr/>
          <p:nvPr/>
        </p:nvSpPr>
        <p:spPr>
          <a:xfrm>
            <a:off x="3851920" y="28529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Conector reto 39"/>
          <p:cNvCxnSpPr>
            <a:stCxn id="39" idx="3"/>
            <a:endCxn id="36" idx="7"/>
          </p:cNvCxnSpPr>
          <p:nvPr/>
        </p:nvCxnSpPr>
        <p:spPr>
          <a:xfrm flipH="1">
            <a:off x="24819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Conector 40"/>
          <p:cNvSpPr/>
          <p:nvPr/>
        </p:nvSpPr>
        <p:spPr>
          <a:xfrm>
            <a:off x="38519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Fluxograma: Conector 42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Conector reto 44"/>
          <p:cNvCxnSpPr>
            <a:endCxn id="43" idx="1"/>
          </p:cNvCxnSpPr>
          <p:nvPr/>
        </p:nvCxnSpPr>
        <p:spPr>
          <a:xfrm>
            <a:off x="42821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Conector 45"/>
          <p:cNvSpPr/>
          <p:nvPr/>
        </p:nvSpPr>
        <p:spPr>
          <a:xfrm>
            <a:off x="3851920" y="479715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7" name="Conector reto 46"/>
          <p:cNvCxnSpPr>
            <a:stCxn id="46" idx="4"/>
            <a:endCxn id="41" idx="0"/>
          </p:cNvCxnSpPr>
          <p:nvPr/>
        </p:nvCxnSpPr>
        <p:spPr>
          <a:xfrm>
            <a:off x="4103948" y="53012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39" idx="4"/>
            <a:endCxn id="46" idx="0"/>
          </p:cNvCxnSpPr>
          <p:nvPr/>
        </p:nvCxnSpPr>
        <p:spPr>
          <a:xfrm>
            <a:off x="4103948" y="335699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1331640" y="21955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DISABLE</a:t>
            </a:r>
          </a:p>
        </p:txBody>
      </p:sp>
      <p:sp>
        <p:nvSpPr>
          <p:cNvPr id="42" name="Fluxograma: Conector 41"/>
          <p:cNvSpPr/>
          <p:nvPr/>
        </p:nvSpPr>
        <p:spPr>
          <a:xfrm>
            <a:off x="3563888" y="3861048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9" name="Conector reto 48"/>
          <p:cNvCxnSpPr>
            <a:stCxn id="46" idx="0"/>
            <a:endCxn id="42" idx="4"/>
          </p:cNvCxnSpPr>
          <p:nvPr/>
        </p:nvCxnSpPr>
        <p:spPr>
          <a:xfrm flipH="1" flipV="1">
            <a:off x="3815916" y="4365104"/>
            <a:ext cx="288032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1640" y="1556792"/>
            <a:ext cx="936104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6774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0384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39952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12160" y="1556792"/>
            <a:ext cx="936104" cy="1008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94826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88436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5557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2798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6408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0019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3629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17240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475656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83968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22007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6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156176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092280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02838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6</a:t>
            </a:r>
            <a:endParaRPr lang="pt-BR" dirty="0"/>
          </a:p>
        </p:txBody>
      </p:sp>
      <p:sp>
        <p:nvSpPr>
          <p:cNvPr id="36" name="Fluxograma: Conector 35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Fluxograma: Conector 38"/>
          <p:cNvSpPr/>
          <p:nvPr/>
        </p:nvSpPr>
        <p:spPr>
          <a:xfrm>
            <a:off x="3851920" y="28529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Conector reto 39"/>
          <p:cNvCxnSpPr>
            <a:stCxn id="39" idx="3"/>
            <a:endCxn id="36" idx="7"/>
          </p:cNvCxnSpPr>
          <p:nvPr/>
        </p:nvCxnSpPr>
        <p:spPr>
          <a:xfrm flipH="1">
            <a:off x="24819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Conector 40"/>
          <p:cNvSpPr/>
          <p:nvPr/>
        </p:nvSpPr>
        <p:spPr>
          <a:xfrm>
            <a:off x="38519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Fluxograma: Conector 42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Conector reto 44"/>
          <p:cNvCxnSpPr>
            <a:endCxn id="43" idx="1"/>
          </p:cNvCxnSpPr>
          <p:nvPr/>
        </p:nvCxnSpPr>
        <p:spPr>
          <a:xfrm>
            <a:off x="42821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Conector 45"/>
          <p:cNvSpPr/>
          <p:nvPr/>
        </p:nvSpPr>
        <p:spPr>
          <a:xfrm>
            <a:off x="3851920" y="479715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7" name="Conector reto 46"/>
          <p:cNvCxnSpPr>
            <a:stCxn id="46" idx="4"/>
            <a:endCxn id="41" idx="0"/>
          </p:cNvCxnSpPr>
          <p:nvPr/>
        </p:nvCxnSpPr>
        <p:spPr>
          <a:xfrm>
            <a:off x="4103948" y="53012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39" idx="4"/>
            <a:endCxn id="46" idx="0"/>
          </p:cNvCxnSpPr>
          <p:nvPr/>
        </p:nvCxnSpPr>
        <p:spPr>
          <a:xfrm>
            <a:off x="4103948" y="3356992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1331640" y="21955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DISABLE</a:t>
            </a:r>
          </a:p>
        </p:txBody>
      </p:sp>
      <p:sp>
        <p:nvSpPr>
          <p:cNvPr id="42" name="Fluxograma: Conector 41"/>
          <p:cNvSpPr/>
          <p:nvPr/>
        </p:nvSpPr>
        <p:spPr>
          <a:xfrm>
            <a:off x="3563888" y="3861048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9" name="Conector reto 48"/>
          <p:cNvCxnSpPr>
            <a:stCxn id="46" idx="0"/>
            <a:endCxn id="42" idx="4"/>
          </p:cNvCxnSpPr>
          <p:nvPr/>
        </p:nvCxnSpPr>
        <p:spPr>
          <a:xfrm flipH="1" flipV="1">
            <a:off x="3815916" y="4365104"/>
            <a:ext cx="28803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2" idx="0"/>
            <a:endCxn id="39" idx="4"/>
          </p:cNvCxnSpPr>
          <p:nvPr/>
        </p:nvCxnSpPr>
        <p:spPr>
          <a:xfrm flipV="1">
            <a:off x="3815916" y="3356992"/>
            <a:ext cx="288032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1640" y="1556792"/>
            <a:ext cx="936104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6774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0384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39952" y="1556792"/>
            <a:ext cx="936104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1216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94826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88436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5557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2798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6408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0019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3629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17240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475656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83968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22007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6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156176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092280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02838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6</a:t>
            </a:r>
            <a:endParaRPr lang="pt-BR" dirty="0"/>
          </a:p>
        </p:txBody>
      </p:sp>
      <p:sp>
        <p:nvSpPr>
          <p:cNvPr id="36" name="Fluxograma: Conector 35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Fluxograma: Conector 38"/>
          <p:cNvSpPr/>
          <p:nvPr/>
        </p:nvSpPr>
        <p:spPr>
          <a:xfrm>
            <a:off x="3851920" y="28529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Conector reto 39"/>
          <p:cNvCxnSpPr>
            <a:stCxn id="39" idx="3"/>
            <a:endCxn id="36" idx="7"/>
          </p:cNvCxnSpPr>
          <p:nvPr/>
        </p:nvCxnSpPr>
        <p:spPr>
          <a:xfrm flipH="1">
            <a:off x="24819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Conector 40"/>
          <p:cNvSpPr/>
          <p:nvPr/>
        </p:nvSpPr>
        <p:spPr>
          <a:xfrm>
            <a:off x="38519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Fluxograma: Conector 42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Conector reto 44"/>
          <p:cNvCxnSpPr>
            <a:endCxn id="43" idx="1"/>
          </p:cNvCxnSpPr>
          <p:nvPr/>
        </p:nvCxnSpPr>
        <p:spPr>
          <a:xfrm>
            <a:off x="42821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Conector 45"/>
          <p:cNvSpPr/>
          <p:nvPr/>
        </p:nvSpPr>
        <p:spPr>
          <a:xfrm>
            <a:off x="3851920" y="479715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7" name="Conector reto 46"/>
          <p:cNvCxnSpPr>
            <a:stCxn id="46" idx="4"/>
            <a:endCxn id="41" idx="0"/>
          </p:cNvCxnSpPr>
          <p:nvPr/>
        </p:nvCxnSpPr>
        <p:spPr>
          <a:xfrm>
            <a:off x="4103948" y="53012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1331640" y="21955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DISABLE</a:t>
            </a:r>
          </a:p>
        </p:txBody>
      </p:sp>
      <p:sp>
        <p:nvSpPr>
          <p:cNvPr id="42" name="Fluxograma: Conector 41"/>
          <p:cNvSpPr/>
          <p:nvPr/>
        </p:nvSpPr>
        <p:spPr>
          <a:xfrm>
            <a:off x="3851920" y="3861048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9" name="Conector reto 48"/>
          <p:cNvCxnSpPr>
            <a:stCxn id="46" idx="0"/>
            <a:endCxn id="42" idx="4"/>
          </p:cNvCxnSpPr>
          <p:nvPr/>
        </p:nvCxnSpPr>
        <p:spPr>
          <a:xfrm flipV="1">
            <a:off x="4103948" y="43651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2" idx="0"/>
            <a:endCxn id="39" idx="4"/>
          </p:cNvCxnSpPr>
          <p:nvPr/>
        </p:nvCxnSpPr>
        <p:spPr>
          <a:xfrm flipV="1">
            <a:off x="4103948" y="335699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4139952" y="21955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DISABLE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1640" y="1556792"/>
            <a:ext cx="936104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6774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0384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39952" y="1556792"/>
            <a:ext cx="936104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1216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948264" y="1556792"/>
            <a:ext cx="936104" cy="1008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88436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5557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2798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6408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0019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3629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17240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475656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83968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22007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6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156176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092280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02838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6</a:t>
            </a:r>
            <a:endParaRPr lang="pt-BR" dirty="0"/>
          </a:p>
        </p:txBody>
      </p:sp>
      <p:sp>
        <p:nvSpPr>
          <p:cNvPr id="36" name="Fluxograma: Conector 35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Fluxograma: Conector 38"/>
          <p:cNvSpPr/>
          <p:nvPr/>
        </p:nvSpPr>
        <p:spPr>
          <a:xfrm>
            <a:off x="3851920" y="28529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Conector reto 39"/>
          <p:cNvCxnSpPr>
            <a:stCxn id="39" idx="3"/>
            <a:endCxn id="36" idx="7"/>
          </p:cNvCxnSpPr>
          <p:nvPr/>
        </p:nvCxnSpPr>
        <p:spPr>
          <a:xfrm flipH="1">
            <a:off x="24819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Conector 40"/>
          <p:cNvSpPr/>
          <p:nvPr/>
        </p:nvSpPr>
        <p:spPr>
          <a:xfrm>
            <a:off x="38519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Fluxograma: Conector 42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Conector reto 44"/>
          <p:cNvCxnSpPr>
            <a:endCxn id="43" idx="1"/>
          </p:cNvCxnSpPr>
          <p:nvPr/>
        </p:nvCxnSpPr>
        <p:spPr>
          <a:xfrm>
            <a:off x="42821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Conector 45"/>
          <p:cNvSpPr/>
          <p:nvPr/>
        </p:nvSpPr>
        <p:spPr>
          <a:xfrm>
            <a:off x="3851920" y="479715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7" name="Conector reto 46"/>
          <p:cNvCxnSpPr>
            <a:stCxn id="46" idx="4"/>
            <a:endCxn id="41" idx="0"/>
          </p:cNvCxnSpPr>
          <p:nvPr/>
        </p:nvCxnSpPr>
        <p:spPr>
          <a:xfrm>
            <a:off x="4103948" y="53012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1331640" y="21955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DISABLE</a:t>
            </a:r>
          </a:p>
        </p:txBody>
      </p:sp>
      <p:sp>
        <p:nvSpPr>
          <p:cNvPr id="42" name="Fluxograma: Conector 41"/>
          <p:cNvSpPr/>
          <p:nvPr/>
        </p:nvSpPr>
        <p:spPr>
          <a:xfrm>
            <a:off x="3851920" y="3861048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9" name="Conector reto 48"/>
          <p:cNvCxnSpPr>
            <a:stCxn id="46" idx="0"/>
            <a:endCxn id="42" idx="4"/>
          </p:cNvCxnSpPr>
          <p:nvPr/>
        </p:nvCxnSpPr>
        <p:spPr>
          <a:xfrm flipV="1">
            <a:off x="4103948" y="43651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2" idx="0"/>
            <a:endCxn id="39" idx="4"/>
          </p:cNvCxnSpPr>
          <p:nvPr/>
        </p:nvCxnSpPr>
        <p:spPr>
          <a:xfrm flipV="1">
            <a:off x="4103948" y="335699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4139952" y="21955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DISABLE</a:t>
            </a:r>
          </a:p>
        </p:txBody>
      </p:sp>
      <p:cxnSp>
        <p:nvCxnSpPr>
          <p:cNvPr id="52" name="Conector reto 51"/>
          <p:cNvCxnSpPr>
            <a:stCxn id="43" idx="1"/>
            <a:endCxn id="46" idx="6"/>
          </p:cNvCxnSpPr>
          <p:nvPr/>
        </p:nvCxnSpPr>
        <p:spPr>
          <a:xfrm flipH="1" flipV="1">
            <a:off x="4355976" y="5049180"/>
            <a:ext cx="1369961" cy="829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9553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31640" y="1556792"/>
            <a:ext cx="936104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6774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203848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139952" y="1556792"/>
            <a:ext cx="936104" cy="1008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6056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012160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948264" y="1556792"/>
            <a:ext cx="93610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884368" y="1556792"/>
            <a:ext cx="936104" cy="10081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68356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6196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55577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491880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2798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364088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0019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7236296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17240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3955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475656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11760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34786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83968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220072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6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156176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r>
              <a:rPr lang="pt-BR" dirty="0" smtClean="0"/>
              <a:t> -&gt; 4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092280" y="19075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5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028384" y="19168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6</a:t>
            </a:r>
            <a:endParaRPr lang="pt-BR" dirty="0"/>
          </a:p>
        </p:txBody>
      </p:sp>
      <p:sp>
        <p:nvSpPr>
          <p:cNvPr id="36" name="Fluxograma: Conector 35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Fluxograma: Conector 38"/>
          <p:cNvSpPr/>
          <p:nvPr/>
        </p:nvSpPr>
        <p:spPr>
          <a:xfrm>
            <a:off x="3851920" y="28529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Conector reto 39"/>
          <p:cNvCxnSpPr>
            <a:stCxn id="39" idx="3"/>
            <a:endCxn id="36" idx="7"/>
          </p:cNvCxnSpPr>
          <p:nvPr/>
        </p:nvCxnSpPr>
        <p:spPr>
          <a:xfrm flipH="1">
            <a:off x="24819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Conector 40"/>
          <p:cNvSpPr/>
          <p:nvPr/>
        </p:nvSpPr>
        <p:spPr>
          <a:xfrm>
            <a:off x="38519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Fluxograma: Conector 42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Conector reto 44"/>
          <p:cNvCxnSpPr>
            <a:endCxn id="43" idx="1"/>
          </p:cNvCxnSpPr>
          <p:nvPr/>
        </p:nvCxnSpPr>
        <p:spPr>
          <a:xfrm>
            <a:off x="4282159" y="3283175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xograma: Conector 45"/>
          <p:cNvSpPr/>
          <p:nvPr/>
        </p:nvSpPr>
        <p:spPr>
          <a:xfrm>
            <a:off x="3851920" y="479715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7" name="Conector reto 46"/>
          <p:cNvCxnSpPr>
            <a:stCxn id="46" idx="4"/>
            <a:endCxn id="41" idx="0"/>
          </p:cNvCxnSpPr>
          <p:nvPr/>
        </p:nvCxnSpPr>
        <p:spPr>
          <a:xfrm>
            <a:off x="4103948" y="530120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1331640" y="21955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DISABLE</a:t>
            </a:r>
          </a:p>
        </p:txBody>
      </p:sp>
      <p:sp>
        <p:nvSpPr>
          <p:cNvPr id="42" name="Fluxograma: Conector 41"/>
          <p:cNvSpPr/>
          <p:nvPr/>
        </p:nvSpPr>
        <p:spPr>
          <a:xfrm>
            <a:off x="3851920" y="3861048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9" name="Conector reto 48"/>
          <p:cNvCxnSpPr>
            <a:stCxn id="46" idx="0"/>
            <a:endCxn id="42" idx="4"/>
          </p:cNvCxnSpPr>
          <p:nvPr/>
        </p:nvCxnSpPr>
        <p:spPr>
          <a:xfrm flipV="1">
            <a:off x="4103948" y="436510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42" idx="0"/>
            <a:endCxn id="39" idx="4"/>
          </p:cNvCxnSpPr>
          <p:nvPr/>
        </p:nvCxnSpPr>
        <p:spPr>
          <a:xfrm flipV="1">
            <a:off x="4103948" y="335699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4139952" y="21955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</a:rPr>
              <a:t>DISABLE</a:t>
            </a:r>
          </a:p>
        </p:txBody>
      </p:sp>
      <p:cxnSp>
        <p:nvCxnSpPr>
          <p:cNvPr id="52" name="Conector reto 51"/>
          <p:cNvCxnSpPr>
            <a:stCxn id="43" idx="1"/>
            <a:endCxn id="46" idx="6"/>
          </p:cNvCxnSpPr>
          <p:nvPr/>
        </p:nvCxnSpPr>
        <p:spPr>
          <a:xfrm flipH="1" flipV="1">
            <a:off x="4355976" y="5049180"/>
            <a:ext cx="1369961" cy="82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36" idx="7"/>
            <a:endCxn id="42" idx="3"/>
          </p:cNvCxnSpPr>
          <p:nvPr/>
        </p:nvCxnSpPr>
        <p:spPr>
          <a:xfrm flipV="1">
            <a:off x="2481959" y="4291287"/>
            <a:ext cx="1443778" cy="1587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dirty="0" err="1" smtClean="0"/>
              <a:t>Historical</a:t>
            </a:r>
            <a:r>
              <a:rPr lang="pt-BR" dirty="0" smtClean="0"/>
              <a:t> </a:t>
            </a:r>
            <a:r>
              <a:rPr lang="pt-BR" dirty="0" err="1" smtClean="0"/>
              <a:t>Markings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468560" y="1916832"/>
            <a:ext cx="82758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1296144" y="1916832"/>
            <a:ext cx="82758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2124744" y="1916832"/>
            <a:ext cx="82758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2952328" y="1916832"/>
            <a:ext cx="82758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3780928" y="1916832"/>
            <a:ext cx="82758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4608512" y="1916832"/>
            <a:ext cx="82758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5437112" y="1916832"/>
            <a:ext cx="82758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6264696" y="1916832"/>
            <a:ext cx="82758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7093296" y="1916832"/>
            <a:ext cx="82758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7920880" y="1916832"/>
            <a:ext cx="82758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755576" y="19888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1547664" y="19888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</a:t>
            </a:r>
            <a:endParaRPr lang="pt-BR" sz="1400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2411760" y="19888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endParaRPr lang="pt-BR" sz="1400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203848" y="19888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4</a:t>
            </a:r>
            <a:endParaRPr lang="pt-BR" sz="14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067944" y="19888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5</a:t>
            </a:r>
            <a:endParaRPr lang="pt-BR" sz="1400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6516216" y="19888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8</a:t>
            </a:r>
            <a:endParaRPr lang="pt-BR" sz="14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539552" y="22768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1 -&gt; 4</a:t>
            </a:r>
            <a:endParaRPr lang="pt-BR" sz="1600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1403648" y="22768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</a:t>
            </a:r>
            <a:r>
              <a:rPr lang="pt-BR" sz="1600" dirty="0" smtClean="0"/>
              <a:t> -&gt; 4</a:t>
            </a:r>
            <a:endParaRPr lang="pt-BR" sz="16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2195736" y="22768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</a:t>
            </a:r>
            <a:r>
              <a:rPr lang="pt-BR" sz="1600" dirty="0" smtClean="0"/>
              <a:t> -&gt; 4</a:t>
            </a:r>
            <a:endParaRPr lang="pt-BR" sz="16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3059832" y="22768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</a:t>
            </a:r>
            <a:r>
              <a:rPr lang="pt-BR" sz="1600" dirty="0" smtClean="0"/>
              <a:t> -&gt; 5</a:t>
            </a:r>
            <a:endParaRPr lang="pt-BR" sz="16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3923928" y="22768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5 -&gt; 4</a:t>
            </a:r>
            <a:endParaRPr lang="pt-BR" sz="16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6372200" y="22768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  <a:r>
              <a:rPr lang="pt-BR" sz="1600" dirty="0" smtClean="0"/>
              <a:t> -&gt; 5</a:t>
            </a:r>
            <a:endParaRPr lang="pt-BR" sz="1600" dirty="0"/>
          </a:p>
        </p:txBody>
      </p:sp>
      <p:sp>
        <p:nvSpPr>
          <p:cNvPr id="97" name="Retângulo 96"/>
          <p:cNvSpPr/>
          <p:nvPr/>
        </p:nvSpPr>
        <p:spPr>
          <a:xfrm>
            <a:off x="468560" y="3573016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/>
          <p:cNvSpPr/>
          <p:nvPr/>
        </p:nvSpPr>
        <p:spPr>
          <a:xfrm>
            <a:off x="1296144" y="3573016"/>
            <a:ext cx="82758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/>
          <p:cNvSpPr/>
          <p:nvPr/>
        </p:nvSpPr>
        <p:spPr>
          <a:xfrm>
            <a:off x="2124744" y="3573016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/>
          <p:cNvSpPr/>
          <p:nvPr/>
        </p:nvSpPr>
        <p:spPr>
          <a:xfrm>
            <a:off x="2952328" y="3573016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/>
          <p:cNvSpPr/>
          <p:nvPr/>
        </p:nvSpPr>
        <p:spPr>
          <a:xfrm>
            <a:off x="3780928" y="3573016"/>
            <a:ext cx="82758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/>
          <p:cNvSpPr/>
          <p:nvPr/>
        </p:nvSpPr>
        <p:spPr>
          <a:xfrm>
            <a:off x="4608512" y="3573016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/>
          <p:cNvSpPr/>
          <p:nvPr/>
        </p:nvSpPr>
        <p:spPr>
          <a:xfrm>
            <a:off x="5437112" y="3573016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/>
          <p:cNvSpPr/>
          <p:nvPr/>
        </p:nvSpPr>
        <p:spPr>
          <a:xfrm>
            <a:off x="6264696" y="3573016"/>
            <a:ext cx="82758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/>
          <p:cNvSpPr/>
          <p:nvPr/>
        </p:nvSpPr>
        <p:spPr>
          <a:xfrm>
            <a:off x="7093296" y="3573016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/>
          <p:cNvSpPr/>
          <p:nvPr/>
        </p:nvSpPr>
        <p:spPr>
          <a:xfrm>
            <a:off x="7920880" y="3573016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/>
          <p:cNvSpPr txBox="1"/>
          <p:nvPr/>
        </p:nvSpPr>
        <p:spPr>
          <a:xfrm>
            <a:off x="755576" y="364502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1547664" y="364502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</a:t>
            </a:r>
            <a:endParaRPr lang="pt-BR" sz="1400" dirty="0"/>
          </a:p>
        </p:txBody>
      </p:sp>
      <p:sp>
        <p:nvSpPr>
          <p:cNvPr id="109" name="CaixaDeTexto 108"/>
          <p:cNvSpPr txBox="1"/>
          <p:nvPr/>
        </p:nvSpPr>
        <p:spPr>
          <a:xfrm>
            <a:off x="2411760" y="364502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endParaRPr lang="pt-BR" sz="1400" dirty="0"/>
          </a:p>
        </p:txBody>
      </p:sp>
      <p:sp>
        <p:nvSpPr>
          <p:cNvPr id="110" name="CaixaDeTexto 109"/>
          <p:cNvSpPr txBox="1"/>
          <p:nvPr/>
        </p:nvSpPr>
        <p:spPr>
          <a:xfrm>
            <a:off x="3203848" y="364502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4</a:t>
            </a:r>
            <a:endParaRPr lang="pt-BR" sz="1400" dirty="0"/>
          </a:p>
        </p:txBody>
      </p:sp>
      <p:sp>
        <p:nvSpPr>
          <p:cNvPr id="111" name="CaixaDeTexto 110"/>
          <p:cNvSpPr txBox="1"/>
          <p:nvPr/>
        </p:nvSpPr>
        <p:spPr>
          <a:xfrm>
            <a:off x="4067944" y="364502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5</a:t>
            </a:r>
            <a:endParaRPr lang="pt-BR" sz="1400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4860032" y="364502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</a:t>
            </a:r>
            <a:endParaRPr lang="pt-BR" sz="1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5724128" y="364502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7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7380312" y="364502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9</a:t>
            </a:r>
            <a:endParaRPr lang="pt-BR" sz="1400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8172400" y="364502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10</a:t>
            </a:r>
            <a:endParaRPr lang="pt-BR" sz="1400" dirty="0"/>
          </a:p>
        </p:txBody>
      </p:sp>
      <p:sp>
        <p:nvSpPr>
          <p:cNvPr id="117" name="CaixaDeTexto 116"/>
          <p:cNvSpPr txBox="1"/>
          <p:nvPr/>
        </p:nvSpPr>
        <p:spPr>
          <a:xfrm>
            <a:off x="539552" y="393305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1 -&gt; 4</a:t>
            </a:r>
            <a:endParaRPr lang="pt-BR" sz="1600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1403648" y="393305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</a:t>
            </a:r>
            <a:r>
              <a:rPr lang="pt-BR" sz="1600" dirty="0" smtClean="0"/>
              <a:t> -&gt; 4</a:t>
            </a:r>
            <a:endParaRPr lang="pt-BR" sz="1600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195736" y="393305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</a:t>
            </a:r>
            <a:r>
              <a:rPr lang="pt-BR" sz="1600" dirty="0" smtClean="0"/>
              <a:t> -&gt; 4</a:t>
            </a:r>
            <a:endParaRPr lang="pt-BR" sz="1600" dirty="0"/>
          </a:p>
        </p:txBody>
      </p:sp>
      <p:sp>
        <p:nvSpPr>
          <p:cNvPr id="120" name="CaixaDeTexto 119"/>
          <p:cNvSpPr txBox="1"/>
          <p:nvPr/>
        </p:nvSpPr>
        <p:spPr>
          <a:xfrm>
            <a:off x="3059832" y="393305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</a:t>
            </a:r>
            <a:r>
              <a:rPr lang="pt-BR" sz="1600" dirty="0" smtClean="0"/>
              <a:t> -&gt; 5</a:t>
            </a:r>
            <a:endParaRPr lang="pt-BR" sz="1600" dirty="0"/>
          </a:p>
        </p:txBody>
      </p:sp>
      <p:sp>
        <p:nvSpPr>
          <p:cNvPr id="121" name="CaixaDeTexto 120"/>
          <p:cNvSpPr txBox="1"/>
          <p:nvPr/>
        </p:nvSpPr>
        <p:spPr>
          <a:xfrm>
            <a:off x="3923928" y="393305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5 -&gt; 4</a:t>
            </a:r>
            <a:endParaRPr lang="pt-BR" sz="1600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4716016" y="393305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5 -&gt; 6</a:t>
            </a:r>
            <a:endParaRPr lang="pt-BR" sz="1600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5508104" y="393305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6</a:t>
            </a:r>
            <a:r>
              <a:rPr lang="pt-BR" sz="1600" dirty="0" smtClean="0"/>
              <a:t> -&gt; 4</a:t>
            </a:r>
            <a:endParaRPr lang="pt-BR" sz="1600" dirty="0"/>
          </a:p>
        </p:txBody>
      </p:sp>
      <p:sp>
        <p:nvSpPr>
          <p:cNvPr id="125" name="CaixaDeTexto 124"/>
          <p:cNvSpPr txBox="1"/>
          <p:nvPr/>
        </p:nvSpPr>
        <p:spPr>
          <a:xfrm>
            <a:off x="7164288" y="393305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</a:t>
            </a:r>
            <a:r>
              <a:rPr lang="pt-BR" sz="1600" dirty="0" smtClean="0"/>
              <a:t> -&gt; 5</a:t>
            </a:r>
            <a:endParaRPr lang="pt-BR" sz="1600" dirty="0"/>
          </a:p>
        </p:txBody>
      </p:sp>
      <p:sp>
        <p:nvSpPr>
          <p:cNvPr id="126" name="CaixaDeTexto 125"/>
          <p:cNvSpPr txBox="1"/>
          <p:nvPr/>
        </p:nvSpPr>
        <p:spPr>
          <a:xfrm>
            <a:off x="8028384" y="393305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  <a:r>
              <a:rPr lang="pt-BR" sz="1600" dirty="0" smtClean="0"/>
              <a:t> -&gt; 6</a:t>
            </a:r>
            <a:endParaRPr lang="pt-BR" sz="1600" dirty="0"/>
          </a:p>
        </p:txBody>
      </p:sp>
      <p:sp>
        <p:nvSpPr>
          <p:cNvPr id="127" name="Retângulo 126"/>
          <p:cNvSpPr/>
          <p:nvPr/>
        </p:nvSpPr>
        <p:spPr>
          <a:xfrm>
            <a:off x="467544" y="5445224"/>
            <a:ext cx="82758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/>
          <p:cNvSpPr/>
          <p:nvPr/>
        </p:nvSpPr>
        <p:spPr>
          <a:xfrm>
            <a:off x="1295128" y="5445224"/>
            <a:ext cx="82758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 128"/>
          <p:cNvSpPr/>
          <p:nvPr/>
        </p:nvSpPr>
        <p:spPr>
          <a:xfrm>
            <a:off x="2123728" y="5445224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 129"/>
          <p:cNvSpPr/>
          <p:nvPr/>
        </p:nvSpPr>
        <p:spPr>
          <a:xfrm>
            <a:off x="2951312" y="5445224"/>
            <a:ext cx="82758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/>
          <p:cNvSpPr/>
          <p:nvPr/>
        </p:nvSpPr>
        <p:spPr>
          <a:xfrm>
            <a:off x="3779912" y="5445224"/>
            <a:ext cx="82758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4607496" y="5445224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>
            <a:off x="5436096" y="5445224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/>
          <p:cNvSpPr/>
          <p:nvPr/>
        </p:nvSpPr>
        <p:spPr>
          <a:xfrm>
            <a:off x="6263680" y="5445224"/>
            <a:ext cx="82758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/>
          <p:cNvSpPr/>
          <p:nvPr/>
        </p:nvSpPr>
        <p:spPr>
          <a:xfrm>
            <a:off x="7092280" y="5445224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7919864" y="5445224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CaixaDeTexto 136"/>
          <p:cNvSpPr txBox="1"/>
          <p:nvPr/>
        </p:nvSpPr>
        <p:spPr>
          <a:xfrm>
            <a:off x="754560" y="55172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1546648" y="55172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</a:t>
            </a:r>
            <a:endParaRPr lang="pt-BR" sz="1400" dirty="0"/>
          </a:p>
        </p:txBody>
      </p:sp>
      <p:sp>
        <p:nvSpPr>
          <p:cNvPr id="139" name="CaixaDeTexto 138"/>
          <p:cNvSpPr txBox="1"/>
          <p:nvPr/>
        </p:nvSpPr>
        <p:spPr>
          <a:xfrm>
            <a:off x="2410744" y="55172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endParaRPr lang="pt-BR" sz="1400" dirty="0"/>
          </a:p>
        </p:txBody>
      </p:sp>
      <p:sp>
        <p:nvSpPr>
          <p:cNvPr id="140" name="CaixaDeTexto 139"/>
          <p:cNvSpPr txBox="1"/>
          <p:nvPr/>
        </p:nvSpPr>
        <p:spPr>
          <a:xfrm>
            <a:off x="3202832" y="55172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4</a:t>
            </a:r>
            <a:endParaRPr lang="pt-BR" sz="1400" dirty="0"/>
          </a:p>
        </p:txBody>
      </p:sp>
      <p:sp>
        <p:nvSpPr>
          <p:cNvPr id="141" name="CaixaDeTexto 140"/>
          <p:cNvSpPr txBox="1"/>
          <p:nvPr/>
        </p:nvSpPr>
        <p:spPr>
          <a:xfrm>
            <a:off x="4066928" y="55172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5</a:t>
            </a:r>
            <a:endParaRPr lang="pt-BR" sz="1400" dirty="0"/>
          </a:p>
        </p:txBody>
      </p:sp>
      <p:sp>
        <p:nvSpPr>
          <p:cNvPr id="142" name="CaixaDeTexto 141"/>
          <p:cNvSpPr txBox="1"/>
          <p:nvPr/>
        </p:nvSpPr>
        <p:spPr>
          <a:xfrm>
            <a:off x="4859016" y="55172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</a:t>
            </a:r>
            <a:endParaRPr lang="pt-BR" sz="1400" dirty="0"/>
          </a:p>
        </p:txBody>
      </p:sp>
      <p:sp>
        <p:nvSpPr>
          <p:cNvPr id="143" name="CaixaDeTexto 142"/>
          <p:cNvSpPr txBox="1"/>
          <p:nvPr/>
        </p:nvSpPr>
        <p:spPr>
          <a:xfrm>
            <a:off x="5723112" y="55172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7</a:t>
            </a:r>
          </a:p>
        </p:txBody>
      </p:sp>
      <p:sp>
        <p:nvSpPr>
          <p:cNvPr id="144" name="CaixaDeTexto 143"/>
          <p:cNvSpPr txBox="1"/>
          <p:nvPr/>
        </p:nvSpPr>
        <p:spPr>
          <a:xfrm>
            <a:off x="6515200" y="55172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8</a:t>
            </a:r>
            <a:endParaRPr lang="pt-BR" sz="1400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7379296" y="551723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9</a:t>
            </a:r>
            <a:endParaRPr lang="pt-BR" sz="1400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8171384" y="551723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10</a:t>
            </a:r>
            <a:endParaRPr lang="pt-BR" sz="1400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538536" y="58052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1 -&gt; 4</a:t>
            </a:r>
            <a:endParaRPr lang="pt-BR" sz="1600" dirty="0"/>
          </a:p>
        </p:txBody>
      </p:sp>
      <p:sp>
        <p:nvSpPr>
          <p:cNvPr id="148" name="CaixaDeTexto 147"/>
          <p:cNvSpPr txBox="1"/>
          <p:nvPr/>
        </p:nvSpPr>
        <p:spPr>
          <a:xfrm>
            <a:off x="1402632" y="58052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</a:t>
            </a:r>
            <a:r>
              <a:rPr lang="pt-BR" sz="1600" dirty="0" smtClean="0"/>
              <a:t> -&gt; 4</a:t>
            </a:r>
            <a:endParaRPr lang="pt-BR" sz="1600" dirty="0"/>
          </a:p>
        </p:txBody>
      </p:sp>
      <p:sp>
        <p:nvSpPr>
          <p:cNvPr id="149" name="CaixaDeTexto 148"/>
          <p:cNvSpPr txBox="1"/>
          <p:nvPr/>
        </p:nvSpPr>
        <p:spPr>
          <a:xfrm>
            <a:off x="2194720" y="58052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</a:t>
            </a:r>
            <a:r>
              <a:rPr lang="pt-BR" sz="1600" dirty="0" smtClean="0"/>
              <a:t> -&gt; 4</a:t>
            </a:r>
            <a:endParaRPr lang="pt-BR" sz="16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3058816" y="58052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</a:t>
            </a:r>
            <a:r>
              <a:rPr lang="pt-BR" sz="1600" dirty="0" smtClean="0"/>
              <a:t> -&gt; 5</a:t>
            </a:r>
            <a:endParaRPr lang="pt-BR" sz="16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3923928" y="58052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5 -&gt; 4</a:t>
            </a:r>
            <a:endParaRPr lang="pt-BR" sz="1600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4715000" y="58052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5 -&gt; 6</a:t>
            </a:r>
            <a:endParaRPr lang="pt-BR" sz="1600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5507088" y="58052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6</a:t>
            </a:r>
            <a:r>
              <a:rPr lang="pt-BR" sz="1600" dirty="0" smtClean="0"/>
              <a:t> -&gt; 4</a:t>
            </a:r>
            <a:endParaRPr lang="pt-BR" sz="1600" dirty="0"/>
          </a:p>
        </p:txBody>
      </p:sp>
      <p:sp>
        <p:nvSpPr>
          <p:cNvPr id="154" name="CaixaDeTexto 153"/>
          <p:cNvSpPr txBox="1"/>
          <p:nvPr/>
        </p:nvSpPr>
        <p:spPr>
          <a:xfrm>
            <a:off x="6371184" y="58052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  <a:r>
              <a:rPr lang="pt-BR" sz="1600" dirty="0" smtClean="0"/>
              <a:t> -&gt; 5</a:t>
            </a:r>
            <a:endParaRPr lang="pt-BR" sz="1600" dirty="0"/>
          </a:p>
        </p:txBody>
      </p:sp>
      <p:sp>
        <p:nvSpPr>
          <p:cNvPr id="155" name="CaixaDeTexto 154"/>
          <p:cNvSpPr txBox="1"/>
          <p:nvPr/>
        </p:nvSpPr>
        <p:spPr>
          <a:xfrm>
            <a:off x="7163272" y="58052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</a:t>
            </a:r>
            <a:r>
              <a:rPr lang="pt-BR" sz="1600" dirty="0" smtClean="0"/>
              <a:t> -&gt; 5</a:t>
            </a:r>
            <a:endParaRPr lang="pt-BR" sz="1600" dirty="0"/>
          </a:p>
        </p:txBody>
      </p:sp>
      <p:sp>
        <p:nvSpPr>
          <p:cNvPr id="156" name="CaixaDeTexto 155"/>
          <p:cNvSpPr txBox="1"/>
          <p:nvPr/>
        </p:nvSpPr>
        <p:spPr>
          <a:xfrm>
            <a:off x="8027368" y="58052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  <a:r>
              <a:rPr lang="pt-BR" sz="1600" dirty="0" smtClean="0"/>
              <a:t> -&gt; 6</a:t>
            </a:r>
            <a:endParaRPr lang="pt-BR" sz="1600" dirty="0"/>
          </a:p>
        </p:txBody>
      </p:sp>
      <p:sp>
        <p:nvSpPr>
          <p:cNvPr id="157" name="CaixaDeTexto 156"/>
          <p:cNvSpPr txBox="1"/>
          <p:nvPr/>
        </p:nvSpPr>
        <p:spPr>
          <a:xfrm>
            <a:off x="1259632" y="251438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DISABLE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158" name="CaixaDeTexto 157"/>
          <p:cNvSpPr txBox="1"/>
          <p:nvPr/>
        </p:nvSpPr>
        <p:spPr>
          <a:xfrm>
            <a:off x="1259632" y="417056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DISABLE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159" name="CaixaDeTexto 158"/>
          <p:cNvSpPr txBox="1"/>
          <p:nvPr/>
        </p:nvSpPr>
        <p:spPr>
          <a:xfrm>
            <a:off x="1259632" y="604277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DISABLE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160" name="CaixaDeTexto 159"/>
          <p:cNvSpPr txBox="1"/>
          <p:nvPr/>
        </p:nvSpPr>
        <p:spPr>
          <a:xfrm>
            <a:off x="3779912" y="417056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DISABLE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161" name="CaixaDeTexto 160"/>
          <p:cNvSpPr txBox="1"/>
          <p:nvPr/>
        </p:nvSpPr>
        <p:spPr>
          <a:xfrm>
            <a:off x="3779912" y="604277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DISABLE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162" name="CaixaDeTexto 161"/>
          <p:cNvSpPr txBox="1"/>
          <p:nvPr/>
        </p:nvSpPr>
        <p:spPr>
          <a:xfrm>
            <a:off x="4572000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Disjuntos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63" name="CaixaDeTexto 162"/>
          <p:cNvSpPr txBox="1"/>
          <p:nvPr/>
        </p:nvSpPr>
        <p:spPr>
          <a:xfrm>
            <a:off x="5364088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Disjuntos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64" name="CaixaDeTexto 163"/>
          <p:cNvSpPr txBox="1"/>
          <p:nvPr/>
        </p:nvSpPr>
        <p:spPr>
          <a:xfrm>
            <a:off x="7092280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Excesso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65" name="CaixaDeTexto 164"/>
          <p:cNvSpPr txBox="1"/>
          <p:nvPr/>
        </p:nvSpPr>
        <p:spPr>
          <a:xfrm>
            <a:off x="7956376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Excesso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66" name="CaixaDeTexto 165"/>
          <p:cNvSpPr txBox="1"/>
          <p:nvPr/>
        </p:nvSpPr>
        <p:spPr>
          <a:xfrm>
            <a:off x="6228184" y="1609055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Disjuntos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67" name="CaixaDeTexto 166"/>
          <p:cNvSpPr txBox="1"/>
          <p:nvPr/>
        </p:nvSpPr>
        <p:spPr>
          <a:xfrm>
            <a:off x="755576" y="1412776"/>
            <a:ext cx="158417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smtClean="0"/>
              <a:t>Pai 1</a:t>
            </a:r>
            <a:endParaRPr lang="pt-BR" b="1" dirty="0"/>
          </a:p>
        </p:txBody>
      </p:sp>
      <p:sp>
        <p:nvSpPr>
          <p:cNvPr id="168" name="CaixaDeTexto 167"/>
          <p:cNvSpPr txBox="1"/>
          <p:nvPr/>
        </p:nvSpPr>
        <p:spPr>
          <a:xfrm>
            <a:off x="755576" y="3100898"/>
            <a:ext cx="158417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smtClean="0"/>
              <a:t>Pai 2</a:t>
            </a:r>
            <a:endParaRPr lang="pt-BR" b="1" dirty="0"/>
          </a:p>
        </p:txBody>
      </p:sp>
      <p:sp>
        <p:nvSpPr>
          <p:cNvPr id="169" name="CaixaDeTexto 168"/>
          <p:cNvSpPr txBox="1"/>
          <p:nvPr/>
        </p:nvSpPr>
        <p:spPr>
          <a:xfrm>
            <a:off x="755576" y="4941168"/>
            <a:ext cx="223224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 smtClean="0"/>
              <a:t>Filho (</a:t>
            </a:r>
            <a:r>
              <a:rPr lang="pt-BR" sz="2000" b="1" dirty="0" err="1" smtClean="0"/>
              <a:t>Offspring</a:t>
            </a:r>
            <a:r>
              <a:rPr lang="pt-BR" sz="2000" b="1" dirty="0" smtClean="0"/>
              <a:t>)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dirty="0" smtClean="0"/>
              <a:t>Filho (</a:t>
            </a:r>
            <a:r>
              <a:rPr lang="pt-BR" dirty="0" err="1" smtClean="0"/>
              <a:t>Offspring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2051720" y="6021288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3851920" y="3068960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Conector reto 5"/>
          <p:cNvCxnSpPr>
            <a:stCxn id="5" idx="3"/>
            <a:endCxn id="4" idx="7"/>
          </p:cNvCxnSpPr>
          <p:nvPr/>
        </p:nvCxnSpPr>
        <p:spPr>
          <a:xfrm flipH="1">
            <a:off x="2481959" y="3499199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xograma: Conector 6"/>
          <p:cNvSpPr/>
          <p:nvPr/>
        </p:nvSpPr>
        <p:spPr>
          <a:xfrm>
            <a:off x="3851920" y="6021288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luxograma: Conector 7"/>
          <p:cNvSpPr/>
          <p:nvPr/>
        </p:nvSpPr>
        <p:spPr>
          <a:xfrm>
            <a:off x="5652120" y="6021288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Conector reto 8"/>
          <p:cNvCxnSpPr>
            <a:endCxn id="8" idx="1"/>
          </p:cNvCxnSpPr>
          <p:nvPr/>
        </p:nvCxnSpPr>
        <p:spPr>
          <a:xfrm>
            <a:off x="4282159" y="3499199"/>
            <a:ext cx="1443778" cy="2595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uxograma: Conector 9"/>
          <p:cNvSpPr/>
          <p:nvPr/>
        </p:nvSpPr>
        <p:spPr>
          <a:xfrm>
            <a:off x="3851920" y="501317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" name="Conector reto 10"/>
          <p:cNvCxnSpPr>
            <a:stCxn id="10" idx="4"/>
            <a:endCxn id="7" idx="0"/>
          </p:cNvCxnSpPr>
          <p:nvPr/>
        </p:nvCxnSpPr>
        <p:spPr>
          <a:xfrm>
            <a:off x="4103948" y="551723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Conector 11"/>
          <p:cNvSpPr/>
          <p:nvPr/>
        </p:nvSpPr>
        <p:spPr>
          <a:xfrm>
            <a:off x="3851920" y="407707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stCxn id="10" idx="0"/>
            <a:endCxn id="12" idx="4"/>
          </p:cNvCxnSpPr>
          <p:nvPr/>
        </p:nvCxnSpPr>
        <p:spPr>
          <a:xfrm flipV="1">
            <a:off x="4103948" y="458112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2" idx="0"/>
            <a:endCxn id="5" idx="4"/>
          </p:cNvCxnSpPr>
          <p:nvPr/>
        </p:nvCxnSpPr>
        <p:spPr>
          <a:xfrm flipV="1">
            <a:off x="4103948" y="357301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1"/>
            <a:endCxn id="10" idx="6"/>
          </p:cNvCxnSpPr>
          <p:nvPr/>
        </p:nvCxnSpPr>
        <p:spPr>
          <a:xfrm flipH="1" flipV="1">
            <a:off x="4355976" y="5265204"/>
            <a:ext cx="1369961" cy="82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4" idx="7"/>
            <a:endCxn id="12" idx="3"/>
          </p:cNvCxnSpPr>
          <p:nvPr/>
        </p:nvCxnSpPr>
        <p:spPr>
          <a:xfrm flipV="1">
            <a:off x="2481959" y="4507311"/>
            <a:ext cx="1443778" cy="1587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4" idx="7"/>
            <a:endCxn id="10" idx="2"/>
          </p:cNvCxnSpPr>
          <p:nvPr/>
        </p:nvCxnSpPr>
        <p:spPr>
          <a:xfrm flipV="1">
            <a:off x="2481959" y="5265204"/>
            <a:ext cx="1369961" cy="829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468560" y="1556792"/>
            <a:ext cx="82758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296144" y="1556792"/>
            <a:ext cx="82758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2124744" y="1556792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2952328" y="1556792"/>
            <a:ext cx="82758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780928" y="1556792"/>
            <a:ext cx="827584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608512" y="1556792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5437112" y="1556792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264696" y="1556792"/>
            <a:ext cx="82758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093296" y="1556792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7920880" y="1556792"/>
            <a:ext cx="827584" cy="936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755576" y="162880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547664" y="162880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</a:t>
            </a:r>
            <a:endParaRPr lang="pt-BR" sz="1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411760" y="162880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endParaRPr lang="pt-BR" sz="1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203848" y="162880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4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067944" y="162880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5</a:t>
            </a:r>
            <a:endParaRPr lang="pt-BR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860032" y="162880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</a:t>
            </a:r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5724128" y="162880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7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516216" y="162880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8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7380312" y="162880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9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172400" y="162880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10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39552" y="191683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1 -&gt; 4</a:t>
            </a:r>
            <a:endParaRPr lang="pt-BR" sz="16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403648" y="191683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</a:t>
            </a:r>
            <a:r>
              <a:rPr lang="pt-BR" sz="1600" dirty="0" smtClean="0"/>
              <a:t> -&gt; 4</a:t>
            </a:r>
            <a:endParaRPr lang="pt-BR" sz="16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2195736" y="191683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</a:t>
            </a:r>
            <a:r>
              <a:rPr lang="pt-BR" sz="1600" dirty="0" smtClean="0"/>
              <a:t> -&gt; 4</a:t>
            </a:r>
            <a:endParaRPr lang="pt-BR" sz="16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059832" y="191683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</a:t>
            </a:r>
            <a:r>
              <a:rPr lang="pt-BR" sz="1600" dirty="0" smtClean="0"/>
              <a:t> -&gt; 5</a:t>
            </a:r>
            <a:endParaRPr lang="pt-BR" sz="16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924944" y="191683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5 -&gt; 4</a:t>
            </a:r>
            <a:endParaRPr lang="pt-BR" sz="16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716016" y="191683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5 -&gt; 6</a:t>
            </a:r>
            <a:endParaRPr lang="pt-BR" sz="16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508104" y="191683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6</a:t>
            </a:r>
            <a:r>
              <a:rPr lang="pt-BR" sz="1600" dirty="0" smtClean="0"/>
              <a:t> -&gt; 4</a:t>
            </a:r>
            <a:endParaRPr lang="pt-BR" sz="16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372200" y="191683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  <a:r>
              <a:rPr lang="pt-BR" sz="1600" dirty="0" smtClean="0"/>
              <a:t> -&gt; 5</a:t>
            </a:r>
            <a:endParaRPr lang="pt-BR" sz="16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7164288" y="191683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</a:t>
            </a:r>
            <a:r>
              <a:rPr lang="pt-BR" sz="1600" dirty="0" smtClean="0"/>
              <a:t> -&gt; 5</a:t>
            </a:r>
            <a:endParaRPr lang="pt-BR" sz="16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8028384" y="191683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</a:t>
            </a:r>
            <a:r>
              <a:rPr lang="pt-BR" sz="1600" dirty="0" smtClean="0"/>
              <a:t> -&gt; 6</a:t>
            </a:r>
            <a:endParaRPr lang="pt-BR" sz="16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260648" y="215434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DISABLE</a:t>
            </a:r>
            <a:endParaRPr lang="pt-BR" sz="1600" b="1" dirty="0">
              <a:solidFill>
                <a:schemeClr val="tx2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3780928" y="215434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DISABLE</a:t>
            </a:r>
            <a:endParaRPr lang="pt-BR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19590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Protegendo Inovação por meio da Especiação</a:t>
            </a:r>
            <a:endParaRPr lang="pt-BR" b="1" dirty="0"/>
          </a:p>
        </p:txBody>
      </p:sp>
      <p:pic>
        <p:nvPicPr>
          <p:cNvPr id="52" name="Imagem 51" descr="img ammd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4969189"/>
            <a:ext cx="4991797" cy="1124107"/>
          </a:xfrm>
          <a:prstGeom prst="rect">
            <a:avLst/>
          </a:prstGeom>
        </p:spPr>
      </p:pic>
      <p:sp>
        <p:nvSpPr>
          <p:cNvPr id="53" name="CaixaDeTexto 52"/>
          <p:cNvSpPr txBox="1"/>
          <p:nvPr/>
        </p:nvSpPr>
        <p:spPr>
          <a:xfrm>
            <a:off x="683568" y="1988840"/>
            <a:ext cx="7848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E -&gt; </a:t>
            </a:r>
            <a:r>
              <a:rPr lang="pt-BR" sz="2400" dirty="0" smtClean="0"/>
              <a:t>número de genes excessivos</a:t>
            </a:r>
            <a:r>
              <a:rPr lang="pt-BR" sz="2400" dirty="0"/>
              <a:t>.</a:t>
            </a:r>
            <a:endParaRPr lang="pt-BR" sz="2400" dirty="0" smtClean="0"/>
          </a:p>
          <a:p>
            <a:r>
              <a:rPr lang="pt-BR" sz="2800" b="1" dirty="0" smtClean="0"/>
              <a:t>D -&gt; </a:t>
            </a:r>
            <a:r>
              <a:rPr lang="pt-BR" sz="2400" dirty="0" smtClean="0"/>
              <a:t>número de genes disjuntos.</a:t>
            </a:r>
            <a:endParaRPr lang="pt-BR" sz="2800" dirty="0" smtClean="0"/>
          </a:p>
          <a:p>
            <a:r>
              <a:rPr lang="pt-BR" sz="2800" b="1" dirty="0" smtClean="0"/>
              <a:t>W -&gt; </a:t>
            </a:r>
            <a:r>
              <a:rPr lang="pt-BR" sz="2400" dirty="0" smtClean="0"/>
              <a:t>diferença média de peso dos genes correspondentes.</a:t>
            </a:r>
          </a:p>
          <a:p>
            <a:r>
              <a:rPr lang="pt-BR" sz="2800" b="1" dirty="0" smtClean="0"/>
              <a:t>N -&gt; </a:t>
            </a:r>
            <a:r>
              <a:rPr lang="pt-BR" sz="2400" dirty="0" smtClean="0"/>
              <a:t>o número de genes no maior genoma.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NEAT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Baseia-se nos princípios de recombinação e mutação genética de indivíduos de uma população candidatos à solução do problema. Os genes (genótipo) contém uma representação de uma rede neural (fenótipo). Através das gerações, acontecem recombinações de genes e mutações, sendo esperado que uma solução melhor seja encontrada.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Algoritmo Genético</a:t>
            </a:r>
          </a:p>
          <a:p>
            <a:pPr algn="just"/>
            <a:r>
              <a:rPr lang="pt-BR" sz="2400" dirty="0" smtClean="0"/>
              <a:t>Redes Neurais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NEAT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Métodos pelos quais NEAT tem mostrado ser promissor:</a:t>
            </a:r>
            <a:endParaRPr lang="pt-BR" sz="2000" dirty="0" smtClean="0"/>
          </a:p>
          <a:p>
            <a:pPr marL="857250" lvl="1" indent="-457200" algn="just">
              <a:buFont typeface="+mj-lt"/>
              <a:buAutoNum type="arabicPeriod"/>
            </a:pPr>
            <a:r>
              <a:rPr lang="pt-BR" sz="2000" dirty="0" smtClean="0"/>
              <a:t>Manutenção do número de inovação para cada novo gene, afim de recombinar genes relacionados entre si.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pt-BR" sz="2000" dirty="0" smtClean="0"/>
              <a:t>Especiação baseada em uma medida de diferença entre os genomas, calculada através do número de genes disjuntos e excessivos.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pt-BR" sz="2000" dirty="0" smtClean="0"/>
              <a:t>Criação de uma população inicial com uma quantidade mínima de genes, aplicando o princípio de que é mais fácil treinar uma rede neura pequena.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pt-BR" sz="2000" dirty="0" smtClean="0"/>
              <a:t>Manutenção de uma quantidade razoável de espécies, dando oportunidade de evolução em vários nichos de evoluções.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pt-BR" sz="2000" dirty="0" smtClean="0"/>
              <a:t>Utiliza um tamanho fixo para população, e para manter um número mínimo de espécies, o “</a:t>
            </a:r>
            <a:r>
              <a:rPr lang="pt-BR" sz="2000" dirty="0" err="1" smtClean="0"/>
              <a:t>fitness</a:t>
            </a:r>
            <a:r>
              <a:rPr lang="pt-BR" sz="2000" dirty="0" smtClean="0"/>
              <a:t>” de cada indivíduo é dividido pelo número de indivíduos na mesma espécie.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Genoma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07504" y="1988840"/>
            <a:ext cx="8964488" cy="460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23528" y="21328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Genes (Nós)</a:t>
            </a:r>
          </a:p>
        </p:txBody>
      </p:sp>
      <p:sp>
        <p:nvSpPr>
          <p:cNvPr id="7" name="Retângulo 6"/>
          <p:cNvSpPr/>
          <p:nvPr/>
        </p:nvSpPr>
        <p:spPr>
          <a:xfrm>
            <a:off x="539552" y="2636912"/>
            <a:ext cx="1440160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979712" y="2636912"/>
            <a:ext cx="1440160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419872" y="2636912"/>
            <a:ext cx="1440160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860032" y="2636912"/>
            <a:ext cx="1440160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300192" y="2636912"/>
            <a:ext cx="1440160" cy="792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11560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1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051720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2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419872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3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860032" y="26276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4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300192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Nó 5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83568" y="29969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Sensor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979712" y="29969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Sensor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491880" y="29969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Sensor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932040" y="29969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Output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372200" y="29969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Hidden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251520" y="4365104"/>
            <a:ext cx="1728192" cy="194421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979712" y="4365104"/>
            <a:ext cx="1728192" cy="194421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707904" y="4365104"/>
            <a:ext cx="1728192" cy="194421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436096" y="4365104"/>
            <a:ext cx="1728192" cy="194421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7164288" y="4365104"/>
            <a:ext cx="1728192" cy="194421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323528" y="37797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Genes (Conexão)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95536" y="45811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 1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5536" y="48691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Out 4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95536" y="51479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 0.7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95536" y="54359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ENABLE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95536" y="57332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Innov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123728" y="45811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 2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2123728" y="48691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Out 4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123728" y="51479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 – 0.5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123728" y="54359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DISABLE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123728" y="57332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Innov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3851920" y="45811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 3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851920" y="48691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Out 4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851920" y="51479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 0.5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3851920" y="54359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ENABLE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851920" y="57332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Innov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580112" y="45811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 2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580112" y="48691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Out 5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5580112" y="51479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 0.2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5580112" y="54359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ENABLE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5580112" y="57332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Innov</a:t>
            </a:r>
            <a:r>
              <a:rPr lang="pt-BR" dirty="0" smtClean="0"/>
              <a:t> 4</a:t>
            </a:r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236296" y="45811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 1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7236296" y="48691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Out 5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7236296" y="51479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Peso 0.6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236296" y="54359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ENABLE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7236296" y="57332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Innov</a:t>
            </a:r>
            <a:r>
              <a:rPr lang="pt-BR" dirty="0" smtClean="0"/>
              <a:t> 5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179512" y="141277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Genótipos</a:t>
            </a:r>
            <a:endParaRPr 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1</a:t>
            </a:r>
            <a:endParaRPr lang="pt-BR" b="1" dirty="0"/>
          </a:p>
        </p:txBody>
      </p:sp>
      <p:sp>
        <p:nvSpPr>
          <p:cNvPr id="4" name="Fluxograma: Conector 3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3779912" y="335699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Conector reto 15"/>
          <p:cNvCxnSpPr>
            <a:stCxn id="5" idx="3"/>
            <a:endCxn id="4" idx="7"/>
          </p:cNvCxnSpPr>
          <p:nvPr/>
        </p:nvCxnSpPr>
        <p:spPr>
          <a:xfrm flipH="1">
            <a:off x="2481959" y="3787231"/>
            <a:ext cx="1371770" cy="2091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827584" y="1484784"/>
            <a:ext cx="1224136" cy="1152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35" name="Retângulo 34"/>
          <p:cNvSpPr/>
          <p:nvPr/>
        </p:nvSpPr>
        <p:spPr>
          <a:xfrm>
            <a:off x="2051720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3275856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4499992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724128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694826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125963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483768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3707904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4932040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156176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738031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104360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267744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3491880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4716016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5940152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16428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1</a:t>
            </a: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3779912" y="335699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Fluxograma: Conector 5"/>
          <p:cNvSpPr/>
          <p:nvPr/>
        </p:nvSpPr>
        <p:spPr>
          <a:xfrm>
            <a:off x="3779912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reto 9"/>
          <p:cNvCxnSpPr>
            <a:stCxn id="5" idx="4"/>
            <a:endCxn id="6" idx="0"/>
          </p:cNvCxnSpPr>
          <p:nvPr/>
        </p:nvCxnSpPr>
        <p:spPr>
          <a:xfrm>
            <a:off x="4031940" y="3861048"/>
            <a:ext cx="0" cy="194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5" idx="3"/>
            <a:endCxn id="4" idx="7"/>
          </p:cNvCxnSpPr>
          <p:nvPr/>
        </p:nvCxnSpPr>
        <p:spPr>
          <a:xfrm flipH="1">
            <a:off x="2481959" y="3787231"/>
            <a:ext cx="1371770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82758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17" name="Retângulo 16"/>
          <p:cNvSpPr/>
          <p:nvPr/>
        </p:nvSpPr>
        <p:spPr>
          <a:xfrm>
            <a:off x="2051720" y="1484784"/>
            <a:ext cx="1224136" cy="1152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275856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499992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724128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94826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25963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483768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707904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932040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156176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38031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04360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267744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91880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716016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940152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16428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1</a:t>
            </a: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3779912" y="335699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Fluxograma: Conector 5"/>
          <p:cNvSpPr/>
          <p:nvPr/>
        </p:nvSpPr>
        <p:spPr>
          <a:xfrm>
            <a:off x="3779912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Fluxograma: Conector 6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Conector reto 9"/>
          <p:cNvCxnSpPr>
            <a:stCxn id="5" idx="4"/>
            <a:endCxn id="6" idx="0"/>
          </p:cNvCxnSpPr>
          <p:nvPr/>
        </p:nvCxnSpPr>
        <p:spPr>
          <a:xfrm>
            <a:off x="4031940" y="3861048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5" idx="3"/>
            <a:endCxn id="4" idx="7"/>
          </p:cNvCxnSpPr>
          <p:nvPr/>
        </p:nvCxnSpPr>
        <p:spPr>
          <a:xfrm flipH="1">
            <a:off x="2481959" y="3787231"/>
            <a:ext cx="1371770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5" idx="5"/>
            <a:endCxn id="7" idx="1"/>
          </p:cNvCxnSpPr>
          <p:nvPr/>
        </p:nvCxnSpPr>
        <p:spPr>
          <a:xfrm>
            <a:off x="4210151" y="3787231"/>
            <a:ext cx="1515786" cy="2091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82758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17" name="Retângulo 16"/>
          <p:cNvSpPr/>
          <p:nvPr/>
        </p:nvSpPr>
        <p:spPr>
          <a:xfrm>
            <a:off x="2051720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275856" y="1484784"/>
            <a:ext cx="1224136" cy="1152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499992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5724128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94826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25963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483768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707904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932040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156176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738031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04360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267744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91880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716016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940152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16428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b="1" dirty="0" smtClean="0"/>
              <a:t>Pai 1</a:t>
            </a: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20517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3779912" y="3356992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Fluxograma: Conector 5"/>
          <p:cNvSpPr/>
          <p:nvPr/>
        </p:nvSpPr>
        <p:spPr>
          <a:xfrm>
            <a:off x="3779912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Fluxograma: Conector 6"/>
          <p:cNvSpPr/>
          <p:nvPr/>
        </p:nvSpPr>
        <p:spPr>
          <a:xfrm>
            <a:off x="5652120" y="5805264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Fluxograma: Conector 7"/>
          <p:cNvSpPr/>
          <p:nvPr/>
        </p:nvSpPr>
        <p:spPr>
          <a:xfrm>
            <a:off x="3347864" y="4653136"/>
            <a:ext cx="504056" cy="504056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Conector reto 12"/>
          <p:cNvCxnSpPr>
            <a:stCxn id="8" idx="4"/>
            <a:endCxn id="6" idx="0"/>
          </p:cNvCxnSpPr>
          <p:nvPr/>
        </p:nvCxnSpPr>
        <p:spPr>
          <a:xfrm>
            <a:off x="3599892" y="5157192"/>
            <a:ext cx="432048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5" idx="3"/>
            <a:endCxn id="4" idx="7"/>
          </p:cNvCxnSpPr>
          <p:nvPr/>
        </p:nvCxnSpPr>
        <p:spPr>
          <a:xfrm flipH="1">
            <a:off x="2481959" y="3787231"/>
            <a:ext cx="1371770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5" idx="5"/>
            <a:endCxn id="7" idx="1"/>
          </p:cNvCxnSpPr>
          <p:nvPr/>
        </p:nvCxnSpPr>
        <p:spPr>
          <a:xfrm>
            <a:off x="4210151" y="3787231"/>
            <a:ext cx="1515786" cy="209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5" idx="4"/>
            <a:endCxn id="6" idx="0"/>
          </p:cNvCxnSpPr>
          <p:nvPr/>
        </p:nvCxnSpPr>
        <p:spPr>
          <a:xfrm>
            <a:off x="4031940" y="3861048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82758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</p:txBody>
      </p:sp>
      <p:sp>
        <p:nvSpPr>
          <p:cNvPr id="22" name="Retângulo 21"/>
          <p:cNvSpPr/>
          <p:nvPr/>
        </p:nvSpPr>
        <p:spPr>
          <a:xfrm>
            <a:off x="2051720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3275856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4499992" y="1484784"/>
            <a:ext cx="1224136" cy="1152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5724128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6948264" y="1484784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125963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483768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707904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932040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156176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380312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04360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4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2267744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4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491880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 -&gt; 4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716016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 -&gt; 5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940152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 -&gt; 4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7164288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1 -&gt;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1044</TotalTime>
  <Words>1245</Words>
  <Application>Microsoft Office PowerPoint</Application>
  <PresentationFormat>Apresentação na tela (4:3)</PresentationFormat>
  <Paragraphs>589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NEAT</vt:lpstr>
      <vt:lpstr>NEAT</vt:lpstr>
      <vt:lpstr>NEAT</vt:lpstr>
      <vt:lpstr>NEAT</vt:lpstr>
      <vt:lpstr>Genoma</vt:lpstr>
      <vt:lpstr>Pai 1</vt:lpstr>
      <vt:lpstr>Pai 1</vt:lpstr>
      <vt:lpstr>Pai 1</vt:lpstr>
      <vt:lpstr>Pai 1</vt:lpstr>
      <vt:lpstr>Pai 1</vt:lpstr>
      <vt:lpstr>Pai 1</vt:lpstr>
      <vt:lpstr>Pai 1</vt:lpstr>
      <vt:lpstr>Pai 1</vt:lpstr>
      <vt:lpstr>Pai 1</vt:lpstr>
      <vt:lpstr>Pai 2</vt:lpstr>
      <vt:lpstr>Pai 2</vt:lpstr>
      <vt:lpstr>Pai 2</vt:lpstr>
      <vt:lpstr>Pai 2</vt:lpstr>
      <vt:lpstr>Pai 2</vt:lpstr>
      <vt:lpstr>Pai 2</vt:lpstr>
      <vt:lpstr>Pai 2</vt:lpstr>
      <vt:lpstr>Pai 2</vt:lpstr>
      <vt:lpstr>Pai 2</vt:lpstr>
      <vt:lpstr>Pai 2</vt:lpstr>
      <vt:lpstr>Pai 2</vt:lpstr>
      <vt:lpstr>Historical Markings </vt:lpstr>
      <vt:lpstr>Filho (Offspring)</vt:lpstr>
      <vt:lpstr>Protegendo Inovação por meio da Especiação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Thais</dc:creator>
  <cp:lastModifiedBy>Thais</cp:lastModifiedBy>
  <cp:revision>7</cp:revision>
  <dcterms:created xsi:type="dcterms:W3CDTF">2015-08-10T02:24:04Z</dcterms:created>
  <dcterms:modified xsi:type="dcterms:W3CDTF">2015-08-10T19:48:16Z</dcterms:modified>
</cp:coreProperties>
</file>