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7270" y="915098"/>
            <a:ext cx="1015745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heavy">
                <a:solidFill>
                  <a:srgbClr val="6DAC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759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0" y="66039"/>
                </a:moveTo>
                <a:lnTo>
                  <a:pt x="12192000" y="66039"/>
                </a:lnTo>
                <a:lnTo>
                  <a:pt x="12192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40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9460" y="457200"/>
                </a:lnTo>
                <a:lnTo>
                  <a:pt x="12189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0" y="63499"/>
                </a:moveTo>
                <a:lnTo>
                  <a:pt x="12189460" y="63499"/>
                </a:lnTo>
                <a:lnTo>
                  <a:pt x="12189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50640" y="1536700"/>
            <a:ext cx="4470400" cy="290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40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9460" y="457200"/>
                </a:lnTo>
                <a:lnTo>
                  <a:pt x="12189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0" y="63499"/>
                </a:moveTo>
                <a:lnTo>
                  <a:pt x="12189460" y="63499"/>
                </a:lnTo>
                <a:lnTo>
                  <a:pt x="12189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7270" y="915098"/>
            <a:ext cx="1015745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37" y="1692102"/>
            <a:ext cx="9839325" cy="406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heavy">
                <a:solidFill>
                  <a:srgbClr val="6DAC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21300" y="6584632"/>
            <a:ext cx="155384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59465" y="6575742"/>
            <a:ext cx="1879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colah.github.io/posts/2014-10-Visualizing-MNIST/" TargetMode="External"/><Relationship Id="rId3" Type="http://schemas.openxmlformats.org/officeDocument/2006/relationships/hyperlink" Target="https://www.tensorflow.org/versions/r0.11/tutorials/mnist/beginners/index.html" TargetMode="External"/><Relationship Id="rId7" Type="http://schemas.openxmlformats.org/officeDocument/2006/relationships/hyperlink" Target="http://yann.lecun.com/exdb/mnist/" TargetMode="External"/><Relationship Id="rId2" Type="http://schemas.openxmlformats.org/officeDocument/2006/relationships/hyperlink" Target="https://github.com/Hvass-Labs/TensorFlow-Tutorials/blob/master/01_Simple_Linear_Model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ingtensorflow.com/getting_started/" TargetMode="External"/><Relationship Id="rId11" Type="http://schemas.openxmlformats.org/officeDocument/2006/relationships/hyperlink" Target="https://en.wikipedia.org/wiki/Backpropagation" TargetMode="External"/><Relationship Id="rId5" Type="http://schemas.openxmlformats.org/officeDocument/2006/relationships/hyperlink" Target="https://github.com/aymericdamien/TensorFlow-Examples/blob/master/notebooks/3_NeuralNetworks/convolutional_network.ipynb" TargetMode="External"/><Relationship Id="rId10" Type="http://schemas.openxmlformats.org/officeDocument/2006/relationships/hyperlink" Target="https://www.tensorflow.org/versions/r0.11/tutorials/mnist/pros/index.html" TargetMode="External"/><Relationship Id="rId4" Type="http://schemas.openxmlformats.org/officeDocument/2006/relationships/hyperlink" Target="https://github.com/aymericdamien/TensorFlow-Examples/blob/master/input_data.py" TargetMode="External"/><Relationship Id="rId9" Type="http://schemas.openxmlformats.org/officeDocument/2006/relationships/hyperlink" Target="http://colah.github.io/posts/2015-08-Backprop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neuralnetworksanddeeplearning.com/chap3.html#softmax" TargetMode="External"/><Relationship Id="rId3" Type="http://schemas.openxmlformats.org/officeDocument/2006/relationships/hyperlink" Target="https://en.wikipedia.org/wiki/Cross_entropy" TargetMode="External"/><Relationship Id="rId7" Type="http://schemas.openxmlformats.org/officeDocument/2006/relationships/hyperlink" Target="http://colah.github.io/posts/2015-09-Visual-Information/" TargetMode="External"/><Relationship Id="rId2" Type="http://schemas.openxmlformats.org/officeDocument/2006/relationships/hyperlink" Target="https://en.wikipedia.org/wiki/Softmax_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vass-Labs/TensorFlow-Tutorials/blob/master/02_Convolutional_Neural_Network.ipynb" TargetMode="External"/><Relationship Id="rId5" Type="http://schemas.openxmlformats.org/officeDocument/2006/relationships/hyperlink" Target="https://en.wikipedia.org/wiki/Convolutional_neural_network" TargetMode="External"/><Relationship Id="rId10" Type="http://schemas.openxmlformats.org/officeDocument/2006/relationships/hyperlink" Target="https://en.wikipedia.org/wiki/MNIST_database" TargetMode="External"/><Relationship Id="rId4" Type="http://schemas.openxmlformats.org/officeDocument/2006/relationships/hyperlink" Target="https://en.wikipedia.org/wiki/Gradient_descent" TargetMode="External"/><Relationship Id="rId9" Type="http://schemas.openxmlformats.org/officeDocument/2006/relationships/hyperlink" Target="http://neuralnetworksanddeeplearning.com/chap1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759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0" y="66039"/>
                </a:moveTo>
                <a:lnTo>
                  <a:pt x="12192000" y="66039"/>
                </a:lnTo>
                <a:lnTo>
                  <a:pt x="12192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6337" y="1956117"/>
            <a:ext cx="9919970" cy="228155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  <a:tabLst>
                <a:tab pos="9906635" algn="l"/>
              </a:tabLst>
            </a:pPr>
            <a:r>
              <a:rPr sz="8000" u="none" spc="-100" dirty="0">
                <a:solidFill>
                  <a:srgbClr val="252525"/>
                </a:solidFill>
              </a:rPr>
              <a:t>MNIST </a:t>
            </a:r>
            <a:r>
              <a:rPr sz="8000" u="none" spc="-360" dirty="0">
                <a:solidFill>
                  <a:srgbClr val="252525"/>
                </a:solidFill>
              </a:rPr>
              <a:t>and </a:t>
            </a:r>
            <a:r>
              <a:rPr sz="8000" u="none" spc="-445" dirty="0">
                <a:solidFill>
                  <a:srgbClr val="252525"/>
                </a:solidFill>
              </a:rPr>
              <a:t>machine  </a:t>
            </a:r>
            <a:r>
              <a:rPr sz="8000" spc="-434" dirty="0">
                <a:solidFill>
                  <a:srgbClr val="252525"/>
                </a:solidFill>
              </a:rPr>
              <a:t>learning	</a:t>
            </a:r>
            <a:endParaRPr sz="8000"/>
          </a:p>
        </p:txBody>
      </p:sp>
      <p:sp>
        <p:nvSpPr>
          <p:cNvPr id="5" name="object 5"/>
          <p:cNvSpPr txBox="1"/>
          <p:nvPr/>
        </p:nvSpPr>
        <p:spPr>
          <a:xfrm>
            <a:off x="1179194" y="4434268"/>
            <a:ext cx="9104630" cy="164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spc="60" dirty="0">
                <a:solidFill>
                  <a:srgbClr val="344068"/>
                </a:solidFill>
                <a:latin typeface="Trebuchet MS"/>
                <a:cs typeface="Trebuchet MS"/>
              </a:rPr>
              <a:t>CLASSIFICATION </a:t>
            </a:r>
            <a:r>
              <a:rPr sz="2400" dirty="0">
                <a:solidFill>
                  <a:srgbClr val="344068"/>
                </a:solidFill>
                <a:latin typeface="Trebuchet MS"/>
                <a:cs typeface="Trebuchet MS"/>
              </a:rPr>
              <a:t>OF </a:t>
            </a:r>
            <a:r>
              <a:rPr sz="2400" spc="100" dirty="0">
                <a:solidFill>
                  <a:srgbClr val="344068"/>
                </a:solidFill>
                <a:latin typeface="Trebuchet MS"/>
                <a:cs typeface="Trebuchet MS"/>
              </a:rPr>
              <a:t>HANDWRIT </a:t>
            </a:r>
            <a:r>
              <a:rPr sz="2400" spc="15" dirty="0">
                <a:solidFill>
                  <a:srgbClr val="344068"/>
                </a:solidFill>
                <a:latin typeface="Trebuchet MS"/>
                <a:cs typeface="Trebuchet MS"/>
              </a:rPr>
              <a:t>TEN </a:t>
            </a:r>
            <a:r>
              <a:rPr sz="2400" spc="55" dirty="0">
                <a:solidFill>
                  <a:srgbClr val="344068"/>
                </a:solidFill>
                <a:latin typeface="Trebuchet MS"/>
                <a:cs typeface="Trebuchet MS"/>
              </a:rPr>
              <a:t>DIGITS </a:t>
            </a:r>
            <a:r>
              <a:rPr sz="2400" spc="-95" dirty="0">
                <a:solidFill>
                  <a:srgbClr val="344068"/>
                </a:solidFill>
                <a:latin typeface="Trebuchet MS"/>
                <a:cs typeface="Trebuchet MS"/>
              </a:rPr>
              <a:t>BY </a:t>
            </a:r>
            <a:r>
              <a:rPr sz="2400" spc="-65" dirty="0">
                <a:solidFill>
                  <a:srgbClr val="344068"/>
                </a:solidFill>
                <a:latin typeface="Trebuchet MS"/>
                <a:cs typeface="Trebuchet MS"/>
              </a:rPr>
              <a:t>A </a:t>
            </a:r>
            <a:r>
              <a:rPr sz="2400" spc="110" dirty="0">
                <a:solidFill>
                  <a:srgbClr val="344068"/>
                </a:solidFill>
                <a:latin typeface="Trebuchet MS"/>
                <a:cs typeface="Trebuchet MS"/>
              </a:rPr>
              <a:t>SIMPLE</a:t>
            </a:r>
            <a:r>
              <a:rPr sz="2400" spc="-260" dirty="0">
                <a:solidFill>
                  <a:srgbClr val="344068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344068"/>
                </a:solidFill>
                <a:latin typeface="Trebuchet MS"/>
                <a:cs typeface="Trebuchet MS"/>
              </a:rPr>
              <a:t>LINEAR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740"/>
              </a:lnSpc>
            </a:pPr>
            <a:r>
              <a:rPr sz="2400" spc="145" dirty="0">
                <a:solidFill>
                  <a:srgbClr val="344068"/>
                </a:solidFill>
                <a:latin typeface="Trebuchet MS"/>
                <a:cs typeface="Trebuchet MS"/>
              </a:rPr>
              <a:t>MODEL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968500">
              <a:lnSpc>
                <a:spcPct val="100000"/>
              </a:lnSpc>
            </a:pPr>
            <a:r>
              <a:rPr sz="1800" spc="-16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presentation </a:t>
            </a:r>
            <a:r>
              <a:rPr sz="1800" spc="-75" dirty="0">
                <a:latin typeface="Arial"/>
                <a:cs typeface="Arial"/>
              </a:rPr>
              <a:t>by </a:t>
            </a:r>
            <a:r>
              <a:rPr lang="en-US" spc="-130" dirty="0" err="1" smtClean="0">
                <a:latin typeface="Arial"/>
                <a:cs typeface="Arial"/>
              </a:rPr>
              <a:t>Arvind</a:t>
            </a:r>
            <a:r>
              <a:rPr lang="en-US" spc="-130" dirty="0" smtClean="0">
                <a:latin typeface="Arial"/>
                <a:cs typeface="Arial"/>
              </a:rPr>
              <a:t> Kumar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3" name="object 3"/>
          <p:cNvSpPr/>
          <p:nvPr/>
        </p:nvSpPr>
        <p:spPr>
          <a:xfrm>
            <a:off x="6283959" y="2227579"/>
            <a:ext cx="4968240" cy="141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897" y="2067375"/>
            <a:ext cx="4500880" cy="238442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b="1" u="heavy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12700" marR="88265">
              <a:lnSpc>
                <a:spcPts val="2160"/>
              </a:lnSpc>
              <a:spcBef>
                <a:spcPts val="1435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determine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3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image 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shows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0-digit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have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243204" indent="-230504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243840" algn="l"/>
              </a:tabLst>
            </a:pPr>
            <a:r>
              <a:rPr sz="2000" b="1" spc="-100" dirty="0">
                <a:solidFill>
                  <a:srgbClr val="FF0000"/>
                </a:solidFill>
                <a:latin typeface="Trebuchet MS"/>
                <a:cs typeface="Trebuchet MS"/>
              </a:rPr>
              <a:t>positive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reaction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image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circle</a:t>
            </a:r>
            <a:endParaRPr sz="2000">
              <a:latin typeface="Arial"/>
              <a:cs typeface="Arial"/>
            </a:endParaRPr>
          </a:p>
          <a:p>
            <a:pPr marL="243204" indent="-230504">
              <a:lnSpc>
                <a:spcPts val="2280"/>
              </a:lnSpc>
              <a:spcBef>
                <a:spcPts val="1160"/>
              </a:spcBef>
              <a:buClr>
                <a:srgbClr val="1CACE3"/>
              </a:buClr>
              <a:buFont typeface="Wingdings"/>
              <a:buChar char=""/>
              <a:tabLst>
                <a:tab pos="243840" algn="l"/>
              </a:tabLst>
            </a:pPr>
            <a:r>
              <a:rPr sz="2000" b="1" spc="-120" dirty="0">
                <a:solidFill>
                  <a:srgbClr val="006FC0"/>
                </a:solidFill>
                <a:latin typeface="Trebuchet MS"/>
                <a:cs typeface="Trebuchet MS"/>
              </a:rPr>
              <a:t>negative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reaction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content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center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circle.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68720" y="4137659"/>
            <a:ext cx="4998720" cy="1427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2075052"/>
            <a:ext cx="4417695" cy="265874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u="heavy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determine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3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image 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shows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1-digit</a:t>
            </a:r>
            <a:r>
              <a:rPr sz="20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react</a:t>
            </a:r>
            <a:endParaRPr sz="2000">
              <a:latin typeface="Arial"/>
              <a:cs typeface="Arial"/>
            </a:endParaRPr>
          </a:p>
          <a:p>
            <a:pPr marL="104139" marR="73025" indent="-91440">
              <a:lnSpc>
                <a:spcPts val="2160"/>
              </a:lnSpc>
              <a:spcBef>
                <a:spcPts val="1405"/>
              </a:spcBef>
              <a:buClr>
                <a:srgbClr val="1CACE3"/>
              </a:buClr>
              <a:buFont typeface="Wingdings"/>
              <a:buChar char=""/>
              <a:tabLst>
                <a:tab pos="243840" algn="l"/>
              </a:tabLst>
            </a:pPr>
            <a:r>
              <a:rPr sz="2000" b="1" spc="-105" dirty="0">
                <a:solidFill>
                  <a:srgbClr val="FF0000"/>
                </a:solidFill>
                <a:latin typeface="Trebuchet MS"/>
                <a:cs typeface="Trebuchet MS"/>
              </a:rPr>
              <a:t>positively</a:t>
            </a:r>
            <a:r>
              <a:rPr sz="2000" b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vertical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line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center 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image</a:t>
            </a:r>
            <a:endParaRPr sz="2000">
              <a:latin typeface="Arial"/>
              <a:cs typeface="Arial"/>
            </a:endParaRPr>
          </a:p>
          <a:p>
            <a:pPr marL="104139" indent="-91440">
              <a:lnSpc>
                <a:spcPts val="2280"/>
              </a:lnSpc>
              <a:spcBef>
                <a:spcPts val="1130"/>
              </a:spcBef>
              <a:buClr>
                <a:srgbClr val="1CACE3"/>
              </a:buClr>
              <a:buFont typeface="Wingdings"/>
              <a:buChar char=""/>
              <a:tabLst>
                <a:tab pos="243840" algn="l"/>
              </a:tabLst>
            </a:pPr>
            <a:r>
              <a:rPr sz="2000" b="1" spc="-120" dirty="0">
                <a:solidFill>
                  <a:srgbClr val="006FC0"/>
                </a:solidFill>
                <a:latin typeface="Trebuchet MS"/>
                <a:cs typeface="Trebuchet MS"/>
              </a:rPr>
              <a:t>negatively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content</a:t>
            </a:r>
            <a:endParaRPr sz="2000">
              <a:latin typeface="Arial"/>
              <a:cs typeface="Arial"/>
            </a:endParaRPr>
          </a:p>
          <a:p>
            <a:pPr marL="104139">
              <a:lnSpc>
                <a:spcPts val="2280"/>
              </a:lnSpc>
            </a:pP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surrounding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line.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8740" y="2235200"/>
            <a:ext cx="5008879" cy="143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9059" y="4163059"/>
            <a:ext cx="4968240" cy="1419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202179"/>
            <a:ext cx="4828540" cy="278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spc="-110" dirty="0">
                <a:solidFill>
                  <a:srgbClr val="FF0000"/>
                </a:solidFill>
                <a:latin typeface="Trebuchet MS"/>
                <a:cs typeface="Trebuchet MS"/>
              </a:rPr>
              <a:t>Positive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weight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=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 </a:t>
            </a:r>
            <a:r>
              <a:rPr sz="2000" b="1" spc="-90" dirty="0">
                <a:solidFill>
                  <a:srgbClr val="404040"/>
                </a:solidFill>
                <a:latin typeface="Trebuchet MS"/>
                <a:cs typeface="Trebuchet MS"/>
              </a:rPr>
              <a:t>should not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0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0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position.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1430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higher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weight,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closer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intensity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should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  <a:p>
            <a:pPr marL="12700" marR="382270">
              <a:lnSpc>
                <a:spcPts val="2160"/>
              </a:lnSpc>
              <a:spcBef>
                <a:spcPts val="1405"/>
              </a:spcBef>
            </a:pPr>
            <a:r>
              <a:rPr sz="2000" b="1" spc="-110" dirty="0">
                <a:solidFill>
                  <a:srgbClr val="006FC0"/>
                </a:solidFill>
                <a:latin typeface="Trebuchet MS"/>
                <a:cs typeface="Trebuchet MS"/>
              </a:rPr>
              <a:t>Negative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weight 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=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 </a:t>
            </a:r>
            <a:r>
              <a:rPr sz="2000" b="1" spc="-90" dirty="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0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0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 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position.</a:t>
            </a:r>
            <a:endParaRPr sz="2000">
              <a:latin typeface="Arial"/>
              <a:cs typeface="Arial"/>
            </a:endParaRPr>
          </a:p>
          <a:p>
            <a:pPr marL="12700" marR="81280">
              <a:lnSpc>
                <a:spcPts val="2160"/>
              </a:lnSpc>
              <a:spcBef>
                <a:spcPts val="1405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lower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weight,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closer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0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intensity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should</a:t>
            </a:r>
            <a:r>
              <a:rPr sz="2000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214879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201798"/>
            <a:ext cx="4763770" cy="26073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29845">
              <a:lnSpc>
                <a:spcPct val="90100"/>
              </a:lnSpc>
              <a:spcBef>
                <a:spcPts val="33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there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none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zero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position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  </a:t>
            </a:r>
            <a:r>
              <a:rPr sz="2000" b="1" spc="-120" dirty="0">
                <a:solidFill>
                  <a:srgbClr val="006FC0"/>
                </a:solidFill>
                <a:latin typeface="Trebuchet MS"/>
                <a:cs typeface="Trebuchet MS"/>
              </a:rPr>
              <a:t>negative</a:t>
            </a:r>
            <a:r>
              <a:rPr sz="2000" b="1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weights,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contributes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not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being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number.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14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none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zero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position,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where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b="1" spc="-100" dirty="0">
                <a:solidFill>
                  <a:srgbClr val="FF0000"/>
                </a:solidFill>
                <a:latin typeface="Trebuchet MS"/>
                <a:cs typeface="Trebuchet MS"/>
              </a:rPr>
              <a:t>positive</a:t>
            </a:r>
            <a:r>
              <a:rPr sz="2000" b="1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weights,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contributes 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being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number.</a:t>
            </a:r>
            <a:endParaRPr sz="2000">
              <a:latin typeface="Arial"/>
              <a:cs typeface="Arial"/>
            </a:endParaRPr>
          </a:p>
          <a:p>
            <a:pPr marL="12700" marR="107950">
              <a:lnSpc>
                <a:spcPts val="2160"/>
              </a:lnSpc>
              <a:spcBef>
                <a:spcPts val="1435"/>
              </a:spcBef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matrix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describes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where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usual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non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zero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pixels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should</a:t>
            </a:r>
            <a:r>
              <a:rPr sz="2000" spc="-3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214879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201798"/>
            <a:ext cx="4864100" cy="20713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322580">
              <a:lnSpc>
                <a:spcPct val="90100"/>
              </a:lnSpc>
              <a:spcBef>
                <a:spcPts val="335"/>
              </a:spcBef>
            </a:pP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measure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evidence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digit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being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class,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computes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weighted </a:t>
            </a:r>
            <a:r>
              <a:rPr sz="2000" b="1" spc="-90" dirty="0">
                <a:solidFill>
                  <a:srgbClr val="404040"/>
                </a:solidFill>
                <a:latin typeface="Trebuchet MS"/>
                <a:cs typeface="Trebuchet MS"/>
              </a:rPr>
              <a:t>sum</a:t>
            </a:r>
            <a:r>
              <a:rPr sz="2000" b="1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itensities: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image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values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sz="1800" b="1" spc="-145" dirty="0">
                <a:solidFill>
                  <a:srgbClr val="1CACE3"/>
                </a:solidFill>
                <a:latin typeface="Trebuchet MS"/>
                <a:cs typeface="Trebuchet MS"/>
              </a:rPr>
              <a:t>0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1CACE3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304165" indent="-18224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filter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has a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weight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pixel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ts val="2050"/>
              </a:lnSpc>
              <a:spcBef>
                <a:spcPts val="3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Multiply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pixel’s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intensity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18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 marL="304165">
              <a:lnSpc>
                <a:spcPts val="2050"/>
              </a:lnSpc>
            </a:pP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corresponding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weight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compute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sum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214879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239390"/>
            <a:ext cx="4663440" cy="27698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362585">
              <a:lnSpc>
                <a:spcPts val="2160"/>
              </a:lnSpc>
              <a:spcBef>
                <a:spcPts val="370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b="1" spc="-8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handwritten digit,</a:t>
            </a:r>
            <a:r>
              <a:rPr sz="2000" spc="-4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compute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weighted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sum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respect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filter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ts val="2060"/>
              </a:lnSpc>
              <a:spcBef>
                <a:spcPts val="15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get </a:t>
            </a:r>
            <a:r>
              <a:rPr sz="1800" b="1" spc="-140" dirty="0">
                <a:solidFill>
                  <a:srgbClr val="1CACE3"/>
                </a:solidFill>
                <a:latin typeface="Trebuchet MS"/>
                <a:cs typeface="Trebuchet MS"/>
              </a:rPr>
              <a:t>10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values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representing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04165">
              <a:lnSpc>
                <a:spcPts val="2060"/>
              </a:lnSpc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evidences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being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4604">
              <a:lnSpc>
                <a:spcPts val="2160"/>
              </a:lnSpc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independence,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add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extra 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evidence,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called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b="1" spc="-80" dirty="0">
                <a:solidFill>
                  <a:srgbClr val="404040"/>
                </a:solidFill>
                <a:latin typeface="Trebuchet MS"/>
                <a:cs typeface="Trebuchet MS"/>
              </a:rPr>
              <a:t>bias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weighted</a:t>
            </a:r>
            <a:r>
              <a:rPr sz="2000" spc="-3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sum.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ts val="2050"/>
              </a:lnSpc>
              <a:spcBef>
                <a:spcPts val="165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Since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linear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model,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do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necessarily</a:t>
            </a:r>
            <a:r>
              <a:rPr sz="18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want</a:t>
            </a:r>
            <a:endParaRPr sz="1800">
              <a:latin typeface="Arial"/>
              <a:cs typeface="Arial"/>
            </a:endParaRPr>
          </a:p>
          <a:p>
            <a:pPr marL="304165">
              <a:lnSpc>
                <a:spcPts val="2050"/>
              </a:lnSpc>
            </a:pP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line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go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through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origin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214879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621" y="4471542"/>
            <a:ext cx="7135495" cy="13220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multiply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sz="1800" b="1" spc="-170" dirty="0">
                <a:solidFill>
                  <a:srgbClr val="1CACE3"/>
                </a:solidFill>
                <a:latin typeface="Trebuchet MS"/>
                <a:cs typeface="Trebuchet MS"/>
              </a:rPr>
              <a:t>x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then </a:t>
            </a:r>
            <a:r>
              <a:rPr sz="1800" b="1" spc="-85" dirty="0">
                <a:solidFill>
                  <a:srgbClr val="404040"/>
                </a:solidFill>
                <a:latin typeface="Trebuchet MS"/>
                <a:cs typeface="Trebuchet MS"/>
              </a:rPr>
              <a:t>add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biases.</a:t>
            </a:r>
            <a:endParaRPr sz="1800">
              <a:latin typeface="Arial"/>
              <a:cs typeface="Arial"/>
            </a:endParaRPr>
          </a:p>
          <a:p>
            <a:pPr marL="194945" indent="-18224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b="1" spc="-10" dirty="0">
                <a:solidFill>
                  <a:srgbClr val="1CACE3"/>
                </a:solidFill>
                <a:latin typeface="Trebuchet MS"/>
                <a:cs typeface="Trebuchet MS"/>
              </a:rPr>
              <a:t>W</a:t>
            </a:r>
            <a:r>
              <a:rPr sz="1800" b="1" spc="-15" baseline="-20833" dirty="0">
                <a:solidFill>
                  <a:srgbClr val="1CACE3"/>
                </a:solidFill>
                <a:latin typeface="Trebuchet MS"/>
                <a:cs typeface="Trebuchet MS"/>
              </a:rPr>
              <a:t>i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weight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1CACE3"/>
                </a:solidFill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  <a:p>
            <a:pPr marL="194945" indent="-182245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b="1" spc="-80" dirty="0">
                <a:solidFill>
                  <a:srgbClr val="1CACE3"/>
                </a:solidFill>
                <a:latin typeface="Trebuchet MS"/>
                <a:cs typeface="Trebuchet MS"/>
              </a:rPr>
              <a:t>b</a:t>
            </a:r>
            <a:r>
              <a:rPr sz="1800" b="1" spc="-120" baseline="-20833" dirty="0">
                <a:solidFill>
                  <a:srgbClr val="1CACE3"/>
                </a:solidFill>
                <a:latin typeface="Trebuchet MS"/>
                <a:cs typeface="Trebuchet MS"/>
              </a:rPr>
              <a:t>i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85" dirty="0">
                <a:solidFill>
                  <a:srgbClr val="404040"/>
                </a:solidFill>
                <a:latin typeface="Trebuchet MS"/>
                <a:cs typeface="Trebuchet MS"/>
              </a:rPr>
              <a:t>bias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1CACE3"/>
                </a:solidFill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  <a:p>
            <a:pPr marL="194945" indent="-182245">
              <a:lnSpc>
                <a:spcPct val="100000"/>
              </a:lnSpc>
              <a:spcBef>
                <a:spcPts val="38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b="1" spc="-200" dirty="0">
                <a:solidFill>
                  <a:srgbClr val="1CACE3"/>
                </a:solidFill>
                <a:latin typeface="Trebuchet MS"/>
                <a:cs typeface="Trebuchet MS"/>
              </a:rPr>
              <a:t>j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index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summing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over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pixels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input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image</a:t>
            </a:r>
            <a:r>
              <a:rPr sz="18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1CACE3"/>
                </a:solidFill>
                <a:latin typeface="Trebuchet MS"/>
                <a:cs typeface="Trebuchet MS"/>
              </a:rPr>
              <a:t>x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32" y="3102983"/>
            <a:ext cx="4179325" cy="770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337" y="2125916"/>
            <a:ext cx="8023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b="1" spc="-135" dirty="0">
                <a:latin typeface="Trebuchet MS"/>
                <a:cs typeface="Trebuchet MS"/>
              </a:rPr>
              <a:t>evidence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class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1CACE3"/>
                </a:solidFill>
                <a:latin typeface="Trebuchet MS"/>
                <a:cs typeface="Trebuchet MS"/>
              </a:rPr>
              <a:t>i</a:t>
            </a:r>
            <a:r>
              <a:rPr sz="2000" b="1" spc="-150" dirty="0">
                <a:solidFill>
                  <a:srgbClr val="1CACE3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latin typeface="Arial"/>
                <a:cs typeface="Arial"/>
              </a:rPr>
              <a:t>(i.e.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being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digit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1CACE3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latin typeface="Arial"/>
                <a:cs typeface="Arial"/>
              </a:rPr>
              <a:t>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given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input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1CACE3"/>
                </a:solidFill>
                <a:latin typeface="Trebuchet MS"/>
                <a:cs typeface="Trebuchet MS"/>
              </a:rPr>
              <a:t>x</a:t>
            </a:r>
            <a:r>
              <a:rPr sz="2000" b="1" spc="-140" dirty="0">
                <a:solidFill>
                  <a:srgbClr val="1CACE3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latin typeface="Arial"/>
                <a:cs typeface="Arial"/>
              </a:rPr>
              <a:t>(the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image) </a:t>
            </a:r>
            <a:r>
              <a:rPr sz="2000" spc="-75" dirty="0"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164969"/>
            <a:ext cx="9945370" cy="32346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634">
              <a:lnSpc>
                <a:spcPts val="2160"/>
              </a:lnSpc>
              <a:spcBef>
                <a:spcPts val="370"/>
              </a:spcBef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These </a:t>
            </a:r>
            <a:r>
              <a:rPr sz="2000" b="1" spc="-130" dirty="0">
                <a:solidFill>
                  <a:srgbClr val="404040"/>
                </a:solidFill>
                <a:latin typeface="Trebuchet MS"/>
                <a:cs typeface="Trebuchet MS"/>
              </a:rPr>
              <a:t>evidences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difficult </a:t>
            </a:r>
            <a:r>
              <a:rPr sz="2000" b="1" spc="-9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b="1" spc="-120" dirty="0">
                <a:solidFill>
                  <a:srgbClr val="404040"/>
                </a:solidFill>
                <a:latin typeface="Trebuchet MS"/>
                <a:cs typeface="Trebuchet MS"/>
              </a:rPr>
              <a:t>interpret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because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numbers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very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small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large, 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positive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negative.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image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MNIST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handwritten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digit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0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b="1" spc="-105" dirty="0">
                <a:solidFill>
                  <a:srgbClr val="1CACE3"/>
                </a:solidFill>
                <a:latin typeface="Trebuchet MS"/>
                <a:cs typeface="Trebuchet MS"/>
              </a:rPr>
              <a:t>9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So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there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only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10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possible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things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given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image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be.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image,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want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give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probabilities</a:t>
            </a:r>
            <a:r>
              <a:rPr sz="200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being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digit.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Hence,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want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normalize</a:t>
            </a:r>
            <a:r>
              <a:rPr sz="20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evidences,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evidences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image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Trebuchet MS"/>
                <a:cs typeface="Trebuchet MS"/>
              </a:rPr>
              <a:t>sum</a:t>
            </a:r>
            <a:r>
              <a:rPr sz="200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20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element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limited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0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1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(data</a:t>
            </a:r>
            <a:r>
              <a:rPr sz="20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transformation).</a:t>
            </a:r>
            <a:endParaRPr sz="2000">
              <a:latin typeface="Arial"/>
              <a:cs typeface="Arial"/>
            </a:endParaRPr>
          </a:p>
          <a:p>
            <a:pPr marL="304165" marR="460375" indent="-182245">
              <a:lnSpc>
                <a:spcPts val="1960"/>
              </a:lnSpc>
              <a:spcBef>
                <a:spcPts val="415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Converting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evidences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probability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distribution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over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10 </a:t>
            </a:r>
            <a:r>
              <a:rPr sz="1800" spc="-165" dirty="0">
                <a:solidFill>
                  <a:srgbClr val="404040"/>
                </a:solidFill>
                <a:latin typeface="Arial"/>
                <a:cs typeface="Arial"/>
              </a:rPr>
              <a:t>cases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representing 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probabilities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our 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input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being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2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006472"/>
            <a:ext cx="6059805" cy="187515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2000" b="1" u="heavy" spc="-1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might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picture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9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800" b="1" spc="-65" dirty="0">
                <a:solidFill>
                  <a:srgbClr val="404040"/>
                </a:solidFill>
                <a:latin typeface="Trebuchet MS"/>
                <a:cs typeface="Trebuchet MS"/>
              </a:rPr>
              <a:t>80%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chance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being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1CACE3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304165" indent="-18224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5%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chance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being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1800" b="1" spc="-145" dirty="0">
                <a:solidFill>
                  <a:srgbClr val="1CACE3"/>
                </a:solidFill>
                <a:latin typeface="Trebuchet MS"/>
                <a:cs typeface="Trebuchet MS"/>
              </a:rPr>
              <a:t>8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(because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top</a:t>
            </a:r>
            <a:r>
              <a:rPr sz="18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loop)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bit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probability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others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because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isn't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100%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sure.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443734"/>
            <a:ext cx="82461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Convert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evidences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(predicted)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probabilities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softmax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37" y="3800157"/>
            <a:ext cx="9449435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this,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predicted</a:t>
            </a:r>
            <a:r>
              <a:rPr sz="20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sz="20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handwritten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taking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label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largest</a:t>
            </a:r>
            <a:r>
              <a:rPr sz="20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element.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Hence,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take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2000" b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probability</a:t>
            </a:r>
            <a:r>
              <a:rPr sz="2000" b="1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being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specific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class,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represent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</a:pP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prediction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4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handwritten digit.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previous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example,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9,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since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80%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chance.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7693" y="3119120"/>
            <a:ext cx="2966284" cy="310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19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3279140" algn="l"/>
                <a:tab pos="10144125" algn="l"/>
              </a:tabLst>
            </a:pPr>
            <a:r>
              <a:rPr spc="-365" dirty="0">
                <a:solidFill>
                  <a:srgbClr val="2583C5"/>
                </a:solidFill>
              </a:rPr>
              <a:t> 	</a:t>
            </a:r>
            <a:r>
              <a:rPr spc="-75" dirty="0">
                <a:solidFill>
                  <a:srgbClr val="2583C5"/>
                </a:solidFill>
              </a:rPr>
              <a:t>MNIST</a:t>
            </a:r>
            <a:r>
              <a:rPr spc="-509" dirty="0">
                <a:solidFill>
                  <a:srgbClr val="2583C5"/>
                </a:solidFill>
              </a:rPr>
              <a:t> </a:t>
            </a:r>
            <a:r>
              <a:rPr spc="-320" dirty="0">
                <a:solidFill>
                  <a:srgbClr val="2583C5"/>
                </a:solidFill>
              </a:rPr>
              <a:t>data-set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286112"/>
            <a:ext cx="7041515" cy="31737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Goal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835660" indent="-457834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Train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835660" indent="-457834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 marL="835660" indent="-457834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AutoNum type="arabicPeriod"/>
              <a:tabLst>
                <a:tab pos="835660" algn="l"/>
                <a:tab pos="836294" algn="l"/>
              </a:tabLst>
            </a:pP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Predict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what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digits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they</a:t>
            </a:r>
            <a:r>
              <a:rPr sz="18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are.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General </a:t>
            </a:r>
            <a:r>
              <a:rPr sz="2000" spc="-90" dirty="0">
                <a:latin typeface="Arial"/>
                <a:cs typeface="Arial"/>
              </a:rPr>
              <a:t>approach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explanations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000" spc="-4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Relation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0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Science: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lot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needed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train the</a:t>
            </a:r>
            <a:r>
              <a:rPr sz="18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384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Classify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future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images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Find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characterization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300" y="6556057"/>
            <a:ext cx="1553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80" dirty="0">
                <a:solidFill>
                  <a:srgbClr val="FFFFFF"/>
                </a:solidFill>
                <a:latin typeface="Arial"/>
                <a:cs typeface="Arial"/>
              </a:rPr>
              <a:t>MNIST </a:t>
            </a:r>
            <a:r>
              <a:rPr sz="900" spc="-85" dirty="0">
                <a:solidFill>
                  <a:srgbClr val="FFFFFF"/>
                </a:solidFill>
                <a:latin typeface="Arial"/>
                <a:cs typeface="Arial"/>
              </a:rPr>
              <a:t>AND MACHINE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0744" y="6542087"/>
            <a:ext cx="93980" cy="187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/>
          <p:nvPr/>
        </p:nvSpPr>
        <p:spPr>
          <a:xfrm>
            <a:off x="3456940" y="3779520"/>
            <a:ext cx="5339079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6459" y="2156460"/>
            <a:ext cx="5339080" cy="1300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337" y="5488940"/>
            <a:ext cx="9895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element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1CACE3"/>
                </a:solidFill>
                <a:latin typeface="Trebuchet MS"/>
                <a:cs typeface="Trebuchet MS"/>
              </a:rPr>
              <a:t>i'th</a:t>
            </a:r>
            <a:r>
              <a:rPr sz="2000" b="1" spc="-165" dirty="0">
                <a:solidFill>
                  <a:srgbClr val="1CACE3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latin typeface="Arial"/>
                <a:cs typeface="Arial"/>
              </a:rPr>
              <a:t>row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estimate</a:t>
            </a:r>
            <a:r>
              <a:rPr sz="2000" b="1" spc="-16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how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likely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input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image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1CACE3"/>
                </a:solidFill>
                <a:latin typeface="Trebuchet MS"/>
                <a:cs typeface="Trebuchet MS"/>
              </a:rPr>
              <a:t>i'th</a:t>
            </a:r>
            <a:r>
              <a:rPr sz="2000" b="1" spc="-170" dirty="0">
                <a:solidFill>
                  <a:srgbClr val="1CACE3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latin typeface="Arial"/>
                <a:cs typeface="Arial"/>
              </a:rPr>
              <a:t>class.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20</a:t>
            </a:fld>
            <a:endParaRPr spc="-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026030"/>
            <a:ext cx="9971405" cy="26022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Remember: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biases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represent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filter</a:t>
            </a:r>
            <a:r>
              <a:rPr sz="20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make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better</a:t>
            </a:r>
            <a:r>
              <a:rPr sz="2000" b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classifying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images,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200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learning</a:t>
            </a:r>
            <a:r>
              <a:rPr sz="20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 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try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b="1" spc="-110" dirty="0">
                <a:solidFill>
                  <a:srgbClr val="404040"/>
                </a:solidFill>
                <a:latin typeface="Trebuchet MS"/>
                <a:cs typeface="Trebuchet MS"/>
              </a:rPr>
              <a:t>change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8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biases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b="1" spc="-120" dirty="0">
                <a:solidFill>
                  <a:srgbClr val="404040"/>
                </a:solidFill>
                <a:latin typeface="Trebuchet MS"/>
                <a:cs typeface="Trebuchet MS"/>
              </a:rPr>
              <a:t>optimize</a:t>
            </a:r>
            <a:r>
              <a:rPr sz="18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But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first,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know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2000" b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well</a:t>
            </a:r>
            <a:r>
              <a:rPr sz="2000" b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currently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performs: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204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Compare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120" dirty="0">
                <a:solidFill>
                  <a:srgbClr val="404040"/>
                </a:solidFill>
                <a:latin typeface="Trebuchet MS"/>
                <a:cs typeface="Trebuchet MS"/>
              </a:rPr>
              <a:t>predicted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output of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3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110" dirty="0">
                <a:solidFill>
                  <a:srgbClr val="404040"/>
                </a:solidFill>
                <a:latin typeface="Trebuchet MS"/>
                <a:cs typeface="Trebuchet MS"/>
              </a:rPr>
              <a:t>desired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output.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37" y="2992691"/>
            <a:ext cx="99199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635" algn="l"/>
              </a:tabLst>
            </a:pPr>
            <a:r>
              <a:rPr sz="8000" spc="-560" dirty="0">
                <a:solidFill>
                  <a:srgbClr val="252525"/>
                </a:solidFill>
              </a:rPr>
              <a:t>Training	</a:t>
            </a:r>
            <a:endParaRPr sz="8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75760" algn="l"/>
                <a:tab pos="10144125" algn="l"/>
              </a:tabLst>
            </a:pPr>
            <a:r>
              <a:rPr spc="-365" dirty="0"/>
              <a:t> 	</a:t>
            </a:r>
            <a:r>
              <a:rPr spc="-350" dirty="0"/>
              <a:t>Training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269490"/>
            <a:ext cx="9416415" cy="32296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case,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training</a:t>
            </a:r>
            <a:r>
              <a:rPr sz="20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better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filter,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distinguish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handwritten 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digits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better.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describe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what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3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means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1800" b="1" spc="-65" dirty="0">
                <a:solidFill>
                  <a:srgbClr val="404040"/>
                </a:solidFill>
                <a:latin typeface="Trebuchet MS"/>
                <a:cs typeface="Trebuchet MS"/>
              </a:rPr>
              <a:t>good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describe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what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404040"/>
                </a:solidFill>
                <a:latin typeface="Trebuchet MS"/>
                <a:cs typeface="Trebuchet MS"/>
              </a:rPr>
              <a:t>bad</a:t>
            </a:r>
            <a:r>
              <a:rPr sz="18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(typically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machine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learning).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call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cost</a:t>
            </a:r>
            <a:endParaRPr sz="2000">
              <a:latin typeface="Trebuchet MS"/>
              <a:cs typeface="Trebuchet MS"/>
            </a:endParaRPr>
          </a:p>
          <a:p>
            <a:pPr marL="304165" indent="-18224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represents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how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far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off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desired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outcome.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25" dirty="0">
                <a:solidFill>
                  <a:srgbClr val="404040"/>
                </a:solidFill>
                <a:latin typeface="Arial"/>
                <a:cs typeface="Arial"/>
              </a:rPr>
              <a:t>try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minimize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error/cost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smaller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error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margin,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125" dirty="0">
                <a:solidFill>
                  <a:srgbClr val="404040"/>
                </a:solidFill>
                <a:latin typeface="Trebuchet MS"/>
                <a:cs typeface="Trebuchet MS"/>
              </a:rPr>
              <a:t>better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1800" spc="-3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is.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75760" algn="l"/>
                <a:tab pos="10144125" algn="l"/>
              </a:tabLst>
            </a:pPr>
            <a:r>
              <a:rPr spc="-365" dirty="0"/>
              <a:t> 	</a:t>
            </a:r>
            <a:r>
              <a:rPr spc="-350" dirty="0"/>
              <a:t>Training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97" y="2204973"/>
            <a:ext cx="8428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determine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cost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model,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function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called</a:t>
            </a:r>
            <a:r>
              <a:rPr sz="20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cross-entropy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37" y="4389186"/>
            <a:ext cx="8463280" cy="16192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75" dirty="0">
                <a:latin typeface="Arial"/>
                <a:cs typeface="Arial"/>
              </a:rPr>
              <a:t>Where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110" dirty="0">
                <a:solidFill>
                  <a:srgbClr val="1CACE3"/>
                </a:solidFill>
                <a:latin typeface="Trebuchet MS"/>
                <a:cs typeface="Trebuchet MS"/>
              </a:rPr>
              <a:t>y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35" dirty="0">
                <a:latin typeface="Arial"/>
                <a:cs typeface="Arial"/>
              </a:rPr>
              <a:t>our </a:t>
            </a:r>
            <a:r>
              <a:rPr sz="1800" b="1" spc="-120" dirty="0">
                <a:latin typeface="Trebuchet MS"/>
                <a:cs typeface="Trebuchet MS"/>
              </a:rPr>
              <a:t>predicted </a:t>
            </a:r>
            <a:r>
              <a:rPr sz="1800" spc="-35" dirty="0">
                <a:latin typeface="Arial"/>
                <a:cs typeface="Arial"/>
              </a:rPr>
              <a:t>probability </a:t>
            </a:r>
            <a:r>
              <a:rPr sz="1800" spc="-25" dirty="0">
                <a:latin typeface="Arial"/>
                <a:cs typeface="Arial"/>
              </a:rPr>
              <a:t>distribution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241300" algn="l"/>
              </a:tabLst>
            </a:pPr>
            <a:r>
              <a:rPr sz="1800" b="1" spc="-120" dirty="0">
                <a:solidFill>
                  <a:srgbClr val="1CACE3"/>
                </a:solidFill>
                <a:latin typeface="Trebuchet MS"/>
                <a:cs typeface="Trebuchet MS"/>
              </a:rPr>
              <a:t>y’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b="1" spc="-114" dirty="0">
                <a:latin typeface="Trebuchet MS"/>
                <a:cs typeface="Trebuchet MS"/>
              </a:rPr>
              <a:t>true </a:t>
            </a:r>
            <a:r>
              <a:rPr sz="1800" spc="-25" dirty="0">
                <a:latin typeface="Arial"/>
                <a:cs typeface="Arial"/>
              </a:rPr>
              <a:t>distribution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spc="-80" dirty="0">
                <a:latin typeface="Arial"/>
                <a:cs typeface="Arial"/>
              </a:rPr>
              <a:t>one </a:t>
            </a:r>
            <a:r>
              <a:rPr sz="1800" spc="-35" dirty="0">
                <a:latin typeface="Arial"/>
                <a:cs typeface="Arial"/>
              </a:rPr>
              <a:t>handwritten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digit.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latin typeface="Arial"/>
                <a:cs typeface="Arial"/>
              </a:rPr>
              <a:t>The </a:t>
            </a:r>
            <a:r>
              <a:rPr sz="1800" spc="-75" dirty="0">
                <a:latin typeface="Arial"/>
                <a:cs typeface="Arial"/>
              </a:rPr>
              <a:t>cross-entropy </a:t>
            </a:r>
            <a:r>
              <a:rPr sz="1800" spc="-95" dirty="0">
                <a:latin typeface="Arial"/>
                <a:cs typeface="Arial"/>
              </a:rPr>
              <a:t>is </a:t>
            </a:r>
            <a:r>
              <a:rPr sz="1800" spc="-85" dirty="0">
                <a:latin typeface="Arial"/>
                <a:cs typeface="Arial"/>
              </a:rPr>
              <a:t>measuring </a:t>
            </a:r>
            <a:r>
              <a:rPr sz="1800" spc="-50" dirty="0">
                <a:latin typeface="Arial"/>
                <a:cs typeface="Arial"/>
              </a:rPr>
              <a:t>how </a:t>
            </a:r>
            <a:r>
              <a:rPr sz="1800" b="1" spc="-120" dirty="0">
                <a:latin typeface="Trebuchet MS"/>
                <a:cs typeface="Trebuchet MS"/>
              </a:rPr>
              <a:t>inefficient </a:t>
            </a:r>
            <a:r>
              <a:rPr sz="1800" spc="-35" dirty="0">
                <a:latin typeface="Arial"/>
                <a:cs typeface="Arial"/>
              </a:rPr>
              <a:t>our </a:t>
            </a:r>
            <a:r>
              <a:rPr sz="1800" spc="-55" dirty="0">
                <a:latin typeface="Arial"/>
                <a:cs typeface="Arial"/>
              </a:rPr>
              <a:t>predictions </a:t>
            </a:r>
            <a:r>
              <a:rPr sz="1800" spc="-85" dirty="0">
                <a:latin typeface="Arial"/>
                <a:cs typeface="Arial"/>
              </a:rPr>
              <a:t>are </a:t>
            </a:r>
            <a:r>
              <a:rPr sz="1800" spc="-15" dirty="0">
                <a:latin typeface="Arial"/>
                <a:cs typeface="Arial"/>
              </a:rPr>
              <a:t>for </a:t>
            </a:r>
            <a:r>
              <a:rPr sz="1800" spc="-80" dirty="0">
                <a:latin typeface="Arial"/>
                <a:cs typeface="Arial"/>
              </a:rPr>
              <a:t>describing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truth.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3788" y="3338107"/>
            <a:ext cx="4105076" cy="81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24</a:t>
            </a:fld>
            <a:endParaRPr spc="-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75760" algn="l"/>
                <a:tab pos="10144125" algn="l"/>
              </a:tabLst>
            </a:pPr>
            <a:r>
              <a:rPr spc="-365" dirty="0"/>
              <a:t> 	</a:t>
            </a:r>
            <a:r>
              <a:rPr spc="-350" dirty="0"/>
              <a:t>Training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061209"/>
            <a:ext cx="9659620" cy="33921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cross-entropy</a:t>
            </a:r>
            <a:endParaRPr sz="2000">
              <a:latin typeface="Trebuchet MS"/>
              <a:cs typeface="Trebuchet MS"/>
            </a:endParaRPr>
          </a:p>
          <a:p>
            <a:pPr marL="304165" indent="-18224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performance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measure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classification.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function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always</a:t>
            </a: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positive.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b="1" spc="-95" dirty="0">
                <a:solidFill>
                  <a:srgbClr val="404040"/>
                </a:solidFill>
                <a:latin typeface="Trebuchet MS"/>
                <a:cs typeface="Trebuchet MS"/>
              </a:rPr>
              <a:t>equals </a:t>
            </a:r>
            <a:r>
              <a:rPr sz="1800" b="1" spc="-135" dirty="0">
                <a:solidFill>
                  <a:srgbClr val="404040"/>
                </a:solidFill>
                <a:latin typeface="Trebuchet MS"/>
                <a:cs typeface="Trebuchet MS"/>
              </a:rPr>
              <a:t>zero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r>
              <a:rPr sz="1800" spc="-3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predicted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output of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800" b="1" spc="-130" dirty="0">
                <a:solidFill>
                  <a:srgbClr val="404040"/>
                </a:solidFill>
                <a:latin typeface="Trebuchet MS"/>
                <a:cs typeface="Trebuchet MS"/>
              </a:rPr>
              <a:t>exactly </a:t>
            </a:r>
            <a:r>
              <a:rPr sz="1800" b="1" spc="-114" dirty="0">
                <a:solidFill>
                  <a:srgbClr val="404040"/>
                </a:solidFill>
                <a:latin typeface="Trebuchet MS"/>
                <a:cs typeface="Trebuchet MS"/>
              </a:rPr>
              <a:t>matches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desired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output.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404040"/>
                </a:solidFill>
                <a:latin typeface="Trebuchet MS"/>
                <a:cs typeface="Trebuchet MS"/>
              </a:rPr>
              <a:t>goal</a:t>
            </a:r>
            <a:r>
              <a:rPr sz="20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training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minimize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cross-entropy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so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gets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close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zero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possible.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cross-entropy:</a:t>
            </a:r>
            <a:endParaRPr sz="2000">
              <a:latin typeface="Arial"/>
              <a:cs typeface="Arial"/>
            </a:endParaRPr>
          </a:p>
          <a:p>
            <a:pPr marL="464820" indent="-342900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AutoNum type="arabicPeriod"/>
              <a:tabLst>
                <a:tab pos="464820" algn="l"/>
                <a:tab pos="465455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Calculate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cross-entropy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b="1" spc="-12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image</a:t>
            </a:r>
            <a:r>
              <a:rPr sz="1800" spc="-2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classifications</a:t>
            </a:r>
            <a:endParaRPr sz="1800">
              <a:latin typeface="Arial"/>
              <a:cs typeface="Arial"/>
            </a:endParaRPr>
          </a:p>
          <a:p>
            <a:pPr marL="669925" lvl="1" indent="-182880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Font typeface="Wingdings"/>
              <a:buChar char=""/>
              <a:tabLst>
                <a:tab pos="670560" algn="l"/>
              </a:tabLst>
            </a:pPr>
            <a:r>
              <a:rPr sz="1400" spc="-17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get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measure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well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performs on </a:t>
            </a:r>
            <a:r>
              <a:rPr sz="1400" b="1" spc="-9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400" b="1" spc="-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image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individually.</a:t>
            </a:r>
            <a:endParaRPr sz="1400">
              <a:latin typeface="Arial"/>
              <a:cs typeface="Arial"/>
            </a:endParaRPr>
          </a:p>
          <a:p>
            <a:pPr marL="464820" indent="-34290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AutoNum type="arabicPeriod"/>
              <a:tabLst>
                <a:tab pos="464820" algn="l"/>
                <a:tab pos="465455" algn="l"/>
              </a:tabLst>
            </a:pPr>
            <a:r>
              <a:rPr sz="1800" spc="-190" dirty="0">
                <a:solidFill>
                  <a:srgbClr val="404040"/>
                </a:solidFill>
                <a:latin typeface="Arial"/>
                <a:cs typeface="Arial"/>
              </a:rPr>
              <a:t>Take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114" dirty="0">
                <a:solidFill>
                  <a:srgbClr val="404040"/>
                </a:solidFill>
                <a:latin typeface="Trebuchet MS"/>
                <a:cs typeface="Trebuchet MS"/>
              </a:rPr>
              <a:t>average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cross-entropy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image</a:t>
            </a:r>
            <a:r>
              <a:rPr sz="1800" spc="-3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classifications</a:t>
            </a:r>
            <a:endParaRPr sz="1800">
              <a:latin typeface="Arial"/>
              <a:cs typeface="Arial"/>
            </a:endParaRPr>
          </a:p>
          <a:p>
            <a:pPr marL="669925" lvl="1" indent="-182880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Font typeface="Wingdings"/>
              <a:buChar char=""/>
              <a:tabLst>
                <a:tab pos="670560" algn="l"/>
              </a:tabLst>
            </a:pP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r>
              <a:rPr sz="14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40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solidFill>
                  <a:srgbClr val="404040"/>
                </a:solidFill>
                <a:latin typeface="Trebuchet MS"/>
                <a:cs typeface="Trebuchet MS"/>
              </a:rPr>
              <a:t>scalar</a:t>
            </a:r>
            <a:r>
              <a:rPr sz="14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define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performance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75760" algn="l"/>
                <a:tab pos="10144125" algn="l"/>
              </a:tabLst>
            </a:pPr>
            <a:r>
              <a:rPr spc="-365" dirty="0"/>
              <a:t> 	</a:t>
            </a:r>
            <a:r>
              <a:rPr spc="-350" dirty="0"/>
              <a:t>Training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122170"/>
            <a:ext cx="9734550" cy="29705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0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preceding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procedure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gives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us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cost</a:t>
            </a:r>
            <a:r>
              <a:rPr sz="2000" b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want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minimize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better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  <a:spcBef>
                <a:spcPts val="919"/>
              </a:spcBef>
            </a:pPr>
            <a:r>
              <a:rPr sz="2000" spc="-24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minimize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cross-entropy one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can use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gradient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descent </a:t>
            </a:r>
            <a:r>
              <a:rPr sz="2000" b="1" spc="-95" dirty="0">
                <a:solidFill>
                  <a:srgbClr val="404040"/>
                </a:solidFill>
                <a:latin typeface="Trebuchet MS"/>
                <a:cs typeface="Trebuchet MS"/>
              </a:rPr>
              <a:t>algorithm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(see</a:t>
            </a:r>
            <a:r>
              <a:rPr sz="20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numerical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analysis).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  <a:spcBef>
                <a:spcPts val="915"/>
              </a:spcBef>
            </a:pP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Gradient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descent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algorithm,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where</a:t>
            </a:r>
            <a:r>
              <a:rPr sz="20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ts val="2150"/>
              </a:lnSpc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shifts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 variable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little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bit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direction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404040"/>
                </a:solidFill>
                <a:latin typeface="Trebuchet MS"/>
                <a:cs typeface="Trebuchet MS"/>
              </a:rPr>
              <a:t>reduces</a:t>
            </a:r>
            <a:r>
              <a:rPr sz="180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cost.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adjusts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current </a:t>
            </a:r>
            <a:r>
              <a:rPr sz="1800" b="1" spc="-95" dirty="0">
                <a:solidFill>
                  <a:srgbClr val="404040"/>
                </a:solidFill>
                <a:latin typeface="Trebuchet MS"/>
                <a:cs typeface="Trebuchet MS"/>
              </a:rPr>
              <a:t>weights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b="1" spc="-90" dirty="0">
                <a:solidFill>
                  <a:srgbClr val="404040"/>
                </a:solidFill>
                <a:latin typeface="Trebuchet MS"/>
                <a:cs typeface="Trebuchet MS"/>
              </a:rPr>
              <a:t>biases</a:t>
            </a:r>
            <a:r>
              <a:rPr sz="1800" b="1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uses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learning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rate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0.5.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Consequently,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minimizes</a:t>
            </a:r>
            <a:r>
              <a:rPr sz="200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mean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entropies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images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train!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75760" algn="l"/>
                <a:tab pos="10144125" algn="l"/>
              </a:tabLst>
            </a:pPr>
            <a:r>
              <a:rPr spc="-365" dirty="0"/>
              <a:t> 	</a:t>
            </a:r>
            <a:r>
              <a:rPr spc="-350" dirty="0"/>
              <a:t>Training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009146"/>
            <a:ext cx="9964420" cy="33718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learning,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especially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TensorFlow,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3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model: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represented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b="1" spc="-9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which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stores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computations</a:t>
            </a:r>
            <a:endParaRPr sz="1800">
              <a:latin typeface="Arial"/>
              <a:cs typeface="Arial"/>
            </a:endParaRPr>
          </a:p>
          <a:p>
            <a:pPr marL="304165" marR="5080" indent="-182245">
              <a:lnSpc>
                <a:spcPts val="1939"/>
              </a:lnSpc>
              <a:spcBef>
                <a:spcPts val="65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backpropagation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algorithm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efficiently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determine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how your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variables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(weights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biases) 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affect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cost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ask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8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minimize.</a:t>
            </a:r>
            <a:endParaRPr sz="1800">
              <a:latin typeface="Arial"/>
              <a:cs typeface="Arial"/>
            </a:endParaRPr>
          </a:p>
          <a:p>
            <a:pPr marL="12700" marR="23495">
              <a:lnSpc>
                <a:spcPts val="2160"/>
              </a:lnSpc>
              <a:spcBef>
                <a:spcPts val="1585"/>
              </a:spcBef>
            </a:pP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Backpropagation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common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training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artificial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neural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networks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combination 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optimization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method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(here: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gradient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descent).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70" dirty="0">
                <a:solidFill>
                  <a:srgbClr val="404040"/>
                </a:solidFill>
                <a:latin typeface="Trebuchet MS"/>
                <a:cs typeface="Trebuchet MS"/>
              </a:rPr>
              <a:t>Meaning:</a:t>
            </a:r>
            <a:endParaRPr sz="2000">
              <a:latin typeface="Trebuchet MS"/>
              <a:cs typeface="Trebuchet MS"/>
            </a:endParaRPr>
          </a:p>
          <a:p>
            <a:pPr marL="464820" indent="-342900">
              <a:lnSpc>
                <a:spcPct val="100000"/>
              </a:lnSpc>
              <a:spcBef>
                <a:spcPts val="204"/>
              </a:spcBef>
              <a:buClr>
                <a:srgbClr val="1CACE3"/>
              </a:buClr>
              <a:buAutoNum type="arabicPeriod"/>
              <a:tabLst>
                <a:tab pos="464820" algn="l"/>
                <a:tab pos="465455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Calculate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gradient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cost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function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(cross-entropy)</a:t>
            </a:r>
            <a:endParaRPr sz="1800">
              <a:latin typeface="Arial"/>
              <a:cs typeface="Arial"/>
            </a:endParaRPr>
          </a:p>
          <a:p>
            <a:pPr marL="464820" indent="-34290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AutoNum type="arabicPeriod"/>
              <a:tabLst>
                <a:tab pos="464820" algn="l"/>
                <a:tab pos="465455" algn="l"/>
              </a:tabLst>
            </a:pPr>
            <a:r>
              <a:rPr sz="1800" spc="-160" dirty="0">
                <a:solidFill>
                  <a:srgbClr val="404040"/>
                </a:solidFill>
                <a:latin typeface="Arial"/>
                <a:cs typeface="Arial"/>
              </a:rPr>
              <a:t>Go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back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the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464820" indent="-34290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AutoNum type="arabicPeriod"/>
              <a:tabLst>
                <a:tab pos="464820" algn="l"/>
                <a:tab pos="465455" algn="l"/>
              </a:tabLst>
            </a:pP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Adjust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parameters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(weights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biases)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order </a:t>
            </a:r>
            <a:r>
              <a:rPr sz="1800" spc="1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optimize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cost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function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3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current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state.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75760" algn="l"/>
                <a:tab pos="10144125" algn="l"/>
              </a:tabLst>
            </a:pPr>
            <a:r>
              <a:rPr spc="-365" dirty="0"/>
              <a:t> 	</a:t>
            </a:r>
            <a:r>
              <a:rPr spc="-350" dirty="0"/>
              <a:t>Training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112645"/>
            <a:ext cx="9777095" cy="360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There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55.000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images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training-set.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takes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404040"/>
                </a:solidFill>
                <a:latin typeface="Trebuchet MS"/>
                <a:cs typeface="Trebuchet MS"/>
              </a:rPr>
              <a:t>long</a:t>
            </a:r>
            <a:r>
              <a:rPr sz="2000" b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sz="200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is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expensive</a:t>
            </a:r>
            <a:r>
              <a:rPr sz="2000" b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gradient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2000" b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images.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4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better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do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iteration:</a:t>
            </a:r>
            <a:endParaRPr sz="2000">
              <a:latin typeface="Arial"/>
              <a:cs typeface="Arial"/>
            </a:endParaRPr>
          </a:p>
          <a:p>
            <a:pPr marL="669925" indent="-45656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669925" algn="l"/>
                <a:tab pos="670560" algn="l"/>
              </a:tabLst>
            </a:pP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b="1" spc="-85" dirty="0">
                <a:solidFill>
                  <a:srgbClr val="404040"/>
                </a:solidFill>
                <a:latin typeface="Trebuchet MS"/>
                <a:cs typeface="Trebuchet MS"/>
              </a:rPr>
              <a:t>small </a:t>
            </a:r>
            <a:r>
              <a:rPr sz="1800" b="1" spc="-114" dirty="0">
                <a:solidFill>
                  <a:srgbClr val="404040"/>
                </a:solidFill>
                <a:latin typeface="Trebuchet MS"/>
                <a:cs typeface="Trebuchet MS"/>
              </a:rPr>
              <a:t>batch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(for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100)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iteration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optimizer</a:t>
            </a:r>
            <a:endParaRPr sz="1800">
              <a:latin typeface="Arial"/>
              <a:cs typeface="Arial"/>
            </a:endParaRPr>
          </a:p>
          <a:p>
            <a:pPr marL="1049020" lvl="1" indent="-287020">
              <a:lnSpc>
                <a:spcPct val="100000"/>
              </a:lnSpc>
              <a:spcBef>
                <a:spcPts val="464"/>
              </a:spcBef>
              <a:buClr>
                <a:srgbClr val="1CACE3"/>
              </a:buClr>
              <a:buFont typeface="Wingdings"/>
              <a:buChar char=""/>
              <a:tabLst>
                <a:tab pos="1049020" algn="l"/>
                <a:tab pos="1049655" algn="l"/>
              </a:tabLst>
            </a:pP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subset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time.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Doing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is cheap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much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benefit </a:t>
            </a:r>
            <a:r>
              <a:rPr sz="1400" spc="-13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taking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4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images.</a:t>
            </a:r>
            <a:endParaRPr sz="1400">
              <a:latin typeface="Arial"/>
              <a:cs typeface="Arial"/>
            </a:endParaRPr>
          </a:p>
          <a:p>
            <a:pPr marL="669925" indent="-45656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Wingdings"/>
              <a:buChar char=""/>
              <a:tabLst>
                <a:tab pos="669925" algn="l"/>
                <a:tab pos="670560" algn="l"/>
              </a:tabLst>
            </a:pP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Execute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optimizer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those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100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training</a:t>
            </a:r>
            <a:r>
              <a:rPr sz="18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samples.</a:t>
            </a:r>
            <a:endParaRPr sz="1800">
              <a:latin typeface="Arial"/>
              <a:cs typeface="Arial"/>
            </a:endParaRPr>
          </a:p>
          <a:p>
            <a:pPr marL="1049020" lvl="1" indent="-287020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Font typeface="Wingdings"/>
              <a:buChar char=""/>
              <a:tabLst>
                <a:tab pos="1049020" algn="l"/>
                <a:tab pos="1049655" algn="l"/>
              </a:tabLst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gradually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improve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biases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669925" indent="-45656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Wingdings"/>
              <a:buChar char=""/>
              <a:tabLst>
                <a:tab pos="669925" algn="l"/>
                <a:tab pos="670560" algn="l"/>
              </a:tabLst>
            </a:pPr>
            <a:r>
              <a:rPr sz="1800" b="1" spc="-114" dirty="0">
                <a:solidFill>
                  <a:srgbClr val="404040"/>
                </a:solidFill>
                <a:latin typeface="Trebuchet MS"/>
                <a:cs typeface="Trebuchet MS"/>
              </a:rPr>
              <a:t>Repeat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procedure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lot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times.</a:t>
            </a:r>
            <a:endParaRPr sz="1800">
              <a:latin typeface="Arial"/>
              <a:cs typeface="Arial"/>
            </a:endParaRPr>
          </a:p>
          <a:p>
            <a:pPr marL="1049020" lvl="1" indent="-287020">
              <a:lnSpc>
                <a:spcPct val="100000"/>
              </a:lnSpc>
              <a:spcBef>
                <a:spcPts val="459"/>
              </a:spcBef>
              <a:buClr>
                <a:srgbClr val="1CACE3"/>
              </a:buClr>
              <a:buFont typeface="Wingdings"/>
              <a:buChar char=""/>
              <a:tabLst>
                <a:tab pos="1049020" algn="l"/>
                <a:tab pos="1049655" algn="l"/>
              </a:tabLst>
            </a:pP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adapt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generalize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weights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kind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handwritten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images.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small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batches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random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called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stochastic</a:t>
            </a:r>
            <a:r>
              <a:rPr sz="2000" b="1" spc="-3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training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75760" algn="l"/>
                <a:tab pos="10144125" algn="l"/>
              </a:tabLst>
            </a:pPr>
            <a:r>
              <a:rPr spc="-365" dirty="0"/>
              <a:t> 	</a:t>
            </a:r>
            <a:r>
              <a:rPr spc="-350" dirty="0"/>
              <a:t>Training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29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84897" y="2078608"/>
            <a:ext cx="7565390" cy="22872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u="heavy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Summary </a:t>
            </a:r>
            <a:r>
              <a:rPr sz="2000" b="1" u="heavy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of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b="1" u="heavy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training</a:t>
            </a:r>
            <a:r>
              <a:rPr sz="2000" b="1" u="heavy" spc="-3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phase:</a:t>
            </a:r>
            <a:endParaRPr sz="20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entropy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predicted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true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digit.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Calculate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mean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over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entropies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(measure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performance).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Minimize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mean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(0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our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predictions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correct).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gradient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minimize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cost.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37" y="2992691"/>
            <a:ext cx="99199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635" algn="l"/>
              </a:tabLst>
            </a:pPr>
            <a:r>
              <a:rPr sz="8000" spc="-100" dirty="0">
                <a:solidFill>
                  <a:srgbClr val="252525"/>
                </a:solidFill>
              </a:rPr>
              <a:t>MNIST</a:t>
            </a:r>
            <a:r>
              <a:rPr sz="8000" spc="-730" dirty="0">
                <a:solidFill>
                  <a:srgbClr val="252525"/>
                </a:solidFill>
              </a:rPr>
              <a:t> </a:t>
            </a:r>
            <a:r>
              <a:rPr sz="8000" spc="-500" dirty="0">
                <a:solidFill>
                  <a:srgbClr val="252525"/>
                </a:solidFill>
              </a:rPr>
              <a:t>data-set	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37" y="2992691"/>
            <a:ext cx="99199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635" algn="l"/>
              </a:tabLst>
            </a:pPr>
            <a:r>
              <a:rPr sz="8000" spc="-480" dirty="0">
                <a:solidFill>
                  <a:srgbClr val="252525"/>
                </a:solidFill>
              </a:rPr>
              <a:t>Evaluation </a:t>
            </a:r>
            <a:r>
              <a:rPr sz="8000" spc="-375" dirty="0">
                <a:solidFill>
                  <a:srgbClr val="252525"/>
                </a:solidFill>
              </a:rPr>
              <a:t>of </a:t>
            </a:r>
            <a:r>
              <a:rPr sz="8000" spc="-434" dirty="0">
                <a:solidFill>
                  <a:srgbClr val="252525"/>
                </a:solidFill>
              </a:rPr>
              <a:t>the</a:t>
            </a:r>
            <a:r>
              <a:rPr sz="8000" spc="-1215" dirty="0">
                <a:solidFill>
                  <a:srgbClr val="252525"/>
                </a:solidFill>
              </a:rPr>
              <a:t> </a:t>
            </a:r>
            <a:r>
              <a:rPr sz="8000" spc="-400" dirty="0">
                <a:solidFill>
                  <a:srgbClr val="252525"/>
                </a:solidFill>
              </a:rPr>
              <a:t>model	</a:t>
            </a:r>
            <a:endParaRPr sz="8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1916003"/>
            <a:ext cx="5803265" cy="4126229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want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3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check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where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predicted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correct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label.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  <a:spcBef>
                <a:spcPts val="919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image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(of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test</a:t>
            </a:r>
            <a:r>
              <a:rPr sz="2000" b="1" u="heavy" spc="-3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!):</a:t>
            </a:r>
            <a:endParaRPr sz="2000">
              <a:latin typeface="Arial"/>
              <a:cs typeface="Arial"/>
            </a:endParaRPr>
          </a:p>
          <a:p>
            <a:pPr marL="669925" indent="-456565">
              <a:lnSpc>
                <a:spcPts val="2150"/>
              </a:lnSpc>
              <a:buClr>
                <a:srgbClr val="1CACE3"/>
              </a:buClr>
              <a:buAutoNum type="arabicPeriod"/>
              <a:tabLst>
                <a:tab pos="669925" algn="l"/>
                <a:tab pos="670560" algn="l"/>
              </a:tabLst>
            </a:pP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Check 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predicted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digit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same </a:t>
            </a:r>
            <a:r>
              <a:rPr sz="1800" spc="-170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true</a:t>
            </a:r>
            <a:r>
              <a:rPr sz="18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endParaRPr sz="1800">
              <a:latin typeface="Arial"/>
              <a:cs typeface="Arial"/>
            </a:endParaRPr>
          </a:p>
          <a:p>
            <a:pPr marL="669925" indent="-456565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AutoNum type="arabicPeriod"/>
              <a:tabLst>
                <a:tab pos="669925" algn="l"/>
                <a:tab pos="670560" algn="l"/>
              </a:tabLst>
            </a:pP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gives 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us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vector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404040"/>
                </a:solidFill>
                <a:latin typeface="Trebuchet MS"/>
                <a:cs typeface="Trebuchet MS"/>
              </a:rPr>
              <a:t>Booleans</a:t>
            </a:r>
            <a:endParaRPr sz="1800">
              <a:latin typeface="Trebuchet MS"/>
              <a:cs typeface="Trebuchet MS"/>
            </a:endParaRPr>
          </a:p>
          <a:p>
            <a:pPr marL="669925" indent="-45656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AutoNum type="arabicPeriod"/>
              <a:tabLst>
                <a:tab pos="669925" algn="l"/>
                <a:tab pos="67056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Transform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Booleans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into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404040"/>
                </a:solidFill>
                <a:latin typeface="Trebuchet MS"/>
                <a:cs typeface="Trebuchet MS"/>
              </a:rPr>
              <a:t>numbers</a:t>
            </a:r>
            <a:endParaRPr sz="1800">
              <a:latin typeface="Trebuchet MS"/>
              <a:cs typeface="Trebuchet MS"/>
            </a:endParaRPr>
          </a:p>
          <a:p>
            <a:pPr marL="1049020" lvl="1" indent="-287020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Font typeface="Wingdings"/>
              <a:buChar char=""/>
              <a:tabLst>
                <a:tab pos="1049020" algn="l"/>
                <a:tab pos="1049655" algn="l"/>
              </a:tabLst>
            </a:pP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False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becomes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14" dirty="0">
                <a:solidFill>
                  <a:srgbClr val="1CACE3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049020" lvl="1" indent="-287020">
              <a:lnSpc>
                <a:spcPct val="100000"/>
              </a:lnSpc>
              <a:spcBef>
                <a:spcPts val="265"/>
              </a:spcBef>
              <a:buClr>
                <a:srgbClr val="1CACE3"/>
              </a:buClr>
              <a:buFont typeface="Wingdings"/>
              <a:buChar char=""/>
              <a:tabLst>
                <a:tab pos="1049020" algn="l"/>
                <a:tab pos="1049655" algn="l"/>
              </a:tabLst>
            </a:pP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True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becomes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114" dirty="0">
                <a:solidFill>
                  <a:srgbClr val="1CACE3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669925" indent="-45656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AutoNum type="arabicPeriod"/>
              <a:tabLst>
                <a:tab pos="669925" algn="l"/>
                <a:tab pos="67056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Calculate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average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18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numbers.</a:t>
            </a:r>
            <a:endParaRPr sz="1800">
              <a:latin typeface="Arial"/>
              <a:cs typeface="Arial"/>
            </a:endParaRPr>
          </a:p>
          <a:p>
            <a:pPr marL="669925" indent="-45656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AutoNum type="arabicPeriod"/>
              <a:tabLst>
                <a:tab pos="669925" algn="l"/>
                <a:tab pos="670560" algn="l"/>
              </a:tabLst>
            </a:pP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Calculate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accuracy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  <a:spcBef>
                <a:spcPts val="1100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669925" indent="-456565">
              <a:lnSpc>
                <a:spcPts val="2150"/>
              </a:lnSpc>
              <a:buClr>
                <a:srgbClr val="1CACE3"/>
              </a:buClr>
              <a:buFont typeface="Wingdings"/>
              <a:buChar char=""/>
              <a:tabLst>
                <a:tab pos="669925" algn="l"/>
                <a:tab pos="670560" algn="l"/>
              </a:tabLst>
            </a:pP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[True,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False,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True,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True]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would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become</a:t>
            </a:r>
            <a:r>
              <a:rPr sz="18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[1,0,1,1]</a:t>
            </a:r>
            <a:endParaRPr sz="1800">
              <a:latin typeface="Arial"/>
              <a:cs typeface="Arial"/>
            </a:endParaRPr>
          </a:p>
          <a:p>
            <a:pPr marL="669925" indent="-45656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669925" algn="l"/>
                <a:tab pos="670560" algn="l"/>
              </a:tabLst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average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0.75</a:t>
            </a:r>
            <a:endParaRPr sz="1800">
              <a:latin typeface="Arial"/>
              <a:cs typeface="Arial"/>
            </a:endParaRPr>
          </a:p>
          <a:p>
            <a:pPr marL="669925" indent="-456565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Wingdings"/>
              <a:buChar char=""/>
              <a:tabLst>
                <a:tab pos="669925" algn="l"/>
                <a:tab pos="670560" algn="l"/>
              </a:tabLst>
            </a:pPr>
            <a:r>
              <a:rPr sz="1800" spc="-125" dirty="0">
                <a:solidFill>
                  <a:srgbClr val="404040"/>
                </a:solidFill>
                <a:latin typeface="Arial"/>
                <a:cs typeface="Arial"/>
              </a:rPr>
              <a:t>Hence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1800" spc="-110" dirty="0">
                <a:solidFill>
                  <a:srgbClr val="404040"/>
                </a:solidFill>
                <a:latin typeface="Arial"/>
                <a:cs typeface="Arial"/>
              </a:rPr>
              <a:t>accuracy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75%.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1947672"/>
            <a:ext cx="9762490" cy="327279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After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20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optimization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iteration,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accuracy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test-set</a:t>
            </a:r>
            <a:r>
              <a:rPr sz="20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rebuchet MS"/>
                <a:cs typeface="Trebuchet MS"/>
              </a:rPr>
              <a:t>9.8%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because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been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initialized</a:t>
            </a:r>
            <a:r>
              <a:rPr sz="2000" b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2000" b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rebuchet MS"/>
                <a:cs typeface="Trebuchet MS"/>
              </a:rPr>
              <a:t>optimized</a:t>
            </a:r>
            <a:r>
              <a:rPr sz="20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all: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At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initial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step,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-120" dirty="0">
                <a:solidFill>
                  <a:srgbClr val="404040"/>
                </a:solidFill>
                <a:latin typeface="Arial"/>
                <a:cs typeface="Arial"/>
              </a:rPr>
              <a:t>biases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800" spc="-2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0.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evidences </a:t>
            </a:r>
            <a:r>
              <a:rPr sz="1800" spc="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become zero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get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10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zero</a:t>
            </a:r>
            <a:r>
              <a:rPr sz="1800" spc="-3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Softmax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output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[0.1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1800" spc="-560" dirty="0">
                <a:solidFill>
                  <a:srgbClr val="404040"/>
                </a:solidFill>
                <a:latin typeface="Arial"/>
                <a:cs typeface="Arial"/>
              </a:rPr>
              <a:t>…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1800" spc="-3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0.1].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maximum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0.1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"/>
                <a:cs typeface="Arial"/>
              </a:rPr>
              <a:t>(the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maximum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take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first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Arial"/>
                <a:cs typeface="Arial"/>
              </a:rPr>
              <a:t>since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Arial"/>
                <a:cs typeface="Arial"/>
              </a:rPr>
              <a:t>all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1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equal).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spc="-45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1800" spc="-50" dirty="0">
                <a:solidFill>
                  <a:srgbClr val="404040"/>
                </a:solidFill>
                <a:latin typeface="Arial"/>
                <a:cs typeface="Arial"/>
              </a:rPr>
              <a:t>predicted </a:t>
            </a:r>
            <a:r>
              <a:rPr sz="1800" spc="-170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18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0.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360"/>
              </a:spcBef>
            </a:pPr>
            <a:r>
              <a:rPr sz="2000" spc="3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always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predicts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image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shows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0</a:t>
            </a:r>
            <a:r>
              <a:rPr sz="2000" b="1" spc="-155" dirty="0">
                <a:solidFill>
                  <a:srgbClr val="1CACE3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turns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out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9.8%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images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test-set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happens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0</a:t>
            </a:r>
            <a:r>
              <a:rPr sz="2000" b="1" spc="-395" dirty="0">
                <a:solidFill>
                  <a:srgbClr val="1CACE3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digits.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1743779"/>
            <a:ext cx="4794250" cy="393446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b="1" u="heavy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weights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 </a:t>
            </a:r>
            <a:r>
              <a:rPr sz="20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our model </a:t>
            </a:r>
            <a:r>
              <a:rPr sz="20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after </a:t>
            </a:r>
            <a:r>
              <a:rPr sz="20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1</a:t>
            </a:r>
            <a:r>
              <a:rPr sz="2000" b="1" u="heavy" spc="-409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iteration: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increased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its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accuracy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test-set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4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404040"/>
                </a:solidFill>
                <a:latin typeface="Trebuchet MS"/>
                <a:cs typeface="Trebuchet MS"/>
              </a:rPr>
              <a:t>40%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up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9.8%.</a:t>
            </a:r>
            <a:endParaRPr sz="2000">
              <a:latin typeface="Arial"/>
              <a:cs typeface="Arial"/>
            </a:endParaRPr>
          </a:p>
          <a:p>
            <a:pPr marL="12700" marR="75565" algn="just">
              <a:lnSpc>
                <a:spcPct val="90000"/>
              </a:lnSpc>
              <a:spcBef>
                <a:spcPts val="1400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mostly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look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like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digits</a:t>
            </a:r>
            <a:r>
              <a:rPr sz="2000" spc="-40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they're 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supposed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recognize.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because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only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1 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optimization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iteration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been</a:t>
            </a:r>
            <a:r>
              <a:rPr sz="2000" spc="-3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performed.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only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trained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100</a:t>
            </a:r>
            <a:r>
              <a:rPr sz="2000" spc="-3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images.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405"/>
              </a:spcBef>
            </a:pP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After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training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several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thousand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images,</a:t>
            </a:r>
            <a:r>
              <a:rPr sz="20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become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difficult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interpret, 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because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they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recognize many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variations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digits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4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written.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418079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33</a:t>
            </a:fld>
            <a:endParaRPr spc="-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401887"/>
            <a:ext cx="4822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b="1" u="heavy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weights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 </a:t>
            </a:r>
            <a:r>
              <a:rPr sz="20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our model </a:t>
            </a:r>
            <a:r>
              <a:rPr sz="20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after </a:t>
            </a:r>
            <a:r>
              <a:rPr sz="20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10</a:t>
            </a:r>
            <a:r>
              <a:rPr sz="2000" b="1" u="heavy" spc="-3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iterations: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413000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34</a:t>
            </a:fld>
            <a:endParaRPr spc="-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1972818"/>
            <a:ext cx="4845050" cy="404050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9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 </a:t>
            </a:r>
            <a:r>
              <a:rPr sz="19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weights </a:t>
            </a:r>
            <a:r>
              <a:rPr sz="1900" b="1" u="heavy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 </a:t>
            </a:r>
            <a:r>
              <a:rPr sz="19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our </a:t>
            </a:r>
            <a:r>
              <a:rPr sz="1900" b="1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model </a:t>
            </a:r>
            <a:r>
              <a:rPr sz="1900" b="1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after </a:t>
            </a:r>
            <a:r>
              <a:rPr sz="1900" b="1" u="heavy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1000</a:t>
            </a:r>
            <a:r>
              <a:rPr sz="1900" b="1" u="heavy" spc="-3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9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iterations:</a:t>
            </a: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ts val="2060"/>
              </a:lnSpc>
              <a:spcBef>
                <a:spcPts val="1415"/>
              </a:spcBef>
            </a:pP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900" spc="-95" dirty="0">
                <a:solidFill>
                  <a:srgbClr val="404040"/>
                </a:solidFill>
                <a:latin typeface="Arial"/>
                <a:cs typeface="Arial"/>
              </a:rPr>
              <a:t>increased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its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accuracy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9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10" dirty="0">
                <a:solidFill>
                  <a:srgbClr val="404040"/>
                </a:solidFill>
                <a:latin typeface="Trebuchet MS"/>
                <a:cs typeface="Trebuchet MS"/>
              </a:rPr>
              <a:t>test-  </a:t>
            </a:r>
            <a:r>
              <a:rPr sz="1900" b="1" spc="-105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9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900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75" dirty="0">
                <a:solidFill>
                  <a:srgbClr val="404040"/>
                </a:solidFill>
                <a:latin typeface="Trebuchet MS"/>
                <a:cs typeface="Trebuchet MS"/>
              </a:rPr>
              <a:t>91%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 marR="76835">
              <a:lnSpc>
                <a:spcPct val="90400"/>
              </a:lnSpc>
              <a:spcBef>
                <a:spcPts val="1350"/>
              </a:spcBef>
            </a:pP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been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trained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1900" b="1" spc="-155" dirty="0">
                <a:solidFill>
                  <a:srgbClr val="404040"/>
                </a:solidFill>
                <a:latin typeface="Trebuchet MS"/>
                <a:cs typeface="Trebuchet MS"/>
              </a:rPr>
              <a:t>1000 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optimization </a:t>
            </a:r>
            <a:r>
              <a:rPr sz="1900" spc="-45" dirty="0">
                <a:solidFill>
                  <a:srgbClr val="404040"/>
                </a:solidFill>
                <a:latin typeface="Arial"/>
                <a:cs typeface="Arial"/>
              </a:rPr>
              <a:t>iterations, </a:t>
            </a:r>
            <a:r>
              <a:rPr sz="19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iteration</a:t>
            </a:r>
            <a:r>
              <a:rPr sz="1900" spc="-3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using  </a:t>
            </a:r>
            <a:r>
              <a:rPr sz="1900" b="1" spc="-155" dirty="0">
                <a:solidFill>
                  <a:srgbClr val="404040"/>
                </a:solidFill>
                <a:latin typeface="Trebuchet MS"/>
                <a:cs typeface="Trebuchet MS"/>
              </a:rPr>
              <a:t>100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from the</a:t>
            </a:r>
            <a:r>
              <a:rPr sz="19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b="1" spc="-100" dirty="0">
                <a:solidFill>
                  <a:srgbClr val="404040"/>
                </a:solidFill>
                <a:latin typeface="Trebuchet MS"/>
                <a:cs typeface="Trebuchet MS"/>
              </a:rPr>
              <a:t>training-set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12700" marR="181610">
              <a:lnSpc>
                <a:spcPts val="2060"/>
              </a:lnSpc>
              <a:spcBef>
                <a:spcPts val="1415"/>
              </a:spcBef>
            </a:pPr>
            <a:r>
              <a:rPr sz="1900" spc="-150" dirty="0">
                <a:solidFill>
                  <a:srgbClr val="404040"/>
                </a:solidFill>
                <a:latin typeface="Arial"/>
                <a:cs typeface="Arial"/>
              </a:rPr>
              <a:t>Because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900" spc="-65" dirty="0">
                <a:solidFill>
                  <a:srgbClr val="404040"/>
                </a:solidFill>
                <a:latin typeface="Arial"/>
                <a:cs typeface="Arial"/>
              </a:rPr>
              <a:t>great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variety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900" spc="-110" dirty="0">
                <a:solidFill>
                  <a:srgbClr val="404040"/>
                </a:solidFill>
                <a:latin typeface="Arial"/>
                <a:cs typeface="Arial"/>
              </a:rPr>
              <a:t>images,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900" spc="-70" dirty="0">
                <a:solidFill>
                  <a:srgbClr val="404040"/>
                </a:solidFill>
                <a:latin typeface="Arial"/>
                <a:cs typeface="Arial"/>
              </a:rPr>
              <a:t>weights </a:t>
            </a:r>
            <a:r>
              <a:rPr sz="1900" spc="-120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now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become </a:t>
            </a:r>
            <a:r>
              <a:rPr sz="1900" spc="-10" dirty="0">
                <a:solidFill>
                  <a:srgbClr val="404040"/>
                </a:solidFill>
                <a:latin typeface="Arial"/>
                <a:cs typeface="Arial"/>
              </a:rPr>
              <a:t>difficult </a:t>
            </a:r>
            <a:r>
              <a:rPr sz="1900" spc="1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19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interpret.</a:t>
            </a:r>
            <a:endParaRPr sz="1900">
              <a:latin typeface="Arial"/>
              <a:cs typeface="Arial"/>
            </a:endParaRPr>
          </a:p>
          <a:p>
            <a:pPr marL="12700" marR="375285">
              <a:lnSpc>
                <a:spcPct val="90100"/>
              </a:lnSpc>
              <a:spcBef>
                <a:spcPts val="1350"/>
              </a:spcBef>
            </a:pPr>
            <a:r>
              <a:rPr sz="1900" spc="-13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900" spc="-114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900" spc="-30" dirty="0">
                <a:solidFill>
                  <a:srgbClr val="404040"/>
                </a:solidFill>
                <a:latin typeface="Arial"/>
                <a:cs typeface="Arial"/>
              </a:rPr>
              <a:t>doubt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whether 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900" dirty="0">
                <a:solidFill>
                  <a:srgbClr val="404040"/>
                </a:solidFill>
                <a:latin typeface="Arial"/>
                <a:cs typeface="Arial"/>
              </a:rPr>
              <a:t>truly 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understands </a:t>
            </a:r>
            <a:r>
              <a:rPr sz="1900" spc="-50" dirty="0">
                <a:solidFill>
                  <a:srgbClr val="404040"/>
                </a:solidFill>
                <a:latin typeface="Arial"/>
                <a:cs typeface="Arial"/>
              </a:rPr>
              <a:t>how digits </a:t>
            </a:r>
            <a:r>
              <a:rPr sz="1900" spc="-85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composed, </a:t>
            </a:r>
            <a:r>
              <a:rPr sz="1900" spc="-20" dirty="0">
                <a:solidFill>
                  <a:srgbClr val="404040"/>
                </a:solidFill>
                <a:latin typeface="Arial"/>
                <a:cs typeface="Arial"/>
              </a:rPr>
              <a:t>or  </a:t>
            </a:r>
            <a:r>
              <a:rPr sz="1900" spc="-35" dirty="0">
                <a:solidFill>
                  <a:srgbClr val="404040"/>
                </a:solidFill>
                <a:latin typeface="Arial"/>
                <a:cs typeface="Arial"/>
              </a:rPr>
              <a:t>whether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900" spc="-140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1900" spc="-40" dirty="0">
                <a:solidFill>
                  <a:srgbClr val="404040"/>
                </a:solidFill>
                <a:latin typeface="Arial"/>
                <a:cs typeface="Arial"/>
              </a:rPr>
              <a:t>just </a:t>
            </a:r>
            <a:r>
              <a:rPr sz="1900" spc="-75" dirty="0">
                <a:solidFill>
                  <a:srgbClr val="404040"/>
                </a:solidFill>
                <a:latin typeface="Arial"/>
                <a:cs typeface="Arial"/>
              </a:rPr>
              <a:t>memorized</a:t>
            </a:r>
            <a:r>
              <a:rPr sz="1900" spc="-3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404040"/>
                </a:solidFill>
                <a:latin typeface="Arial"/>
                <a:cs typeface="Arial"/>
              </a:rPr>
              <a:t>many  </a:t>
            </a:r>
            <a:r>
              <a:rPr sz="1900" spc="-25" dirty="0">
                <a:solidFill>
                  <a:srgbClr val="404040"/>
                </a:solidFill>
                <a:latin typeface="Arial"/>
                <a:cs typeface="Arial"/>
              </a:rPr>
              <a:t>different </a:t>
            </a:r>
            <a:r>
              <a:rPr sz="1900" spc="-60" dirty="0">
                <a:solidFill>
                  <a:srgbClr val="404040"/>
                </a:solidFill>
                <a:latin typeface="Arial"/>
                <a:cs typeface="Arial"/>
              </a:rPr>
              <a:t>variations </a:t>
            </a:r>
            <a:r>
              <a:rPr sz="19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900" spc="-2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404040"/>
                </a:solidFill>
                <a:latin typeface="Arial"/>
                <a:cs typeface="Arial"/>
              </a:rPr>
              <a:t>pixels.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413000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35</a:t>
            </a:fld>
            <a:endParaRPr spc="-5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039620"/>
            <a:ext cx="4849495" cy="343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b="1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Some</a:t>
            </a:r>
            <a:r>
              <a:rPr sz="2000" b="1" u="heavy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of</a:t>
            </a:r>
            <a:r>
              <a:rPr sz="20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b="1" u="heavy" spc="-1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misclassified</a:t>
            </a:r>
            <a:r>
              <a:rPr sz="2000" b="1" u="heavy" spc="-1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digits</a:t>
            </a:r>
            <a:r>
              <a:rPr sz="2000" b="1" u="heavy" spc="-1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after</a:t>
            </a:r>
            <a:r>
              <a:rPr sz="2000" b="1" u="heavy" spc="-1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0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having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</a:pP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trained </a:t>
            </a:r>
            <a:r>
              <a:rPr sz="2000" b="1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b="1" u="heavy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model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by </a:t>
            </a:r>
            <a:r>
              <a:rPr sz="2000" b="1" u="heavy" spc="-1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1000</a:t>
            </a:r>
            <a:r>
              <a:rPr sz="2000" b="1" u="heavy" spc="-3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iterations:</a:t>
            </a:r>
            <a:endParaRPr sz="2000">
              <a:latin typeface="Trebuchet MS"/>
              <a:cs typeface="Trebuchet MS"/>
            </a:endParaRPr>
          </a:p>
          <a:p>
            <a:pPr marL="12700" marR="390525">
              <a:lnSpc>
                <a:spcPct val="90000"/>
              </a:lnSpc>
              <a:spcBef>
                <a:spcPts val="1400"/>
              </a:spcBef>
            </a:pP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misclassifications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justified, 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because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very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hard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determine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certainty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even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humans, 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while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others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quite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obvious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should 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been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classified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correctly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good 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400"/>
              </a:spcBef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simple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cannot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reach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much 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better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performance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more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complex</a:t>
            </a:r>
            <a:r>
              <a:rPr sz="2000" spc="-3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models 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therefore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needed.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1500" y="2258060"/>
            <a:ext cx="423418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36</a:t>
            </a:fld>
            <a:endParaRPr spc="-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2272665" algn="l"/>
                <a:tab pos="10144125" algn="l"/>
              </a:tabLst>
            </a:pPr>
            <a:r>
              <a:rPr spc="-365" dirty="0"/>
              <a:t> 	</a:t>
            </a:r>
            <a:r>
              <a:rPr spc="-310" dirty="0"/>
              <a:t>Evaluation </a:t>
            </a:r>
            <a:r>
              <a:rPr spc="-240" dirty="0"/>
              <a:t>of </a:t>
            </a:r>
            <a:r>
              <a:rPr spc="-275" dirty="0"/>
              <a:t>the</a:t>
            </a:r>
            <a:r>
              <a:rPr spc="-755" dirty="0"/>
              <a:t> </a:t>
            </a:r>
            <a:r>
              <a:rPr spc="-260" dirty="0"/>
              <a:t>model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2156078"/>
            <a:ext cx="961263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simple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linear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had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b="1" spc="-75" dirty="0">
                <a:solidFill>
                  <a:srgbClr val="404040"/>
                </a:solidFill>
                <a:latin typeface="Trebuchet MS"/>
                <a:cs typeface="Trebuchet MS"/>
              </a:rPr>
              <a:t>92%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classification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accuracy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recognizing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hand-written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digits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MNIST</a:t>
            </a:r>
            <a:r>
              <a:rPr sz="2000" spc="-3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data-set.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good?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No,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it's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pretty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bad!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because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we're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using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very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simple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12700" marR="102235">
              <a:lnSpc>
                <a:spcPct val="148400"/>
              </a:lnSpc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simple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Convolutional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Neural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Network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classification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accuracy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about </a:t>
            </a:r>
            <a:r>
              <a:rPr sz="2000" b="1" spc="-75" dirty="0">
                <a:solidFill>
                  <a:srgbClr val="404040"/>
                </a:solidFill>
                <a:latin typeface="Trebuchet MS"/>
                <a:cs typeface="Trebuchet MS"/>
              </a:rPr>
              <a:t>99%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more.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Convolutional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Networks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work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moving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small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filters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across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sz="2000" spc="-3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image. 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means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filters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re-used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recognizing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patterns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throughout</a:t>
            </a:r>
            <a:r>
              <a:rPr sz="20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entire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image.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makes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Convolutional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Networks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much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more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powerful.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convolutional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neural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network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extended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distinguish,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example,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different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animals.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0928" y="4645279"/>
            <a:ext cx="13811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5" dirty="0">
                <a:latin typeface="Arial"/>
                <a:cs typeface="Arial"/>
              </a:rPr>
              <a:t>©</a:t>
            </a:r>
            <a:r>
              <a:rPr sz="1100" spc="-2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University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35" dirty="0">
                <a:latin typeface="Arial"/>
                <a:cs typeface="Arial"/>
              </a:rPr>
              <a:t>Toronto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38</a:t>
            </a:fld>
            <a:endParaRPr spc="-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3799840" algn="l"/>
                <a:tab pos="10144125" algn="l"/>
              </a:tabLst>
            </a:pPr>
            <a:r>
              <a:rPr spc="-365" dirty="0"/>
              <a:t> 	</a:t>
            </a:r>
            <a:r>
              <a:rPr spc="-320" dirty="0"/>
              <a:t>References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39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176337" y="1699697"/>
            <a:ext cx="9691370" cy="403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1200"/>
              </a:lnSpc>
              <a:spcBef>
                <a:spcPts val="105"/>
              </a:spcBef>
            </a:pPr>
            <a:r>
              <a:rPr sz="1900" u="heavy" spc="-6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2"/>
              </a:rPr>
              <a:t>https://github.com/Hvass-Labs/TensorFlow-Tutorials/blob/master/01_Simple_Linear_Model.ipynb </a:t>
            </a:r>
            <a:r>
              <a:rPr sz="1900" spc="-65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900" u="heavy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3"/>
              </a:rPr>
              <a:t>https://www.tensorflow.org/versions/r0.11/tutorials/mnist/beginners/index.html </a:t>
            </a:r>
            <a:r>
              <a:rPr sz="1900" spc="-3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900" u="heavy" spc="-5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4"/>
              </a:rPr>
              <a:t>https://github.com/aymericdamien/TensorFlow-Examples/blob/master/input_data.py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  <a:spcBef>
                <a:spcPts val="720"/>
              </a:spcBef>
            </a:pPr>
            <a:r>
              <a:rPr sz="1900" u="heavy" spc="-5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5"/>
              </a:rPr>
              <a:t>https://github.com/aymericdamien/TensorFlow-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</a:pPr>
            <a:r>
              <a:rPr sz="1900" u="heavy" spc="-5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5"/>
              </a:rPr>
              <a:t>Examples/blob/master/notebooks/3_NeuralNetworks/convolutional_network.ipynb</a:t>
            </a:r>
            <a:endParaRPr sz="1900">
              <a:latin typeface="Arial"/>
              <a:cs typeface="Arial"/>
            </a:endParaRPr>
          </a:p>
          <a:p>
            <a:pPr marL="12700" marR="4120515">
              <a:lnSpc>
                <a:spcPct val="131300"/>
              </a:lnSpc>
              <a:spcBef>
                <a:spcPts val="5"/>
              </a:spcBef>
            </a:pPr>
            <a:r>
              <a:rPr sz="1900" u="heavy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6"/>
              </a:rPr>
              <a:t>http://learningtensorflow.com/getting_started/ </a:t>
            </a:r>
            <a:r>
              <a:rPr sz="1900" spc="-3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900" u="heavy" spc="-2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7"/>
              </a:rPr>
              <a:t>http://yann.lecun.com/exdb/mnist/ </a:t>
            </a:r>
            <a:r>
              <a:rPr sz="1900" spc="-25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900" u="heavy" spc="-55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8"/>
              </a:rPr>
              <a:t>http://colah.github.io/posts/2014-10-Visualizing-MNIST/ </a:t>
            </a:r>
            <a:r>
              <a:rPr sz="1900" spc="-55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900" u="heavy" spc="-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9"/>
              </a:rPr>
              <a:t>http://colah.github.io/posts/2015-08-Backprop/</a:t>
            </a:r>
            <a:endParaRPr sz="1900">
              <a:latin typeface="Arial"/>
              <a:cs typeface="Arial"/>
            </a:endParaRPr>
          </a:p>
          <a:p>
            <a:pPr marL="12700" marR="2206625">
              <a:lnSpc>
                <a:spcPct val="131600"/>
              </a:lnSpc>
              <a:spcBef>
                <a:spcPts val="5"/>
              </a:spcBef>
            </a:pPr>
            <a:r>
              <a:rPr sz="1900" u="heavy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0"/>
              </a:rPr>
              <a:t>https://www.tensorflow.org/versions/r0.11/tutorials/mnist/pros/index.html </a:t>
            </a:r>
            <a:r>
              <a:rPr sz="1900" spc="-30" dirty="0">
                <a:solidFill>
                  <a:srgbClr val="6DAC1C"/>
                </a:solidFill>
                <a:latin typeface="Arial"/>
                <a:cs typeface="Arial"/>
              </a:rPr>
              <a:t> </a:t>
            </a:r>
            <a:r>
              <a:rPr sz="1900" u="heavy" spc="-4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Arial"/>
                <a:cs typeface="Arial"/>
                <a:hlinkClick r:id="rId11"/>
              </a:rPr>
              <a:t>https://en.wikipedia.org/wiki/Backpropagation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3610" y="852170"/>
            <a:ext cx="3693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0" dirty="0"/>
              <a:t>MNIST</a:t>
            </a:r>
            <a:r>
              <a:rPr u="none" spc="-480" dirty="0"/>
              <a:t> </a:t>
            </a:r>
            <a:r>
              <a:rPr u="none" spc="-320" dirty="0"/>
              <a:t>data-set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57" y="4800465"/>
            <a:ext cx="10058400" cy="120396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000" b="1" spc="-165" dirty="0">
                <a:solidFill>
                  <a:srgbClr val="1CACE3"/>
                </a:solidFill>
                <a:latin typeface="Trebuchet MS"/>
                <a:cs typeface="Trebuchet MS"/>
              </a:rPr>
              <a:t>28x28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hand-written</a:t>
            </a:r>
            <a:r>
              <a:rPr sz="2000" spc="-2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digits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image 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thought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85" dirty="0">
                <a:solidFill>
                  <a:srgbClr val="404040"/>
                </a:solidFill>
                <a:latin typeface="Arial"/>
                <a:cs typeface="Arial"/>
              </a:rPr>
              <a:t>as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b="1" u="heavy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array</a:t>
            </a:r>
            <a:r>
              <a:rPr sz="20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4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numbers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0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1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describing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how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dark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(intensity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1445" y="1980589"/>
            <a:ext cx="6963831" cy="265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3799840" algn="l"/>
                <a:tab pos="10144125" algn="l"/>
              </a:tabLst>
            </a:pPr>
            <a:r>
              <a:rPr spc="-365" dirty="0"/>
              <a:t> 	</a:t>
            </a:r>
            <a:r>
              <a:rPr spc="-320" dirty="0"/>
              <a:t>References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40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5615">
              <a:lnSpc>
                <a:spcPct val="138400"/>
              </a:lnSpc>
              <a:spcBef>
                <a:spcPts val="95"/>
              </a:spcBef>
            </a:pPr>
            <a:r>
              <a:rPr spc="-35" dirty="0">
                <a:hlinkClick r:id="rId2"/>
              </a:rPr>
              <a:t>https://en.wikipedia.org/wiki/Softmax_function </a:t>
            </a:r>
            <a:r>
              <a:rPr u="none" spc="-35" dirty="0"/>
              <a:t> </a:t>
            </a:r>
            <a:r>
              <a:rPr spc="-40" dirty="0">
                <a:hlinkClick r:id="rId3"/>
              </a:rPr>
              <a:t>https://en.wikipedia.org/wiki/Cross_entropy </a:t>
            </a:r>
            <a:r>
              <a:rPr u="none" spc="-40" dirty="0"/>
              <a:t> </a:t>
            </a:r>
            <a:r>
              <a:rPr spc="-40" dirty="0">
                <a:hlinkClick r:id="rId4"/>
              </a:rPr>
              <a:t>https://en.wikipedia.org/wiki/Gradient_descent </a:t>
            </a:r>
            <a:r>
              <a:rPr u="none" spc="-40" dirty="0"/>
              <a:t> </a:t>
            </a:r>
            <a:r>
              <a:rPr spc="-40" dirty="0">
                <a:hlinkClick r:id="rId5"/>
              </a:rPr>
              <a:t>https://en.wikipedia.org/wiki/Convolutional_neural_network</a:t>
            </a:r>
          </a:p>
          <a:p>
            <a:pPr marL="12700" marR="151765">
              <a:lnSpc>
                <a:spcPct val="80000"/>
              </a:lnSpc>
              <a:spcBef>
                <a:spcPts val="1400"/>
              </a:spcBef>
            </a:pPr>
            <a:r>
              <a:rPr spc="-75" dirty="0">
                <a:hlinkClick r:id="rId6"/>
              </a:rPr>
              <a:t>https://github.com/Hvass-Labs/TensorFlow- </a:t>
            </a:r>
            <a:r>
              <a:rPr u="none" spc="-75" dirty="0">
                <a:hlinkClick r:id="rId6"/>
              </a:rPr>
              <a:t> </a:t>
            </a:r>
            <a:r>
              <a:rPr spc="-60" dirty="0">
                <a:hlinkClick r:id="rId6"/>
              </a:rPr>
              <a:t>Tutorials/blob/master/02_Convolutional_Neural_Network.ipynb</a:t>
            </a:r>
          </a:p>
          <a:p>
            <a:pPr marL="12700" marR="5080">
              <a:lnSpc>
                <a:spcPct val="138400"/>
              </a:lnSpc>
            </a:pPr>
            <a:r>
              <a:rPr spc="-35" dirty="0">
                <a:hlinkClick r:id="rId7"/>
              </a:rPr>
              <a:t>http://colah.github.io/posts/2015-09-Visual-Information/ </a:t>
            </a:r>
            <a:r>
              <a:rPr u="none" spc="-35" dirty="0"/>
              <a:t> </a:t>
            </a:r>
            <a:r>
              <a:rPr spc="-50" dirty="0">
                <a:hlinkClick r:id="rId8"/>
              </a:rPr>
              <a:t>http://neuralnetworksanddeeplearning.com/chap3.html#softmax </a:t>
            </a:r>
            <a:r>
              <a:rPr u="none" spc="-50" dirty="0"/>
              <a:t> </a:t>
            </a:r>
            <a:r>
              <a:rPr spc="-45" dirty="0">
                <a:hlinkClick r:id="rId9"/>
              </a:rPr>
              <a:t>http://neuralnetworksanddeeplearning.com/chap1.html </a:t>
            </a:r>
            <a:r>
              <a:rPr u="none" spc="-45" dirty="0"/>
              <a:t> </a:t>
            </a:r>
            <a:r>
              <a:rPr spc="-50" dirty="0">
                <a:hlinkClick r:id="rId10"/>
              </a:rPr>
              <a:t>https://en.wikipedia.org/wiki/MNIST_database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762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3610" y="852170"/>
            <a:ext cx="3693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80" dirty="0"/>
              <a:t>MNIST</a:t>
            </a:r>
            <a:r>
              <a:rPr u="none" spc="-480" dirty="0"/>
              <a:t> </a:t>
            </a:r>
            <a:r>
              <a:rPr u="none" spc="-320" dirty="0"/>
              <a:t>data-set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57" y="2106675"/>
            <a:ext cx="5653405" cy="38582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all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arrays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MNIST</a:t>
            </a:r>
            <a:r>
              <a:rPr sz="2000" spc="-2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digits:</a:t>
            </a:r>
            <a:endParaRPr sz="2000">
              <a:latin typeface="Arial"/>
              <a:cs typeface="Arial"/>
            </a:endParaRPr>
          </a:p>
          <a:p>
            <a:pPr marL="647065" indent="-342265">
              <a:lnSpc>
                <a:spcPct val="100000"/>
              </a:lnSpc>
              <a:spcBef>
                <a:spcPts val="259"/>
              </a:spcBef>
              <a:buClr>
                <a:srgbClr val="1CACE3"/>
              </a:buClr>
              <a:buAutoNum type="arabicPeriod"/>
              <a:tabLst>
                <a:tab pos="647065" algn="l"/>
                <a:tab pos="647700" algn="l"/>
              </a:tabLst>
            </a:pP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Randomly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pick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few</a:t>
            </a:r>
            <a:r>
              <a:rPr sz="1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points</a:t>
            </a:r>
            <a:endParaRPr sz="1400">
              <a:latin typeface="Arial"/>
              <a:cs typeface="Arial"/>
            </a:endParaRPr>
          </a:p>
          <a:p>
            <a:pPr marL="647065" indent="-342265">
              <a:lnSpc>
                <a:spcPct val="100000"/>
              </a:lnSpc>
              <a:spcBef>
                <a:spcPts val="439"/>
              </a:spcBef>
              <a:buClr>
                <a:srgbClr val="1CACE3"/>
              </a:buClr>
              <a:buAutoNum type="arabicPeriod"/>
              <a:tabLst>
                <a:tab pos="647065" algn="l"/>
                <a:tab pos="647700" algn="l"/>
              </a:tabLst>
            </a:pPr>
            <a:r>
              <a:rPr sz="1400" spc="-135" dirty="0">
                <a:solidFill>
                  <a:srgbClr val="404040"/>
                </a:solidFill>
                <a:latin typeface="Arial"/>
                <a:cs typeface="Arial"/>
              </a:rPr>
              <a:t>Each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pixel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randomly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black,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white or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shade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14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gray</a:t>
            </a:r>
            <a:endParaRPr sz="1400">
              <a:latin typeface="Arial"/>
              <a:cs typeface="Arial"/>
            </a:endParaRPr>
          </a:p>
          <a:p>
            <a:pPr marL="647065" indent="-34226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AutoNum type="arabicPeriod"/>
              <a:tabLst>
                <a:tab pos="647065" algn="l"/>
                <a:tab pos="647700" algn="l"/>
              </a:tabLst>
            </a:pP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most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probably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get 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noisy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data-set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30" dirty="0">
                <a:solidFill>
                  <a:srgbClr val="404040"/>
                </a:solidFill>
                <a:latin typeface="Arial"/>
                <a:cs typeface="Arial"/>
              </a:rPr>
              <a:t>split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into </a:t>
            </a:r>
            <a:r>
              <a:rPr sz="2000" b="1" spc="-160" dirty="0">
                <a:solidFill>
                  <a:srgbClr val="1CACE3"/>
                </a:solidFill>
                <a:latin typeface="Trebuchet MS"/>
                <a:cs typeface="Trebuchet MS"/>
              </a:rPr>
              <a:t>3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mutually </a:t>
            </a:r>
            <a:r>
              <a:rPr sz="2000" b="1" spc="-140" dirty="0">
                <a:solidFill>
                  <a:srgbClr val="404040"/>
                </a:solidFill>
                <a:latin typeface="Trebuchet MS"/>
                <a:cs typeface="Trebuchet MS"/>
              </a:rPr>
              <a:t>exclusive</a:t>
            </a:r>
            <a:r>
              <a:rPr sz="2000" b="1" spc="-3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sub-sets.</a:t>
            </a:r>
            <a:endParaRPr sz="2000">
              <a:latin typeface="Arial"/>
              <a:cs typeface="Arial"/>
            </a:endParaRPr>
          </a:p>
          <a:p>
            <a:pPr marL="487045" indent="-182245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Font typeface="Wingdings"/>
              <a:buChar char=""/>
              <a:tabLst>
                <a:tab pos="487680" algn="l"/>
              </a:tabLst>
            </a:pPr>
            <a:r>
              <a:rPr sz="1400" b="1" spc="-100" dirty="0">
                <a:solidFill>
                  <a:srgbClr val="404040"/>
                </a:solidFill>
                <a:latin typeface="Trebuchet MS"/>
                <a:cs typeface="Trebuchet MS"/>
              </a:rPr>
              <a:t>Training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(55000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train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algorithm)</a:t>
            </a:r>
            <a:endParaRPr sz="1400">
              <a:latin typeface="Arial"/>
              <a:cs typeface="Arial"/>
            </a:endParaRPr>
          </a:p>
          <a:p>
            <a:pPr marL="487045" indent="-182245">
              <a:lnSpc>
                <a:spcPct val="100000"/>
              </a:lnSpc>
              <a:spcBef>
                <a:spcPts val="445"/>
              </a:spcBef>
              <a:buClr>
                <a:srgbClr val="1CACE3"/>
              </a:buClr>
              <a:buFont typeface="Wingdings"/>
              <a:buChar char=""/>
              <a:tabLst>
                <a:tab pos="487680" algn="l"/>
              </a:tabLst>
            </a:pPr>
            <a:r>
              <a:rPr sz="1400" b="1" spc="-130" dirty="0">
                <a:solidFill>
                  <a:srgbClr val="404040"/>
                </a:solidFill>
                <a:latin typeface="Trebuchet MS"/>
                <a:cs typeface="Trebuchet MS"/>
              </a:rPr>
              <a:t>Test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(10000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used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test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algorithm)</a:t>
            </a:r>
            <a:endParaRPr sz="1400">
              <a:latin typeface="Arial"/>
              <a:cs typeface="Arial"/>
            </a:endParaRPr>
          </a:p>
          <a:p>
            <a:pPr marL="487045" indent="-182245">
              <a:lnSpc>
                <a:spcPct val="100000"/>
              </a:lnSpc>
              <a:spcBef>
                <a:spcPts val="420"/>
              </a:spcBef>
              <a:buClr>
                <a:srgbClr val="1CACE3"/>
              </a:buClr>
              <a:buFont typeface="Wingdings"/>
              <a:buChar char=""/>
              <a:tabLst>
                <a:tab pos="487680" algn="l"/>
              </a:tabLst>
            </a:pPr>
            <a:r>
              <a:rPr sz="1400" b="1" spc="-75" dirty="0">
                <a:solidFill>
                  <a:srgbClr val="404040"/>
                </a:solidFill>
                <a:latin typeface="Trebuchet MS"/>
                <a:cs typeface="Trebuchet MS"/>
              </a:rPr>
              <a:t>Validation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(5000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images used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400" spc="-40" dirty="0">
                <a:solidFill>
                  <a:srgbClr val="404040"/>
                </a:solidFill>
                <a:latin typeface="Arial"/>
                <a:cs typeface="Arial"/>
              </a:rPr>
              <a:t>optimize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algorithm)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machine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learning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need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separated</a:t>
            </a:r>
            <a:r>
              <a:rPr sz="2000" b="1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87045" indent="-182245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Font typeface="Wingdings"/>
              <a:buChar char=""/>
              <a:tabLst>
                <a:tab pos="487680" algn="l"/>
              </a:tabLst>
            </a:pPr>
            <a:r>
              <a:rPr sz="1400" spc="-17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make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sure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what </a:t>
            </a:r>
            <a:r>
              <a:rPr sz="1400" spc="-50" dirty="0">
                <a:solidFill>
                  <a:srgbClr val="404040"/>
                </a:solidFill>
                <a:latin typeface="Arial"/>
                <a:cs typeface="Arial"/>
              </a:rPr>
              <a:t>we've learned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actually</a:t>
            </a: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generalizes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data:</a:t>
            </a:r>
            <a:endParaRPr sz="2000">
              <a:latin typeface="Arial"/>
              <a:cs typeface="Arial"/>
            </a:endParaRPr>
          </a:p>
          <a:p>
            <a:pPr marL="487045" indent="-182245">
              <a:lnSpc>
                <a:spcPct val="100000"/>
              </a:lnSpc>
              <a:spcBef>
                <a:spcPts val="259"/>
              </a:spcBef>
              <a:buClr>
                <a:srgbClr val="1CACE3"/>
              </a:buClr>
              <a:buFont typeface="Wingdings"/>
              <a:buChar char=""/>
              <a:tabLst>
                <a:tab pos="487680" algn="l"/>
              </a:tabLst>
            </a:pPr>
            <a:r>
              <a:rPr sz="1400" spc="-10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rebuchet MS"/>
                <a:cs typeface="Trebuchet MS"/>
              </a:rPr>
              <a:t>test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algorithm,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4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rebuchet MS"/>
                <a:cs typeface="Trebuchet MS"/>
              </a:rPr>
              <a:t>optimize</a:t>
            </a:r>
            <a:r>
              <a:rPr sz="1400" b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or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Arial"/>
                <a:cs typeface="Arial"/>
              </a:rPr>
              <a:t>improve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48519" y="2164079"/>
            <a:ext cx="1343659" cy="1343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3279140" algn="l"/>
                <a:tab pos="10144125" algn="l"/>
              </a:tabLst>
            </a:pPr>
            <a:r>
              <a:rPr spc="-365" dirty="0"/>
              <a:t> 	</a:t>
            </a:r>
            <a:r>
              <a:rPr spc="-75" dirty="0"/>
              <a:t>MNIST</a:t>
            </a:r>
            <a:r>
              <a:rPr spc="-509" dirty="0"/>
              <a:t> </a:t>
            </a:r>
            <a:r>
              <a:rPr spc="-320" dirty="0"/>
              <a:t>data-set	</a:t>
            </a:r>
          </a:p>
        </p:txBody>
      </p:sp>
      <p:sp>
        <p:nvSpPr>
          <p:cNvPr id="3" name="object 3"/>
          <p:cNvSpPr/>
          <p:nvPr/>
        </p:nvSpPr>
        <p:spPr>
          <a:xfrm>
            <a:off x="3210560" y="2062479"/>
            <a:ext cx="5831840" cy="145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337" y="3810387"/>
            <a:ext cx="9717405" cy="21799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Every </a:t>
            </a:r>
            <a:r>
              <a:rPr sz="2000" spc="-170" dirty="0">
                <a:solidFill>
                  <a:srgbClr val="404040"/>
                </a:solidFill>
                <a:latin typeface="Arial"/>
                <a:cs typeface="Arial"/>
              </a:rPr>
              <a:t>MNIST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Arial"/>
                <a:cs typeface="Arial"/>
              </a:rPr>
              <a:t>point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has </a:t>
            </a:r>
            <a:r>
              <a:rPr sz="2000" b="1" spc="-80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200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404040"/>
                </a:solidFill>
                <a:latin typeface="Trebuchet MS"/>
                <a:cs typeface="Trebuchet MS"/>
              </a:rPr>
              <a:t>parts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889000" indent="-511175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AutoNum type="arabicPeriod"/>
              <a:tabLst>
                <a:tab pos="889000" algn="l"/>
                <a:tab pos="889635" algn="l"/>
              </a:tabLst>
            </a:pPr>
            <a:r>
              <a:rPr sz="1800" b="1" spc="-80" dirty="0">
                <a:solidFill>
                  <a:srgbClr val="404040"/>
                </a:solidFill>
                <a:latin typeface="Trebuchet MS"/>
                <a:cs typeface="Trebuchet MS"/>
              </a:rPr>
              <a:t>Image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800" spc="-30" dirty="0">
                <a:solidFill>
                  <a:srgbClr val="404040"/>
                </a:solidFill>
                <a:latin typeface="Arial"/>
                <a:cs typeface="Arial"/>
              </a:rPr>
              <a:t>handwritten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endParaRPr sz="1800">
              <a:latin typeface="Arial"/>
              <a:cs typeface="Arial"/>
            </a:endParaRPr>
          </a:p>
          <a:p>
            <a:pPr marL="889000" indent="-511175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AutoNum type="arabicPeriod"/>
              <a:tabLst>
                <a:tab pos="889000" algn="l"/>
                <a:tab pos="889635" algn="l"/>
              </a:tabLst>
            </a:pP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Corresponding </a:t>
            </a:r>
            <a:r>
              <a:rPr sz="1800" b="1" spc="-100" dirty="0">
                <a:solidFill>
                  <a:srgbClr val="404040"/>
                </a:solidFill>
                <a:latin typeface="Trebuchet MS"/>
                <a:cs typeface="Trebuchet MS"/>
              </a:rPr>
              <a:t>label </a:t>
            </a:r>
            <a:r>
              <a:rPr sz="1800" spc="-60" dirty="0">
                <a:solidFill>
                  <a:srgbClr val="404040"/>
                </a:solidFill>
                <a:latin typeface="Arial"/>
                <a:cs typeface="Arial"/>
              </a:rPr>
              <a:t>(number </a:t>
            </a:r>
            <a:r>
              <a:rPr sz="1800" spc="-55" dirty="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sz="1800" b="1" spc="-145" dirty="0">
                <a:solidFill>
                  <a:srgbClr val="1CACE3"/>
                </a:solidFill>
                <a:latin typeface="Trebuchet MS"/>
                <a:cs typeface="Trebuchet MS"/>
              </a:rPr>
              <a:t>0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800" b="1" spc="-100" dirty="0">
                <a:solidFill>
                  <a:srgbClr val="1CACE3"/>
                </a:solidFill>
                <a:latin typeface="Trebuchet MS"/>
                <a:cs typeface="Trebuchet MS"/>
              </a:rPr>
              <a:t>9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)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representing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digit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drawn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the</a:t>
            </a:r>
            <a:r>
              <a:rPr sz="18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Arial"/>
                <a:cs typeface="Arial"/>
              </a:rPr>
              <a:t>image.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labels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3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above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images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are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5, 0, 4,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label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be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b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rebuchet MS"/>
                <a:cs typeface="Trebuchet MS"/>
              </a:rPr>
              <a:t>compare</a:t>
            </a:r>
            <a:r>
              <a:rPr sz="2000" b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rebuchet MS"/>
                <a:cs typeface="Trebuchet MS"/>
              </a:rPr>
              <a:t>predicted</a:t>
            </a:r>
            <a:r>
              <a:rPr sz="2000" b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(by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model)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rebuchet MS"/>
                <a:cs typeface="Trebuchet MS"/>
              </a:rPr>
              <a:t>true</a:t>
            </a:r>
            <a:r>
              <a:rPr sz="2000" b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digit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(given  by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data)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10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37" y="2992691"/>
            <a:ext cx="991997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635" algn="l"/>
              </a:tabLst>
            </a:pPr>
            <a:r>
              <a:rPr sz="8000" spc="-375" dirty="0">
                <a:solidFill>
                  <a:srgbClr val="252525"/>
                </a:solidFill>
              </a:rPr>
              <a:t>Weights	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098166"/>
            <a:ext cx="5112385" cy="29324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u="heavy" spc="-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Goal </a:t>
            </a:r>
            <a:r>
              <a:rPr sz="2000" b="1" u="heavy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of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b="1" u="heavy" spc="-3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model: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order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distinguish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images,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will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b="1" spc="-155" dirty="0">
                <a:solidFill>
                  <a:srgbClr val="404040"/>
                </a:solidFill>
                <a:latin typeface="Trebuchet MS"/>
                <a:cs typeface="Trebuchet MS"/>
              </a:rPr>
              <a:t>filter.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</a:pP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Better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Arial"/>
                <a:cs typeface="Arial"/>
              </a:rPr>
              <a:t>filter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1CACE3"/>
                </a:solidFill>
                <a:latin typeface="DejaVu Sans"/>
                <a:cs typeface="DejaVu Sans"/>
              </a:rPr>
              <a:t>⇒</a:t>
            </a:r>
            <a:r>
              <a:rPr sz="2000" spc="-170" dirty="0">
                <a:solidFill>
                  <a:srgbClr val="1CACE3"/>
                </a:solidFill>
                <a:latin typeface="DejaVu Sans"/>
                <a:cs typeface="DejaVu Sans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Better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detection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handwritten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digits.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0100"/>
              </a:lnSpc>
              <a:spcBef>
                <a:spcPts val="1395"/>
              </a:spcBef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following 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diagram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shows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example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weights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(the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"/>
                <a:cs typeface="Arial"/>
              </a:rPr>
              <a:t>filter)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one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model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learned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classes.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258060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  <a:tabLst>
                <a:tab pos="4142740" algn="l"/>
                <a:tab pos="10144125" algn="l"/>
              </a:tabLst>
            </a:pPr>
            <a:r>
              <a:rPr spc="-365" dirty="0"/>
              <a:t> 	</a:t>
            </a:r>
            <a:r>
              <a:rPr spc="-245" dirty="0"/>
              <a:t>Weights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7" y="2245042"/>
            <a:ext cx="4544060" cy="1926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weight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matrix, </a:t>
            </a:r>
            <a:r>
              <a:rPr sz="2000" b="1" spc="-114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000" b="1" spc="-13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2000" b="1" spc="-85" dirty="0">
                <a:solidFill>
                  <a:srgbClr val="404040"/>
                </a:solidFill>
                <a:latin typeface="Trebuchet MS"/>
                <a:cs typeface="Trebuchet MS"/>
              </a:rPr>
              <a:t>digit</a:t>
            </a:r>
            <a:r>
              <a:rPr sz="2000" spc="-85" dirty="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sz="2000" spc="-2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stores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value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000" spc="-2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spc="-14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000" spc="-50" dirty="0">
                <a:solidFill>
                  <a:srgbClr val="404040"/>
                </a:solidFill>
                <a:latin typeface="Arial"/>
                <a:cs typeface="Arial"/>
              </a:rPr>
              <a:t>weight </a:t>
            </a:r>
            <a:r>
              <a:rPr sz="2000" spc="-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pixel</a:t>
            </a:r>
            <a:r>
              <a:rPr sz="20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304165" indent="-182245">
              <a:lnSpc>
                <a:spcPts val="2060"/>
              </a:lnSpc>
              <a:spcBef>
                <a:spcPts val="185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b="1" spc="-120" dirty="0">
                <a:solidFill>
                  <a:srgbClr val="006FC0"/>
                </a:solidFill>
                <a:latin typeface="Trebuchet MS"/>
                <a:cs typeface="Trebuchet MS"/>
              </a:rPr>
              <a:t>negative</a:t>
            </a:r>
            <a:r>
              <a:rPr sz="1800" b="1" spc="-12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1800" spc="-65" dirty="0">
                <a:solidFill>
                  <a:srgbClr val="404040"/>
                </a:solidFill>
                <a:latin typeface="Arial"/>
                <a:cs typeface="Arial"/>
              </a:rPr>
              <a:t>pixel </a:t>
            </a:r>
            <a:r>
              <a:rPr sz="1800" spc="-140" dirty="0">
                <a:solidFill>
                  <a:srgbClr val="404040"/>
                </a:solidFill>
                <a:latin typeface="Arial"/>
                <a:cs typeface="Arial"/>
              </a:rPr>
              <a:t>has a </a:t>
            </a:r>
            <a:r>
              <a:rPr sz="1800" spc="-70" dirty="0">
                <a:solidFill>
                  <a:srgbClr val="404040"/>
                </a:solidFill>
                <a:latin typeface="Arial"/>
                <a:cs typeface="Arial"/>
              </a:rPr>
              <a:t>high</a:t>
            </a:r>
            <a:r>
              <a:rPr sz="18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evidence</a:t>
            </a:r>
            <a:endParaRPr sz="1800">
              <a:latin typeface="Arial"/>
              <a:cs typeface="Arial"/>
            </a:endParaRPr>
          </a:p>
          <a:p>
            <a:pPr marL="304165">
              <a:lnSpc>
                <a:spcPts val="2060"/>
              </a:lnSpc>
            </a:pPr>
            <a:r>
              <a:rPr sz="1800" b="1" spc="-90" dirty="0">
                <a:solidFill>
                  <a:srgbClr val="006FC0"/>
                </a:solidFill>
                <a:latin typeface="Trebuchet MS"/>
                <a:cs typeface="Trebuchet MS"/>
              </a:rPr>
              <a:t>against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image </a:t>
            </a:r>
            <a:r>
              <a:rPr sz="1800" spc="-75" dirty="0">
                <a:solidFill>
                  <a:srgbClr val="404040"/>
                </a:solidFill>
                <a:latin typeface="Arial"/>
                <a:cs typeface="Arial"/>
              </a:rPr>
              <a:t>being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1800" spc="-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  <a:p>
            <a:pPr marL="304165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Wingdings"/>
              <a:buChar char=""/>
              <a:tabLst>
                <a:tab pos="304800" algn="l"/>
              </a:tabLst>
            </a:pPr>
            <a:r>
              <a:rPr sz="1800" b="1" spc="-105" dirty="0">
                <a:solidFill>
                  <a:srgbClr val="FF0000"/>
                </a:solidFill>
                <a:latin typeface="Trebuchet MS"/>
                <a:cs typeface="Trebuchet MS"/>
              </a:rPr>
              <a:t>positive</a:t>
            </a:r>
            <a:r>
              <a:rPr sz="1800" b="1" spc="-10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1800" spc="55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r>
              <a:rPr sz="1800" spc="-3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1800" spc="-85" dirty="0">
                <a:solidFill>
                  <a:srgbClr val="404040"/>
                </a:solidFill>
                <a:latin typeface="Arial"/>
                <a:cs typeface="Arial"/>
              </a:rPr>
              <a:t>evidence </a:t>
            </a:r>
            <a:r>
              <a:rPr sz="1800" spc="-2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1800" b="1" spc="-100" dirty="0">
                <a:solidFill>
                  <a:srgbClr val="FF0000"/>
                </a:solidFill>
                <a:latin typeface="Trebuchet MS"/>
                <a:cs typeface="Trebuchet MS"/>
              </a:rPr>
              <a:t>favor</a:t>
            </a:r>
            <a:r>
              <a:rPr sz="1800" spc="-1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66559" y="2258060"/>
            <a:ext cx="438912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80" dirty="0"/>
              <a:t>MNIST </a:t>
            </a:r>
            <a:r>
              <a:rPr spc="-85" dirty="0"/>
              <a:t>AND MACHINE</a:t>
            </a:r>
            <a:r>
              <a:rPr spc="-5" dirty="0"/>
              <a:t> </a:t>
            </a:r>
            <a:r>
              <a:rPr spc="-110" dirty="0"/>
              <a:t>LEARNING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5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2553</Words>
  <Application>Microsoft Office PowerPoint</Application>
  <PresentationFormat>Custom</PresentationFormat>
  <Paragraphs>329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MNIST and machine  learning </vt:lpstr>
      <vt:lpstr>  MNIST data-set </vt:lpstr>
      <vt:lpstr>MNIST data-set </vt:lpstr>
      <vt:lpstr>MNIST data-set</vt:lpstr>
      <vt:lpstr>MNIST data-set</vt:lpstr>
      <vt:lpstr>  MNIST data-set </vt:lpstr>
      <vt:lpstr>Weights </vt:lpstr>
      <vt:lpstr>  Weights </vt:lpstr>
      <vt:lpstr>  Weights </vt:lpstr>
      <vt:lpstr>  Evaluation of the model </vt:lpstr>
      <vt:lpstr>  Evaluation of the model </vt:lpstr>
      <vt:lpstr>  Weights </vt:lpstr>
      <vt:lpstr>  Weights </vt:lpstr>
      <vt:lpstr>  Weights </vt:lpstr>
      <vt:lpstr>  Weights </vt:lpstr>
      <vt:lpstr>  Weights </vt:lpstr>
      <vt:lpstr>  Weights </vt:lpstr>
      <vt:lpstr>  Weights </vt:lpstr>
      <vt:lpstr>  Weights </vt:lpstr>
      <vt:lpstr>  Weights </vt:lpstr>
      <vt:lpstr>  Weights </vt:lpstr>
      <vt:lpstr>Training </vt:lpstr>
      <vt:lpstr>  Training </vt:lpstr>
      <vt:lpstr>  Training </vt:lpstr>
      <vt:lpstr>  Training </vt:lpstr>
      <vt:lpstr>  Training </vt:lpstr>
      <vt:lpstr>  Training </vt:lpstr>
      <vt:lpstr>  Training </vt:lpstr>
      <vt:lpstr>  Training </vt:lpstr>
      <vt:lpstr>Evaluation of the model </vt:lpstr>
      <vt:lpstr>  Evaluation of the model </vt:lpstr>
      <vt:lpstr>  Evaluation of the model </vt:lpstr>
      <vt:lpstr>  Evaluation of the model </vt:lpstr>
      <vt:lpstr>  Evaluation of the model </vt:lpstr>
      <vt:lpstr>  Evaluation of the model </vt:lpstr>
      <vt:lpstr>  Evaluation of the model </vt:lpstr>
      <vt:lpstr>  Evaluation of the model </vt:lpstr>
      <vt:lpstr>PowerPoint Presentation</vt:lpstr>
      <vt:lpstr>  References </vt:lpstr>
      <vt:lpstr> 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and machine learning</dc:title>
  <dc:creator>Steve Dias da Cruz</dc:creator>
  <cp:lastModifiedBy>Windows User</cp:lastModifiedBy>
  <cp:revision>1</cp:revision>
  <dcterms:created xsi:type="dcterms:W3CDTF">2019-01-17T16:48:59Z</dcterms:created>
  <dcterms:modified xsi:type="dcterms:W3CDTF">2019-01-17T16:50:29Z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2019-01-17T00:00:00Z</vt:filetime>
  </property>
</Properties>
</file>