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7" r:id="rId2"/>
  </p:sldMasterIdLst>
  <p:notesMasterIdLst>
    <p:notesMasterId r:id="rId49"/>
  </p:notesMasterIdLst>
  <p:sldIdLst>
    <p:sldId id="274" r:id="rId3"/>
    <p:sldId id="261" r:id="rId4"/>
    <p:sldId id="300" r:id="rId5"/>
    <p:sldId id="328" r:id="rId6"/>
    <p:sldId id="276" r:id="rId7"/>
    <p:sldId id="321" r:id="rId8"/>
    <p:sldId id="277" r:id="rId9"/>
    <p:sldId id="283" r:id="rId10"/>
    <p:sldId id="286" r:id="rId11"/>
    <p:sldId id="285" r:id="rId12"/>
    <p:sldId id="284" r:id="rId13"/>
    <p:sldId id="282" r:id="rId14"/>
    <p:sldId id="303" r:id="rId15"/>
    <p:sldId id="281" r:id="rId16"/>
    <p:sldId id="288" r:id="rId17"/>
    <p:sldId id="287" r:id="rId18"/>
    <p:sldId id="289" r:id="rId19"/>
    <p:sldId id="290" r:id="rId20"/>
    <p:sldId id="292" r:id="rId21"/>
    <p:sldId id="291" r:id="rId22"/>
    <p:sldId id="278" r:id="rId23"/>
    <p:sldId id="293" r:id="rId24"/>
    <p:sldId id="296" r:id="rId25"/>
    <p:sldId id="295" r:id="rId26"/>
    <p:sldId id="294" r:id="rId27"/>
    <p:sldId id="297" r:id="rId28"/>
    <p:sldId id="299" r:id="rId29"/>
    <p:sldId id="298" r:id="rId30"/>
    <p:sldId id="304" r:id="rId31"/>
    <p:sldId id="302" r:id="rId32"/>
    <p:sldId id="280" r:id="rId33"/>
    <p:sldId id="305" r:id="rId34"/>
    <p:sldId id="306" r:id="rId35"/>
    <p:sldId id="309" r:id="rId36"/>
    <p:sldId id="308" r:id="rId37"/>
    <p:sldId id="310" r:id="rId38"/>
    <p:sldId id="311" r:id="rId39"/>
    <p:sldId id="313" r:id="rId40"/>
    <p:sldId id="312" r:id="rId41"/>
    <p:sldId id="314" r:id="rId42"/>
    <p:sldId id="317" r:id="rId43"/>
    <p:sldId id="325" r:id="rId44"/>
    <p:sldId id="315" r:id="rId45"/>
    <p:sldId id="326" r:id="rId46"/>
    <p:sldId id="327" r:id="rId47"/>
    <p:sldId id="275" r:id="rId48"/>
  </p:sldIdLst>
  <p:sldSz cx="9144000" cy="5143500" type="screen16x9"/>
  <p:notesSz cx="6858000" cy="9144000"/>
  <p:embeddedFontLst>
    <p:embeddedFont>
      <p:font typeface="Montserrat Medium" panose="020B0604020202020204" charset="-52"/>
      <p:regular r:id="rId50"/>
      <p:bold r:id="rId51"/>
      <p:italic r:id="rId52"/>
      <p:boldItalic r:id="rId53"/>
    </p:embeddedFont>
    <p:embeddedFont>
      <p:font typeface="Montserrat ExtraLight" panose="020B0604020202020204" charset="-52"/>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58cc0d6135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58cc0d6135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943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97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214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205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765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648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683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002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724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594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8cc0d6135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8cc0d6135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848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8cc0d6135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8cc0d6135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211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851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921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045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996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930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538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325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124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309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8cc0d6135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8cc0d6135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905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894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490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967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829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161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2983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013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12443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33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93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1978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1327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4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6558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5559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9745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8cc0d6135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8cc0d6135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54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8cc0d6135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8cc0d6135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294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72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8cc0d6135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8cc0d6135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264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106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8cc0d6135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8cc0d6135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32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Ваш макет 1">
  <p:cSld name="CUSTOM_1">
    <p:spTree>
      <p:nvGrpSpPr>
        <p:cNvPr id="1"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
        <p:cNvGrpSpPr/>
        <p:nvPr/>
      </p:nvGrpSpPr>
      <p:grpSpPr>
        <a:xfrm>
          <a:off x="0" y="0"/>
          <a:ext cx="0" cy="0"/>
          <a:chOff x="0" y="0"/>
          <a:chExt cx="0" cy="0"/>
        </a:xfrm>
      </p:grpSpPr>
      <p:sp>
        <p:nvSpPr>
          <p:cNvPr id="105" name="Google Shape;105;p2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6" name="Google Shape;106;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7" name="Google Shape;10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8"/>
        <p:cNvGrpSpPr/>
        <p:nvPr/>
      </p:nvGrpSpPr>
      <p:grpSpPr>
        <a:xfrm>
          <a:off x="0" y="0"/>
          <a:ext cx="0" cy="0"/>
          <a:chOff x="0" y="0"/>
          <a:chExt cx="0" cy="0"/>
        </a:xfrm>
      </p:grpSpPr>
      <p:sp>
        <p:nvSpPr>
          <p:cNvPr id="109" name="Google Shape;109;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0" name="Google Shape;1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1"/>
        <p:cNvGrpSpPr/>
        <p:nvPr/>
      </p:nvGrpSpPr>
      <p:grpSpPr>
        <a:xfrm>
          <a:off x="0" y="0"/>
          <a:ext cx="0" cy="0"/>
          <a:chOff x="0" y="0"/>
          <a:chExt cx="0" cy="0"/>
        </a:xfrm>
      </p:grpSpPr>
      <p:sp>
        <p:nvSpPr>
          <p:cNvPr id="112" name="Google Shape;11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4" name="Google Shape;11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5"/>
        <p:cNvGrpSpPr/>
        <p:nvPr/>
      </p:nvGrpSpPr>
      <p:grpSpPr>
        <a:xfrm>
          <a:off x="0" y="0"/>
          <a:ext cx="0" cy="0"/>
          <a:chOff x="0" y="0"/>
          <a:chExt cx="0" cy="0"/>
        </a:xfrm>
      </p:grpSpPr>
      <p:sp>
        <p:nvSpPr>
          <p:cNvPr id="116" name="Google Shape;11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8" name="Google Shape;118;p3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9" name="Google Shape;119;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3"/>
        <p:cNvGrpSpPr/>
        <p:nvPr/>
      </p:nvGrpSpPr>
      <p:grpSpPr>
        <a:xfrm>
          <a:off x="0" y="0"/>
          <a:ext cx="0" cy="0"/>
          <a:chOff x="0" y="0"/>
          <a:chExt cx="0" cy="0"/>
        </a:xfrm>
      </p:grpSpPr>
      <p:sp>
        <p:nvSpPr>
          <p:cNvPr id="124" name="Google Shape;124;p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5" name="Google Shape;125;p3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6" name="Google Shape;12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7"/>
        <p:cNvGrpSpPr/>
        <p:nvPr/>
      </p:nvGrpSpPr>
      <p:grpSpPr>
        <a:xfrm>
          <a:off x="0" y="0"/>
          <a:ext cx="0" cy="0"/>
          <a:chOff x="0" y="0"/>
          <a:chExt cx="0" cy="0"/>
        </a:xfrm>
      </p:grpSpPr>
      <p:sp>
        <p:nvSpPr>
          <p:cNvPr id="128" name="Google Shape;128;p3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9" name="Google Shape;1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0"/>
        <p:cNvGrpSpPr/>
        <p:nvPr/>
      </p:nvGrpSpPr>
      <p:grpSpPr>
        <a:xfrm>
          <a:off x="0" y="0"/>
          <a:ext cx="0" cy="0"/>
          <a:chOff x="0" y="0"/>
          <a:chExt cx="0" cy="0"/>
        </a:xfrm>
      </p:grpSpPr>
      <p:sp>
        <p:nvSpPr>
          <p:cNvPr id="131" name="Google Shape;131;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3" name="Google Shape;133;p3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4" name="Google Shape;134;p3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5" name="Google Shape;13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6"/>
        <p:cNvGrpSpPr/>
        <p:nvPr/>
      </p:nvGrpSpPr>
      <p:grpSpPr>
        <a:xfrm>
          <a:off x="0" y="0"/>
          <a:ext cx="0" cy="0"/>
          <a:chOff x="0" y="0"/>
          <a:chExt cx="0" cy="0"/>
        </a:xfrm>
      </p:grpSpPr>
      <p:sp>
        <p:nvSpPr>
          <p:cNvPr id="137" name="Google Shape;137;p36"/>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38" name="Google Shape;138;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sp>
        <p:nvSpPr>
          <p:cNvPr id="140" name="Google Shape;140;p37"/>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1" name="Google Shape;141;p37"/>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2" name="Google Shape;14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3"/>
        <p:cNvGrpSpPr/>
        <p:nvPr/>
      </p:nvGrpSpPr>
      <p:grpSpPr>
        <a:xfrm>
          <a:off x="0" y="0"/>
          <a:ext cx="0" cy="0"/>
          <a:chOff x="0" y="0"/>
          <a:chExt cx="0" cy="0"/>
        </a:xfrm>
      </p:grpSpPr>
      <p:sp>
        <p:nvSpPr>
          <p:cNvPr id="144" name="Google Shape;14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Заголовок раздела и описание 2 1">
  <p:cSld name="SECTION_TITLE_AND_DESCRIPTION_2_1">
    <p:bg>
      <p:bgPr>
        <a:solidFill>
          <a:srgbClr val="E8EEF1"/>
        </a:solidFill>
        <a:effectLst/>
      </p:bgPr>
    </p:bg>
    <p:spTree>
      <p:nvGrpSpPr>
        <p:cNvPr id="1" name="Shape 146"/>
        <p:cNvGrpSpPr/>
        <p:nvPr/>
      </p:nvGrpSpPr>
      <p:grpSpPr>
        <a:xfrm>
          <a:off x="0" y="0"/>
          <a:ext cx="0" cy="0"/>
          <a:chOff x="0" y="0"/>
          <a:chExt cx="0" cy="0"/>
        </a:xfrm>
      </p:grpSpPr>
      <p:sp>
        <p:nvSpPr>
          <p:cNvPr id="147" name="Google Shape;147;p40"/>
          <p:cNvSpPr txBox="1">
            <a:spLocks noGrp="1"/>
          </p:cNvSpPr>
          <p:nvPr>
            <p:ph type="title"/>
          </p:nvPr>
        </p:nvSpPr>
        <p:spPr>
          <a:xfrm>
            <a:off x="265500" y="264250"/>
            <a:ext cx="8584500" cy="808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D3033"/>
              </a:buClr>
              <a:buSzPts val="2000"/>
              <a:buNone/>
              <a:defRPr sz="2000">
                <a:solidFill>
                  <a:srgbClr val="2D3033"/>
                </a:solidFill>
              </a:defRPr>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148" name="Google Shape;148;p40"/>
          <p:cNvSpPr txBox="1">
            <a:spLocks noGrp="1"/>
          </p:cNvSpPr>
          <p:nvPr>
            <p:ph type="subTitle" idx="1"/>
          </p:nvPr>
        </p:nvSpPr>
        <p:spPr>
          <a:xfrm>
            <a:off x="265500" y="2769000"/>
            <a:ext cx="4752600" cy="134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200"/>
              <a:buFont typeface="Montserrat ExtraLight"/>
              <a:buNone/>
              <a:defRPr sz="1200">
                <a:solidFill>
                  <a:srgbClr val="000000"/>
                </a:solidFill>
                <a:latin typeface="Montserrat ExtraLight"/>
                <a:ea typeface="Montserrat ExtraLight"/>
                <a:cs typeface="Montserrat ExtraLight"/>
                <a:sym typeface="Montserrat ExtraLight"/>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Tree>
  </p:cSld>
  <p:clrMapOvr>
    <a:masterClrMapping/>
  </p:clrMapOvr>
  <p:extLst>
    <p:ext uri="{DCECCB84-F9BA-43D5-87BE-67443E8EF086}">
      <p15:sldGuideLst xmlns:p15="http://schemas.microsoft.com/office/powerpoint/2012/main">
        <p15:guide id="1" pos="227">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2" name="Google Shape;102;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03" name="Google Shape;10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85"/>
        <p:cNvGrpSpPr/>
        <p:nvPr/>
      </p:nvGrpSpPr>
      <p:grpSpPr>
        <a:xfrm>
          <a:off x="0" y="0"/>
          <a:ext cx="0" cy="0"/>
          <a:chOff x="0" y="0"/>
          <a:chExt cx="0" cy="0"/>
        </a:xfrm>
      </p:grpSpPr>
      <p:sp>
        <p:nvSpPr>
          <p:cNvPr id="286" name="Google Shape;286;p59"/>
          <p:cNvSpPr/>
          <p:nvPr/>
        </p:nvSpPr>
        <p:spPr>
          <a:xfrm>
            <a:off x="360000" y="1555875"/>
            <a:ext cx="2704200" cy="1431300"/>
          </a:xfrm>
          <a:prstGeom prst="roundRect">
            <a:avLst>
              <a:gd name="adj" fmla="val 7821"/>
            </a:avLst>
          </a:prstGeom>
          <a:solidFill>
            <a:srgbClr val="FFFAED"/>
          </a:solidFill>
          <a:ln w="19050" cap="flat" cmpd="sng">
            <a:solidFill>
              <a:srgbClr val="043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9"/>
          <p:cNvSpPr txBox="1">
            <a:spLocks noGrp="1"/>
          </p:cNvSpPr>
          <p:nvPr>
            <p:ph type="ctrTitle"/>
          </p:nvPr>
        </p:nvSpPr>
        <p:spPr>
          <a:xfrm>
            <a:off x="360000" y="540000"/>
            <a:ext cx="7814400" cy="707400"/>
          </a:xfrm>
          <a:prstGeom prst="rect">
            <a:avLst/>
          </a:prstGeom>
        </p:spPr>
        <p:txBody>
          <a:bodyPr spcFirstLastPara="1" wrap="square" lIns="0" tIns="0" rIns="0" bIns="0" anchor="t" anchorCtr="0">
            <a:noAutofit/>
          </a:bodyPr>
          <a:lstStyle/>
          <a:p>
            <a:pPr marL="0" lvl="0" indent="0" algn="l" rtl="0">
              <a:lnSpc>
                <a:spcPct val="85000"/>
              </a:lnSpc>
              <a:spcBef>
                <a:spcPts val="0"/>
              </a:spcBef>
              <a:spcAft>
                <a:spcPts val="0"/>
              </a:spcAft>
              <a:buNone/>
            </a:pPr>
            <a:r>
              <a:rPr lang="ru-RU" sz="4400" dirty="0" smtClean="0">
                <a:solidFill>
                  <a:srgbClr val="181818"/>
                </a:solidFill>
                <a:latin typeface="Montserrat Medium"/>
                <a:ea typeface="Montserrat Medium"/>
                <a:cs typeface="Montserrat Medium"/>
                <a:sym typeface="Montserrat Medium"/>
              </a:rPr>
              <a:t>Примерный план</a:t>
            </a:r>
            <a:endParaRPr sz="4400" dirty="0">
              <a:solidFill>
                <a:srgbClr val="181818"/>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4400" dirty="0">
              <a:solidFill>
                <a:srgbClr val="181818"/>
              </a:solidFill>
              <a:latin typeface="Montserrat Medium"/>
              <a:ea typeface="Montserrat Medium"/>
              <a:cs typeface="Montserrat Medium"/>
              <a:sym typeface="Montserrat Medium"/>
            </a:endParaRPr>
          </a:p>
        </p:txBody>
      </p:sp>
      <p:sp>
        <p:nvSpPr>
          <p:cNvPr id="288" name="Google Shape;288;p59"/>
          <p:cNvSpPr txBox="1"/>
          <p:nvPr/>
        </p:nvSpPr>
        <p:spPr>
          <a:xfrm>
            <a:off x="534400" y="1754175"/>
            <a:ext cx="2362800" cy="861774"/>
          </a:xfrm>
          <a:prstGeom prst="rect">
            <a:avLst/>
          </a:prstGeom>
          <a:noFill/>
          <a:ln>
            <a:noFill/>
          </a:ln>
        </p:spPr>
        <p:txBody>
          <a:bodyPr spcFirstLastPara="1" wrap="square" lIns="0" tIns="0" rIns="0" bIns="0" anchor="t" anchorCtr="0">
            <a:spAutoFit/>
          </a:bodyPr>
          <a:lstStyle/>
          <a:p>
            <a:r>
              <a:rPr lang="en-US" dirty="0">
                <a:solidFill>
                  <a:srgbClr val="181818"/>
                </a:solidFill>
                <a:latin typeface="Montserrat Medium"/>
                <a:ea typeface="Montserrat Medium"/>
                <a:cs typeface="Montserrat Medium"/>
                <a:sym typeface="Montserrat Medium"/>
              </a:rPr>
              <a:t>Docker</a:t>
            </a:r>
            <a:br>
              <a:rPr lang="en-US" dirty="0">
                <a:solidFill>
                  <a:srgbClr val="181818"/>
                </a:solidFill>
                <a:latin typeface="Montserrat Medium"/>
                <a:ea typeface="Montserrat Medium"/>
                <a:cs typeface="Montserrat Medium"/>
                <a:sym typeface="Montserrat Medium"/>
              </a:rPr>
            </a:br>
            <a:r>
              <a:rPr lang="en-US" dirty="0">
                <a:solidFill>
                  <a:srgbClr val="181818"/>
                </a:solidFill>
                <a:latin typeface="Montserrat Medium"/>
                <a:ea typeface="Montserrat Medium"/>
                <a:cs typeface="Montserrat Medium"/>
                <a:sym typeface="Montserrat Medium"/>
              </a:rPr>
              <a:t>Docker-compose</a:t>
            </a:r>
          </a:p>
          <a:p>
            <a:pPr marL="0" lvl="0" indent="0" algn="l" rtl="0">
              <a:lnSpc>
                <a:spcPct val="100000"/>
              </a:lnSpc>
              <a:spcBef>
                <a:spcPts val="0"/>
              </a:spcBef>
              <a:spcAft>
                <a:spcPts val="0"/>
              </a:spcAft>
              <a:buNone/>
            </a:pPr>
            <a:r>
              <a:rPr lang="ru-RU" dirty="0" smtClean="0">
                <a:solidFill>
                  <a:srgbClr val="181818"/>
                </a:solidFill>
                <a:latin typeface="Montserrat Medium"/>
                <a:ea typeface="Montserrat Medium"/>
                <a:cs typeface="Montserrat Medium"/>
                <a:sym typeface="Montserrat Medium"/>
              </a:rPr>
              <a:t>СУБД </a:t>
            </a:r>
            <a:r>
              <a:rPr lang="en-US" dirty="0" err="1" smtClean="0">
                <a:solidFill>
                  <a:srgbClr val="181818"/>
                </a:solidFill>
                <a:latin typeface="Montserrat Medium"/>
                <a:ea typeface="Montserrat Medium"/>
                <a:cs typeface="Montserrat Medium"/>
                <a:sym typeface="Montserrat Medium"/>
              </a:rPr>
              <a:t>ms</a:t>
            </a:r>
            <a:r>
              <a:rPr lang="en-US" dirty="0" smtClean="0">
                <a:solidFill>
                  <a:srgbClr val="181818"/>
                </a:solidFill>
                <a:latin typeface="Montserrat Medium"/>
                <a:ea typeface="Montserrat Medium"/>
                <a:cs typeface="Montserrat Medium"/>
                <a:sym typeface="Montserrat Medium"/>
              </a:rPr>
              <a:t> </a:t>
            </a:r>
            <a:r>
              <a:rPr lang="en-US" dirty="0" err="1" smtClean="0">
                <a:solidFill>
                  <a:srgbClr val="181818"/>
                </a:solidFill>
                <a:latin typeface="Montserrat Medium"/>
                <a:ea typeface="Montserrat Medium"/>
                <a:cs typeface="Montserrat Medium"/>
                <a:sym typeface="Montserrat Medium"/>
              </a:rPr>
              <a:t>sql</a:t>
            </a:r>
            <a:r>
              <a:rPr lang="en-US" dirty="0" smtClean="0">
                <a:solidFill>
                  <a:srgbClr val="181818"/>
                </a:solidFill>
                <a:latin typeface="Montserrat Medium"/>
                <a:ea typeface="Montserrat Medium"/>
                <a:cs typeface="Montserrat Medium"/>
                <a:sym typeface="Montserrat Medium"/>
              </a:rPr>
              <a:t>, </a:t>
            </a:r>
            <a:r>
              <a:rPr lang="en-US" dirty="0" err="1" smtClean="0">
                <a:solidFill>
                  <a:srgbClr val="181818"/>
                </a:solidFill>
                <a:latin typeface="Montserrat Medium"/>
                <a:ea typeface="Montserrat Medium"/>
                <a:cs typeface="Montserrat Medium"/>
                <a:sym typeface="Montserrat Medium"/>
              </a:rPr>
              <a:t>mysql</a:t>
            </a:r>
            <a:r>
              <a:rPr lang="en-US" dirty="0" smtClean="0">
                <a:solidFill>
                  <a:srgbClr val="181818"/>
                </a:solidFill>
                <a:latin typeface="Montserrat Medium"/>
                <a:ea typeface="Montserrat Medium"/>
                <a:cs typeface="Montserrat Medium"/>
                <a:sym typeface="Montserrat Medium"/>
              </a:rPr>
              <a:t>, </a:t>
            </a:r>
            <a:r>
              <a:rPr lang="en-US" dirty="0" err="1" smtClean="0">
                <a:solidFill>
                  <a:srgbClr val="181818"/>
                </a:solidFill>
                <a:latin typeface="Montserrat Medium"/>
                <a:ea typeface="Montserrat Medium"/>
                <a:cs typeface="Montserrat Medium"/>
                <a:sym typeface="Montserrat Medium"/>
              </a:rPr>
              <a:t>mariadb</a:t>
            </a:r>
            <a:r>
              <a:rPr lang="en-US" dirty="0" smtClean="0">
                <a:solidFill>
                  <a:srgbClr val="181818"/>
                </a:solidFill>
                <a:latin typeface="Montserrat Medium"/>
                <a:ea typeface="Montserrat Medium"/>
                <a:cs typeface="Montserrat Medium"/>
                <a:sym typeface="Montserrat Medium"/>
              </a:rPr>
              <a:t>, </a:t>
            </a:r>
            <a:r>
              <a:rPr lang="en-US" dirty="0" err="1" smtClean="0">
                <a:solidFill>
                  <a:srgbClr val="181818"/>
                </a:solidFill>
                <a:latin typeface="Montserrat Medium"/>
                <a:ea typeface="Montserrat Medium"/>
                <a:cs typeface="Montserrat Medium"/>
                <a:sym typeface="Montserrat Medium"/>
              </a:rPr>
              <a:t>postgres</a:t>
            </a:r>
            <a:endParaRPr dirty="0">
              <a:solidFill>
                <a:srgbClr val="181818"/>
              </a:solidFill>
              <a:latin typeface="Montserrat Medium"/>
              <a:ea typeface="Montserrat Medium"/>
              <a:cs typeface="Montserrat Medium"/>
              <a:sym typeface="Montserrat Medium"/>
            </a:endParaRPr>
          </a:p>
        </p:txBody>
      </p:sp>
      <p:sp>
        <p:nvSpPr>
          <p:cNvPr id="289" name="Google Shape;289;p59"/>
          <p:cNvSpPr/>
          <p:nvPr/>
        </p:nvSpPr>
        <p:spPr>
          <a:xfrm>
            <a:off x="6079904" y="1555875"/>
            <a:ext cx="2704200" cy="1431300"/>
          </a:xfrm>
          <a:prstGeom prst="roundRect">
            <a:avLst>
              <a:gd name="adj" fmla="val 7821"/>
            </a:avLst>
          </a:prstGeom>
          <a:solidFill>
            <a:srgbClr val="FFFAED"/>
          </a:solidFill>
          <a:ln w="19050" cap="flat" cmpd="sng">
            <a:solidFill>
              <a:srgbClr val="043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9"/>
          <p:cNvSpPr txBox="1"/>
          <p:nvPr/>
        </p:nvSpPr>
        <p:spPr>
          <a:xfrm>
            <a:off x="6254307" y="1754173"/>
            <a:ext cx="2362800" cy="861774"/>
          </a:xfrm>
          <a:prstGeom prst="rect">
            <a:avLst/>
          </a:prstGeom>
          <a:noFill/>
          <a:ln>
            <a:noFill/>
          </a:ln>
        </p:spPr>
        <p:txBody>
          <a:bodyPr spcFirstLastPara="1" wrap="square" lIns="0" tIns="0" rIns="0" bIns="0" anchor="t" anchorCtr="0">
            <a:spAutoFit/>
          </a:bodyPr>
          <a:lstStyle/>
          <a:p>
            <a:pPr lvl="0"/>
            <a:r>
              <a:rPr lang="ru-RU" dirty="0" smtClean="0">
                <a:latin typeface="Montserrat Medium" panose="020B0604020202020204" charset="-52"/>
              </a:rPr>
              <a:t>Облачный сервер</a:t>
            </a:r>
            <a:r>
              <a:rPr lang="en-US" dirty="0" smtClean="0">
                <a:latin typeface="Montserrat Medium" panose="020B0604020202020204" charset="-52"/>
              </a:rPr>
              <a:t/>
            </a:r>
            <a:br>
              <a:rPr lang="en-US" dirty="0" smtClean="0">
                <a:latin typeface="Montserrat Medium" panose="020B0604020202020204" charset="-52"/>
              </a:rPr>
            </a:br>
            <a:r>
              <a:rPr lang="ru-RU" dirty="0" smtClean="0">
                <a:latin typeface="Montserrat Medium" panose="020B0604020202020204" charset="-52"/>
              </a:rPr>
              <a:t>создание </a:t>
            </a:r>
            <a:r>
              <a:rPr lang="en-US" dirty="0" err="1" smtClean="0">
                <a:latin typeface="Montserrat Medium" panose="020B0604020202020204" charset="-52"/>
              </a:rPr>
              <a:t>ssh</a:t>
            </a:r>
            <a:r>
              <a:rPr lang="en-US" dirty="0" smtClean="0">
                <a:latin typeface="Montserrat Medium" panose="020B0604020202020204" charset="-52"/>
              </a:rPr>
              <a:t>-</a:t>
            </a:r>
            <a:r>
              <a:rPr lang="ru-RU" dirty="0" smtClean="0">
                <a:latin typeface="Montserrat Medium" panose="020B0604020202020204" charset="-52"/>
              </a:rPr>
              <a:t>ключа</a:t>
            </a:r>
            <a:r>
              <a:rPr lang="en-US" dirty="0" smtClean="0">
                <a:latin typeface="Montserrat Medium" panose="020B0604020202020204" charset="-52"/>
              </a:rPr>
              <a:t/>
            </a:r>
            <a:br>
              <a:rPr lang="en-US" dirty="0" smtClean="0">
                <a:latin typeface="Montserrat Medium" panose="020B0604020202020204" charset="-52"/>
              </a:rPr>
            </a:br>
            <a:r>
              <a:rPr lang="ru-RU" dirty="0" smtClean="0">
                <a:latin typeface="Montserrat Medium" panose="020B0604020202020204" charset="-52"/>
              </a:rPr>
              <a:t/>
            </a:r>
            <a:br>
              <a:rPr lang="ru-RU" dirty="0" smtClean="0">
                <a:latin typeface="Montserrat Medium" panose="020B0604020202020204" charset="-52"/>
              </a:rPr>
            </a:br>
            <a:endParaRPr dirty="0">
              <a:solidFill>
                <a:srgbClr val="181818"/>
              </a:solidFill>
              <a:latin typeface="Montserrat Medium" panose="020B0604020202020204" charset="-52"/>
              <a:ea typeface="Montserrat Medium"/>
              <a:cs typeface="Montserrat Medium"/>
              <a:sym typeface="Montserrat Medium"/>
            </a:endParaRPr>
          </a:p>
        </p:txBody>
      </p:sp>
      <p:sp>
        <p:nvSpPr>
          <p:cNvPr id="291" name="Google Shape;291;p59"/>
          <p:cNvSpPr/>
          <p:nvPr/>
        </p:nvSpPr>
        <p:spPr>
          <a:xfrm>
            <a:off x="3219952" y="1555875"/>
            <a:ext cx="2704200" cy="1431300"/>
          </a:xfrm>
          <a:prstGeom prst="roundRect">
            <a:avLst>
              <a:gd name="adj" fmla="val 7821"/>
            </a:avLst>
          </a:prstGeom>
          <a:solidFill>
            <a:srgbClr val="FFFAED"/>
          </a:solidFill>
          <a:ln w="19050" cap="flat" cmpd="sng">
            <a:solidFill>
              <a:srgbClr val="043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9"/>
          <p:cNvSpPr txBox="1"/>
          <p:nvPr/>
        </p:nvSpPr>
        <p:spPr>
          <a:xfrm>
            <a:off x="3394355" y="1754173"/>
            <a:ext cx="2362800" cy="646331"/>
          </a:xfrm>
          <a:prstGeom prst="rect">
            <a:avLst/>
          </a:prstGeom>
          <a:noFill/>
          <a:ln>
            <a:noFill/>
          </a:ln>
        </p:spPr>
        <p:txBody>
          <a:bodyPr spcFirstLastPara="1" wrap="square" lIns="0" tIns="0" rIns="0" bIns="0" anchor="t" anchorCtr="0">
            <a:spAutoFit/>
          </a:bodyPr>
          <a:lstStyle/>
          <a:p>
            <a:pPr lvl="0"/>
            <a:r>
              <a:rPr lang="ru-RU" dirty="0" smtClean="0">
                <a:solidFill>
                  <a:srgbClr val="181818"/>
                </a:solidFill>
                <a:latin typeface="Montserrat Medium"/>
                <a:ea typeface="Montserrat Medium"/>
                <a:cs typeface="Montserrat Medium"/>
                <a:sym typeface="Montserrat Medium"/>
              </a:rPr>
              <a:t>Настройка проекта:</a:t>
            </a:r>
            <a:br>
              <a:rPr lang="ru-RU" dirty="0" smtClean="0">
                <a:solidFill>
                  <a:srgbClr val="181818"/>
                </a:solidFill>
                <a:latin typeface="Montserrat Medium"/>
                <a:ea typeface="Montserrat Medium"/>
                <a:cs typeface="Montserrat Medium"/>
                <a:sym typeface="Montserrat Medium"/>
              </a:rPr>
            </a:br>
            <a:r>
              <a:rPr lang="en-US" dirty="0" smtClean="0">
                <a:solidFill>
                  <a:srgbClr val="181818"/>
                </a:solidFill>
                <a:latin typeface="Montserrat Medium"/>
                <a:ea typeface="Montserrat Medium"/>
                <a:cs typeface="Montserrat Medium"/>
                <a:sym typeface="Montserrat Medium"/>
              </a:rPr>
              <a:t>settings.py</a:t>
            </a:r>
            <a:r>
              <a:rPr lang="en-US" dirty="0">
                <a:solidFill>
                  <a:srgbClr val="181818"/>
                </a:solidFill>
                <a:latin typeface="Montserrat Medium"/>
                <a:ea typeface="Montserrat Medium"/>
                <a:cs typeface="Montserrat Medium"/>
                <a:sym typeface="Montserrat Medium"/>
              </a:rPr>
              <a:t/>
            </a:r>
            <a:br>
              <a:rPr lang="en-US" dirty="0">
                <a:solidFill>
                  <a:srgbClr val="181818"/>
                </a:solidFill>
                <a:latin typeface="Montserrat Medium"/>
                <a:ea typeface="Montserrat Medium"/>
                <a:cs typeface="Montserrat Medium"/>
                <a:sym typeface="Montserrat Medium"/>
              </a:rPr>
            </a:br>
            <a:r>
              <a:rPr lang="en-US" dirty="0">
                <a:solidFill>
                  <a:srgbClr val="181818"/>
                </a:solidFill>
                <a:latin typeface="Montserrat Medium"/>
                <a:ea typeface="Montserrat Medium"/>
                <a:cs typeface="Montserrat Medium"/>
                <a:sym typeface="Montserrat Medium"/>
              </a:rPr>
              <a:t>requirements.txt</a:t>
            </a:r>
            <a:endParaRPr dirty="0">
              <a:solidFill>
                <a:srgbClr val="181818"/>
              </a:solidFill>
              <a:latin typeface="Montserrat Medium"/>
              <a:ea typeface="Montserrat Medium"/>
              <a:cs typeface="Montserrat Medium"/>
              <a:sym typeface="Montserrat Medium"/>
            </a:endParaRPr>
          </a:p>
        </p:txBody>
      </p:sp>
      <p:sp>
        <p:nvSpPr>
          <p:cNvPr id="293" name="Google Shape;293;p59"/>
          <p:cNvSpPr/>
          <p:nvPr/>
        </p:nvSpPr>
        <p:spPr>
          <a:xfrm>
            <a:off x="360000" y="3172200"/>
            <a:ext cx="2704200" cy="1431300"/>
          </a:xfrm>
          <a:prstGeom prst="roundRect">
            <a:avLst>
              <a:gd name="adj" fmla="val 7821"/>
            </a:avLst>
          </a:prstGeom>
          <a:solidFill>
            <a:srgbClr val="FFFAED"/>
          </a:solidFill>
          <a:ln w="19050" cap="flat" cmpd="sng">
            <a:solidFill>
              <a:srgbClr val="043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9"/>
          <p:cNvSpPr txBox="1"/>
          <p:nvPr/>
        </p:nvSpPr>
        <p:spPr>
          <a:xfrm>
            <a:off x="534400" y="3370500"/>
            <a:ext cx="2362800" cy="430887"/>
          </a:xfrm>
          <a:prstGeom prst="rect">
            <a:avLst/>
          </a:prstGeom>
          <a:noFill/>
          <a:ln>
            <a:noFill/>
          </a:ln>
        </p:spPr>
        <p:txBody>
          <a:bodyPr spcFirstLastPara="1" wrap="square" lIns="0" tIns="0" rIns="0" bIns="0" anchor="t" anchorCtr="0">
            <a:spAutoFit/>
          </a:bodyPr>
          <a:lstStyle/>
          <a:p>
            <a:pPr lvl="0"/>
            <a:r>
              <a:rPr lang="ru-RU" dirty="0" smtClean="0">
                <a:latin typeface="Montserrat Medium" panose="020B0604020202020204" charset="-52"/>
              </a:rPr>
              <a:t>Установка </a:t>
            </a:r>
            <a:r>
              <a:rPr lang="en-US" dirty="0" err="1">
                <a:latin typeface="Montserrat Medium" panose="020B0604020202020204" charset="-52"/>
              </a:rPr>
              <a:t>docker</a:t>
            </a:r>
            <a:r>
              <a:rPr lang="ru-RU" dirty="0">
                <a:latin typeface="Montserrat Medium" panose="020B0604020202020204" charset="-52"/>
              </a:rPr>
              <a:t>а</a:t>
            </a:r>
            <a:r>
              <a:rPr lang="en-US" dirty="0">
                <a:latin typeface="Montserrat Medium" panose="020B0604020202020204" charset="-52"/>
              </a:rPr>
              <a:t> </a:t>
            </a:r>
            <a:r>
              <a:rPr lang="ru-RU" dirty="0">
                <a:latin typeface="Montserrat Medium" panose="020B0604020202020204" charset="-52"/>
              </a:rPr>
              <a:t>на </a:t>
            </a:r>
            <a:r>
              <a:rPr lang="en-US" dirty="0" err="1">
                <a:latin typeface="Montserrat Medium" panose="020B0604020202020204" charset="-52"/>
              </a:rPr>
              <a:t>ubuntu</a:t>
            </a:r>
            <a:endParaRPr dirty="0">
              <a:solidFill>
                <a:srgbClr val="181818"/>
              </a:solidFill>
              <a:latin typeface="Montserrat Medium" panose="020B0604020202020204" charset="-52"/>
              <a:ea typeface="Montserrat Medium"/>
              <a:cs typeface="Montserrat Medium"/>
              <a:sym typeface="Montserrat Medium"/>
            </a:endParaRPr>
          </a:p>
        </p:txBody>
      </p:sp>
      <p:sp>
        <p:nvSpPr>
          <p:cNvPr id="295" name="Google Shape;295;p59"/>
          <p:cNvSpPr/>
          <p:nvPr/>
        </p:nvSpPr>
        <p:spPr>
          <a:xfrm>
            <a:off x="6079904" y="3172200"/>
            <a:ext cx="2704200" cy="1431300"/>
          </a:xfrm>
          <a:prstGeom prst="roundRect">
            <a:avLst>
              <a:gd name="adj" fmla="val 7821"/>
            </a:avLst>
          </a:prstGeom>
          <a:solidFill>
            <a:srgbClr val="FFFAED"/>
          </a:solidFill>
          <a:ln w="19050" cap="flat" cmpd="sng">
            <a:solidFill>
              <a:srgbClr val="043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9"/>
          <p:cNvSpPr txBox="1"/>
          <p:nvPr/>
        </p:nvSpPr>
        <p:spPr>
          <a:xfrm>
            <a:off x="6254307" y="3370498"/>
            <a:ext cx="2362800" cy="21544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None/>
            </a:pPr>
            <a:r>
              <a:rPr lang="ru-RU" dirty="0" smtClean="0">
                <a:solidFill>
                  <a:srgbClr val="181818"/>
                </a:solidFill>
                <a:latin typeface="Montserrat Medium"/>
                <a:ea typeface="Montserrat Medium"/>
                <a:cs typeface="Montserrat Medium"/>
                <a:sym typeface="Montserrat Medium"/>
              </a:rPr>
              <a:t>Ответы на вопросы</a:t>
            </a:r>
            <a:endParaRPr dirty="0">
              <a:solidFill>
                <a:srgbClr val="181818"/>
              </a:solidFill>
              <a:latin typeface="Montserrat Medium"/>
              <a:ea typeface="Montserrat Medium"/>
              <a:cs typeface="Montserrat Medium"/>
              <a:sym typeface="Montserrat Medium"/>
            </a:endParaRPr>
          </a:p>
        </p:txBody>
      </p:sp>
      <p:sp>
        <p:nvSpPr>
          <p:cNvPr id="297" name="Google Shape;297;p59"/>
          <p:cNvSpPr/>
          <p:nvPr/>
        </p:nvSpPr>
        <p:spPr>
          <a:xfrm>
            <a:off x="3219952" y="3172200"/>
            <a:ext cx="2704200" cy="1431300"/>
          </a:xfrm>
          <a:prstGeom prst="roundRect">
            <a:avLst>
              <a:gd name="adj" fmla="val 7821"/>
            </a:avLst>
          </a:prstGeom>
          <a:solidFill>
            <a:srgbClr val="FFFAED"/>
          </a:solidFill>
          <a:ln w="19050" cap="flat" cmpd="sng">
            <a:solidFill>
              <a:srgbClr val="043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9"/>
          <p:cNvSpPr txBox="1"/>
          <p:nvPr/>
        </p:nvSpPr>
        <p:spPr>
          <a:xfrm>
            <a:off x="3394355" y="3370498"/>
            <a:ext cx="2362800" cy="646331"/>
          </a:xfrm>
          <a:prstGeom prst="rect">
            <a:avLst/>
          </a:prstGeom>
          <a:noFill/>
          <a:ln>
            <a:noFill/>
          </a:ln>
        </p:spPr>
        <p:txBody>
          <a:bodyPr spcFirstLastPara="1" wrap="square" lIns="0" tIns="0" rIns="0" bIns="0" anchor="t" anchorCtr="0">
            <a:spAutoFit/>
          </a:bodyPr>
          <a:lstStyle/>
          <a:p>
            <a:pPr lvl="0"/>
            <a:r>
              <a:rPr lang="ru-RU" dirty="0">
                <a:latin typeface="Montserrat Medium" panose="020B0604020202020204" charset="-52"/>
              </a:rPr>
              <a:t>К</a:t>
            </a:r>
            <a:r>
              <a:rPr lang="ru-RU" dirty="0" smtClean="0">
                <a:latin typeface="Montserrat Medium" panose="020B0604020202020204" charset="-52"/>
              </a:rPr>
              <a:t>лонирование проекта с </a:t>
            </a:r>
            <a:r>
              <a:rPr lang="en-US" dirty="0" err="1" smtClean="0">
                <a:latin typeface="Montserrat Medium" panose="020B0604020202020204" charset="-52"/>
              </a:rPr>
              <a:t>github</a:t>
            </a:r>
            <a:r>
              <a:rPr lang="en-US" dirty="0" smtClean="0">
                <a:latin typeface="Montserrat Medium" panose="020B0604020202020204" charset="-52"/>
              </a:rPr>
              <a:t>-</a:t>
            </a:r>
            <a:r>
              <a:rPr lang="ru-RU" dirty="0" smtClean="0">
                <a:latin typeface="Montserrat Medium" panose="020B0604020202020204" charset="-52"/>
              </a:rPr>
              <a:t>а</a:t>
            </a:r>
            <a:br>
              <a:rPr lang="ru-RU" dirty="0" smtClean="0">
                <a:latin typeface="Montserrat Medium" panose="020B0604020202020204" charset="-52"/>
              </a:rPr>
            </a:br>
            <a:r>
              <a:rPr lang="ru-RU" dirty="0" smtClean="0">
                <a:latin typeface="Montserrat Medium" panose="020B0604020202020204" charset="-52"/>
              </a:rPr>
              <a:t>Запуск на сервере</a:t>
            </a:r>
            <a:endParaRPr lang="ru-RU" dirty="0">
              <a:solidFill>
                <a:srgbClr val="181818"/>
              </a:solidFill>
              <a:latin typeface="Montserrat Medium" panose="020B0604020202020204" charset="-52"/>
              <a:ea typeface="Montserrat Medium"/>
              <a:cs typeface="Montserrat Medium"/>
              <a:sym typeface="Montserrat Medium"/>
            </a:endParaRPr>
          </a:p>
        </p:txBody>
      </p:sp>
      <p:pic>
        <p:nvPicPr>
          <p:cNvPr id="299" name="Google Shape;299;p59"/>
          <p:cNvPicPr preferRelativeResize="0"/>
          <p:nvPr/>
        </p:nvPicPr>
        <p:blipFill>
          <a:blip r:embed="rId3">
            <a:alphaModFix/>
          </a:blip>
          <a:stretch>
            <a:fillRect/>
          </a:stretch>
        </p:blipFill>
        <p:spPr>
          <a:xfrm>
            <a:off x="2610914" y="2663596"/>
            <a:ext cx="286290" cy="194215"/>
          </a:xfrm>
          <a:prstGeom prst="rect">
            <a:avLst/>
          </a:prstGeom>
          <a:noFill/>
          <a:ln>
            <a:noFill/>
          </a:ln>
        </p:spPr>
      </p:pic>
      <p:pic>
        <p:nvPicPr>
          <p:cNvPr id="300" name="Google Shape;300;p59"/>
          <p:cNvPicPr preferRelativeResize="0"/>
          <p:nvPr/>
        </p:nvPicPr>
        <p:blipFill>
          <a:blip r:embed="rId4">
            <a:alphaModFix/>
          </a:blip>
          <a:stretch>
            <a:fillRect/>
          </a:stretch>
        </p:blipFill>
        <p:spPr>
          <a:xfrm>
            <a:off x="5417634" y="2663596"/>
            <a:ext cx="342397" cy="194215"/>
          </a:xfrm>
          <a:prstGeom prst="rect">
            <a:avLst/>
          </a:prstGeom>
          <a:noFill/>
          <a:ln>
            <a:noFill/>
          </a:ln>
        </p:spPr>
      </p:pic>
      <p:pic>
        <p:nvPicPr>
          <p:cNvPr id="301" name="Google Shape;301;p59"/>
          <p:cNvPicPr preferRelativeResize="0"/>
          <p:nvPr/>
        </p:nvPicPr>
        <p:blipFill>
          <a:blip r:embed="rId5">
            <a:alphaModFix/>
          </a:blip>
          <a:stretch>
            <a:fillRect/>
          </a:stretch>
        </p:blipFill>
        <p:spPr>
          <a:xfrm>
            <a:off x="8274700" y="2663596"/>
            <a:ext cx="342397" cy="194215"/>
          </a:xfrm>
          <a:prstGeom prst="rect">
            <a:avLst/>
          </a:prstGeom>
          <a:noFill/>
          <a:ln>
            <a:noFill/>
          </a:ln>
        </p:spPr>
      </p:pic>
      <p:pic>
        <p:nvPicPr>
          <p:cNvPr id="302" name="Google Shape;302;p59"/>
          <p:cNvPicPr preferRelativeResize="0"/>
          <p:nvPr/>
        </p:nvPicPr>
        <p:blipFill>
          <a:blip r:embed="rId6">
            <a:alphaModFix/>
          </a:blip>
          <a:stretch>
            <a:fillRect/>
          </a:stretch>
        </p:blipFill>
        <p:spPr>
          <a:xfrm>
            <a:off x="2582872" y="4274156"/>
            <a:ext cx="342393" cy="194215"/>
          </a:xfrm>
          <a:prstGeom prst="rect">
            <a:avLst/>
          </a:prstGeom>
          <a:noFill/>
          <a:ln>
            <a:noFill/>
          </a:ln>
        </p:spPr>
      </p:pic>
      <p:pic>
        <p:nvPicPr>
          <p:cNvPr id="303" name="Google Shape;303;p59"/>
          <p:cNvPicPr preferRelativeResize="0"/>
          <p:nvPr/>
        </p:nvPicPr>
        <p:blipFill>
          <a:blip r:embed="rId7">
            <a:alphaModFix/>
          </a:blip>
          <a:stretch>
            <a:fillRect/>
          </a:stretch>
        </p:blipFill>
        <p:spPr>
          <a:xfrm>
            <a:off x="5411884" y="4274156"/>
            <a:ext cx="348147" cy="194215"/>
          </a:xfrm>
          <a:prstGeom prst="rect">
            <a:avLst/>
          </a:prstGeom>
          <a:noFill/>
          <a:ln>
            <a:noFill/>
          </a:ln>
        </p:spPr>
      </p:pic>
      <p:pic>
        <p:nvPicPr>
          <p:cNvPr id="304" name="Google Shape;304;p59"/>
          <p:cNvPicPr preferRelativeResize="0"/>
          <p:nvPr/>
        </p:nvPicPr>
        <p:blipFill>
          <a:blip r:embed="rId8">
            <a:alphaModFix/>
          </a:blip>
          <a:stretch>
            <a:fillRect/>
          </a:stretch>
        </p:blipFill>
        <p:spPr>
          <a:xfrm>
            <a:off x="8267511" y="4274156"/>
            <a:ext cx="349586" cy="1942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a:solidFill>
                  <a:srgbClr val="043933"/>
                </a:solidFill>
                <a:latin typeface="Montserrat Medium"/>
                <a:ea typeface="Montserrat Medium"/>
                <a:cs typeface="Montserrat Medium"/>
                <a:sym typeface="Montserrat Medium"/>
              </a:rPr>
              <a:t>STATIC</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1255728"/>
          </a:xfrm>
          <a:prstGeom prst="rect">
            <a:avLst/>
          </a:prstGeom>
          <a:noFill/>
          <a:ln>
            <a:noFill/>
          </a:ln>
        </p:spPr>
        <p:txBody>
          <a:bodyPr spcFirstLastPara="1" wrap="square" lIns="0" tIns="0" rIns="0" bIns="0" anchor="t" anchorCtr="0">
            <a:spAutoFit/>
          </a:bodyPr>
          <a:lstStyle/>
          <a:p>
            <a:pPr lvl="0">
              <a:lnSpc>
                <a:spcPct val="85000"/>
              </a:lnSpc>
            </a:pPr>
            <a:r>
              <a:rPr lang="en-US" sz="1800" dirty="0">
                <a:solidFill>
                  <a:srgbClr val="043933"/>
                </a:solidFill>
                <a:latin typeface="Montserrat Medium"/>
                <a:ea typeface="Montserrat Medium"/>
                <a:cs typeface="Montserrat Medium"/>
                <a:sym typeface="Montserrat Medium"/>
              </a:rPr>
              <a:t>STATIC_URL = 'static/' </a:t>
            </a:r>
          </a:p>
          <a:p>
            <a:pPr lvl="0">
              <a:lnSpc>
                <a:spcPct val="85000"/>
              </a:lnSpc>
            </a:pPr>
            <a:r>
              <a:rPr lang="en-US" sz="1800" dirty="0">
                <a:solidFill>
                  <a:srgbClr val="043933"/>
                </a:solidFill>
                <a:latin typeface="Montserrat Medium"/>
                <a:ea typeface="Montserrat Medium"/>
                <a:cs typeface="Montserrat Medium"/>
                <a:sym typeface="Montserrat Medium"/>
              </a:rPr>
              <a:t>STATIC_ROOT = </a:t>
            </a:r>
            <a:r>
              <a:rPr lang="en-US" sz="1800" dirty="0" err="1">
                <a:solidFill>
                  <a:srgbClr val="043933"/>
                </a:solidFill>
                <a:latin typeface="Montserrat Medium"/>
                <a:ea typeface="Montserrat Medium"/>
                <a:cs typeface="Montserrat Medium"/>
                <a:sym typeface="Montserrat Medium"/>
              </a:rPr>
              <a:t>os.path.join</a:t>
            </a:r>
            <a:r>
              <a:rPr lang="en-US" sz="1800" dirty="0">
                <a:solidFill>
                  <a:srgbClr val="043933"/>
                </a:solidFill>
                <a:latin typeface="Montserrat Medium"/>
                <a:ea typeface="Montserrat Medium"/>
                <a:cs typeface="Montserrat Medium"/>
                <a:sym typeface="Montserrat Medium"/>
              </a:rPr>
              <a:t>(BASE_DIR, 'static</a:t>
            </a:r>
            <a:r>
              <a:rPr lang="en-US" sz="1800" dirty="0" smtClean="0">
                <a:solidFill>
                  <a:srgbClr val="043933"/>
                </a:solidFill>
                <a:latin typeface="Montserrat Medium"/>
                <a:ea typeface="Montserrat Medium"/>
                <a:cs typeface="Montserrat Medium"/>
                <a:sym typeface="Montserrat Medium"/>
              </a:rPr>
              <a:t>/‘</a:t>
            </a:r>
            <a:r>
              <a:rPr lang="ru-RU" sz="1800" dirty="0" smtClean="0">
                <a:solidFill>
                  <a:srgbClr val="043933"/>
                </a:solidFill>
                <a:latin typeface="Montserrat Medium"/>
                <a:ea typeface="Montserrat Medium"/>
                <a:cs typeface="Montserrat Medium"/>
                <a:sym typeface="Montserrat Medium"/>
              </a:rPr>
              <a:t>)</a:t>
            </a: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Добавить путь к папке, где будут храниться статические файлы (STATIC_ROOT) и </a:t>
            </a:r>
            <a:r>
              <a:rPr lang="ru-RU" dirty="0" smtClean="0">
                <a:solidFill>
                  <a:srgbClr val="043933"/>
                </a:solidFill>
                <a:latin typeface="Montserrat Medium"/>
                <a:ea typeface="Montserrat Medium"/>
                <a:cs typeface="Montserrat Medium"/>
                <a:sym typeface="Montserrat Medium"/>
              </a:rPr>
              <a:t/>
            </a:r>
            <a:br>
              <a:rPr lang="ru-RU" dirty="0" smtClean="0">
                <a:solidFill>
                  <a:srgbClr val="043933"/>
                </a:solidFill>
                <a:latin typeface="Montserrat Medium"/>
                <a:ea typeface="Montserrat Medium"/>
                <a:cs typeface="Montserrat Medium"/>
                <a:sym typeface="Montserrat Medium"/>
              </a:rPr>
            </a:br>
            <a:r>
              <a:rPr lang="ru-RU" dirty="0" smtClean="0">
                <a:solidFill>
                  <a:srgbClr val="043933"/>
                </a:solidFill>
                <a:latin typeface="Montserrat Medium"/>
                <a:ea typeface="Montserrat Medium"/>
                <a:cs typeface="Montserrat Medium"/>
                <a:sym typeface="Montserrat Medium"/>
              </a:rPr>
              <a:t>префикс </a:t>
            </a:r>
            <a:r>
              <a:rPr lang="ru-RU" dirty="0">
                <a:solidFill>
                  <a:srgbClr val="043933"/>
                </a:solidFill>
                <a:latin typeface="Montserrat Medium"/>
                <a:ea typeface="Montserrat Medium"/>
                <a:cs typeface="Montserrat Medium"/>
                <a:sym typeface="Montserrat Medium"/>
              </a:rPr>
              <a:t>URL адреса для получения статических файлов (STATIC_URL) </a:t>
            </a:r>
            <a:endParaRPr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427598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a:solidFill>
                  <a:srgbClr val="043933"/>
                </a:solidFill>
                <a:latin typeface="Montserrat Medium"/>
                <a:ea typeface="Montserrat Medium"/>
                <a:cs typeface="Montserrat Medium"/>
                <a:sym typeface="Montserrat Medium"/>
              </a:rPr>
              <a:t>SECRET_KEY</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1020279"/>
          </a:xfrm>
          <a:prstGeom prst="rect">
            <a:avLst/>
          </a:prstGeom>
          <a:noFill/>
          <a:ln>
            <a:noFill/>
          </a:ln>
        </p:spPr>
        <p:txBody>
          <a:bodyPr spcFirstLastPara="1" wrap="square" lIns="0" tIns="0" rIns="0" bIns="0" anchor="t" anchorCtr="0">
            <a:spAutoFit/>
          </a:bodyPr>
          <a:lstStyle/>
          <a:p>
            <a:pPr lvl="0">
              <a:lnSpc>
                <a:spcPct val="85000"/>
              </a:lnSpc>
            </a:pPr>
            <a:r>
              <a:rPr lang="en-US" sz="1800" dirty="0">
                <a:solidFill>
                  <a:srgbClr val="043933"/>
                </a:solidFill>
                <a:latin typeface="Montserrat Medium"/>
                <a:ea typeface="Montserrat Medium"/>
                <a:cs typeface="Montserrat Medium"/>
                <a:sym typeface="Montserrat Medium"/>
              </a:rPr>
              <a:t>SECRET_KEY = </a:t>
            </a:r>
            <a:r>
              <a:rPr lang="en-US" sz="1800" dirty="0" err="1">
                <a:solidFill>
                  <a:srgbClr val="043933"/>
                </a:solidFill>
                <a:latin typeface="Montserrat Medium"/>
                <a:ea typeface="Montserrat Medium"/>
                <a:cs typeface="Montserrat Medium"/>
                <a:sym typeface="Montserrat Medium"/>
              </a:rPr>
              <a:t>os.environ.get</a:t>
            </a:r>
            <a:r>
              <a:rPr lang="en-US" sz="1800" dirty="0">
                <a:solidFill>
                  <a:srgbClr val="043933"/>
                </a:solidFill>
                <a:latin typeface="Montserrat Medium"/>
                <a:ea typeface="Montserrat Medium"/>
                <a:cs typeface="Montserrat Medium"/>
                <a:sym typeface="Montserrat Medium"/>
              </a:rPr>
              <a:t>('SECRET_KEY')</a:t>
            </a:r>
            <a:endParaRPr lang="ru-RU" sz="1800" dirty="0" smtClean="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Скрыть секретный ключ, сформированный </a:t>
            </a:r>
            <a:r>
              <a:rPr lang="ru-RU" dirty="0" err="1">
                <a:solidFill>
                  <a:srgbClr val="043933"/>
                </a:solidFill>
                <a:latin typeface="Montserrat Medium"/>
                <a:ea typeface="Montserrat Medium"/>
                <a:cs typeface="Montserrat Medium"/>
                <a:sym typeface="Montserrat Medium"/>
              </a:rPr>
              <a:t>Django</a:t>
            </a:r>
            <a:r>
              <a:rPr lang="ru-RU" dirty="0">
                <a:solidFill>
                  <a:srgbClr val="043933"/>
                </a:solidFill>
                <a:latin typeface="Montserrat Medium"/>
                <a:ea typeface="Montserrat Medium"/>
                <a:cs typeface="Montserrat Medium"/>
                <a:sym typeface="Montserrat Medium"/>
              </a:rPr>
              <a:t>. </a:t>
            </a:r>
            <a:r>
              <a:rPr lang="ru-RU" dirty="0" smtClean="0">
                <a:solidFill>
                  <a:srgbClr val="043933"/>
                </a:solidFill>
                <a:latin typeface="Montserrat Medium"/>
                <a:ea typeface="Montserrat Medium"/>
                <a:cs typeface="Montserrat Medium"/>
                <a:sym typeface="Montserrat Medium"/>
              </a:rPr>
              <a:t/>
            </a:r>
            <a:br>
              <a:rPr lang="ru-RU" dirty="0" smtClean="0">
                <a:solidFill>
                  <a:srgbClr val="043933"/>
                </a:solidFill>
                <a:latin typeface="Montserrat Medium"/>
                <a:ea typeface="Montserrat Medium"/>
                <a:cs typeface="Montserrat Medium"/>
                <a:sym typeface="Montserrat Medium"/>
              </a:rPr>
            </a:br>
            <a:r>
              <a:rPr lang="ru-RU" dirty="0" smtClean="0">
                <a:solidFill>
                  <a:srgbClr val="043933"/>
                </a:solidFill>
                <a:latin typeface="Montserrat Medium"/>
                <a:ea typeface="Montserrat Medium"/>
                <a:cs typeface="Montserrat Medium"/>
                <a:sym typeface="Montserrat Medium"/>
              </a:rPr>
              <a:t>Мы </a:t>
            </a:r>
            <a:r>
              <a:rPr lang="ru-RU" dirty="0">
                <a:solidFill>
                  <a:srgbClr val="043933"/>
                </a:solidFill>
                <a:latin typeface="Montserrat Medium"/>
                <a:ea typeface="Montserrat Medium"/>
                <a:cs typeface="Montserrat Medium"/>
                <a:sym typeface="Montserrat Medium"/>
              </a:rPr>
              <a:t>добавим его в переменные окружения .</a:t>
            </a:r>
            <a:r>
              <a:rPr lang="ru-RU" dirty="0" err="1">
                <a:solidFill>
                  <a:srgbClr val="043933"/>
                </a:solidFill>
                <a:latin typeface="Montserrat Medium"/>
                <a:ea typeface="Montserrat Medium"/>
                <a:cs typeface="Montserrat Medium"/>
                <a:sym typeface="Montserrat Medium"/>
              </a:rPr>
              <a:t>env</a:t>
            </a:r>
            <a:r>
              <a:rPr lang="ru-RU" dirty="0">
                <a:solidFill>
                  <a:srgbClr val="043933"/>
                </a:solidFill>
                <a:latin typeface="Montserrat Medium"/>
                <a:ea typeface="Montserrat Medium"/>
                <a:cs typeface="Montserrat Medium"/>
                <a:sym typeface="Montserrat Medium"/>
              </a:rPr>
              <a:t> </a:t>
            </a:r>
            <a:endParaRPr lang="en-US"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Не забываем, что файл </a:t>
            </a:r>
            <a:r>
              <a:rPr lang="en-US" dirty="0" smtClean="0">
                <a:solidFill>
                  <a:srgbClr val="043933"/>
                </a:solidFill>
                <a:latin typeface="Montserrat Medium"/>
                <a:ea typeface="Montserrat Medium"/>
                <a:cs typeface="Montserrat Medium"/>
                <a:sym typeface="Montserrat Medium"/>
              </a:rPr>
              <a:t>.</a:t>
            </a:r>
            <a:r>
              <a:rPr lang="en-US" dirty="0" err="1" smtClean="0">
                <a:solidFill>
                  <a:srgbClr val="043933"/>
                </a:solidFill>
                <a:latin typeface="Montserrat Medium"/>
                <a:ea typeface="Montserrat Medium"/>
                <a:cs typeface="Montserrat Medium"/>
                <a:sym typeface="Montserrat Medium"/>
              </a:rPr>
              <a:t>env</a:t>
            </a:r>
            <a:r>
              <a:rPr lang="en-US" dirty="0" smtClean="0">
                <a:solidFill>
                  <a:srgbClr val="043933"/>
                </a:solidFill>
                <a:latin typeface="Montserrat Medium"/>
                <a:ea typeface="Montserrat Medium"/>
                <a:cs typeface="Montserrat Medium"/>
                <a:sym typeface="Montserrat Medium"/>
              </a:rPr>
              <a:t> </a:t>
            </a:r>
            <a:r>
              <a:rPr lang="ru-RU" dirty="0" smtClean="0">
                <a:solidFill>
                  <a:srgbClr val="043933"/>
                </a:solidFill>
                <a:latin typeface="Montserrat Medium"/>
                <a:ea typeface="Montserrat Medium"/>
                <a:cs typeface="Montserrat Medium"/>
                <a:sym typeface="Montserrat Medium"/>
              </a:rPr>
              <a:t>надо будет положить на сервер</a:t>
            </a:r>
            <a:endParaRPr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3982319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a:solidFill>
                  <a:srgbClr val="043933"/>
                </a:solidFill>
                <a:latin typeface="Montserrat Medium"/>
                <a:ea typeface="Montserrat Medium"/>
                <a:cs typeface="Montserrat Medium"/>
                <a:sym typeface="Montserrat Medium"/>
              </a:rPr>
              <a:t>MIDDLEWARE</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2066720"/>
          </a:xfrm>
          <a:prstGeom prst="rect">
            <a:avLst/>
          </a:prstGeom>
          <a:noFill/>
          <a:ln>
            <a:noFill/>
          </a:ln>
        </p:spPr>
        <p:txBody>
          <a:bodyPr spcFirstLastPara="1" wrap="square" lIns="0" tIns="0" rIns="0" bIns="0" anchor="t" anchorCtr="0">
            <a:spAutoFit/>
          </a:bodyPr>
          <a:lstStyle/>
          <a:p>
            <a:pPr lvl="0">
              <a:lnSpc>
                <a:spcPct val="85000"/>
              </a:lnSpc>
            </a:pPr>
            <a:r>
              <a:rPr lang="en-US" dirty="0">
                <a:solidFill>
                  <a:srgbClr val="043933"/>
                </a:solidFill>
                <a:latin typeface="Montserrat Medium"/>
                <a:ea typeface="Montserrat Medium"/>
                <a:cs typeface="Montserrat Medium"/>
                <a:sym typeface="Montserrat Medium"/>
              </a:rPr>
              <a:t>MIDDLEWARE = [</a:t>
            </a:r>
          </a:p>
          <a:p>
            <a:pPr lvl="0">
              <a:lnSpc>
                <a:spcPct val="85000"/>
              </a:lnSpc>
            </a:pPr>
            <a:r>
              <a:rPr lang="en-US" dirty="0">
                <a:solidFill>
                  <a:srgbClr val="043933"/>
                </a:solidFill>
                <a:latin typeface="Montserrat Medium"/>
                <a:ea typeface="Montserrat Medium"/>
                <a:cs typeface="Montserrat Medium"/>
                <a:sym typeface="Montserrat Medium"/>
              </a:rPr>
              <a:t>  	...</a:t>
            </a:r>
          </a:p>
          <a:p>
            <a:pPr lvl="0">
              <a:lnSpc>
                <a:spcPct val="85000"/>
              </a:lnSpc>
            </a:pPr>
            <a:r>
              <a:rPr lang="en-US" dirty="0">
                <a:solidFill>
                  <a:srgbClr val="043933"/>
                </a:solidFill>
                <a:latin typeface="Montserrat Medium"/>
                <a:ea typeface="Montserrat Medium"/>
                <a:cs typeface="Montserrat Medium"/>
                <a:sym typeface="Montserrat Medium"/>
              </a:rPr>
              <a:t>  	'</a:t>
            </a:r>
            <a:r>
              <a:rPr lang="en-US" dirty="0" err="1">
                <a:solidFill>
                  <a:srgbClr val="043933"/>
                </a:solidFill>
                <a:latin typeface="Montserrat Medium"/>
                <a:ea typeface="Montserrat Medium"/>
                <a:cs typeface="Montserrat Medium"/>
                <a:sym typeface="Montserrat Medium"/>
              </a:rPr>
              <a:t>django.middleware.security.SecurityMiddleware</a:t>
            </a:r>
            <a:r>
              <a:rPr lang="en-US" dirty="0">
                <a:solidFill>
                  <a:srgbClr val="043933"/>
                </a:solidFill>
                <a:latin typeface="Montserrat Medium"/>
                <a:ea typeface="Montserrat Medium"/>
                <a:cs typeface="Montserrat Medium"/>
                <a:sym typeface="Montserrat Medium"/>
              </a:rPr>
              <a:t>',</a:t>
            </a:r>
          </a:p>
          <a:p>
            <a:pPr lvl="0">
              <a:lnSpc>
                <a:spcPct val="85000"/>
              </a:lnSpc>
            </a:pPr>
            <a:r>
              <a:rPr lang="en-US" dirty="0">
                <a:solidFill>
                  <a:srgbClr val="043933"/>
                </a:solidFill>
                <a:latin typeface="Montserrat Medium"/>
                <a:ea typeface="Montserrat Medium"/>
                <a:cs typeface="Montserrat Medium"/>
                <a:sym typeface="Montserrat Medium"/>
              </a:rPr>
              <a:t>  	</a:t>
            </a:r>
            <a:r>
              <a:rPr lang="en-US" dirty="0">
                <a:solidFill>
                  <a:srgbClr val="C00000"/>
                </a:solidFill>
                <a:latin typeface="Montserrat Medium"/>
                <a:ea typeface="Montserrat Medium"/>
                <a:cs typeface="Montserrat Medium"/>
                <a:sym typeface="Montserrat Medium"/>
              </a:rPr>
              <a:t>'</a:t>
            </a:r>
            <a:r>
              <a:rPr lang="en-US" dirty="0" err="1">
                <a:solidFill>
                  <a:srgbClr val="C00000"/>
                </a:solidFill>
                <a:latin typeface="Montserrat Medium"/>
                <a:ea typeface="Montserrat Medium"/>
                <a:cs typeface="Montserrat Medium"/>
                <a:sym typeface="Montserrat Medium"/>
              </a:rPr>
              <a:t>whitenoise.middleware.WhiteNoiseMiddleware</a:t>
            </a:r>
            <a:r>
              <a:rPr lang="en-US" dirty="0">
                <a:solidFill>
                  <a:srgbClr val="C00000"/>
                </a:solidFill>
                <a:latin typeface="Montserrat Medium"/>
                <a:ea typeface="Montserrat Medium"/>
                <a:cs typeface="Montserrat Medium"/>
                <a:sym typeface="Montserrat Medium"/>
              </a:rPr>
              <a:t>',</a:t>
            </a:r>
          </a:p>
          <a:p>
            <a:pPr lvl="0">
              <a:lnSpc>
                <a:spcPct val="85000"/>
              </a:lnSpc>
            </a:pPr>
            <a:r>
              <a:rPr lang="en-US" dirty="0">
                <a:solidFill>
                  <a:srgbClr val="043933"/>
                </a:solidFill>
                <a:latin typeface="Montserrat Medium"/>
                <a:ea typeface="Montserrat Medium"/>
                <a:cs typeface="Montserrat Medium"/>
                <a:sym typeface="Montserrat Medium"/>
              </a:rPr>
              <a:t>  	'</a:t>
            </a:r>
            <a:r>
              <a:rPr lang="en-US" dirty="0" err="1">
                <a:solidFill>
                  <a:srgbClr val="043933"/>
                </a:solidFill>
                <a:latin typeface="Montserrat Medium"/>
                <a:ea typeface="Montserrat Medium"/>
                <a:cs typeface="Montserrat Medium"/>
                <a:sym typeface="Montserrat Medium"/>
              </a:rPr>
              <a:t>django.contrib.sessions.middleware.SessionMiddleware</a:t>
            </a:r>
            <a:r>
              <a:rPr lang="en-US" dirty="0">
                <a:solidFill>
                  <a:srgbClr val="043933"/>
                </a:solidFill>
                <a:latin typeface="Montserrat Medium"/>
                <a:ea typeface="Montserrat Medium"/>
                <a:cs typeface="Montserrat Medium"/>
                <a:sym typeface="Montserrat Medium"/>
              </a:rPr>
              <a:t>',</a:t>
            </a:r>
          </a:p>
          <a:p>
            <a:pPr lvl="0">
              <a:lnSpc>
                <a:spcPct val="85000"/>
              </a:lnSpc>
            </a:pPr>
            <a:r>
              <a:rPr lang="en-US" dirty="0">
                <a:solidFill>
                  <a:srgbClr val="043933"/>
                </a:solidFill>
                <a:latin typeface="Montserrat Medium"/>
                <a:ea typeface="Montserrat Medium"/>
                <a:cs typeface="Montserrat Medium"/>
                <a:sym typeface="Montserrat Medium"/>
              </a:rPr>
              <a:t>  	...      </a:t>
            </a:r>
          </a:p>
          <a:p>
            <a:pPr lvl="0">
              <a:lnSpc>
                <a:spcPct val="85000"/>
              </a:lnSpc>
            </a:pPr>
            <a:r>
              <a:rPr lang="en-US" dirty="0">
                <a:solidFill>
                  <a:srgbClr val="043933"/>
                </a:solidFill>
                <a:latin typeface="Montserrat Medium"/>
                <a:ea typeface="Montserrat Medium"/>
                <a:cs typeface="Montserrat Medium"/>
                <a:sym typeface="Montserrat Medium"/>
              </a:rPr>
              <a:t>]</a:t>
            </a:r>
            <a:endParaRPr lang="ru-RU" dirty="0" smtClean="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В переменную MIDDLEWARE добавить новый слой </a:t>
            </a:r>
            <a:r>
              <a:rPr lang="ru-RU" dirty="0" smtClean="0">
                <a:solidFill>
                  <a:srgbClr val="043933"/>
                </a:solidFill>
                <a:latin typeface="Montserrat Medium"/>
                <a:ea typeface="Montserrat Medium"/>
                <a:cs typeface="Montserrat Medium"/>
                <a:sym typeface="Montserrat Medium"/>
              </a:rPr>
              <a:t/>
            </a:r>
            <a:br>
              <a:rPr lang="ru-RU" dirty="0" smtClean="0">
                <a:solidFill>
                  <a:srgbClr val="043933"/>
                </a:solidFill>
                <a:latin typeface="Montserrat Medium"/>
                <a:ea typeface="Montserrat Medium"/>
                <a:cs typeface="Montserrat Medium"/>
                <a:sym typeface="Montserrat Medium"/>
              </a:rPr>
            </a:br>
            <a:r>
              <a:rPr lang="en-US" dirty="0" err="1" smtClean="0">
                <a:solidFill>
                  <a:srgbClr val="043933"/>
                </a:solidFill>
                <a:latin typeface="Montserrat Medium"/>
                <a:ea typeface="Montserrat Medium"/>
                <a:cs typeface="Montserrat Medium"/>
                <a:sym typeface="Montserrat Medium"/>
              </a:rPr>
              <a:t>whitenoise.middleware.WhiteNoiseMiddleware</a:t>
            </a:r>
            <a:r>
              <a:rPr lang="ru-RU" dirty="0" smtClean="0">
                <a:solidFill>
                  <a:srgbClr val="043933"/>
                </a:solidFill>
                <a:latin typeface="Montserrat Medium"/>
                <a:ea typeface="Montserrat Medium"/>
                <a:cs typeface="Montserrat Medium"/>
                <a:sym typeface="Montserrat Medium"/>
              </a:rPr>
              <a:t/>
            </a:r>
            <a:br>
              <a:rPr lang="ru-RU" dirty="0" smtClean="0">
                <a:solidFill>
                  <a:srgbClr val="043933"/>
                </a:solidFill>
                <a:latin typeface="Montserrat Medium"/>
                <a:ea typeface="Montserrat Medium"/>
                <a:cs typeface="Montserrat Medium"/>
                <a:sym typeface="Montserrat Medium"/>
              </a:rPr>
            </a:br>
            <a:r>
              <a:rPr lang="ru-RU" dirty="0" smtClean="0">
                <a:solidFill>
                  <a:srgbClr val="043933"/>
                </a:solidFill>
                <a:latin typeface="Montserrat Medium"/>
                <a:ea typeface="Montserrat Medium"/>
                <a:cs typeface="Montserrat Medium"/>
                <a:sym typeface="Montserrat Medium"/>
              </a:rPr>
              <a:t>Важно </a:t>
            </a:r>
            <a:r>
              <a:rPr lang="ru-RU" dirty="0">
                <a:solidFill>
                  <a:srgbClr val="043933"/>
                </a:solidFill>
                <a:latin typeface="Montserrat Medium"/>
                <a:ea typeface="Montserrat Medium"/>
                <a:cs typeface="Montserrat Medium"/>
                <a:sym typeface="Montserrat Medium"/>
              </a:rPr>
              <a:t>соблюдать порядок слоёв</a:t>
            </a:r>
            <a:endParaRPr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1773052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smtClean="0">
                <a:solidFill>
                  <a:srgbClr val="043933"/>
                </a:solidFill>
                <a:latin typeface="Montserrat Medium"/>
                <a:ea typeface="Montserrat Medium"/>
                <a:cs typeface="Montserrat Medium"/>
                <a:sym typeface="Montserrat Medium"/>
              </a:rPr>
              <a:t>GUNICORN</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18182"/>
            <a:ext cx="7364943" cy="2511457"/>
          </a:xfrm>
          <a:prstGeom prst="rect">
            <a:avLst/>
          </a:prstGeom>
          <a:noFill/>
          <a:ln>
            <a:noFill/>
          </a:ln>
        </p:spPr>
        <p:txBody>
          <a:bodyPr spcFirstLastPara="1" wrap="square" lIns="0" tIns="0" rIns="0" bIns="0" anchor="t" anchorCtr="0">
            <a:spAutoFit/>
          </a:bodyPr>
          <a:lstStyle/>
          <a:p>
            <a:pPr lvl="0">
              <a:lnSpc>
                <a:spcPct val="85000"/>
              </a:lnSpc>
            </a:pPr>
            <a:r>
              <a:rPr lang="en-US" sz="1800" dirty="0" smtClean="0">
                <a:solidFill>
                  <a:srgbClr val="043933"/>
                </a:solidFill>
                <a:latin typeface="Montserrat Medium"/>
                <a:ea typeface="Montserrat Medium"/>
                <a:cs typeface="Montserrat Medium"/>
                <a:sym typeface="Montserrat Medium"/>
              </a:rPr>
              <a:t>gunicorn.conf.py</a:t>
            </a:r>
            <a:endParaRPr lang="ru-RU" sz="1800" dirty="0" smtClean="0">
              <a:solidFill>
                <a:srgbClr val="043933"/>
              </a:solidFill>
              <a:latin typeface="Montserrat Medium"/>
              <a:ea typeface="Montserrat Medium"/>
              <a:cs typeface="Montserrat Medium"/>
              <a:sym typeface="Montserrat Medium"/>
            </a:endParaRPr>
          </a:p>
          <a:p>
            <a:pPr lvl="0">
              <a:lnSpc>
                <a:spcPct val="85000"/>
              </a:lnSpc>
            </a:pPr>
            <a:endParaRPr sz="1800" dirty="0">
              <a:solidFill>
                <a:srgbClr val="043933"/>
              </a:solidFill>
              <a:latin typeface="Montserrat Medium"/>
              <a:ea typeface="Montserrat Medium"/>
              <a:cs typeface="Montserrat Medium"/>
              <a:sym typeface="Montserrat Medium"/>
            </a:endParaRPr>
          </a:p>
          <a:p>
            <a:pPr lvl="0">
              <a:lnSpc>
                <a:spcPct val="85000"/>
              </a:lnSpc>
            </a:pPr>
            <a:r>
              <a:rPr lang="en-US" sz="1800" dirty="0">
                <a:solidFill>
                  <a:srgbClr val="043933"/>
                </a:solidFill>
                <a:latin typeface="Montserrat Medium"/>
                <a:ea typeface="Montserrat Medium"/>
                <a:cs typeface="Montserrat Medium"/>
                <a:sym typeface="Montserrat Medium"/>
              </a:rPr>
              <a:t>bind = '0.0.0.0:8000'</a:t>
            </a:r>
          </a:p>
          <a:p>
            <a:pPr lvl="0">
              <a:lnSpc>
                <a:spcPct val="85000"/>
              </a:lnSpc>
            </a:pPr>
            <a:r>
              <a:rPr lang="en-US" sz="1800" dirty="0">
                <a:solidFill>
                  <a:srgbClr val="043933"/>
                </a:solidFill>
                <a:latin typeface="Montserrat Medium"/>
                <a:ea typeface="Montserrat Medium"/>
                <a:cs typeface="Montserrat Medium"/>
                <a:sym typeface="Montserrat Medium"/>
              </a:rPr>
              <a:t>workers = 3</a:t>
            </a:r>
          </a:p>
          <a:p>
            <a:pPr>
              <a:lnSpc>
                <a:spcPct val="85000"/>
              </a:lnSpc>
            </a:pPr>
            <a:r>
              <a:rPr lang="en-US" sz="1800" dirty="0">
                <a:solidFill>
                  <a:srgbClr val="043933"/>
                </a:solidFill>
                <a:latin typeface="Montserrat Medium"/>
                <a:ea typeface="Montserrat Medium"/>
                <a:cs typeface="Montserrat Medium"/>
                <a:sym typeface="Montserrat Medium"/>
              </a:rPr>
              <a:t>user = "</a:t>
            </a:r>
            <a:r>
              <a:rPr lang="en-US" sz="1800" dirty="0" smtClean="0">
                <a:solidFill>
                  <a:srgbClr val="043933"/>
                </a:solidFill>
                <a:latin typeface="Montserrat Medium"/>
                <a:ea typeface="Montserrat Medium"/>
                <a:cs typeface="Montserrat Medium"/>
                <a:sym typeface="Montserrat Medium"/>
              </a:rPr>
              <a:t>nobody"</a:t>
            </a:r>
            <a:r>
              <a:rPr lang="ru-RU" dirty="0">
                <a:solidFill>
                  <a:srgbClr val="043933"/>
                </a:solidFill>
                <a:latin typeface="Montserrat Medium"/>
                <a:ea typeface="Montserrat Medium"/>
                <a:cs typeface="Montserrat Medium"/>
                <a:sym typeface="Montserrat Medium"/>
              </a:rPr>
              <a:t/>
            </a:r>
            <a:br>
              <a:rPr lang="ru-RU" dirty="0">
                <a:solidFill>
                  <a:srgbClr val="043933"/>
                </a:solidFill>
                <a:latin typeface="Montserrat Medium"/>
                <a:ea typeface="Montserrat Medium"/>
                <a:cs typeface="Montserrat Medium"/>
                <a:sym typeface="Montserrat Medium"/>
              </a:rPr>
            </a:br>
            <a:r>
              <a:rPr lang="ru-RU" dirty="0">
                <a:solidFill>
                  <a:srgbClr val="043933"/>
                </a:solidFill>
                <a:latin typeface="Montserrat Medium"/>
                <a:ea typeface="Montserrat Medium"/>
                <a:cs typeface="Montserrat Medium"/>
                <a:sym typeface="Montserrat Medium"/>
              </a:rPr>
              <a:t/>
            </a:r>
            <a:br>
              <a:rPr lang="ru-RU" dirty="0">
                <a:solidFill>
                  <a:srgbClr val="043933"/>
                </a:solidFill>
                <a:latin typeface="Montserrat Medium"/>
                <a:ea typeface="Montserrat Medium"/>
                <a:cs typeface="Montserrat Medium"/>
                <a:sym typeface="Montserrat Medium"/>
              </a:rPr>
            </a:br>
            <a:r>
              <a:rPr lang="ru-RU" dirty="0" err="1">
                <a:solidFill>
                  <a:srgbClr val="043933"/>
                </a:solidFill>
                <a:latin typeface="Montserrat Medium"/>
                <a:ea typeface="Montserrat Medium"/>
                <a:cs typeface="Montserrat Medium"/>
                <a:sym typeface="Montserrat Medium"/>
              </a:rPr>
              <a:t>Gunicorn</a:t>
            </a:r>
            <a:r>
              <a:rPr lang="ru-RU" dirty="0">
                <a:solidFill>
                  <a:srgbClr val="043933"/>
                </a:solidFill>
                <a:latin typeface="Montserrat Medium"/>
                <a:ea typeface="Montserrat Medium"/>
                <a:cs typeface="Montserrat Medium"/>
                <a:sym typeface="Montserrat Medium"/>
              </a:rPr>
              <a:t> («Зеленый единорог») - это чистый WSGI-сервер на языке </a:t>
            </a:r>
            <a:r>
              <a:rPr lang="ru-RU" dirty="0" err="1">
                <a:solidFill>
                  <a:srgbClr val="043933"/>
                </a:solidFill>
                <a:latin typeface="Montserrat Medium"/>
                <a:ea typeface="Montserrat Medium"/>
                <a:cs typeface="Montserrat Medium"/>
                <a:sym typeface="Montserrat Medium"/>
              </a:rPr>
              <a:t>Python</a:t>
            </a:r>
            <a:r>
              <a:rPr lang="ru-RU" dirty="0">
                <a:solidFill>
                  <a:srgbClr val="043933"/>
                </a:solidFill>
                <a:latin typeface="Montserrat Medium"/>
                <a:ea typeface="Montserrat Medium"/>
                <a:cs typeface="Montserrat Medium"/>
                <a:sym typeface="Montserrat Medium"/>
              </a:rPr>
              <a:t> для UNIX. Он не имеет зависимостей и может быть установлен с помощью </a:t>
            </a:r>
            <a:r>
              <a:rPr lang="ru-RU" dirty="0" err="1" smtClean="0">
                <a:solidFill>
                  <a:srgbClr val="043933"/>
                </a:solidFill>
                <a:latin typeface="Montserrat Medium"/>
                <a:ea typeface="Montserrat Medium"/>
                <a:cs typeface="Montserrat Medium"/>
                <a:sym typeface="Montserrat Medium"/>
              </a:rPr>
              <a:t>pip</a:t>
            </a:r>
            <a:r>
              <a:rPr lang="en-US" dirty="0" smtClean="0">
                <a:solidFill>
                  <a:srgbClr val="043933"/>
                </a:solidFill>
                <a:latin typeface="Montserrat Medium"/>
                <a:ea typeface="Montserrat Medium"/>
                <a:cs typeface="Montserrat Medium"/>
                <a:sym typeface="Montserrat Medium"/>
              </a:rPr>
              <a:t/>
            </a:r>
            <a:br>
              <a:rPr lang="en-US" dirty="0" smtClean="0">
                <a:solidFill>
                  <a:srgbClr val="043933"/>
                </a:solidFill>
                <a:latin typeface="Montserrat Medium"/>
                <a:ea typeface="Montserrat Medium"/>
                <a:cs typeface="Montserrat Medium"/>
                <a:sym typeface="Montserrat Medium"/>
              </a:rPr>
            </a:br>
            <a:r>
              <a:rPr lang="ru-RU" dirty="0" smtClean="0">
                <a:solidFill>
                  <a:srgbClr val="043933"/>
                </a:solidFill>
                <a:latin typeface="Montserrat Medium"/>
                <a:ea typeface="Montserrat Medium"/>
                <a:cs typeface="Montserrat Medium"/>
                <a:sym typeface="Montserrat Medium"/>
              </a:rPr>
              <a:t>файл </a:t>
            </a:r>
            <a:r>
              <a:rPr lang="en-US" dirty="0">
                <a:solidFill>
                  <a:srgbClr val="043933"/>
                </a:solidFill>
                <a:latin typeface="Montserrat Medium"/>
                <a:ea typeface="Montserrat Medium"/>
                <a:cs typeface="Montserrat Medium"/>
                <a:sym typeface="Montserrat Medium"/>
              </a:rPr>
              <a:t>gunicorn.conf.py</a:t>
            </a:r>
            <a:r>
              <a:rPr lang="ru-RU" dirty="0" smtClean="0">
                <a:solidFill>
                  <a:srgbClr val="043933"/>
                </a:solidFill>
                <a:latin typeface="Montserrat Medium"/>
                <a:ea typeface="Montserrat Medium"/>
                <a:cs typeface="Montserrat Medium"/>
                <a:sym typeface="Montserrat Medium"/>
              </a:rPr>
              <a:t> надо положить в папку, в которой находится </a:t>
            </a:r>
            <a:r>
              <a:rPr lang="ru-RU" dirty="0">
                <a:solidFill>
                  <a:srgbClr val="043933"/>
                </a:solidFill>
                <a:latin typeface="Montserrat Medium"/>
                <a:ea typeface="Montserrat Medium"/>
                <a:cs typeface="Montserrat Medium"/>
                <a:sym typeface="Montserrat Medium"/>
              </a:rPr>
              <a:t>находится </a:t>
            </a:r>
            <a:r>
              <a:rPr lang="en-US" dirty="0">
                <a:solidFill>
                  <a:srgbClr val="043933"/>
                </a:solidFill>
                <a:latin typeface="Montserrat Medium"/>
                <a:ea typeface="Montserrat Medium"/>
                <a:cs typeface="Montserrat Medium"/>
                <a:sym typeface="Montserrat Medium"/>
              </a:rPr>
              <a:t>setting.py</a:t>
            </a:r>
            <a:endParaRPr lang="ru-RU" dirty="0">
              <a:solidFill>
                <a:srgbClr val="043933"/>
              </a:solidFill>
              <a:latin typeface="Montserrat Medium"/>
              <a:ea typeface="Montserrat Medium"/>
              <a:cs typeface="Montserrat Medium"/>
              <a:sym typeface="Montserrat Medium"/>
            </a:endParaRPr>
          </a:p>
          <a:p>
            <a:pPr lvl="0">
              <a:lnSpc>
                <a:spcPct val="85000"/>
              </a:lnSpc>
            </a:pPr>
            <a:endParaRPr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1444310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a:solidFill>
                  <a:srgbClr val="043933"/>
                </a:solidFill>
                <a:latin typeface="Montserrat Medium"/>
                <a:ea typeface="Montserrat Medium"/>
                <a:cs typeface="Montserrat Medium"/>
                <a:sym typeface="Montserrat Medium"/>
              </a:rPr>
              <a:t>DATABASES</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284206"/>
            <a:ext cx="7364943" cy="1988237"/>
          </a:xfrm>
          <a:prstGeom prst="rect">
            <a:avLst/>
          </a:prstGeom>
          <a:noFill/>
          <a:ln>
            <a:noFill/>
          </a:ln>
        </p:spPr>
        <p:txBody>
          <a:bodyPr spcFirstLastPara="1" wrap="square" lIns="0" tIns="0" rIns="0" bIns="0" anchor="t" anchorCtr="0">
            <a:spAutoFit/>
          </a:bodyPr>
          <a:lstStyle/>
          <a:p>
            <a:pPr lvl="0">
              <a:lnSpc>
                <a:spcPct val="85000"/>
              </a:lnSpc>
            </a:pPr>
            <a:r>
              <a:rPr lang="ru-RU" sz="1800" dirty="0">
                <a:solidFill>
                  <a:srgbClr val="043933"/>
                </a:solidFill>
                <a:latin typeface="Montserrat Medium"/>
                <a:ea typeface="Montserrat Medium"/>
                <a:cs typeface="Montserrat Medium"/>
                <a:sym typeface="Montserrat Medium"/>
              </a:rPr>
              <a:t>Установить настройки для подключения к </a:t>
            </a:r>
            <a:r>
              <a:rPr lang="ru-RU" sz="1800" dirty="0" smtClean="0">
                <a:solidFill>
                  <a:srgbClr val="043933"/>
                </a:solidFill>
                <a:latin typeface="Montserrat Medium"/>
                <a:ea typeface="Montserrat Medium"/>
                <a:cs typeface="Montserrat Medium"/>
                <a:sym typeface="Montserrat Medium"/>
              </a:rPr>
              <a:t>БД </a:t>
            </a:r>
            <a:r>
              <a:rPr lang="en-US" sz="1800" dirty="0" smtClean="0">
                <a:solidFill>
                  <a:srgbClr val="043933"/>
                </a:solidFill>
                <a:latin typeface="Montserrat Medium"/>
                <a:ea typeface="Montserrat Medium"/>
                <a:cs typeface="Montserrat Medium"/>
                <a:sym typeface="Montserrat Medium"/>
              </a:rPr>
              <a:t/>
            </a:r>
            <a:br>
              <a:rPr lang="en-US" sz="1800" dirty="0" smtClean="0">
                <a:solidFill>
                  <a:srgbClr val="043933"/>
                </a:solidFill>
                <a:latin typeface="Montserrat Medium"/>
                <a:ea typeface="Montserrat Medium"/>
                <a:cs typeface="Montserrat Medium"/>
                <a:sym typeface="Montserrat Medium"/>
              </a:rPr>
            </a:br>
            <a:r>
              <a:rPr lang="ru-RU" sz="1800" dirty="0" smtClean="0">
                <a:solidFill>
                  <a:srgbClr val="043933"/>
                </a:solidFill>
                <a:latin typeface="Montserrat Medium"/>
                <a:ea typeface="Montserrat Medium"/>
                <a:cs typeface="Montserrat Medium"/>
                <a:sym typeface="Montserrat Medium"/>
              </a:rPr>
              <a:t>решение №1</a:t>
            </a: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lvl="0">
              <a:lnSpc>
                <a:spcPct val="85000"/>
              </a:lnSpc>
            </a:pPr>
            <a:r>
              <a:rPr lang="en-US" dirty="0">
                <a:solidFill>
                  <a:srgbClr val="043933"/>
                </a:solidFill>
                <a:latin typeface="Montserrat Medium"/>
                <a:ea typeface="Montserrat Medium"/>
                <a:cs typeface="Montserrat Medium"/>
                <a:sym typeface="Montserrat Medium"/>
              </a:rPr>
              <a:t>DATABASES = {</a:t>
            </a:r>
          </a:p>
          <a:p>
            <a:pPr lvl="0">
              <a:lnSpc>
                <a:spcPct val="85000"/>
              </a:lnSpc>
            </a:pPr>
            <a:r>
              <a:rPr lang="en-US" dirty="0" smtClean="0">
                <a:solidFill>
                  <a:srgbClr val="043933"/>
                </a:solidFill>
                <a:latin typeface="Montserrat Medium"/>
                <a:ea typeface="Montserrat Medium"/>
                <a:cs typeface="Montserrat Medium"/>
                <a:sym typeface="Montserrat Medium"/>
              </a:rPr>
              <a:t>    "</a:t>
            </a:r>
            <a:r>
              <a:rPr lang="en-US" dirty="0">
                <a:solidFill>
                  <a:srgbClr val="043933"/>
                </a:solidFill>
                <a:latin typeface="Montserrat Medium"/>
                <a:ea typeface="Montserrat Medium"/>
                <a:cs typeface="Montserrat Medium"/>
                <a:sym typeface="Montserrat Medium"/>
              </a:rPr>
              <a:t>default": </a:t>
            </a:r>
            <a:r>
              <a:rPr lang="en-US" dirty="0" err="1" smtClean="0">
                <a:solidFill>
                  <a:srgbClr val="043933"/>
                </a:solidFill>
                <a:latin typeface="Montserrat Medium"/>
                <a:ea typeface="Montserrat Medium"/>
                <a:cs typeface="Montserrat Medium"/>
                <a:sym typeface="Montserrat Medium"/>
              </a:rPr>
              <a:t>dict</a:t>
            </a:r>
            <a:r>
              <a:rPr lang="en-US" dirty="0" smtClean="0">
                <a:solidFill>
                  <a:srgbClr val="043933"/>
                </a:solidFill>
                <a:latin typeface="Montserrat Medium"/>
                <a:ea typeface="Montserrat Medium"/>
                <a:cs typeface="Montserrat Medium"/>
                <a:sym typeface="Montserrat Medium"/>
              </a:rPr>
              <a:t>(</a:t>
            </a:r>
            <a:r>
              <a:rPr lang="en-US" dirty="0" err="1" smtClean="0">
                <a:solidFill>
                  <a:srgbClr val="043933"/>
                </a:solidFill>
                <a:latin typeface="Montserrat Medium"/>
                <a:ea typeface="Montserrat Medium"/>
                <a:cs typeface="Montserrat Medium"/>
                <a:sym typeface="Montserrat Medium"/>
              </a:rPr>
              <a:t>config</a:t>
            </a:r>
            <a:r>
              <a:rPr lang="en-US" dirty="0">
                <a:solidFill>
                  <a:srgbClr val="043933"/>
                </a:solidFill>
                <a:latin typeface="Montserrat Medium"/>
                <a:ea typeface="Montserrat Medium"/>
                <a:cs typeface="Montserrat Medium"/>
                <a:sym typeface="Montserrat Medium"/>
              </a:rPr>
              <a:t>("DATABASE_URL", cast=</a:t>
            </a:r>
            <a:r>
              <a:rPr lang="en-US" dirty="0" err="1">
                <a:solidFill>
                  <a:srgbClr val="043933"/>
                </a:solidFill>
                <a:latin typeface="Montserrat Medium"/>
                <a:ea typeface="Montserrat Medium"/>
                <a:cs typeface="Montserrat Medium"/>
                <a:sym typeface="Montserrat Medium"/>
              </a:rPr>
              <a:t>db_url</a:t>
            </a:r>
            <a:r>
              <a:rPr lang="en-US" dirty="0" smtClean="0">
                <a:solidFill>
                  <a:srgbClr val="043933"/>
                </a:solidFill>
                <a:latin typeface="Montserrat Medium"/>
                <a:ea typeface="Montserrat Medium"/>
                <a:cs typeface="Montserrat Medium"/>
                <a:sym typeface="Montserrat Medium"/>
              </a:rPr>
              <a:t>),)</a:t>
            </a:r>
            <a:endParaRPr lang="en-US" dirty="0">
              <a:solidFill>
                <a:srgbClr val="043933"/>
              </a:solidFill>
              <a:latin typeface="Montserrat Medium"/>
              <a:ea typeface="Montserrat Medium"/>
              <a:cs typeface="Montserrat Medium"/>
              <a:sym typeface="Montserrat Medium"/>
            </a:endParaRPr>
          </a:p>
          <a:p>
            <a:pPr lvl="0">
              <a:lnSpc>
                <a:spcPct val="85000"/>
              </a:lnSpc>
            </a:pPr>
            <a:r>
              <a:rPr lang="en-US" dirty="0" smtClean="0">
                <a:solidFill>
                  <a:srgbClr val="043933"/>
                </a:solidFill>
                <a:latin typeface="Montserrat Medium"/>
                <a:ea typeface="Montserrat Medium"/>
                <a:cs typeface="Montserrat Medium"/>
                <a:sym typeface="Montserrat Medium"/>
              </a:rPr>
              <a:t>    }</a:t>
            </a:r>
          </a:p>
          <a:p>
            <a:pPr lvl="0">
              <a:lnSpc>
                <a:spcPct val="85000"/>
              </a:lnSpc>
            </a:pP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Файл </a:t>
            </a:r>
            <a:r>
              <a:rPr lang="en-US" dirty="0" smtClean="0">
                <a:solidFill>
                  <a:srgbClr val="043933"/>
                </a:solidFill>
                <a:latin typeface="Montserrat Medium"/>
                <a:ea typeface="Montserrat Medium"/>
                <a:cs typeface="Montserrat Medium"/>
                <a:sym typeface="Montserrat Medium"/>
              </a:rPr>
              <a:t>.</a:t>
            </a:r>
            <a:r>
              <a:rPr lang="en-US" dirty="0" err="1" smtClean="0">
                <a:solidFill>
                  <a:srgbClr val="043933"/>
                </a:solidFill>
                <a:latin typeface="Montserrat Medium"/>
                <a:ea typeface="Montserrat Medium"/>
                <a:cs typeface="Montserrat Medium"/>
                <a:sym typeface="Montserrat Medium"/>
              </a:rPr>
              <a:t>env</a:t>
            </a:r>
            <a:endParaRPr lang="en-US" dirty="0">
              <a:solidFill>
                <a:srgbClr val="043933"/>
              </a:solidFill>
              <a:latin typeface="Montserrat Medium"/>
              <a:ea typeface="Montserrat Medium"/>
              <a:cs typeface="Montserrat Medium"/>
              <a:sym typeface="Montserrat Medium"/>
            </a:endParaRPr>
          </a:p>
          <a:p>
            <a:pPr lvl="0">
              <a:lnSpc>
                <a:spcPct val="85000"/>
              </a:lnSpc>
            </a:pPr>
            <a:r>
              <a:rPr lang="en-US" dirty="0" smtClean="0">
                <a:solidFill>
                  <a:srgbClr val="043933"/>
                </a:solidFill>
                <a:latin typeface="Montserrat Medium"/>
                <a:ea typeface="Montserrat Medium"/>
                <a:cs typeface="Montserrat Medium"/>
                <a:sym typeface="Montserrat Medium"/>
              </a:rPr>
              <a:t>DATABASE_URL </a:t>
            </a:r>
            <a:r>
              <a:rPr lang="en-US" dirty="0">
                <a:solidFill>
                  <a:srgbClr val="043933"/>
                </a:solidFill>
                <a:latin typeface="Montserrat Medium"/>
                <a:ea typeface="Montserrat Medium"/>
                <a:cs typeface="Montserrat Medium"/>
                <a:sym typeface="Montserrat Medium"/>
              </a:rPr>
              <a:t>= '</a:t>
            </a:r>
            <a:r>
              <a:rPr lang="en-US" dirty="0" err="1">
                <a:solidFill>
                  <a:srgbClr val="043933"/>
                </a:solidFill>
                <a:latin typeface="Montserrat Medium"/>
                <a:ea typeface="Montserrat Medium"/>
                <a:cs typeface="Montserrat Medium"/>
                <a:sym typeface="Montserrat Medium"/>
              </a:rPr>
              <a:t>postgresql</a:t>
            </a:r>
            <a:r>
              <a:rPr lang="en-US" dirty="0">
                <a:solidFill>
                  <a:srgbClr val="043933"/>
                </a:solidFill>
                <a:latin typeface="Montserrat Medium"/>
                <a:ea typeface="Montserrat Medium"/>
                <a:cs typeface="Montserrat Medium"/>
                <a:sym typeface="Montserrat Medium"/>
              </a:rPr>
              <a:t>://postgres:postgres@db:5432/</a:t>
            </a:r>
            <a:r>
              <a:rPr lang="en-US" dirty="0" err="1">
                <a:solidFill>
                  <a:srgbClr val="043933"/>
                </a:solidFill>
                <a:latin typeface="Montserrat Medium"/>
                <a:ea typeface="Montserrat Medium"/>
                <a:cs typeface="Montserrat Medium"/>
                <a:sym typeface="Montserrat Medium"/>
              </a:rPr>
              <a:t>postgres</a:t>
            </a:r>
            <a:r>
              <a:rPr lang="en-US" dirty="0">
                <a:solidFill>
                  <a:srgbClr val="043933"/>
                </a:solidFill>
                <a:latin typeface="Montserrat Medium"/>
                <a:ea typeface="Montserrat Medium"/>
                <a:cs typeface="Montserrat Medium"/>
                <a:sym typeface="Montserrat Medium"/>
              </a:rPr>
              <a:t>'</a:t>
            </a:r>
          </a:p>
          <a:p>
            <a:pPr lvl="0">
              <a:lnSpc>
                <a:spcPct val="85000"/>
              </a:lnSpc>
            </a:pPr>
            <a:endParaRPr lang="ru-RU"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812319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a:solidFill>
                  <a:srgbClr val="043933"/>
                </a:solidFill>
                <a:latin typeface="Montserrat Medium"/>
                <a:ea typeface="Montserrat Medium"/>
                <a:cs typeface="Montserrat Medium"/>
                <a:sym typeface="Montserrat Medium"/>
              </a:rPr>
              <a:t>DATABASES</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284206"/>
            <a:ext cx="7364943" cy="3636380"/>
          </a:xfrm>
          <a:prstGeom prst="rect">
            <a:avLst/>
          </a:prstGeom>
          <a:noFill/>
          <a:ln>
            <a:noFill/>
          </a:ln>
        </p:spPr>
        <p:txBody>
          <a:bodyPr spcFirstLastPara="1" wrap="square" lIns="0" tIns="0" rIns="0" bIns="0" anchor="t" anchorCtr="0">
            <a:spAutoFit/>
          </a:bodyPr>
          <a:lstStyle/>
          <a:p>
            <a:pPr lvl="0">
              <a:lnSpc>
                <a:spcPct val="85000"/>
              </a:lnSpc>
            </a:pPr>
            <a:r>
              <a:rPr lang="ru-RU" sz="1800" dirty="0">
                <a:solidFill>
                  <a:srgbClr val="043933"/>
                </a:solidFill>
                <a:latin typeface="Montserrat Medium"/>
                <a:ea typeface="Montserrat Medium"/>
                <a:cs typeface="Montserrat Medium"/>
                <a:sym typeface="Montserrat Medium"/>
              </a:rPr>
              <a:t>Установить настройки для подключения к </a:t>
            </a:r>
            <a:r>
              <a:rPr lang="ru-RU" sz="1800" dirty="0" smtClean="0">
                <a:solidFill>
                  <a:srgbClr val="043933"/>
                </a:solidFill>
                <a:latin typeface="Montserrat Medium"/>
                <a:ea typeface="Montserrat Medium"/>
                <a:cs typeface="Montserrat Medium"/>
                <a:sym typeface="Montserrat Medium"/>
              </a:rPr>
              <a:t>БД </a:t>
            </a:r>
            <a:br>
              <a:rPr lang="ru-RU" sz="1800" dirty="0" smtClean="0">
                <a:solidFill>
                  <a:srgbClr val="043933"/>
                </a:solidFill>
                <a:latin typeface="Montserrat Medium"/>
                <a:ea typeface="Montserrat Medium"/>
                <a:cs typeface="Montserrat Medium"/>
                <a:sym typeface="Montserrat Medium"/>
              </a:rPr>
            </a:br>
            <a:r>
              <a:rPr lang="ru-RU" sz="1800" dirty="0" smtClean="0">
                <a:solidFill>
                  <a:srgbClr val="043933"/>
                </a:solidFill>
                <a:latin typeface="Montserrat Medium"/>
                <a:ea typeface="Montserrat Medium"/>
                <a:cs typeface="Montserrat Medium"/>
                <a:sym typeface="Montserrat Medium"/>
              </a:rPr>
              <a:t>решение №2</a:t>
            </a: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lvl="0">
              <a:lnSpc>
                <a:spcPct val="85000"/>
              </a:lnSpc>
            </a:pPr>
            <a:r>
              <a:rPr lang="en-US" dirty="0" smtClean="0">
                <a:solidFill>
                  <a:srgbClr val="043933"/>
                </a:solidFill>
                <a:latin typeface="Montserrat Medium"/>
                <a:ea typeface="Montserrat Medium"/>
                <a:cs typeface="Montserrat Medium"/>
                <a:sym typeface="Montserrat Medium"/>
              </a:rPr>
              <a:t>DATABASES </a:t>
            </a:r>
            <a:r>
              <a:rPr lang="en-US" dirty="0">
                <a:solidFill>
                  <a:srgbClr val="043933"/>
                </a:solidFill>
                <a:latin typeface="Montserrat Medium"/>
                <a:ea typeface="Montserrat Medium"/>
                <a:cs typeface="Montserrat Medium"/>
                <a:sym typeface="Montserrat Medium"/>
              </a:rPr>
              <a:t>= {</a:t>
            </a:r>
          </a:p>
          <a:p>
            <a:pPr lvl="0">
              <a:lnSpc>
                <a:spcPct val="85000"/>
              </a:lnSpc>
            </a:pPr>
            <a:r>
              <a:rPr lang="en-US" dirty="0">
                <a:solidFill>
                  <a:srgbClr val="043933"/>
                </a:solidFill>
                <a:latin typeface="Montserrat Medium"/>
                <a:ea typeface="Montserrat Medium"/>
                <a:cs typeface="Montserrat Medium"/>
                <a:sym typeface="Montserrat Medium"/>
              </a:rPr>
              <a:t>    'default': {</a:t>
            </a:r>
          </a:p>
          <a:p>
            <a:pPr lvl="0">
              <a:lnSpc>
                <a:spcPct val="85000"/>
              </a:lnSpc>
            </a:pPr>
            <a:r>
              <a:rPr lang="en-US" dirty="0">
                <a:solidFill>
                  <a:srgbClr val="043933"/>
                </a:solidFill>
                <a:latin typeface="Montserrat Medium"/>
                <a:ea typeface="Montserrat Medium"/>
                <a:cs typeface="Montserrat Medium"/>
                <a:sym typeface="Montserrat Medium"/>
              </a:rPr>
              <a:t>        'ENGINE': '</a:t>
            </a:r>
            <a:r>
              <a:rPr lang="en-US" dirty="0" err="1">
                <a:solidFill>
                  <a:srgbClr val="043933"/>
                </a:solidFill>
                <a:latin typeface="Montserrat Medium"/>
                <a:ea typeface="Montserrat Medium"/>
                <a:cs typeface="Montserrat Medium"/>
                <a:sym typeface="Montserrat Medium"/>
              </a:rPr>
              <a:t>django.db.backends.postgresql</a:t>
            </a:r>
            <a:r>
              <a:rPr lang="en-US" dirty="0">
                <a:solidFill>
                  <a:srgbClr val="043933"/>
                </a:solidFill>
                <a:latin typeface="Montserrat Medium"/>
                <a:ea typeface="Montserrat Medium"/>
                <a:cs typeface="Montserrat Medium"/>
                <a:sym typeface="Montserrat Medium"/>
              </a:rPr>
              <a:t>',</a:t>
            </a:r>
          </a:p>
          <a:p>
            <a:pPr lvl="0">
              <a:lnSpc>
                <a:spcPct val="85000"/>
              </a:lnSpc>
            </a:pPr>
            <a:r>
              <a:rPr lang="en-US" dirty="0">
                <a:solidFill>
                  <a:srgbClr val="043933"/>
                </a:solidFill>
                <a:latin typeface="Montserrat Medium"/>
                <a:ea typeface="Montserrat Medium"/>
                <a:cs typeface="Montserrat Medium"/>
                <a:sym typeface="Montserrat Medium"/>
              </a:rPr>
              <a:t>        'NAME': </a:t>
            </a:r>
            <a:r>
              <a:rPr lang="en-US" dirty="0" err="1">
                <a:solidFill>
                  <a:srgbClr val="043933"/>
                </a:solidFill>
                <a:latin typeface="Montserrat Medium"/>
                <a:ea typeface="Montserrat Medium"/>
                <a:cs typeface="Montserrat Medium"/>
                <a:sym typeface="Montserrat Medium"/>
              </a:rPr>
              <a:t>os.getenv</a:t>
            </a:r>
            <a:r>
              <a:rPr lang="en-US" dirty="0">
                <a:solidFill>
                  <a:srgbClr val="043933"/>
                </a:solidFill>
                <a:latin typeface="Montserrat Medium"/>
                <a:ea typeface="Montserrat Medium"/>
                <a:cs typeface="Montserrat Medium"/>
                <a:sym typeface="Montserrat Medium"/>
              </a:rPr>
              <a:t>('FSTR_DB_NAME', </a:t>
            </a:r>
            <a:r>
              <a:rPr lang="en-US" dirty="0" smtClean="0">
                <a:solidFill>
                  <a:srgbClr val="043933"/>
                </a:solidFill>
                <a:latin typeface="Montserrat Medium"/>
                <a:ea typeface="Montserrat Medium"/>
                <a:cs typeface="Montserrat Medium"/>
                <a:sym typeface="Montserrat Medium"/>
              </a:rPr>
              <a:t>‘name'),</a:t>
            </a:r>
            <a:endParaRPr lang="en-US" dirty="0">
              <a:solidFill>
                <a:srgbClr val="043933"/>
              </a:solidFill>
              <a:latin typeface="Montserrat Medium"/>
              <a:ea typeface="Montserrat Medium"/>
              <a:cs typeface="Montserrat Medium"/>
              <a:sym typeface="Montserrat Medium"/>
            </a:endParaRPr>
          </a:p>
          <a:p>
            <a:pPr lvl="0">
              <a:lnSpc>
                <a:spcPct val="85000"/>
              </a:lnSpc>
            </a:pPr>
            <a:r>
              <a:rPr lang="en-US" dirty="0">
                <a:solidFill>
                  <a:srgbClr val="043933"/>
                </a:solidFill>
                <a:latin typeface="Montserrat Medium"/>
                <a:ea typeface="Montserrat Medium"/>
                <a:cs typeface="Montserrat Medium"/>
                <a:sym typeface="Montserrat Medium"/>
              </a:rPr>
              <a:t>        'USER': </a:t>
            </a:r>
            <a:r>
              <a:rPr lang="en-US" dirty="0" err="1">
                <a:solidFill>
                  <a:srgbClr val="043933"/>
                </a:solidFill>
                <a:latin typeface="Montserrat Medium"/>
                <a:ea typeface="Montserrat Medium"/>
                <a:cs typeface="Montserrat Medium"/>
                <a:sym typeface="Montserrat Medium"/>
              </a:rPr>
              <a:t>os.getenv</a:t>
            </a:r>
            <a:r>
              <a:rPr lang="en-US" dirty="0">
                <a:solidFill>
                  <a:srgbClr val="043933"/>
                </a:solidFill>
                <a:latin typeface="Montserrat Medium"/>
                <a:ea typeface="Montserrat Medium"/>
                <a:cs typeface="Montserrat Medium"/>
                <a:sym typeface="Montserrat Medium"/>
              </a:rPr>
              <a:t>('FSTR_DB_LOGIN', </a:t>
            </a:r>
            <a:r>
              <a:rPr lang="en-US" dirty="0" smtClean="0">
                <a:solidFill>
                  <a:srgbClr val="043933"/>
                </a:solidFill>
                <a:latin typeface="Montserrat Medium"/>
                <a:ea typeface="Montserrat Medium"/>
                <a:cs typeface="Montserrat Medium"/>
                <a:sym typeface="Montserrat Medium"/>
              </a:rPr>
              <a:t>‘user'),</a:t>
            </a:r>
            <a:endParaRPr lang="en-US" dirty="0">
              <a:solidFill>
                <a:srgbClr val="043933"/>
              </a:solidFill>
              <a:latin typeface="Montserrat Medium"/>
              <a:ea typeface="Montserrat Medium"/>
              <a:cs typeface="Montserrat Medium"/>
              <a:sym typeface="Montserrat Medium"/>
            </a:endParaRPr>
          </a:p>
          <a:p>
            <a:pPr lvl="0">
              <a:lnSpc>
                <a:spcPct val="85000"/>
              </a:lnSpc>
            </a:pPr>
            <a:r>
              <a:rPr lang="en-US" dirty="0">
                <a:solidFill>
                  <a:srgbClr val="043933"/>
                </a:solidFill>
                <a:latin typeface="Montserrat Medium"/>
                <a:ea typeface="Montserrat Medium"/>
                <a:cs typeface="Montserrat Medium"/>
                <a:sym typeface="Montserrat Medium"/>
              </a:rPr>
              <a:t>        'PASSWORD': </a:t>
            </a:r>
            <a:r>
              <a:rPr lang="en-US" dirty="0" err="1">
                <a:solidFill>
                  <a:srgbClr val="043933"/>
                </a:solidFill>
                <a:latin typeface="Montserrat Medium"/>
                <a:ea typeface="Montserrat Medium"/>
                <a:cs typeface="Montserrat Medium"/>
                <a:sym typeface="Montserrat Medium"/>
              </a:rPr>
              <a:t>os.getenv</a:t>
            </a:r>
            <a:r>
              <a:rPr lang="en-US" dirty="0">
                <a:solidFill>
                  <a:srgbClr val="043933"/>
                </a:solidFill>
                <a:latin typeface="Montserrat Medium"/>
                <a:ea typeface="Montserrat Medium"/>
                <a:cs typeface="Montserrat Medium"/>
                <a:sym typeface="Montserrat Medium"/>
              </a:rPr>
              <a:t>('FSTR_DB_PASS', </a:t>
            </a:r>
            <a:r>
              <a:rPr lang="en-US" dirty="0" smtClean="0">
                <a:solidFill>
                  <a:srgbClr val="043933"/>
                </a:solidFill>
                <a:latin typeface="Montserrat Medium"/>
                <a:ea typeface="Montserrat Medium"/>
                <a:cs typeface="Montserrat Medium"/>
                <a:sym typeface="Montserrat Medium"/>
              </a:rPr>
              <a:t>‘password'),</a:t>
            </a:r>
            <a:endParaRPr lang="en-US" dirty="0">
              <a:solidFill>
                <a:srgbClr val="043933"/>
              </a:solidFill>
              <a:latin typeface="Montserrat Medium"/>
              <a:ea typeface="Montserrat Medium"/>
              <a:cs typeface="Montserrat Medium"/>
              <a:sym typeface="Montserrat Medium"/>
            </a:endParaRPr>
          </a:p>
          <a:p>
            <a:pPr lvl="0">
              <a:lnSpc>
                <a:spcPct val="85000"/>
              </a:lnSpc>
            </a:pPr>
            <a:r>
              <a:rPr lang="en-US" dirty="0">
                <a:solidFill>
                  <a:srgbClr val="043933"/>
                </a:solidFill>
                <a:latin typeface="Montserrat Medium"/>
                <a:ea typeface="Montserrat Medium"/>
                <a:cs typeface="Montserrat Medium"/>
                <a:sym typeface="Montserrat Medium"/>
              </a:rPr>
              <a:t>        'HOST': </a:t>
            </a:r>
            <a:r>
              <a:rPr lang="en-US" dirty="0" err="1">
                <a:solidFill>
                  <a:srgbClr val="043933"/>
                </a:solidFill>
                <a:latin typeface="Montserrat Medium"/>
                <a:ea typeface="Montserrat Medium"/>
                <a:cs typeface="Montserrat Medium"/>
                <a:sym typeface="Montserrat Medium"/>
              </a:rPr>
              <a:t>os.getenv</a:t>
            </a:r>
            <a:r>
              <a:rPr lang="en-US" dirty="0">
                <a:solidFill>
                  <a:srgbClr val="043933"/>
                </a:solidFill>
                <a:latin typeface="Montserrat Medium"/>
                <a:ea typeface="Montserrat Medium"/>
                <a:cs typeface="Montserrat Medium"/>
                <a:sym typeface="Montserrat Medium"/>
              </a:rPr>
              <a:t>('FSTR_DB_HOST', </a:t>
            </a:r>
            <a:r>
              <a:rPr lang="en-US" dirty="0" smtClean="0">
                <a:solidFill>
                  <a:srgbClr val="043933"/>
                </a:solidFill>
                <a:latin typeface="Montserrat Medium"/>
                <a:ea typeface="Montserrat Medium"/>
                <a:cs typeface="Montserrat Medium"/>
                <a:sym typeface="Montserrat Medium"/>
              </a:rPr>
              <a:t>‘host'),</a:t>
            </a:r>
            <a:endParaRPr lang="en-US" dirty="0">
              <a:solidFill>
                <a:srgbClr val="043933"/>
              </a:solidFill>
              <a:latin typeface="Montserrat Medium"/>
              <a:ea typeface="Montserrat Medium"/>
              <a:cs typeface="Montserrat Medium"/>
              <a:sym typeface="Montserrat Medium"/>
            </a:endParaRPr>
          </a:p>
          <a:p>
            <a:pPr lvl="0">
              <a:lnSpc>
                <a:spcPct val="85000"/>
              </a:lnSpc>
            </a:pPr>
            <a:r>
              <a:rPr lang="en-US" dirty="0">
                <a:solidFill>
                  <a:srgbClr val="043933"/>
                </a:solidFill>
                <a:latin typeface="Montserrat Medium"/>
                <a:ea typeface="Montserrat Medium"/>
                <a:cs typeface="Montserrat Medium"/>
                <a:sym typeface="Montserrat Medium"/>
              </a:rPr>
              <a:t>        'PORT': </a:t>
            </a:r>
            <a:r>
              <a:rPr lang="en-US" dirty="0" err="1">
                <a:solidFill>
                  <a:srgbClr val="043933"/>
                </a:solidFill>
                <a:latin typeface="Montserrat Medium"/>
                <a:ea typeface="Montserrat Medium"/>
                <a:cs typeface="Montserrat Medium"/>
                <a:sym typeface="Montserrat Medium"/>
              </a:rPr>
              <a:t>os.getenv</a:t>
            </a:r>
            <a:r>
              <a:rPr lang="en-US" dirty="0">
                <a:solidFill>
                  <a:srgbClr val="043933"/>
                </a:solidFill>
                <a:latin typeface="Montserrat Medium"/>
                <a:ea typeface="Montserrat Medium"/>
                <a:cs typeface="Montserrat Medium"/>
                <a:sym typeface="Montserrat Medium"/>
              </a:rPr>
              <a:t>('FSTR_DB_PORT', 5433),</a:t>
            </a:r>
          </a:p>
          <a:p>
            <a:pPr lvl="0">
              <a:lnSpc>
                <a:spcPct val="85000"/>
              </a:lnSpc>
            </a:pPr>
            <a:r>
              <a:rPr lang="en-US" dirty="0">
                <a:solidFill>
                  <a:srgbClr val="043933"/>
                </a:solidFill>
                <a:latin typeface="Montserrat Medium"/>
                <a:ea typeface="Montserrat Medium"/>
                <a:cs typeface="Montserrat Medium"/>
                <a:sym typeface="Montserrat Medium"/>
              </a:rPr>
              <a:t>    },</a:t>
            </a:r>
          </a:p>
          <a:p>
            <a:pPr lvl="0">
              <a:lnSpc>
                <a:spcPct val="85000"/>
              </a:lnSpc>
            </a:pPr>
            <a:r>
              <a:rPr lang="en-US" dirty="0" smtClean="0">
                <a:solidFill>
                  <a:srgbClr val="043933"/>
                </a:solidFill>
                <a:latin typeface="Montserrat Medium"/>
                <a:ea typeface="Montserrat Medium"/>
                <a:cs typeface="Montserrat Medium"/>
                <a:sym typeface="Montserrat Medium"/>
              </a:rPr>
              <a:t>}</a:t>
            </a:r>
          </a:p>
          <a:p>
            <a:pPr lvl="0">
              <a:lnSpc>
                <a:spcPct val="85000"/>
              </a:lnSpc>
            </a:pPr>
            <a:r>
              <a:rPr lang="ru-RU" dirty="0">
                <a:solidFill>
                  <a:srgbClr val="043933"/>
                </a:solidFill>
                <a:latin typeface="Montserrat Medium"/>
                <a:ea typeface="Montserrat Medium"/>
                <a:cs typeface="Montserrat Medium"/>
                <a:sym typeface="Montserrat Medium"/>
              </a:rPr>
              <a:t>Файл </a:t>
            </a:r>
            <a:r>
              <a:rPr lang="en-US" dirty="0">
                <a:solidFill>
                  <a:srgbClr val="043933"/>
                </a:solidFill>
                <a:latin typeface="Montserrat Medium"/>
                <a:ea typeface="Montserrat Medium"/>
                <a:cs typeface="Montserrat Medium"/>
                <a:sym typeface="Montserrat Medium"/>
              </a:rPr>
              <a:t>.</a:t>
            </a:r>
            <a:r>
              <a:rPr lang="en-US" dirty="0" err="1">
                <a:solidFill>
                  <a:srgbClr val="043933"/>
                </a:solidFill>
                <a:latin typeface="Montserrat Medium"/>
                <a:ea typeface="Montserrat Medium"/>
                <a:cs typeface="Montserrat Medium"/>
                <a:sym typeface="Montserrat Medium"/>
              </a:rPr>
              <a:t>env</a:t>
            </a:r>
            <a:endParaRPr lang="en-US" dirty="0">
              <a:solidFill>
                <a:srgbClr val="043933"/>
              </a:solidFill>
              <a:latin typeface="Montserrat Medium"/>
              <a:ea typeface="Montserrat Medium"/>
              <a:cs typeface="Montserrat Medium"/>
              <a:sym typeface="Montserrat Medium"/>
            </a:endParaRPr>
          </a:p>
          <a:p>
            <a:pPr lvl="0">
              <a:lnSpc>
                <a:spcPct val="85000"/>
              </a:lnSpc>
            </a:pPr>
            <a:r>
              <a:rPr lang="en-US" dirty="0">
                <a:solidFill>
                  <a:srgbClr val="043933"/>
                </a:solidFill>
                <a:latin typeface="Montserrat Medium"/>
                <a:ea typeface="Montserrat Medium"/>
                <a:cs typeface="Montserrat Medium"/>
                <a:sym typeface="Montserrat Medium"/>
              </a:rPr>
              <a:t>FSTR_DB_HOST = '</a:t>
            </a:r>
            <a:r>
              <a:rPr lang="en-US" dirty="0" err="1">
                <a:solidFill>
                  <a:srgbClr val="043933"/>
                </a:solidFill>
                <a:latin typeface="Montserrat Medium"/>
                <a:ea typeface="Montserrat Medium"/>
                <a:cs typeface="Montserrat Medium"/>
                <a:sym typeface="Montserrat Medium"/>
              </a:rPr>
              <a:t>db</a:t>
            </a:r>
            <a:r>
              <a:rPr lang="en-US" dirty="0">
                <a:solidFill>
                  <a:srgbClr val="043933"/>
                </a:solidFill>
                <a:latin typeface="Montserrat Medium"/>
                <a:ea typeface="Montserrat Medium"/>
                <a:cs typeface="Montserrat Medium"/>
                <a:sym typeface="Montserrat Medium"/>
              </a:rPr>
              <a:t>'</a:t>
            </a:r>
          </a:p>
          <a:p>
            <a:pPr lvl="0">
              <a:lnSpc>
                <a:spcPct val="85000"/>
              </a:lnSpc>
            </a:pPr>
            <a:r>
              <a:rPr lang="en-US" dirty="0">
                <a:solidFill>
                  <a:srgbClr val="043933"/>
                </a:solidFill>
                <a:latin typeface="Montserrat Medium"/>
                <a:ea typeface="Montserrat Medium"/>
                <a:cs typeface="Montserrat Medium"/>
                <a:sym typeface="Montserrat Medium"/>
              </a:rPr>
              <a:t>FSTR_DB_PORT = 5432</a:t>
            </a:r>
          </a:p>
          <a:p>
            <a:pPr lvl="0">
              <a:lnSpc>
                <a:spcPct val="85000"/>
              </a:lnSpc>
            </a:pPr>
            <a:r>
              <a:rPr lang="en-US" dirty="0">
                <a:solidFill>
                  <a:srgbClr val="043933"/>
                </a:solidFill>
                <a:latin typeface="Montserrat Medium"/>
                <a:ea typeface="Montserrat Medium"/>
                <a:cs typeface="Montserrat Medium"/>
                <a:sym typeface="Montserrat Medium"/>
              </a:rPr>
              <a:t>FSTR_DB_LOGIN = '</a:t>
            </a:r>
            <a:r>
              <a:rPr lang="en-US" dirty="0" err="1">
                <a:solidFill>
                  <a:srgbClr val="043933"/>
                </a:solidFill>
                <a:latin typeface="Montserrat Medium"/>
                <a:ea typeface="Montserrat Medium"/>
                <a:cs typeface="Montserrat Medium"/>
                <a:sym typeface="Montserrat Medium"/>
              </a:rPr>
              <a:t>postgres</a:t>
            </a:r>
            <a:r>
              <a:rPr lang="en-US" dirty="0">
                <a:solidFill>
                  <a:srgbClr val="043933"/>
                </a:solidFill>
                <a:latin typeface="Montserrat Medium"/>
                <a:ea typeface="Montserrat Medium"/>
                <a:cs typeface="Montserrat Medium"/>
                <a:sym typeface="Montserrat Medium"/>
              </a:rPr>
              <a:t>'</a:t>
            </a:r>
          </a:p>
          <a:p>
            <a:pPr lvl="0">
              <a:lnSpc>
                <a:spcPct val="85000"/>
              </a:lnSpc>
            </a:pPr>
            <a:r>
              <a:rPr lang="en-US" dirty="0">
                <a:solidFill>
                  <a:srgbClr val="043933"/>
                </a:solidFill>
                <a:latin typeface="Montserrat Medium"/>
                <a:ea typeface="Montserrat Medium"/>
                <a:cs typeface="Montserrat Medium"/>
                <a:sym typeface="Montserrat Medium"/>
              </a:rPr>
              <a:t>FSTR_DB_PASS = '</a:t>
            </a:r>
            <a:r>
              <a:rPr lang="en-US" dirty="0" err="1">
                <a:solidFill>
                  <a:srgbClr val="043933"/>
                </a:solidFill>
                <a:latin typeface="Montserrat Medium"/>
                <a:ea typeface="Montserrat Medium"/>
                <a:cs typeface="Montserrat Medium"/>
                <a:sym typeface="Montserrat Medium"/>
              </a:rPr>
              <a:t>postgres</a:t>
            </a:r>
            <a:r>
              <a:rPr lang="en-US" dirty="0">
                <a:solidFill>
                  <a:srgbClr val="043933"/>
                </a:solidFill>
                <a:latin typeface="Montserrat Medium"/>
                <a:ea typeface="Montserrat Medium"/>
                <a:cs typeface="Montserrat Medium"/>
                <a:sym typeface="Montserrat Medium"/>
              </a:rPr>
              <a:t>'</a:t>
            </a:r>
          </a:p>
          <a:p>
            <a:pPr lvl="0">
              <a:lnSpc>
                <a:spcPct val="85000"/>
              </a:lnSpc>
            </a:pPr>
            <a:r>
              <a:rPr lang="en-US" dirty="0">
                <a:solidFill>
                  <a:srgbClr val="043933"/>
                </a:solidFill>
                <a:latin typeface="Montserrat Medium"/>
                <a:ea typeface="Montserrat Medium"/>
                <a:cs typeface="Montserrat Medium"/>
                <a:sym typeface="Montserrat Medium"/>
              </a:rPr>
              <a:t>FSTR_DB_NAME = '</a:t>
            </a:r>
            <a:r>
              <a:rPr lang="en-US" dirty="0" err="1">
                <a:solidFill>
                  <a:srgbClr val="043933"/>
                </a:solidFill>
                <a:latin typeface="Montserrat Medium"/>
                <a:ea typeface="Montserrat Medium"/>
                <a:cs typeface="Montserrat Medium"/>
                <a:sym typeface="Montserrat Medium"/>
              </a:rPr>
              <a:t>postgres</a:t>
            </a:r>
            <a:r>
              <a:rPr lang="en-US" dirty="0" smtClean="0">
                <a:solidFill>
                  <a:srgbClr val="043933"/>
                </a:solidFill>
                <a:latin typeface="Montserrat Medium"/>
                <a:ea typeface="Montserrat Medium"/>
                <a:cs typeface="Montserrat Medium"/>
                <a:sym typeface="Montserrat Medium"/>
              </a:rPr>
              <a:t>'</a:t>
            </a:r>
            <a:endParaRPr lang="en-US"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3015708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a:solidFill>
                  <a:srgbClr val="043933"/>
                </a:solidFill>
                <a:latin typeface="Montserrat Medium"/>
                <a:ea typeface="Montserrat Medium"/>
                <a:cs typeface="Montserrat Medium"/>
                <a:sym typeface="Montserrat Medium"/>
              </a:rPr>
              <a:t>requirements.txt</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2040559"/>
          </a:xfrm>
          <a:prstGeom prst="rect">
            <a:avLst/>
          </a:prstGeom>
          <a:noFill/>
          <a:ln>
            <a:noFill/>
          </a:ln>
        </p:spPr>
        <p:txBody>
          <a:bodyPr spcFirstLastPara="1" wrap="square" lIns="0" tIns="0" rIns="0" bIns="0" anchor="t" anchorCtr="0">
            <a:spAutoFit/>
          </a:bodyPr>
          <a:lstStyle/>
          <a:p>
            <a:pPr lvl="0">
              <a:lnSpc>
                <a:spcPct val="85000"/>
              </a:lnSpc>
            </a:pPr>
            <a:r>
              <a:rPr lang="ru-RU" sz="1800" dirty="0">
                <a:solidFill>
                  <a:srgbClr val="043933"/>
                </a:solidFill>
                <a:latin typeface="Montserrat Medium"/>
                <a:ea typeface="Montserrat Medium"/>
                <a:cs typeface="Montserrat Medium"/>
                <a:sym typeface="Montserrat Medium"/>
              </a:rPr>
              <a:t>В нём указаны все дополнительно установленные модули. Для работы нашего </a:t>
            </a:r>
            <a:r>
              <a:rPr lang="ru-RU" sz="1800" dirty="0" smtClean="0">
                <a:solidFill>
                  <a:srgbClr val="043933"/>
                </a:solidFill>
                <a:latin typeface="Montserrat Medium"/>
                <a:ea typeface="Montserrat Medium"/>
                <a:cs typeface="Montserrat Medium"/>
                <a:sym typeface="Montserrat Medium"/>
              </a:rPr>
              <a:t>приложения </a:t>
            </a:r>
            <a:r>
              <a:rPr lang="ru-RU" sz="1800" dirty="0">
                <a:solidFill>
                  <a:srgbClr val="043933"/>
                </a:solidFill>
                <a:latin typeface="Montserrat Medium"/>
                <a:ea typeface="Montserrat Medium"/>
                <a:cs typeface="Montserrat Medium"/>
                <a:sym typeface="Montserrat Medium"/>
              </a:rPr>
              <a:t>нам понадобится установить несколько </a:t>
            </a:r>
            <a:r>
              <a:rPr lang="ru-RU" sz="1800" dirty="0" smtClean="0">
                <a:solidFill>
                  <a:srgbClr val="043933"/>
                </a:solidFill>
                <a:latin typeface="Montserrat Medium"/>
                <a:ea typeface="Montserrat Medium"/>
                <a:cs typeface="Montserrat Medium"/>
                <a:sym typeface="Montserrat Medium"/>
              </a:rPr>
              <a:t>таких:</a:t>
            </a: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1 </a:t>
            </a:r>
            <a:r>
              <a:rPr lang="ru-RU" dirty="0" err="1" smtClean="0">
                <a:solidFill>
                  <a:srgbClr val="043933"/>
                </a:solidFill>
                <a:latin typeface="Montserrat Medium"/>
                <a:ea typeface="Montserrat Medium"/>
                <a:cs typeface="Montserrat Medium"/>
                <a:sym typeface="Montserrat Medium"/>
              </a:rPr>
              <a:t>Django</a:t>
            </a: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2 psycopg2 </a:t>
            </a:r>
            <a:r>
              <a:rPr lang="ru-RU" dirty="0">
                <a:solidFill>
                  <a:srgbClr val="043933"/>
                </a:solidFill>
                <a:latin typeface="Montserrat Medium"/>
                <a:ea typeface="Montserrat Medium"/>
                <a:cs typeface="Montserrat Medium"/>
                <a:sym typeface="Montserrat Medium"/>
              </a:rPr>
              <a:t>(модуль для работы с СУБД </a:t>
            </a:r>
            <a:r>
              <a:rPr lang="ru-RU" dirty="0" err="1">
                <a:solidFill>
                  <a:srgbClr val="043933"/>
                </a:solidFill>
                <a:latin typeface="Montserrat Medium"/>
                <a:ea typeface="Montserrat Medium"/>
                <a:cs typeface="Montserrat Medium"/>
                <a:sym typeface="Montserrat Medium"/>
              </a:rPr>
              <a:t>PostgreSQL</a:t>
            </a:r>
            <a:r>
              <a:rPr lang="ru-RU" dirty="0">
                <a:solidFill>
                  <a:srgbClr val="043933"/>
                </a:solidFill>
                <a:latin typeface="Montserrat Medium"/>
                <a:ea typeface="Montserrat Medium"/>
                <a:cs typeface="Montserrat Medium"/>
                <a:sym typeface="Montserrat Medium"/>
              </a:rPr>
              <a:t>) </a:t>
            </a:r>
          </a:p>
          <a:p>
            <a:pPr lvl="0">
              <a:lnSpc>
                <a:spcPct val="85000"/>
              </a:lnSpc>
            </a:pPr>
            <a:r>
              <a:rPr lang="ru-RU" dirty="0" smtClean="0">
                <a:solidFill>
                  <a:srgbClr val="043933"/>
                </a:solidFill>
                <a:latin typeface="Montserrat Medium"/>
                <a:ea typeface="Montserrat Medium"/>
                <a:cs typeface="Montserrat Medium"/>
                <a:sym typeface="Montserrat Medium"/>
              </a:rPr>
              <a:t>3 </a:t>
            </a:r>
            <a:r>
              <a:rPr lang="ru-RU" dirty="0" err="1" smtClean="0">
                <a:solidFill>
                  <a:srgbClr val="043933"/>
                </a:solidFill>
                <a:latin typeface="Montserrat Medium"/>
                <a:ea typeface="Montserrat Medium"/>
                <a:cs typeface="Montserrat Medium"/>
                <a:sym typeface="Montserrat Medium"/>
              </a:rPr>
              <a:t>gunicorn</a:t>
            </a:r>
            <a:r>
              <a:rPr lang="ru-RU" dirty="0" smtClean="0">
                <a:solidFill>
                  <a:srgbClr val="043933"/>
                </a:solidFill>
                <a:latin typeface="Montserrat Medium"/>
                <a:ea typeface="Montserrat Medium"/>
                <a:cs typeface="Montserrat Medium"/>
                <a:sym typeface="Montserrat Medium"/>
              </a:rPr>
              <a:t> </a:t>
            </a:r>
            <a:r>
              <a:rPr lang="ru-RU" dirty="0">
                <a:solidFill>
                  <a:srgbClr val="043933"/>
                </a:solidFill>
                <a:latin typeface="Montserrat Medium"/>
                <a:ea typeface="Montserrat Medium"/>
                <a:cs typeface="Montserrat Medium"/>
                <a:sym typeface="Montserrat Medium"/>
              </a:rPr>
              <a:t>(веб сервер для запуска приложений на </a:t>
            </a:r>
            <a:r>
              <a:rPr lang="ru-RU" dirty="0" err="1">
                <a:solidFill>
                  <a:srgbClr val="043933"/>
                </a:solidFill>
                <a:latin typeface="Montserrat Medium"/>
                <a:ea typeface="Montserrat Medium"/>
                <a:cs typeface="Montserrat Medium"/>
                <a:sym typeface="Montserrat Medium"/>
              </a:rPr>
              <a:t>Python</a:t>
            </a:r>
            <a:r>
              <a:rPr lang="ru-RU" dirty="0">
                <a:solidFill>
                  <a:srgbClr val="043933"/>
                </a:solidFill>
                <a:latin typeface="Montserrat Medium"/>
                <a:ea typeface="Montserrat Medium"/>
                <a:cs typeface="Montserrat Medium"/>
                <a:sym typeface="Montserrat Medium"/>
              </a:rPr>
              <a:t>)</a:t>
            </a:r>
          </a:p>
          <a:p>
            <a:pPr lvl="0">
              <a:lnSpc>
                <a:spcPct val="85000"/>
              </a:lnSpc>
            </a:pPr>
            <a:r>
              <a:rPr lang="ru-RU" dirty="0" smtClean="0">
                <a:solidFill>
                  <a:srgbClr val="043933"/>
                </a:solidFill>
                <a:latin typeface="Montserrat Medium"/>
                <a:ea typeface="Montserrat Medium"/>
                <a:cs typeface="Montserrat Medium"/>
                <a:sym typeface="Montserrat Medium"/>
              </a:rPr>
              <a:t>4 </a:t>
            </a:r>
            <a:r>
              <a:rPr lang="ru-RU" dirty="0" err="1" smtClean="0">
                <a:solidFill>
                  <a:srgbClr val="043933"/>
                </a:solidFill>
                <a:latin typeface="Montserrat Medium"/>
                <a:ea typeface="Montserrat Medium"/>
                <a:cs typeface="Montserrat Medium"/>
                <a:sym typeface="Montserrat Medium"/>
              </a:rPr>
              <a:t>whitenoise</a:t>
            </a:r>
            <a:r>
              <a:rPr lang="ru-RU" dirty="0" smtClean="0">
                <a:solidFill>
                  <a:srgbClr val="043933"/>
                </a:solidFill>
                <a:latin typeface="Montserrat Medium"/>
                <a:ea typeface="Montserrat Medium"/>
                <a:cs typeface="Montserrat Medium"/>
                <a:sym typeface="Montserrat Medium"/>
              </a:rPr>
              <a:t> </a:t>
            </a:r>
            <a:r>
              <a:rPr lang="ru-RU" dirty="0">
                <a:solidFill>
                  <a:srgbClr val="043933"/>
                </a:solidFill>
                <a:latin typeface="Montserrat Medium"/>
                <a:ea typeface="Montserrat Medium"/>
                <a:cs typeface="Montserrat Medium"/>
                <a:sym typeface="Montserrat Medium"/>
              </a:rPr>
              <a:t>(нужно, чтобы веб сервер мог обслуживать статические файлы https://whitenoise.readthedocs.io/en/latest/)</a:t>
            </a:r>
          </a:p>
          <a:p>
            <a:pPr lvl="0">
              <a:lnSpc>
                <a:spcPct val="85000"/>
              </a:lnSpc>
            </a:pPr>
            <a:r>
              <a:rPr lang="ru-RU" dirty="0" smtClean="0">
                <a:solidFill>
                  <a:srgbClr val="043933"/>
                </a:solidFill>
                <a:latin typeface="Montserrat Medium"/>
                <a:ea typeface="Montserrat Medium"/>
                <a:cs typeface="Montserrat Medium"/>
                <a:sym typeface="Montserrat Medium"/>
              </a:rPr>
              <a:t>5 Другие </a:t>
            </a:r>
            <a:r>
              <a:rPr lang="ru-RU" dirty="0">
                <a:solidFill>
                  <a:srgbClr val="043933"/>
                </a:solidFill>
                <a:latin typeface="Montserrat Medium"/>
                <a:ea typeface="Montserrat Medium"/>
                <a:cs typeface="Montserrat Medium"/>
                <a:sym typeface="Montserrat Medium"/>
              </a:rPr>
              <a:t>модули, для работы вашего приложения</a:t>
            </a:r>
            <a:endParaRPr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51005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err="1">
                <a:solidFill>
                  <a:srgbClr val="043933"/>
                </a:solidFill>
                <a:latin typeface="Montserrat Medium"/>
                <a:ea typeface="Montserrat Medium"/>
                <a:cs typeface="Montserrat Medium"/>
                <a:sym typeface="Montserrat Medium"/>
              </a:rPr>
              <a:t>Dockerfile</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429979"/>
            <a:ext cx="7364943" cy="3139321"/>
          </a:xfrm>
          <a:prstGeom prst="rect">
            <a:avLst/>
          </a:prstGeom>
          <a:noFill/>
          <a:ln>
            <a:noFill/>
          </a:ln>
        </p:spPr>
        <p:txBody>
          <a:bodyPr spcFirstLastPara="1" wrap="square" lIns="0" tIns="0" rIns="0" bIns="0" anchor="t" anchorCtr="0">
            <a:spAutoFit/>
          </a:bodyPr>
          <a:lstStyle/>
          <a:p>
            <a:pPr lvl="0">
              <a:lnSpc>
                <a:spcPct val="85000"/>
              </a:lnSpc>
            </a:pPr>
            <a:r>
              <a:rPr lang="en-US" sz="1200" dirty="0" smtClean="0">
                <a:solidFill>
                  <a:srgbClr val="043933"/>
                </a:solidFill>
                <a:latin typeface="Montserrat Medium"/>
                <a:ea typeface="Montserrat Medium"/>
                <a:cs typeface="Montserrat Medium"/>
                <a:sym typeface="Montserrat Medium"/>
              </a:rPr>
              <a:t>FROM </a:t>
            </a:r>
            <a:r>
              <a:rPr lang="en-US" sz="1200" dirty="0">
                <a:solidFill>
                  <a:srgbClr val="043933"/>
                </a:solidFill>
                <a:latin typeface="Montserrat Medium"/>
                <a:ea typeface="Montserrat Medium"/>
                <a:cs typeface="Montserrat Medium"/>
                <a:sym typeface="Montserrat Medium"/>
              </a:rPr>
              <a:t>python:3.8</a:t>
            </a:r>
          </a:p>
          <a:p>
            <a:pPr lvl="0">
              <a:lnSpc>
                <a:spcPct val="85000"/>
              </a:lnSpc>
            </a:pP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a:t>
            </a:r>
            <a:r>
              <a:rPr lang="ru-RU" sz="1200" dirty="0">
                <a:solidFill>
                  <a:srgbClr val="043933"/>
                </a:solidFill>
                <a:latin typeface="Montserrat Medium"/>
                <a:ea typeface="Montserrat Medium"/>
                <a:cs typeface="Montserrat Medium"/>
                <a:sym typeface="Montserrat Medium"/>
              </a:rPr>
              <a:t>Настроить и активировать виртуальную среду</a:t>
            </a:r>
          </a:p>
          <a:p>
            <a:pPr lvl="0">
              <a:lnSpc>
                <a:spcPct val="85000"/>
              </a:lnSpc>
            </a:pPr>
            <a:r>
              <a:rPr lang="en-US" sz="1200" dirty="0">
                <a:solidFill>
                  <a:srgbClr val="043933"/>
                </a:solidFill>
                <a:latin typeface="Montserrat Medium"/>
                <a:ea typeface="Montserrat Medium"/>
                <a:cs typeface="Montserrat Medium"/>
                <a:sym typeface="Montserrat Medium"/>
              </a:rPr>
              <a:t>ENV VIRTUAL_ENV "/</a:t>
            </a:r>
            <a:r>
              <a:rPr lang="en-US" sz="1200" dirty="0" err="1">
                <a:solidFill>
                  <a:srgbClr val="043933"/>
                </a:solidFill>
                <a:latin typeface="Montserrat Medium"/>
                <a:ea typeface="Montserrat Medium"/>
                <a:cs typeface="Montserrat Medium"/>
                <a:sym typeface="Montserrat Medium"/>
              </a:rPr>
              <a:t>venv</a:t>
            </a:r>
            <a:r>
              <a:rPr lang="en-US" sz="1200" dirty="0">
                <a:solidFill>
                  <a:srgbClr val="043933"/>
                </a:solidFill>
                <a:latin typeface="Montserrat Medium"/>
                <a:ea typeface="Montserrat Medium"/>
                <a:cs typeface="Montserrat Medium"/>
                <a:sym typeface="Montserrat Medium"/>
              </a:rPr>
              <a:t>"</a:t>
            </a:r>
          </a:p>
          <a:p>
            <a:pPr lvl="0">
              <a:lnSpc>
                <a:spcPct val="85000"/>
              </a:lnSpc>
            </a:pPr>
            <a:r>
              <a:rPr lang="en-US" sz="1200" dirty="0">
                <a:solidFill>
                  <a:srgbClr val="043933"/>
                </a:solidFill>
                <a:latin typeface="Montserrat Medium"/>
                <a:ea typeface="Montserrat Medium"/>
                <a:cs typeface="Montserrat Medium"/>
                <a:sym typeface="Montserrat Medium"/>
              </a:rPr>
              <a:t>RUN python -m </a:t>
            </a:r>
            <a:r>
              <a:rPr lang="en-US" sz="1200" dirty="0" err="1">
                <a:solidFill>
                  <a:srgbClr val="043933"/>
                </a:solidFill>
                <a:latin typeface="Montserrat Medium"/>
                <a:ea typeface="Montserrat Medium"/>
                <a:cs typeface="Montserrat Medium"/>
                <a:sym typeface="Montserrat Medium"/>
              </a:rPr>
              <a:t>venv</a:t>
            </a:r>
            <a:r>
              <a:rPr lang="en-US" sz="1200" dirty="0">
                <a:solidFill>
                  <a:srgbClr val="043933"/>
                </a:solidFill>
                <a:latin typeface="Montserrat Medium"/>
                <a:ea typeface="Montserrat Medium"/>
                <a:cs typeface="Montserrat Medium"/>
                <a:sym typeface="Montserrat Medium"/>
              </a:rPr>
              <a:t> $VIRTUAL_ENV</a:t>
            </a:r>
          </a:p>
          <a:p>
            <a:pPr lvl="0">
              <a:lnSpc>
                <a:spcPct val="85000"/>
              </a:lnSpc>
            </a:pPr>
            <a:r>
              <a:rPr lang="en-US" sz="1200" dirty="0">
                <a:solidFill>
                  <a:srgbClr val="043933"/>
                </a:solidFill>
                <a:latin typeface="Montserrat Medium"/>
                <a:ea typeface="Montserrat Medium"/>
                <a:cs typeface="Montserrat Medium"/>
                <a:sym typeface="Montserrat Medium"/>
              </a:rPr>
              <a:t>ENV PATH "$VIRTUAL_ENV/bin:$PATH"</a:t>
            </a:r>
          </a:p>
          <a:p>
            <a:pPr lvl="0">
              <a:lnSpc>
                <a:spcPct val="85000"/>
              </a:lnSpc>
            </a:pP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a:t>
            </a:r>
            <a:r>
              <a:rPr lang="ru-RU" sz="1200" dirty="0">
                <a:solidFill>
                  <a:srgbClr val="043933"/>
                </a:solidFill>
                <a:latin typeface="Montserrat Medium"/>
                <a:ea typeface="Montserrat Medium"/>
                <a:cs typeface="Montserrat Medium"/>
                <a:sym typeface="Montserrat Medium"/>
              </a:rPr>
              <a:t>Команды </a:t>
            </a:r>
            <a:r>
              <a:rPr lang="en-US" sz="1200" dirty="0">
                <a:solidFill>
                  <a:srgbClr val="043933"/>
                </a:solidFill>
                <a:latin typeface="Montserrat Medium"/>
                <a:ea typeface="Montserrat Medium"/>
                <a:cs typeface="Montserrat Medium"/>
                <a:sym typeface="Montserrat Medium"/>
              </a:rPr>
              <a:t>Python </a:t>
            </a:r>
            <a:r>
              <a:rPr lang="ru-RU" sz="1200" dirty="0">
                <a:solidFill>
                  <a:srgbClr val="043933"/>
                </a:solidFill>
                <a:latin typeface="Montserrat Medium"/>
                <a:ea typeface="Montserrat Medium"/>
                <a:cs typeface="Montserrat Medium"/>
                <a:sym typeface="Montserrat Medium"/>
              </a:rPr>
              <a:t>будут выполнены в виртуальной среде</a:t>
            </a:r>
          </a:p>
          <a:p>
            <a:pPr lvl="0">
              <a:lnSpc>
                <a:spcPct val="85000"/>
              </a:lnSpc>
            </a:pPr>
            <a:r>
              <a:rPr lang="en-US" sz="1200" dirty="0">
                <a:solidFill>
                  <a:srgbClr val="043933"/>
                </a:solidFill>
                <a:latin typeface="Montserrat Medium"/>
                <a:ea typeface="Montserrat Medium"/>
                <a:cs typeface="Montserrat Medium"/>
                <a:sym typeface="Montserrat Medium"/>
              </a:rPr>
              <a:t>COPY .. /sprint</a:t>
            </a:r>
          </a:p>
          <a:p>
            <a:pPr lvl="0">
              <a:lnSpc>
                <a:spcPct val="85000"/>
              </a:lnSpc>
            </a:pPr>
            <a:r>
              <a:rPr lang="en-US" sz="1200" dirty="0">
                <a:solidFill>
                  <a:srgbClr val="043933"/>
                </a:solidFill>
                <a:latin typeface="Montserrat Medium"/>
                <a:ea typeface="Montserrat Medium"/>
                <a:cs typeface="Montserrat Medium"/>
                <a:sym typeface="Montserrat Medium"/>
              </a:rPr>
              <a:t>RUN pip install --no-cache-</a:t>
            </a:r>
            <a:r>
              <a:rPr lang="en-US" sz="1200" dirty="0" err="1">
                <a:solidFill>
                  <a:srgbClr val="043933"/>
                </a:solidFill>
                <a:latin typeface="Montserrat Medium"/>
                <a:ea typeface="Montserrat Medium"/>
                <a:cs typeface="Montserrat Medium"/>
                <a:sym typeface="Montserrat Medium"/>
              </a:rPr>
              <a:t>dir</a:t>
            </a:r>
            <a:r>
              <a:rPr lang="en-US" sz="1200" dirty="0">
                <a:solidFill>
                  <a:srgbClr val="043933"/>
                </a:solidFill>
                <a:latin typeface="Montserrat Medium"/>
                <a:ea typeface="Montserrat Medium"/>
                <a:cs typeface="Montserrat Medium"/>
                <a:sym typeface="Montserrat Medium"/>
              </a:rPr>
              <a:t> -r /sprint/requirements.txt</a:t>
            </a:r>
          </a:p>
          <a:p>
            <a:pPr lvl="0">
              <a:lnSpc>
                <a:spcPct val="85000"/>
              </a:lnSpc>
            </a:pP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RUN pip install </a:t>
            </a:r>
            <a:r>
              <a:rPr lang="en-US" sz="1200" dirty="0" err="1">
                <a:solidFill>
                  <a:srgbClr val="043933"/>
                </a:solidFill>
                <a:latin typeface="Montserrat Medium"/>
                <a:ea typeface="Montserrat Medium"/>
                <a:cs typeface="Montserrat Medium"/>
                <a:sym typeface="Montserrat Medium"/>
              </a:rPr>
              <a:t>gunicorn</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WORKDIR /sprint</a:t>
            </a:r>
          </a:p>
          <a:p>
            <a:pPr lvl="0">
              <a:lnSpc>
                <a:spcPct val="85000"/>
              </a:lnSpc>
            </a:pP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ENV DJANGO_SETTINGS_MODULE=</a:t>
            </a:r>
            <a:r>
              <a:rPr lang="en-US" sz="1200" dirty="0" err="1">
                <a:solidFill>
                  <a:srgbClr val="043933"/>
                </a:solidFill>
                <a:latin typeface="Montserrat Medium"/>
                <a:ea typeface="Montserrat Medium"/>
                <a:cs typeface="Montserrat Medium"/>
                <a:sym typeface="Montserrat Medium"/>
              </a:rPr>
              <a:t>sprint.settings</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ENV PYTHONUNBUFFERED=1</a:t>
            </a:r>
          </a:p>
          <a:p>
            <a:pPr lvl="0">
              <a:lnSpc>
                <a:spcPct val="85000"/>
              </a:lnSpc>
            </a:pPr>
            <a:r>
              <a:rPr lang="en-US" sz="1200" dirty="0">
                <a:solidFill>
                  <a:srgbClr val="043933"/>
                </a:solidFill>
                <a:latin typeface="Montserrat Medium"/>
                <a:ea typeface="Montserrat Medium"/>
                <a:cs typeface="Montserrat Medium"/>
                <a:sym typeface="Montserrat Medium"/>
              </a:rPr>
              <a:t>ENV PYTHONPATH /sprint</a:t>
            </a:r>
          </a:p>
          <a:p>
            <a:pPr lvl="0">
              <a:lnSpc>
                <a:spcPct val="85000"/>
              </a:lnSpc>
            </a:pP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RUN python manage.py </a:t>
            </a:r>
            <a:r>
              <a:rPr lang="en-US" sz="1200" dirty="0" err="1">
                <a:solidFill>
                  <a:srgbClr val="043933"/>
                </a:solidFill>
                <a:latin typeface="Montserrat Medium"/>
                <a:ea typeface="Montserrat Medium"/>
                <a:cs typeface="Montserrat Medium"/>
                <a:sym typeface="Montserrat Medium"/>
              </a:rPr>
              <a:t>collectstatic</a:t>
            </a: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noinput</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CMD ["</a:t>
            </a:r>
            <a:r>
              <a:rPr lang="en-US" sz="1200" dirty="0" err="1">
                <a:solidFill>
                  <a:srgbClr val="043933"/>
                </a:solidFill>
                <a:latin typeface="Montserrat Medium"/>
                <a:ea typeface="Montserrat Medium"/>
                <a:cs typeface="Montserrat Medium"/>
                <a:sym typeface="Montserrat Medium"/>
              </a:rPr>
              <a:t>gunicorn</a:t>
            </a: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sprint.wsgi:application</a:t>
            </a:r>
            <a:r>
              <a:rPr lang="en-US" sz="1200" dirty="0">
                <a:solidFill>
                  <a:srgbClr val="043933"/>
                </a:solidFill>
                <a:latin typeface="Montserrat Medium"/>
                <a:ea typeface="Montserrat Medium"/>
                <a:cs typeface="Montserrat Medium"/>
                <a:sym typeface="Montserrat Medium"/>
              </a:rPr>
              <a:t>", "--bind", "0.0.0.0:8000"]</a:t>
            </a:r>
            <a:endParaRPr sz="1200"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512190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err="1">
                <a:solidFill>
                  <a:srgbClr val="043933"/>
                </a:solidFill>
                <a:latin typeface="Montserrat Medium"/>
                <a:ea typeface="Montserrat Medium"/>
                <a:cs typeface="Montserrat Medium"/>
                <a:sym typeface="Montserrat Medium"/>
              </a:rPr>
              <a:t>docker-compose.yml</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198066"/>
            <a:ext cx="7987796" cy="3845668"/>
          </a:xfrm>
          <a:prstGeom prst="rect">
            <a:avLst/>
          </a:prstGeom>
          <a:noFill/>
          <a:ln>
            <a:noFill/>
          </a:ln>
        </p:spPr>
        <p:txBody>
          <a:bodyPr spcFirstLastPara="1" wrap="square" lIns="0" tIns="0" rIns="0" bIns="0" anchor="t" anchorCtr="0">
            <a:spAutoFit/>
          </a:bodyPr>
          <a:lstStyle/>
          <a:p>
            <a:pPr lvl="0">
              <a:lnSpc>
                <a:spcPct val="85000"/>
              </a:lnSpc>
            </a:pPr>
            <a:r>
              <a:rPr lang="ru-RU" sz="1800" dirty="0" smtClean="0">
                <a:solidFill>
                  <a:srgbClr val="043933"/>
                </a:solidFill>
                <a:latin typeface="Montserrat Medium"/>
                <a:ea typeface="Montserrat Medium"/>
                <a:cs typeface="Montserrat Medium"/>
                <a:sym typeface="Montserrat Medium"/>
              </a:rPr>
              <a:t>Часть 1</a:t>
            </a:r>
          </a:p>
          <a:p>
            <a:pPr lvl="0">
              <a:lnSpc>
                <a:spcPct val="85000"/>
              </a:lnSpc>
            </a:pPr>
            <a:r>
              <a:rPr lang="ru-RU" sz="1200" dirty="0" smtClean="0">
                <a:solidFill>
                  <a:srgbClr val="043933"/>
                </a:solidFill>
                <a:latin typeface="Montserrat Medium"/>
                <a:ea typeface="Montserrat Medium"/>
                <a:cs typeface="Montserrat Medium"/>
                <a:sym typeface="Montserrat Medium"/>
              </a:rPr>
              <a:t/>
            </a:r>
            <a:br>
              <a:rPr lang="ru-RU" sz="1200" dirty="0" smtClean="0">
                <a:solidFill>
                  <a:srgbClr val="043933"/>
                </a:solidFill>
                <a:latin typeface="Montserrat Medium"/>
                <a:ea typeface="Montserrat Medium"/>
                <a:cs typeface="Montserrat Medium"/>
                <a:sym typeface="Montserrat Medium"/>
              </a:rPr>
            </a:br>
            <a:r>
              <a:rPr lang="en-US" sz="1200" dirty="0" smtClean="0">
                <a:solidFill>
                  <a:srgbClr val="043933"/>
                </a:solidFill>
                <a:latin typeface="Montserrat Medium"/>
                <a:ea typeface="Montserrat Medium"/>
                <a:cs typeface="Montserrat Medium"/>
                <a:sym typeface="Montserrat Medium"/>
              </a:rPr>
              <a:t># </a:t>
            </a:r>
            <a:r>
              <a:rPr lang="en-US" sz="1200" dirty="0">
                <a:solidFill>
                  <a:srgbClr val="043933"/>
                </a:solidFill>
                <a:latin typeface="Montserrat Medium"/>
                <a:ea typeface="Montserrat Medium"/>
                <a:cs typeface="Montserrat Medium"/>
                <a:sym typeface="Montserrat Medium"/>
              </a:rPr>
              <a:t>Use </a:t>
            </a:r>
            <a:r>
              <a:rPr lang="en-US" sz="1200" dirty="0" err="1">
                <a:solidFill>
                  <a:srgbClr val="043933"/>
                </a:solidFill>
                <a:latin typeface="Montserrat Medium"/>
                <a:ea typeface="Montserrat Medium"/>
                <a:cs typeface="Montserrat Medium"/>
                <a:sym typeface="Montserrat Medium"/>
              </a:rPr>
              <a:t>postgres</a:t>
            </a:r>
            <a:r>
              <a:rPr lang="en-US" sz="1200" dirty="0">
                <a:solidFill>
                  <a:srgbClr val="043933"/>
                </a:solidFill>
                <a:latin typeface="Montserrat Medium"/>
                <a:ea typeface="Montserrat Medium"/>
                <a:cs typeface="Montserrat Medium"/>
                <a:sym typeface="Montserrat Medium"/>
              </a:rPr>
              <a:t>/example user/password credentials</a:t>
            </a:r>
          </a:p>
          <a:p>
            <a:pPr lvl="0">
              <a:lnSpc>
                <a:spcPct val="85000"/>
              </a:lnSpc>
            </a:pPr>
            <a:r>
              <a:rPr lang="en-US" sz="1200" dirty="0">
                <a:solidFill>
                  <a:srgbClr val="043933"/>
                </a:solidFill>
                <a:latin typeface="Montserrat Medium"/>
                <a:ea typeface="Montserrat Medium"/>
                <a:cs typeface="Montserrat Medium"/>
                <a:sym typeface="Montserrat Medium"/>
              </a:rPr>
              <a:t>#version: '3.9'</a:t>
            </a:r>
          </a:p>
          <a:p>
            <a:pPr lvl="0">
              <a:lnSpc>
                <a:spcPct val="85000"/>
              </a:lnSpc>
            </a:pP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services:</a:t>
            </a:r>
          </a:p>
          <a:p>
            <a:pPr lvl="0">
              <a:lnSpc>
                <a:spcPct val="85000"/>
              </a:lnSpc>
            </a:pPr>
            <a:r>
              <a:rPr lang="en-US" sz="1200" dirty="0">
                <a:solidFill>
                  <a:srgbClr val="043933"/>
                </a:solidFill>
                <a:latin typeface="Montserrat Medium"/>
                <a:ea typeface="Montserrat Medium"/>
                <a:cs typeface="Montserrat Medium"/>
                <a:sym typeface="Montserrat Medium"/>
              </a:rPr>
              <a:t>  sprint:</a:t>
            </a:r>
          </a:p>
          <a:p>
            <a:pPr lvl="0">
              <a:lnSpc>
                <a:spcPct val="85000"/>
              </a:lnSpc>
            </a:pPr>
            <a:r>
              <a:rPr lang="en-US" sz="1200" dirty="0">
                <a:solidFill>
                  <a:srgbClr val="043933"/>
                </a:solidFill>
                <a:latin typeface="Montserrat Medium"/>
                <a:ea typeface="Montserrat Medium"/>
                <a:cs typeface="Montserrat Medium"/>
                <a:sym typeface="Montserrat Medium"/>
              </a:rPr>
              <a:t>    build: ./sprint</a:t>
            </a:r>
          </a:p>
          <a:p>
            <a:pPr lvl="0">
              <a:lnSpc>
                <a:spcPct val="85000"/>
              </a:lnSpc>
            </a:pPr>
            <a:r>
              <a:rPr lang="en-US" sz="1200" dirty="0">
                <a:solidFill>
                  <a:srgbClr val="043933"/>
                </a:solidFill>
                <a:latin typeface="Montserrat Medium"/>
                <a:ea typeface="Montserrat Medium"/>
                <a:cs typeface="Montserrat Medium"/>
                <a:sym typeface="Montserrat Medium"/>
              </a:rPr>
              <a:t>    command: bash -c "</a:t>
            </a:r>
          </a:p>
          <a:p>
            <a:pPr lvl="0">
              <a:lnSpc>
                <a:spcPct val="85000"/>
              </a:lnSpc>
            </a:pPr>
            <a:r>
              <a:rPr lang="en-US" sz="1200" dirty="0">
                <a:solidFill>
                  <a:srgbClr val="043933"/>
                </a:solidFill>
                <a:latin typeface="Montserrat Medium"/>
                <a:ea typeface="Montserrat Medium"/>
                <a:cs typeface="Montserrat Medium"/>
                <a:sym typeface="Montserrat Medium"/>
              </a:rPr>
              <a:t>      python manage.py </a:t>
            </a:r>
            <a:r>
              <a:rPr lang="en-US" sz="1200" dirty="0" err="1">
                <a:solidFill>
                  <a:srgbClr val="043933"/>
                </a:solidFill>
                <a:latin typeface="Montserrat Medium"/>
                <a:ea typeface="Montserrat Medium"/>
                <a:cs typeface="Montserrat Medium"/>
                <a:sym typeface="Montserrat Medium"/>
              </a:rPr>
              <a:t>makemigrations</a:t>
            </a:r>
            <a:r>
              <a:rPr lang="en-US" sz="1200" dirty="0">
                <a:solidFill>
                  <a:srgbClr val="043933"/>
                </a:solidFill>
                <a:latin typeface="Montserrat Medium"/>
                <a:ea typeface="Montserrat Medium"/>
                <a:cs typeface="Montserrat Medium"/>
                <a:sym typeface="Montserrat Medium"/>
              </a:rPr>
              <a:t> &amp;&amp;</a:t>
            </a:r>
          </a:p>
          <a:p>
            <a:pPr lvl="0">
              <a:lnSpc>
                <a:spcPct val="85000"/>
              </a:lnSpc>
            </a:pPr>
            <a:r>
              <a:rPr lang="en-US" sz="1200" dirty="0">
                <a:solidFill>
                  <a:srgbClr val="043933"/>
                </a:solidFill>
                <a:latin typeface="Montserrat Medium"/>
                <a:ea typeface="Montserrat Medium"/>
                <a:cs typeface="Montserrat Medium"/>
                <a:sym typeface="Montserrat Medium"/>
              </a:rPr>
              <a:t>      python manage.py migrate &amp;&amp;</a:t>
            </a:r>
          </a:p>
          <a:p>
            <a:pPr lvl="0">
              <a:lnSpc>
                <a:spcPct val="85000"/>
              </a:lnSpc>
            </a:pPr>
            <a:r>
              <a:rPr lang="en-US" sz="1200" dirty="0">
                <a:solidFill>
                  <a:srgbClr val="043933"/>
                </a:solidFill>
                <a:latin typeface="Montserrat Medium"/>
                <a:ea typeface="Montserrat Medium"/>
                <a:cs typeface="Montserrat Medium"/>
                <a:sym typeface="Montserrat Medium"/>
              </a:rPr>
              <a:t>      python manage.py </a:t>
            </a:r>
            <a:r>
              <a:rPr lang="en-US" sz="1200" dirty="0" err="1">
                <a:solidFill>
                  <a:srgbClr val="043933"/>
                </a:solidFill>
                <a:latin typeface="Montserrat Medium"/>
                <a:ea typeface="Montserrat Medium"/>
                <a:cs typeface="Montserrat Medium"/>
                <a:sym typeface="Montserrat Medium"/>
              </a:rPr>
              <a:t>collectstatic</a:t>
            </a:r>
            <a:r>
              <a:rPr lang="en-US" sz="1200" dirty="0">
                <a:solidFill>
                  <a:srgbClr val="043933"/>
                </a:solidFill>
                <a:latin typeface="Montserrat Medium"/>
                <a:ea typeface="Montserrat Medium"/>
                <a:cs typeface="Montserrat Medium"/>
                <a:sym typeface="Montserrat Medium"/>
              </a:rPr>
              <a:t> --no-input </a:t>
            </a:r>
            <a:r>
              <a:rPr lang="en-US" sz="1200" dirty="0" smtClean="0">
                <a:solidFill>
                  <a:srgbClr val="043933"/>
                </a:solidFill>
                <a:latin typeface="Montserrat Medium"/>
                <a:ea typeface="Montserrat Medium"/>
                <a:cs typeface="Montserrat Medium"/>
                <a:sym typeface="Montserrat Medium"/>
              </a:rPr>
              <a:t>&amp;&amp;</a:t>
            </a:r>
          </a:p>
          <a:p>
            <a:pPr lvl="0">
              <a:lnSpc>
                <a:spcPct val="85000"/>
              </a:lnSpc>
            </a:pPr>
            <a:r>
              <a:rPr lang="en-US" sz="1200" dirty="0">
                <a:solidFill>
                  <a:srgbClr val="043933"/>
                </a:solidFill>
                <a:latin typeface="Montserrat Medium"/>
                <a:ea typeface="Montserrat Medium"/>
                <a:cs typeface="Montserrat Medium"/>
                <a:sym typeface="Montserrat Medium"/>
              </a:rPr>
              <a:t>      </a:t>
            </a:r>
            <a:r>
              <a:rPr lang="en-US" sz="800" dirty="0">
                <a:solidFill>
                  <a:srgbClr val="043933"/>
                </a:solidFill>
                <a:latin typeface="Montserrat Medium"/>
                <a:ea typeface="Montserrat Medium"/>
                <a:cs typeface="Montserrat Medium"/>
                <a:sym typeface="Montserrat Medium"/>
              </a:rPr>
              <a:t>DJANGO_SUPERUSER_PASSWORD=111 python manage.py </a:t>
            </a:r>
            <a:r>
              <a:rPr lang="en-US" sz="800" dirty="0" err="1">
                <a:solidFill>
                  <a:srgbClr val="043933"/>
                </a:solidFill>
                <a:latin typeface="Montserrat Medium"/>
                <a:ea typeface="Montserrat Medium"/>
                <a:cs typeface="Montserrat Medium"/>
                <a:sym typeface="Montserrat Medium"/>
              </a:rPr>
              <a:t>createsuperuser</a:t>
            </a:r>
            <a:r>
              <a:rPr lang="en-US" sz="800" dirty="0">
                <a:solidFill>
                  <a:srgbClr val="043933"/>
                </a:solidFill>
                <a:latin typeface="Montserrat Medium"/>
                <a:ea typeface="Montserrat Medium"/>
                <a:cs typeface="Montserrat Medium"/>
                <a:sym typeface="Montserrat Medium"/>
              </a:rPr>
              <a:t> --username=admin --email=admin@example.com --</a:t>
            </a:r>
            <a:r>
              <a:rPr lang="en-US" sz="800" dirty="0" err="1">
                <a:solidFill>
                  <a:srgbClr val="043933"/>
                </a:solidFill>
                <a:latin typeface="Montserrat Medium"/>
                <a:ea typeface="Montserrat Medium"/>
                <a:cs typeface="Montserrat Medium"/>
                <a:sym typeface="Montserrat Medium"/>
              </a:rPr>
              <a:t>noinput</a:t>
            </a:r>
            <a:r>
              <a:rPr lang="en-US" sz="800" dirty="0">
                <a:solidFill>
                  <a:srgbClr val="043933"/>
                </a:solidFill>
                <a:latin typeface="Montserrat Medium"/>
                <a:ea typeface="Montserrat Medium"/>
                <a:cs typeface="Montserrat Medium"/>
                <a:sym typeface="Montserrat Medium"/>
              </a:rPr>
              <a:t> &amp;&amp;</a:t>
            </a:r>
          </a:p>
          <a:p>
            <a:pPr lvl="0">
              <a:lnSpc>
                <a:spcPct val="85000"/>
              </a:lnSpc>
            </a:pP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gunicorn</a:t>
            </a: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sprint.wsgi:application</a:t>
            </a:r>
            <a:r>
              <a:rPr lang="en-US" sz="1200" dirty="0">
                <a:solidFill>
                  <a:srgbClr val="043933"/>
                </a:solidFill>
                <a:latin typeface="Montserrat Medium"/>
                <a:ea typeface="Montserrat Medium"/>
                <a:cs typeface="Montserrat Medium"/>
                <a:sym typeface="Montserrat Medium"/>
              </a:rPr>
              <a:t> --bind 0.0.0.0:8000 --reload"</a:t>
            </a:r>
          </a:p>
          <a:p>
            <a:pPr lvl="0">
              <a:lnSpc>
                <a:spcPct val="85000"/>
              </a:lnSpc>
            </a:pPr>
            <a:r>
              <a:rPr lang="en-US" sz="1200" dirty="0">
                <a:solidFill>
                  <a:srgbClr val="043933"/>
                </a:solidFill>
                <a:latin typeface="Montserrat Medium"/>
                <a:ea typeface="Montserrat Medium"/>
                <a:cs typeface="Montserrat Medium"/>
                <a:sym typeface="Montserrat Medium"/>
              </a:rPr>
              <a:t>    volumes:</a:t>
            </a:r>
          </a:p>
          <a:p>
            <a:pPr lvl="0">
              <a:lnSpc>
                <a:spcPct val="85000"/>
              </a:lnSpc>
            </a:pPr>
            <a:r>
              <a:rPr lang="en-US" sz="1200" dirty="0">
                <a:solidFill>
                  <a:srgbClr val="043933"/>
                </a:solidFill>
                <a:latin typeface="Montserrat Medium"/>
                <a:ea typeface="Montserrat Medium"/>
                <a:cs typeface="Montserrat Medium"/>
                <a:sym typeface="Montserrat Medium"/>
              </a:rPr>
              <a:t>      - ./sprint:/sprint</a:t>
            </a:r>
          </a:p>
          <a:p>
            <a:pPr lvl="0">
              <a:lnSpc>
                <a:spcPct val="85000"/>
              </a:lnSpc>
            </a:pPr>
            <a:r>
              <a:rPr lang="en-US" sz="1200" dirty="0">
                <a:solidFill>
                  <a:srgbClr val="043933"/>
                </a:solidFill>
                <a:latin typeface="Montserrat Medium"/>
                <a:ea typeface="Montserrat Medium"/>
                <a:cs typeface="Montserrat Medium"/>
                <a:sym typeface="Montserrat Medium"/>
              </a:rPr>
              <a:t>    ports:</a:t>
            </a:r>
          </a:p>
          <a:p>
            <a:pPr lvl="0">
              <a:lnSpc>
                <a:spcPct val="85000"/>
              </a:lnSpc>
            </a:pPr>
            <a:r>
              <a:rPr lang="en-US" sz="1200" dirty="0">
                <a:solidFill>
                  <a:srgbClr val="043933"/>
                </a:solidFill>
                <a:latin typeface="Montserrat Medium"/>
                <a:ea typeface="Montserrat Medium"/>
                <a:cs typeface="Montserrat Medium"/>
                <a:sym typeface="Montserrat Medium"/>
              </a:rPr>
              <a:t>      - "8000:8000"</a:t>
            </a:r>
          </a:p>
          <a:p>
            <a:pPr lvl="0">
              <a:lnSpc>
                <a:spcPct val="85000"/>
              </a:lnSpc>
            </a:pP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depends_on</a:t>
            </a:r>
            <a:r>
              <a:rPr lang="en-US" sz="1200" dirty="0">
                <a:solidFill>
                  <a:srgbClr val="043933"/>
                </a:solidFill>
                <a:latin typeface="Montserrat Medium"/>
                <a:ea typeface="Montserrat Medium"/>
                <a:cs typeface="Montserrat Medium"/>
                <a:sym typeface="Montserrat Medium"/>
              </a:rPr>
              <a:t>:</a:t>
            </a:r>
          </a:p>
          <a:p>
            <a:pPr lvl="0">
              <a:lnSpc>
                <a:spcPct val="85000"/>
              </a:lnSpc>
            </a:pPr>
            <a:r>
              <a:rPr lang="en-US" sz="1200" dirty="0">
                <a:solidFill>
                  <a:srgbClr val="043933"/>
                </a:solidFill>
                <a:latin typeface="Montserrat Medium"/>
                <a:ea typeface="Montserrat Medium"/>
                <a:cs typeface="Montserrat Medium"/>
                <a:sym typeface="Montserrat Medium"/>
              </a:rPr>
              <a:t>      - </a:t>
            </a:r>
            <a:r>
              <a:rPr lang="en-US" sz="1200" dirty="0" err="1">
                <a:solidFill>
                  <a:srgbClr val="043933"/>
                </a:solidFill>
                <a:latin typeface="Montserrat Medium"/>
                <a:ea typeface="Montserrat Medium"/>
                <a:cs typeface="Montserrat Medium"/>
                <a:sym typeface="Montserrat Medium"/>
              </a:rPr>
              <a:t>db</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environment:</a:t>
            </a:r>
          </a:p>
          <a:p>
            <a:pPr lvl="0">
              <a:lnSpc>
                <a:spcPct val="85000"/>
              </a:lnSpc>
            </a:pPr>
            <a:r>
              <a:rPr lang="en-US" sz="1200" dirty="0">
                <a:solidFill>
                  <a:srgbClr val="043933"/>
                </a:solidFill>
                <a:latin typeface="Montserrat Medium"/>
                <a:ea typeface="Montserrat Medium"/>
                <a:cs typeface="Montserrat Medium"/>
                <a:sym typeface="Montserrat Medium"/>
              </a:rPr>
              <a:t>      - DATABASE_URL=postgresql://postgres:postgres@db:5433/postgres</a:t>
            </a:r>
          </a:p>
          <a:p>
            <a:pPr lvl="0">
              <a:lnSpc>
                <a:spcPct val="85000"/>
              </a:lnSpc>
            </a:pPr>
            <a:r>
              <a:rPr lang="en-US" sz="1200" dirty="0">
                <a:solidFill>
                  <a:srgbClr val="043933"/>
                </a:solidFill>
                <a:latin typeface="Montserrat Medium"/>
                <a:ea typeface="Montserrat Medium"/>
                <a:cs typeface="Montserrat Medium"/>
                <a:sym typeface="Montserrat Medium"/>
              </a:rPr>
              <a:t>    networks:</a:t>
            </a:r>
          </a:p>
          <a:p>
            <a:pPr lvl="0">
              <a:lnSpc>
                <a:spcPct val="85000"/>
              </a:lnSpc>
            </a:pPr>
            <a:r>
              <a:rPr lang="en-US" sz="1200" dirty="0">
                <a:solidFill>
                  <a:srgbClr val="043933"/>
                </a:solidFill>
                <a:latin typeface="Montserrat Medium"/>
                <a:ea typeface="Montserrat Medium"/>
                <a:cs typeface="Montserrat Medium"/>
                <a:sym typeface="Montserrat Medium"/>
              </a:rPr>
              <a:t>      - </a:t>
            </a:r>
            <a:r>
              <a:rPr lang="en-US" sz="1200" dirty="0" err="1" smtClean="0">
                <a:solidFill>
                  <a:srgbClr val="043933"/>
                </a:solidFill>
                <a:latin typeface="Montserrat Medium"/>
                <a:ea typeface="Montserrat Medium"/>
                <a:cs typeface="Montserrat Medium"/>
                <a:sym typeface="Montserrat Medium"/>
              </a:rPr>
              <a:t>mynetwork</a:t>
            </a:r>
            <a:endParaRPr lang="en-US" sz="1200"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592805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err="1">
                <a:solidFill>
                  <a:srgbClr val="043933"/>
                </a:solidFill>
                <a:latin typeface="Montserrat Medium"/>
                <a:ea typeface="Montserrat Medium"/>
                <a:cs typeface="Montserrat Medium"/>
                <a:sym typeface="Montserrat Medium"/>
              </a:rPr>
              <a:t>docker-compose.yml</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217944"/>
            <a:ext cx="7364943" cy="3531736"/>
          </a:xfrm>
          <a:prstGeom prst="rect">
            <a:avLst/>
          </a:prstGeom>
          <a:noFill/>
          <a:ln>
            <a:noFill/>
          </a:ln>
        </p:spPr>
        <p:txBody>
          <a:bodyPr spcFirstLastPara="1" wrap="square" lIns="0" tIns="0" rIns="0" bIns="0" anchor="t" anchorCtr="0">
            <a:spAutoFit/>
          </a:bodyPr>
          <a:lstStyle/>
          <a:p>
            <a:pPr>
              <a:lnSpc>
                <a:spcPct val="85000"/>
              </a:lnSpc>
            </a:pPr>
            <a:r>
              <a:rPr lang="ru-RU" sz="1800" dirty="0">
                <a:solidFill>
                  <a:srgbClr val="043933"/>
                </a:solidFill>
                <a:latin typeface="Montserrat Medium"/>
                <a:ea typeface="Montserrat Medium"/>
                <a:cs typeface="Montserrat Medium"/>
                <a:sym typeface="Montserrat Medium"/>
              </a:rPr>
              <a:t>Часть </a:t>
            </a:r>
            <a:r>
              <a:rPr lang="ru-RU" sz="1800" dirty="0" smtClean="0">
                <a:solidFill>
                  <a:srgbClr val="043933"/>
                </a:solidFill>
                <a:latin typeface="Montserrat Medium"/>
                <a:ea typeface="Montserrat Medium"/>
                <a:cs typeface="Montserrat Medium"/>
                <a:sym typeface="Montserrat Medium"/>
              </a:rPr>
              <a:t>2</a:t>
            </a:r>
            <a:endParaRPr lang="ru-RU" sz="1800" dirty="0">
              <a:solidFill>
                <a:srgbClr val="043933"/>
              </a:solidFill>
              <a:latin typeface="Montserrat Medium"/>
              <a:ea typeface="Montserrat Medium"/>
              <a:cs typeface="Montserrat Medium"/>
              <a:sym typeface="Montserrat Medium"/>
            </a:endParaRPr>
          </a:p>
          <a:p>
            <a:pPr lvl="0">
              <a:lnSpc>
                <a:spcPct val="85000"/>
              </a:lnSpc>
            </a:pPr>
            <a:endParaRPr lang="ru-RU" sz="1200" dirty="0" smtClean="0">
              <a:solidFill>
                <a:srgbClr val="043933"/>
              </a:solidFill>
              <a:latin typeface="Montserrat Medium"/>
              <a:ea typeface="Montserrat Medium"/>
              <a:cs typeface="Montserrat Medium"/>
              <a:sym typeface="Montserrat Medium"/>
            </a:endParaRPr>
          </a:p>
          <a:p>
            <a:pPr lvl="0">
              <a:lnSpc>
                <a:spcPct val="85000"/>
              </a:lnSpc>
            </a:pPr>
            <a:r>
              <a:rPr lang="en-US" sz="1200" dirty="0" smtClean="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db</a:t>
            </a:r>
            <a:r>
              <a:rPr lang="en-US" sz="1200" dirty="0">
                <a:solidFill>
                  <a:srgbClr val="043933"/>
                </a:solidFill>
                <a:latin typeface="Montserrat Medium"/>
                <a:ea typeface="Montserrat Medium"/>
                <a:cs typeface="Montserrat Medium"/>
                <a:sym typeface="Montserrat Medium"/>
              </a:rPr>
              <a:t>:</a:t>
            </a:r>
          </a:p>
          <a:p>
            <a:pPr lvl="0">
              <a:lnSpc>
                <a:spcPct val="85000"/>
              </a:lnSpc>
            </a:pPr>
            <a:r>
              <a:rPr lang="en-US" sz="1200" dirty="0">
                <a:solidFill>
                  <a:srgbClr val="043933"/>
                </a:solidFill>
                <a:latin typeface="Montserrat Medium"/>
                <a:ea typeface="Montserrat Medium"/>
                <a:cs typeface="Montserrat Medium"/>
                <a:sym typeface="Montserrat Medium"/>
              </a:rPr>
              <a:t>    image: </a:t>
            </a:r>
            <a:r>
              <a:rPr lang="en-US" sz="1200" dirty="0" err="1">
                <a:solidFill>
                  <a:srgbClr val="043933"/>
                </a:solidFill>
                <a:latin typeface="Montserrat Medium"/>
                <a:ea typeface="Montserrat Medium"/>
                <a:cs typeface="Montserrat Medium"/>
                <a:sym typeface="Montserrat Medium"/>
              </a:rPr>
              <a:t>postgres:latest</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restart: always</a:t>
            </a:r>
          </a:p>
          <a:p>
            <a:pPr lvl="0">
              <a:lnSpc>
                <a:spcPct val="85000"/>
              </a:lnSpc>
            </a:pPr>
            <a:r>
              <a:rPr lang="en-US" sz="1200" dirty="0">
                <a:solidFill>
                  <a:srgbClr val="043933"/>
                </a:solidFill>
                <a:latin typeface="Montserrat Medium"/>
                <a:ea typeface="Montserrat Medium"/>
                <a:cs typeface="Montserrat Medium"/>
                <a:sym typeface="Montserrat Medium"/>
              </a:rPr>
              <a:t>    environment:</a:t>
            </a:r>
          </a:p>
          <a:p>
            <a:pPr lvl="0">
              <a:lnSpc>
                <a:spcPct val="85000"/>
              </a:lnSpc>
            </a:pPr>
            <a:r>
              <a:rPr lang="en-US" sz="1200" dirty="0">
                <a:solidFill>
                  <a:srgbClr val="043933"/>
                </a:solidFill>
                <a:latin typeface="Montserrat Medium"/>
                <a:ea typeface="Montserrat Medium"/>
                <a:cs typeface="Montserrat Medium"/>
                <a:sym typeface="Montserrat Medium"/>
              </a:rPr>
              <a:t>      - POSTGRES_USER=</a:t>
            </a:r>
            <a:r>
              <a:rPr lang="en-US" sz="1200" dirty="0" err="1">
                <a:solidFill>
                  <a:srgbClr val="043933"/>
                </a:solidFill>
                <a:latin typeface="Montserrat Medium"/>
                <a:ea typeface="Montserrat Medium"/>
                <a:cs typeface="Montserrat Medium"/>
                <a:sym typeface="Montserrat Medium"/>
              </a:rPr>
              <a:t>postgres</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 POSTGRES_PASSWORD=</a:t>
            </a:r>
            <a:r>
              <a:rPr lang="en-US" sz="1200" dirty="0" err="1">
                <a:solidFill>
                  <a:srgbClr val="043933"/>
                </a:solidFill>
                <a:latin typeface="Montserrat Medium"/>
                <a:ea typeface="Montserrat Medium"/>
                <a:cs typeface="Montserrat Medium"/>
                <a:sym typeface="Montserrat Medium"/>
              </a:rPr>
              <a:t>postgres</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volumes:</a:t>
            </a:r>
          </a:p>
          <a:p>
            <a:pPr lvl="0">
              <a:lnSpc>
                <a:spcPct val="85000"/>
              </a:lnSpc>
            </a:pPr>
            <a:r>
              <a:rPr lang="en-US" sz="1200" dirty="0">
                <a:solidFill>
                  <a:srgbClr val="043933"/>
                </a:solidFill>
                <a:latin typeface="Montserrat Medium"/>
                <a:ea typeface="Montserrat Medium"/>
                <a:cs typeface="Montserrat Medium"/>
                <a:sym typeface="Montserrat Medium"/>
              </a:rPr>
              <a:t>        - </a:t>
            </a:r>
            <a:r>
              <a:rPr lang="en-US" sz="1200" dirty="0" err="1">
                <a:solidFill>
                  <a:srgbClr val="043933"/>
                </a:solidFill>
                <a:latin typeface="Montserrat Medium"/>
                <a:ea typeface="Montserrat Medium"/>
                <a:cs typeface="Montserrat Medium"/>
                <a:sym typeface="Montserrat Medium"/>
              </a:rPr>
              <a:t>db</a:t>
            </a:r>
            <a:r>
              <a:rPr lang="en-US" sz="1200" dirty="0">
                <a:solidFill>
                  <a:srgbClr val="043933"/>
                </a:solidFill>
                <a:latin typeface="Montserrat Medium"/>
                <a:ea typeface="Montserrat Medium"/>
                <a:cs typeface="Montserrat Medium"/>
                <a:sym typeface="Montserrat Medium"/>
              </a:rPr>
              <a:t>:/</a:t>
            </a:r>
            <a:r>
              <a:rPr lang="en-US" sz="1200" dirty="0" err="1">
                <a:solidFill>
                  <a:srgbClr val="043933"/>
                </a:solidFill>
                <a:latin typeface="Montserrat Medium"/>
                <a:ea typeface="Montserrat Medium"/>
                <a:cs typeface="Montserrat Medium"/>
                <a:sym typeface="Montserrat Medium"/>
              </a:rPr>
              <a:t>var</a:t>
            </a:r>
            <a:r>
              <a:rPr lang="en-US" sz="1200" dirty="0">
                <a:solidFill>
                  <a:srgbClr val="043933"/>
                </a:solidFill>
                <a:latin typeface="Montserrat Medium"/>
                <a:ea typeface="Montserrat Medium"/>
                <a:cs typeface="Montserrat Medium"/>
                <a:sym typeface="Montserrat Medium"/>
              </a:rPr>
              <a:t>/lib/</a:t>
            </a:r>
            <a:r>
              <a:rPr lang="en-US" sz="1200" dirty="0" err="1">
                <a:solidFill>
                  <a:srgbClr val="043933"/>
                </a:solidFill>
                <a:latin typeface="Montserrat Medium"/>
                <a:ea typeface="Montserrat Medium"/>
                <a:cs typeface="Montserrat Medium"/>
                <a:sym typeface="Montserrat Medium"/>
              </a:rPr>
              <a:t>postgresql</a:t>
            </a:r>
            <a:r>
              <a:rPr lang="en-US" sz="1200" dirty="0">
                <a:solidFill>
                  <a:srgbClr val="043933"/>
                </a:solidFill>
                <a:latin typeface="Montserrat Medium"/>
                <a:ea typeface="Montserrat Medium"/>
                <a:cs typeface="Montserrat Medium"/>
                <a:sym typeface="Montserrat Medium"/>
              </a:rPr>
              <a:t>/data</a:t>
            </a:r>
          </a:p>
          <a:p>
            <a:pPr lvl="0">
              <a:lnSpc>
                <a:spcPct val="85000"/>
              </a:lnSpc>
            </a:pPr>
            <a:r>
              <a:rPr lang="en-US" sz="1200" dirty="0">
                <a:solidFill>
                  <a:srgbClr val="043933"/>
                </a:solidFill>
                <a:latin typeface="Montserrat Medium"/>
                <a:ea typeface="Montserrat Medium"/>
                <a:cs typeface="Montserrat Medium"/>
                <a:sym typeface="Montserrat Medium"/>
              </a:rPr>
              <a:t>    ports:</a:t>
            </a:r>
          </a:p>
          <a:p>
            <a:pPr lvl="0">
              <a:lnSpc>
                <a:spcPct val="85000"/>
              </a:lnSpc>
            </a:pPr>
            <a:r>
              <a:rPr lang="en-US" sz="1200" dirty="0">
                <a:solidFill>
                  <a:srgbClr val="043933"/>
                </a:solidFill>
                <a:latin typeface="Montserrat Medium"/>
                <a:ea typeface="Montserrat Medium"/>
                <a:cs typeface="Montserrat Medium"/>
                <a:sym typeface="Montserrat Medium"/>
              </a:rPr>
              <a:t>        - "5433:5432"</a:t>
            </a:r>
          </a:p>
          <a:p>
            <a:pPr lvl="0">
              <a:lnSpc>
                <a:spcPct val="85000"/>
              </a:lnSpc>
            </a:pPr>
            <a:r>
              <a:rPr lang="en-US" sz="1200" dirty="0">
                <a:solidFill>
                  <a:srgbClr val="043933"/>
                </a:solidFill>
                <a:latin typeface="Montserrat Medium"/>
                <a:ea typeface="Montserrat Medium"/>
                <a:cs typeface="Montserrat Medium"/>
                <a:sym typeface="Montserrat Medium"/>
              </a:rPr>
              <a:t>    networks:</a:t>
            </a:r>
          </a:p>
          <a:p>
            <a:pPr lvl="0">
              <a:lnSpc>
                <a:spcPct val="85000"/>
              </a:lnSpc>
            </a:pPr>
            <a:r>
              <a:rPr lang="en-US" sz="1200" dirty="0">
                <a:solidFill>
                  <a:srgbClr val="043933"/>
                </a:solidFill>
                <a:latin typeface="Montserrat Medium"/>
                <a:ea typeface="Montserrat Medium"/>
                <a:cs typeface="Montserrat Medium"/>
                <a:sym typeface="Montserrat Medium"/>
              </a:rPr>
              <a:t>      - </a:t>
            </a:r>
            <a:r>
              <a:rPr lang="en-US" sz="1200" dirty="0" err="1">
                <a:solidFill>
                  <a:srgbClr val="043933"/>
                </a:solidFill>
                <a:latin typeface="Montserrat Medium"/>
                <a:ea typeface="Montserrat Medium"/>
                <a:cs typeface="Montserrat Medium"/>
                <a:sym typeface="Montserrat Medium"/>
              </a:rPr>
              <a:t>mynetwork</a:t>
            </a:r>
            <a:endParaRPr lang="en-US" sz="1200" dirty="0">
              <a:solidFill>
                <a:srgbClr val="043933"/>
              </a:solidFill>
              <a:latin typeface="Montserrat Medium"/>
              <a:ea typeface="Montserrat Medium"/>
              <a:cs typeface="Montserrat Medium"/>
              <a:sym typeface="Montserrat Medium"/>
            </a:endParaRPr>
          </a:p>
          <a:p>
            <a:pPr lvl="0">
              <a:lnSpc>
                <a:spcPct val="85000"/>
              </a:lnSpc>
            </a:pP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volumes:</a:t>
            </a:r>
          </a:p>
          <a:p>
            <a:pPr lvl="0">
              <a:lnSpc>
                <a:spcPct val="85000"/>
              </a:lnSpc>
            </a:pP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db</a:t>
            </a:r>
            <a:r>
              <a:rPr lang="en-US" sz="1200" dirty="0">
                <a:solidFill>
                  <a:srgbClr val="043933"/>
                </a:solidFill>
                <a:latin typeface="Montserrat Medium"/>
                <a:ea typeface="Montserrat Medium"/>
                <a:cs typeface="Montserrat Medium"/>
                <a:sym typeface="Montserrat Medium"/>
              </a:rPr>
              <a:t>:</a:t>
            </a:r>
          </a:p>
          <a:p>
            <a:pPr lvl="0">
              <a:lnSpc>
                <a:spcPct val="85000"/>
              </a:lnSpc>
            </a:pPr>
            <a:r>
              <a:rPr lang="en-US" sz="1200" dirty="0">
                <a:solidFill>
                  <a:srgbClr val="043933"/>
                </a:solidFill>
                <a:latin typeface="Montserrat Medium"/>
                <a:ea typeface="Montserrat Medium"/>
                <a:cs typeface="Montserrat Medium"/>
                <a:sym typeface="Montserrat Medium"/>
              </a:rPr>
              <a:t>      driver: local</a:t>
            </a:r>
          </a:p>
          <a:p>
            <a:pPr lvl="0">
              <a:lnSpc>
                <a:spcPct val="85000"/>
              </a:lnSpc>
            </a:pP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networks:</a:t>
            </a:r>
          </a:p>
          <a:p>
            <a:pPr lvl="0">
              <a:lnSpc>
                <a:spcPct val="85000"/>
              </a:lnSpc>
            </a:pP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mynetwork</a:t>
            </a:r>
            <a:r>
              <a:rPr lang="en-US" sz="1200" dirty="0">
                <a:solidFill>
                  <a:srgbClr val="043933"/>
                </a:solidFill>
                <a:latin typeface="Montserrat Medium"/>
                <a:ea typeface="Montserrat Medium"/>
                <a:cs typeface="Montserrat Medium"/>
                <a:sym typeface="Montserrat Medium"/>
              </a:rPr>
              <a:t>:</a:t>
            </a:r>
          </a:p>
          <a:p>
            <a:pPr lvl="0">
              <a:lnSpc>
                <a:spcPct val="85000"/>
              </a:lnSpc>
            </a:pPr>
            <a:r>
              <a:rPr lang="en-US" sz="1200" dirty="0">
                <a:solidFill>
                  <a:srgbClr val="043933"/>
                </a:solidFill>
                <a:latin typeface="Montserrat Medium"/>
                <a:ea typeface="Montserrat Medium"/>
                <a:cs typeface="Montserrat Medium"/>
                <a:sym typeface="Montserrat Medium"/>
              </a:rPr>
              <a:t>    external: true</a:t>
            </a:r>
            <a:endParaRPr sz="1200"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338298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46"/>
          <p:cNvSpPr txBox="1">
            <a:spLocks noGrp="1"/>
          </p:cNvSpPr>
          <p:nvPr>
            <p:ph type="ctrTitle"/>
          </p:nvPr>
        </p:nvSpPr>
        <p:spPr>
          <a:xfrm>
            <a:off x="410816" y="735495"/>
            <a:ext cx="8421483" cy="2604051"/>
          </a:xfrm>
          <a:prstGeom prst="rect">
            <a:avLst/>
          </a:prstGeom>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7000" dirty="0" smtClean="0">
                <a:solidFill>
                  <a:srgbClr val="043933"/>
                </a:solidFill>
                <a:latin typeface="Montserrat Medium"/>
                <a:ea typeface="Montserrat Medium"/>
                <a:cs typeface="Montserrat Medium"/>
                <a:sym typeface="Montserrat Medium"/>
              </a:rPr>
              <a:t>Docker</a:t>
            </a:r>
            <a:br>
              <a:rPr lang="en-US" sz="7000" dirty="0" smtClean="0">
                <a:solidFill>
                  <a:srgbClr val="043933"/>
                </a:solidFill>
                <a:latin typeface="Montserrat Medium"/>
                <a:ea typeface="Montserrat Medium"/>
                <a:cs typeface="Montserrat Medium"/>
                <a:sym typeface="Montserrat Medium"/>
              </a:rPr>
            </a:br>
            <a:r>
              <a:rPr lang="en-US" sz="7000" dirty="0" smtClean="0">
                <a:solidFill>
                  <a:srgbClr val="043933"/>
                </a:solidFill>
                <a:latin typeface="Montserrat Medium"/>
                <a:ea typeface="Montserrat Medium"/>
                <a:cs typeface="Montserrat Medium"/>
                <a:sym typeface="Montserrat Medium"/>
              </a:rPr>
              <a:t/>
            </a:r>
            <a:br>
              <a:rPr lang="en-US" sz="7000" dirty="0" smtClean="0">
                <a:solidFill>
                  <a:srgbClr val="043933"/>
                </a:solidFill>
                <a:latin typeface="Montserrat Medium"/>
                <a:ea typeface="Montserrat Medium"/>
                <a:cs typeface="Montserrat Medium"/>
                <a:sym typeface="Montserrat Medium"/>
              </a:rPr>
            </a:br>
            <a:r>
              <a:rPr lang="en-US" sz="7000" dirty="0" smtClean="0">
                <a:solidFill>
                  <a:srgbClr val="043933"/>
                </a:solidFill>
                <a:latin typeface="Montserrat Medium"/>
                <a:ea typeface="Montserrat Medium"/>
                <a:cs typeface="Montserrat Medium"/>
                <a:sym typeface="Montserrat Medium"/>
              </a:rPr>
              <a:t>                </a:t>
            </a:r>
            <a:r>
              <a:rPr lang="en-US" sz="4000" dirty="0" err="1" smtClean="0">
                <a:solidFill>
                  <a:schemeClr val="bg1"/>
                </a:solidFill>
                <a:latin typeface="Montserrat Medium"/>
                <a:ea typeface="Montserrat Medium"/>
                <a:cs typeface="Montserrat Medium"/>
                <a:sym typeface="Montserrat Medium"/>
              </a:rPr>
              <a:t>Dockerfile</a:t>
            </a:r>
            <a:endParaRPr sz="4000" dirty="0">
              <a:solidFill>
                <a:schemeClr val="bg1"/>
              </a:solidFill>
              <a:latin typeface="Montserrat Medium"/>
              <a:ea typeface="Montserrat Medium"/>
              <a:cs typeface="Montserrat Medium"/>
              <a:sym typeface="Montserrat Medium"/>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err="1">
                <a:solidFill>
                  <a:srgbClr val="043933"/>
                </a:solidFill>
                <a:latin typeface="Montserrat Medium"/>
                <a:ea typeface="Montserrat Medium"/>
                <a:cs typeface="Montserrat Medium"/>
                <a:sym typeface="Montserrat Medium"/>
              </a:rPr>
              <a:t>docker-compose.yml</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224571"/>
            <a:ext cx="7364943" cy="1177245"/>
          </a:xfrm>
          <a:prstGeom prst="rect">
            <a:avLst/>
          </a:prstGeom>
          <a:noFill/>
          <a:ln>
            <a:noFill/>
          </a:ln>
        </p:spPr>
        <p:txBody>
          <a:bodyPr spcFirstLastPara="1" wrap="square" lIns="0" tIns="0" rIns="0" bIns="0" anchor="t" anchorCtr="0">
            <a:spAutoFit/>
          </a:bodyPr>
          <a:lstStyle/>
          <a:p>
            <a:pPr>
              <a:lnSpc>
                <a:spcPct val="85000"/>
              </a:lnSpc>
            </a:pPr>
            <a:r>
              <a:rPr lang="ru-RU" sz="1800" dirty="0">
                <a:solidFill>
                  <a:srgbClr val="043933"/>
                </a:solidFill>
                <a:latin typeface="Montserrat Medium"/>
                <a:ea typeface="Montserrat Medium"/>
                <a:cs typeface="Montserrat Medium"/>
                <a:sym typeface="Montserrat Medium"/>
              </a:rPr>
              <a:t>Часть </a:t>
            </a:r>
            <a:r>
              <a:rPr lang="ru-RU" sz="1800" dirty="0" smtClean="0">
                <a:solidFill>
                  <a:srgbClr val="043933"/>
                </a:solidFill>
                <a:latin typeface="Montserrat Medium"/>
                <a:ea typeface="Montserrat Medium"/>
                <a:cs typeface="Montserrat Medium"/>
                <a:sym typeface="Montserrat Medium"/>
              </a:rPr>
              <a:t>3</a:t>
            </a:r>
            <a:endParaRPr lang="ru-RU" sz="1800" dirty="0">
              <a:solidFill>
                <a:srgbClr val="043933"/>
              </a:solidFill>
              <a:latin typeface="Montserrat Medium"/>
              <a:ea typeface="Montserrat Medium"/>
              <a:cs typeface="Montserrat Medium"/>
              <a:sym typeface="Montserrat Medium"/>
            </a:endParaRPr>
          </a:p>
          <a:p>
            <a:pPr lvl="0">
              <a:lnSpc>
                <a:spcPct val="85000"/>
              </a:lnSpc>
            </a:pPr>
            <a:r>
              <a:rPr lang="ru-RU" sz="1200" dirty="0" smtClean="0">
                <a:solidFill>
                  <a:srgbClr val="043933"/>
                </a:solidFill>
                <a:latin typeface="Montserrat Medium"/>
                <a:ea typeface="Montserrat Medium"/>
                <a:cs typeface="Montserrat Medium"/>
                <a:sym typeface="Montserrat Medium"/>
              </a:rPr>
              <a:t/>
            </a:r>
            <a:br>
              <a:rPr lang="ru-RU" sz="1200" dirty="0" smtClean="0">
                <a:solidFill>
                  <a:srgbClr val="043933"/>
                </a:solidFill>
                <a:latin typeface="Montserrat Medium"/>
                <a:ea typeface="Montserrat Medium"/>
                <a:cs typeface="Montserrat Medium"/>
                <a:sym typeface="Montserrat Medium"/>
              </a:rPr>
            </a:br>
            <a:r>
              <a:rPr lang="en-US" sz="1200" dirty="0" smtClean="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adminer</a:t>
            </a:r>
            <a:r>
              <a:rPr lang="en-US" sz="1200" dirty="0">
                <a:solidFill>
                  <a:srgbClr val="043933"/>
                </a:solidFill>
                <a:latin typeface="Montserrat Medium"/>
                <a:ea typeface="Montserrat Medium"/>
                <a:cs typeface="Montserrat Medium"/>
                <a:sym typeface="Montserrat Medium"/>
              </a:rPr>
              <a:t>:</a:t>
            </a:r>
          </a:p>
          <a:p>
            <a:pPr lvl="0">
              <a:lnSpc>
                <a:spcPct val="85000"/>
              </a:lnSpc>
            </a:pPr>
            <a:r>
              <a:rPr lang="en-US" sz="1200" dirty="0" smtClean="0">
                <a:solidFill>
                  <a:srgbClr val="043933"/>
                </a:solidFill>
                <a:latin typeface="Montserrat Medium"/>
                <a:ea typeface="Montserrat Medium"/>
                <a:cs typeface="Montserrat Medium"/>
                <a:sym typeface="Montserrat Medium"/>
              </a:rPr>
              <a:t>    </a:t>
            </a:r>
            <a:r>
              <a:rPr lang="en-US" sz="1200" dirty="0">
                <a:solidFill>
                  <a:srgbClr val="043933"/>
                </a:solidFill>
                <a:latin typeface="Montserrat Medium"/>
                <a:ea typeface="Montserrat Medium"/>
                <a:cs typeface="Montserrat Medium"/>
                <a:sym typeface="Montserrat Medium"/>
              </a:rPr>
              <a:t>image: </a:t>
            </a:r>
            <a:r>
              <a:rPr lang="en-US" sz="1200" dirty="0" err="1">
                <a:solidFill>
                  <a:srgbClr val="043933"/>
                </a:solidFill>
                <a:latin typeface="Montserrat Medium"/>
                <a:ea typeface="Montserrat Medium"/>
                <a:cs typeface="Montserrat Medium"/>
                <a:sym typeface="Montserrat Medium"/>
              </a:rPr>
              <a:t>adminer</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smtClean="0">
                <a:solidFill>
                  <a:srgbClr val="043933"/>
                </a:solidFill>
                <a:latin typeface="Montserrat Medium"/>
                <a:ea typeface="Montserrat Medium"/>
                <a:cs typeface="Montserrat Medium"/>
                <a:sym typeface="Montserrat Medium"/>
              </a:rPr>
              <a:t>    </a:t>
            </a:r>
            <a:r>
              <a:rPr lang="en-US" sz="1200" dirty="0">
                <a:solidFill>
                  <a:srgbClr val="043933"/>
                </a:solidFill>
                <a:latin typeface="Montserrat Medium"/>
                <a:ea typeface="Montserrat Medium"/>
                <a:cs typeface="Montserrat Medium"/>
                <a:sym typeface="Montserrat Medium"/>
              </a:rPr>
              <a:t>restart: always</a:t>
            </a:r>
          </a:p>
          <a:p>
            <a:pPr lvl="0">
              <a:lnSpc>
                <a:spcPct val="85000"/>
              </a:lnSpc>
            </a:pPr>
            <a:r>
              <a:rPr lang="en-US" sz="1200" dirty="0" smtClean="0">
                <a:solidFill>
                  <a:srgbClr val="043933"/>
                </a:solidFill>
                <a:latin typeface="Montserrat Medium"/>
                <a:ea typeface="Montserrat Medium"/>
                <a:cs typeface="Montserrat Medium"/>
                <a:sym typeface="Montserrat Medium"/>
              </a:rPr>
              <a:t>    </a:t>
            </a:r>
            <a:r>
              <a:rPr lang="en-US" sz="1200" dirty="0">
                <a:solidFill>
                  <a:srgbClr val="043933"/>
                </a:solidFill>
                <a:latin typeface="Montserrat Medium"/>
                <a:ea typeface="Montserrat Medium"/>
                <a:cs typeface="Montserrat Medium"/>
                <a:sym typeface="Montserrat Medium"/>
              </a:rPr>
              <a:t>ports:</a:t>
            </a:r>
          </a:p>
          <a:p>
            <a:pPr lvl="0">
              <a:lnSpc>
                <a:spcPct val="85000"/>
              </a:lnSpc>
            </a:pPr>
            <a:r>
              <a:rPr lang="en-US" sz="1200" dirty="0" smtClean="0">
                <a:solidFill>
                  <a:srgbClr val="043933"/>
                </a:solidFill>
                <a:latin typeface="Montserrat Medium"/>
                <a:ea typeface="Montserrat Medium"/>
                <a:cs typeface="Montserrat Medium"/>
                <a:sym typeface="Montserrat Medium"/>
              </a:rPr>
              <a:t>      </a:t>
            </a:r>
            <a:r>
              <a:rPr lang="en-US" sz="1200" dirty="0">
                <a:solidFill>
                  <a:srgbClr val="043933"/>
                </a:solidFill>
                <a:latin typeface="Montserrat Medium"/>
                <a:ea typeface="Montserrat Medium"/>
                <a:cs typeface="Montserrat Medium"/>
                <a:sym typeface="Montserrat Medium"/>
              </a:rPr>
              <a:t>- </a:t>
            </a:r>
            <a:r>
              <a:rPr lang="en-US" sz="1200" dirty="0" smtClean="0">
                <a:solidFill>
                  <a:srgbClr val="043933"/>
                </a:solidFill>
                <a:latin typeface="Montserrat Medium"/>
                <a:ea typeface="Montserrat Medium"/>
                <a:cs typeface="Montserrat Medium"/>
                <a:sym typeface="Montserrat Medium"/>
              </a:rPr>
              <a:t>8080:8080</a:t>
            </a:r>
            <a:endParaRPr lang="en-US" sz="1200"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4279035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46"/>
          <p:cNvSpPr txBox="1">
            <a:spLocks noGrp="1"/>
          </p:cNvSpPr>
          <p:nvPr>
            <p:ph type="ctrTitle"/>
          </p:nvPr>
        </p:nvSpPr>
        <p:spPr>
          <a:xfrm>
            <a:off x="426261" y="705651"/>
            <a:ext cx="8472300" cy="3985619"/>
          </a:xfrm>
          <a:prstGeom prst="rect">
            <a:avLst/>
          </a:prstGeom>
        </p:spPr>
        <p:txBody>
          <a:bodyPr spcFirstLastPara="1" wrap="square" lIns="0" tIns="0" rIns="0" bIns="0" anchor="t" anchorCtr="0">
            <a:noAutofit/>
          </a:bodyPr>
          <a:lstStyle/>
          <a:p>
            <a:pPr marL="0" lvl="0" indent="0" algn="l" rtl="0">
              <a:lnSpc>
                <a:spcPct val="85000"/>
              </a:lnSpc>
              <a:spcBef>
                <a:spcPts val="0"/>
              </a:spcBef>
              <a:spcAft>
                <a:spcPts val="0"/>
              </a:spcAft>
              <a:buNone/>
            </a:pPr>
            <a:r>
              <a:rPr lang="ru-RU" sz="7000" dirty="0" smtClean="0">
                <a:solidFill>
                  <a:srgbClr val="043933"/>
                </a:solidFill>
                <a:latin typeface="Montserrat Medium"/>
                <a:ea typeface="Montserrat Medium"/>
                <a:cs typeface="Montserrat Medium"/>
                <a:sym typeface="Montserrat Medium"/>
              </a:rPr>
              <a:t>Базы </a:t>
            </a:r>
            <a:br>
              <a:rPr lang="ru-RU" sz="7000" dirty="0" smtClean="0">
                <a:solidFill>
                  <a:srgbClr val="043933"/>
                </a:solidFill>
                <a:latin typeface="Montserrat Medium"/>
                <a:ea typeface="Montserrat Medium"/>
                <a:cs typeface="Montserrat Medium"/>
                <a:sym typeface="Montserrat Medium"/>
              </a:rPr>
            </a:br>
            <a:r>
              <a:rPr lang="ru-RU" sz="7000" dirty="0" smtClean="0">
                <a:solidFill>
                  <a:srgbClr val="043933"/>
                </a:solidFill>
                <a:latin typeface="Montserrat Medium"/>
                <a:ea typeface="Montserrat Medium"/>
                <a:cs typeface="Montserrat Medium"/>
                <a:sym typeface="Montserrat Medium"/>
              </a:rPr>
              <a:t>данных </a:t>
            </a:r>
            <a:br>
              <a:rPr lang="ru-RU" sz="7000" dirty="0" smtClean="0">
                <a:solidFill>
                  <a:srgbClr val="043933"/>
                </a:solidFill>
                <a:latin typeface="Montserrat Medium"/>
                <a:ea typeface="Montserrat Medium"/>
                <a:cs typeface="Montserrat Medium"/>
                <a:sym typeface="Montserrat Medium"/>
              </a:rPr>
            </a:br>
            <a:r>
              <a:rPr lang="ru-RU" sz="7000" dirty="0" smtClean="0">
                <a:solidFill>
                  <a:srgbClr val="043933"/>
                </a:solidFill>
                <a:latin typeface="Montserrat Medium"/>
                <a:ea typeface="Montserrat Medium"/>
                <a:cs typeface="Montserrat Medium"/>
                <a:sym typeface="Montserrat Medium"/>
              </a:rPr>
              <a:t>в             </a:t>
            </a:r>
            <a:r>
              <a:rPr lang="en-US" sz="7000" dirty="0" err="1" smtClean="0">
                <a:solidFill>
                  <a:schemeClr val="bg1"/>
                </a:solidFill>
                <a:latin typeface="Montserrat Medium"/>
                <a:ea typeface="Montserrat Medium"/>
                <a:cs typeface="Montserrat Medium"/>
                <a:sym typeface="Montserrat Medium"/>
              </a:rPr>
              <a:t>docker</a:t>
            </a:r>
            <a:r>
              <a:rPr lang="en-US" sz="7000" dirty="0" smtClean="0">
                <a:solidFill>
                  <a:schemeClr val="bg1"/>
                </a:solidFill>
                <a:latin typeface="Montserrat Medium"/>
                <a:ea typeface="Montserrat Medium"/>
                <a:cs typeface="Montserrat Medium"/>
                <a:sym typeface="Montserrat Medium"/>
              </a:rPr>
              <a:t>-</a:t>
            </a:r>
            <a:r>
              <a:rPr lang="ru-RU" sz="7000" dirty="0" smtClean="0">
                <a:solidFill>
                  <a:schemeClr val="bg1"/>
                </a:solidFill>
                <a:latin typeface="Montserrat Medium"/>
                <a:ea typeface="Montserrat Medium"/>
                <a:cs typeface="Montserrat Medium"/>
                <a:sym typeface="Montserrat Medium"/>
              </a:rPr>
              <a:t/>
            </a:r>
            <a:br>
              <a:rPr lang="ru-RU" sz="7000" dirty="0" smtClean="0">
                <a:solidFill>
                  <a:schemeClr val="bg1"/>
                </a:solidFill>
                <a:latin typeface="Montserrat Medium"/>
                <a:ea typeface="Montserrat Medium"/>
                <a:cs typeface="Montserrat Medium"/>
                <a:sym typeface="Montserrat Medium"/>
              </a:rPr>
            </a:br>
            <a:r>
              <a:rPr lang="ru-RU" sz="7000" dirty="0" smtClean="0">
                <a:solidFill>
                  <a:schemeClr val="bg1"/>
                </a:solidFill>
                <a:latin typeface="Montserrat Medium"/>
                <a:ea typeface="Montserrat Medium"/>
                <a:cs typeface="Montserrat Medium"/>
                <a:sym typeface="Montserrat Medium"/>
              </a:rPr>
              <a:t>       </a:t>
            </a:r>
            <a:r>
              <a:rPr lang="en-US" sz="7000" dirty="0" smtClean="0">
                <a:solidFill>
                  <a:schemeClr val="bg1"/>
                </a:solidFill>
                <a:latin typeface="Montserrat Medium"/>
                <a:ea typeface="Montserrat Medium"/>
                <a:cs typeface="Montserrat Medium"/>
                <a:sym typeface="Montserrat Medium"/>
              </a:rPr>
              <a:t>composer-</a:t>
            </a:r>
            <a:r>
              <a:rPr lang="ru-RU" sz="7000" dirty="0" smtClean="0">
                <a:solidFill>
                  <a:schemeClr val="bg1"/>
                </a:solidFill>
                <a:latin typeface="Montserrat Medium"/>
                <a:ea typeface="Montserrat Medium"/>
                <a:cs typeface="Montserrat Medium"/>
                <a:sym typeface="Montserrat Medium"/>
              </a:rPr>
              <a:t>е</a:t>
            </a:r>
            <a:endParaRPr sz="7000" dirty="0">
              <a:solidFill>
                <a:schemeClr val="bg1"/>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543054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err="1">
                <a:solidFill>
                  <a:srgbClr val="043933"/>
                </a:solidFill>
                <a:latin typeface="Montserrat Medium"/>
                <a:ea typeface="Montserrat Medium"/>
                <a:cs typeface="Montserrat Medium"/>
                <a:sym typeface="Montserrat Medium"/>
              </a:rPr>
              <a:t>docker-compose.yml</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224571"/>
            <a:ext cx="7364943" cy="2432974"/>
          </a:xfrm>
          <a:prstGeom prst="rect">
            <a:avLst/>
          </a:prstGeom>
          <a:noFill/>
          <a:ln>
            <a:noFill/>
          </a:ln>
        </p:spPr>
        <p:txBody>
          <a:bodyPr spcFirstLastPara="1" wrap="square" lIns="0" tIns="0" rIns="0" bIns="0" anchor="t" anchorCtr="0">
            <a:spAutoFit/>
          </a:bodyPr>
          <a:lstStyle/>
          <a:p>
            <a:pPr>
              <a:lnSpc>
                <a:spcPct val="85000"/>
              </a:lnSpc>
            </a:pPr>
            <a:r>
              <a:rPr lang="en-US" sz="1800" dirty="0" err="1" smtClean="0">
                <a:solidFill>
                  <a:srgbClr val="043933"/>
                </a:solidFill>
                <a:latin typeface="Montserrat Medium"/>
                <a:ea typeface="Montserrat Medium"/>
                <a:cs typeface="Montserrat Medium"/>
                <a:sym typeface="Montserrat Medium"/>
              </a:rPr>
              <a:t>Mariadb</a:t>
            </a:r>
            <a:endParaRPr lang="ru-RU" sz="1800" dirty="0">
              <a:solidFill>
                <a:srgbClr val="043933"/>
              </a:solidFill>
              <a:latin typeface="Montserrat Medium"/>
              <a:ea typeface="Montserrat Medium"/>
              <a:cs typeface="Montserrat Medium"/>
              <a:sym typeface="Montserrat Medium"/>
            </a:endParaRPr>
          </a:p>
          <a:p>
            <a:pPr lvl="0">
              <a:lnSpc>
                <a:spcPct val="85000"/>
              </a:lnSpc>
            </a:pPr>
            <a:r>
              <a:rPr lang="ru-RU" sz="1200" dirty="0" smtClean="0">
                <a:solidFill>
                  <a:srgbClr val="043933"/>
                </a:solidFill>
                <a:latin typeface="Montserrat Medium"/>
                <a:ea typeface="Montserrat Medium"/>
                <a:cs typeface="Montserrat Medium"/>
                <a:sym typeface="Montserrat Medium"/>
              </a:rPr>
              <a:t/>
            </a:r>
            <a:br>
              <a:rPr lang="ru-RU" sz="1200" dirty="0" smtClean="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testmariadb</a:t>
            </a:r>
            <a:r>
              <a:rPr lang="en-US" sz="1200" dirty="0">
                <a:solidFill>
                  <a:srgbClr val="043933"/>
                </a:solidFill>
                <a:latin typeface="Montserrat Medium"/>
                <a:ea typeface="Montserrat Medium"/>
                <a:cs typeface="Montserrat Medium"/>
                <a:sym typeface="Montserrat Medium"/>
              </a:rPr>
              <a:t>:</a:t>
            </a:r>
          </a:p>
          <a:p>
            <a:pPr lvl="0">
              <a:lnSpc>
                <a:spcPct val="85000"/>
              </a:lnSpc>
            </a:pP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container_name</a:t>
            </a: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testmariadb</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image: </a:t>
            </a:r>
            <a:r>
              <a:rPr lang="en-US" sz="1200" dirty="0" err="1">
                <a:solidFill>
                  <a:srgbClr val="043933"/>
                </a:solidFill>
                <a:latin typeface="Montserrat Medium"/>
                <a:ea typeface="Montserrat Medium"/>
                <a:cs typeface="Montserrat Medium"/>
                <a:sym typeface="Montserrat Medium"/>
              </a:rPr>
              <a:t>mariadb:latest</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ports:</a:t>
            </a:r>
          </a:p>
          <a:p>
            <a:pPr lvl="0">
              <a:lnSpc>
                <a:spcPct val="85000"/>
              </a:lnSpc>
            </a:pPr>
            <a:r>
              <a:rPr lang="en-US" sz="1200" dirty="0">
                <a:solidFill>
                  <a:srgbClr val="043933"/>
                </a:solidFill>
                <a:latin typeface="Montserrat Medium"/>
                <a:ea typeface="Montserrat Medium"/>
                <a:cs typeface="Montserrat Medium"/>
                <a:sym typeface="Montserrat Medium"/>
              </a:rPr>
              <a:t>      - 6000:3306</a:t>
            </a:r>
          </a:p>
          <a:p>
            <a:pPr lvl="0">
              <a:lnSpc>
                <a:spcPct val="85000"/>
              </a:lnSpc>
            </a:pPr>
            <a:r>
              <a:rPr lang="en-US" sz="1200" dirty="0">
                <a:solidFill>
                  <a:srgbClr val="043933"/>
                </a:solidFill>
                <a:latin typeface="Montserrat Medium"/>
                <a:ea typeface="Montserrat Medium"/>
                <a:cs typeface="Montserrat Medium"/>
                <a:sym typeface="Montserrat Medium"/>
              </a:rPr>
              <a:t>    environment:</a:t>
            </a:r>
          </a:p>
          <a:p>
            <a:pPr lvl="0">
              <a:lnSpc>
                <a:spcPct val="85000"/>
              </a:lnSpc>
            </a:pPr>
            <a:r>
              <a:rPr lang="en-US" sz="1200" dirty="0">
                <a:solidFill>
                  <a:srgbClr val="043933"/>
                </a:solidFill>
                <a:latin typeface="Montserrat Medium"/>
                <a:ea typeface="Montserrat Medium"/>
                <a:cs typeface="Montserrat Medium"/>
                <a:sym typeface="Montserrat Medium"/>
              </a:rPr>
              <a:t>      MARIADB_USER: admin</a:t>
            </a:r>
          </a:p>
          <a:p>
            <a:pPr lvl="0">
              <a:lnSpc>
                <a:spcPct val="85000"/>
              </a:lnSpc>
            </a:pPr>
            <a:r>
              <a:rPr lang="en-US" sz="1200" dirty="0">
                <a:solidFill>
                  <a:srgbClr val="043933"/>
                </a:solidFill>
                <a:latin typeface="Montserrat Medium"/>
                <a:ea typeface="Montserrat Medium"/>
                <a:cs typeface="Montserrat Medium"/>
                <a:sym typeface="Montserrat Medium"/>
              </a:rPr>
              <a:t>      MARIADB_PASSWORD: admin</a:t>
            </a:r>
          </a:p>
          <a:p>
            <a:pPr lvl="0">
              <a:lnSpc>
                <a:spcPct val="85000"/>
              </a:lnSpc>
            </a:pPr>
            <a:r>
              <a:rPr lang="en-US" sz="1200" dirty="0">
                <a:solidFill>
                  <a:srgbClr val="043933"/>
                </a:solidFill>
                <a:latin typeface="Montserrat Medium"/>
                <a:ea typeface="Montserrat Medium"/>
                <a:cs typeface="Montserrat Medium"/>
                <a:sym typeface="Montserrat Medium"/>
              </a:rPr>
              <a:t>      MARIADB_ROOT_PASSWORD: admin</a:t>
            </a:r>
          </a:p>
          <a:p>
            <a:pPr lvl="0">
              <a:lnSpc>
                <a:spcPct val="85000"/>
              </a:lnSpc>
            </a:pPr>
            <a:r>
              <a:rPr lang="en-US" sz="1200" dirty="0">
                <a:solidFill>
                  <a:srgbClr val="043933"/>
                </a:solidFill>
                <a:latin typeface="Montserrat Medium"/>
                <a:ea typeface="Montserrat Medium"/>
                <a:cs typeface="Montserrat Medium"/>
                <a:sym typeface="Montserrat Medium"/>
              </a:rPr>
              <a:t>      MARIADB_DATABASE: </a:t>
            </a:r>
            <a:r>
              <a:rPr lang="en-US" sz="1200" dirty="0" err="1">
                <a:solidFill>
                  <a:srgbClr val="043933"/>
                </a:solidFill>
                <a:latin typeface="Montserrat Medium"/>
                <a:ea typeface="Montserrat Medium"/>
                <a:cs typeface="Montserrat Medium"/>
                <a:sym typeface="Montserrat Medium"/>
              </a:rPr>
              <a:t>bdmaria</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restart: always</a:t>
            </a:r>
          </a:p>
          <a:p>
            <a:pPr lvl="0">
              <a:lnSpc>
                <a:spcPct val="85000"/>
              </a:lnSpc>
            </a:pPr>
            <a:r>
              <a:rPr lang="en-US" sz="1200" dirty="0">
                <a:solidFill>
                  <a:srgbClr val="043933"/>
                </a:solidFill>
                <a:latin typeface="Montserrat Medium"/>
                <a:ea typeface="Montserrat Medium"/>
                <a:cs typeface="Montserrat Medium"/>
                <a:sym typeface="Montserrat Medium"/>
              </a:rPr>
              <a:t>    networks:</a:t>
            </a:r>
          </a:p>
          <a:p>
            <a:pPr lvl="0">
              <a:lnSpc>
                <a:spcPct val="85000"/>
              </a:lnSpc>
            </a:pPr>
            <a:r>
              <a:rPr lang="en-US" sz="1200" dirty="0">
                <a:solidFill>
                  <a:srgbClr val="043933"/>
                </a:solidFill>
                <a:latin typeface="Montserrat Medium"/>
                <a:ea typeface="Montserrat Medium"/>
                <a:cs typeface="Montserrat Medium"/>
                <a:sym typeface="Montserrat Medium"/>
              </a:rPr>
              <a:t>      - </a:t>
            </a:r>
            <a:r>
              <a:rPr lang="en-US" sz="1200" dirty="0" err="1">
                <a:solidFill>
                  <a:srgbClr val="043933"/>
                </a:solidFill>
                <a:latin typeface="Montserrat Medium"/>
                <a:ea typeface="Montserrat Medium"/>
                <a:cs typeface="Montserrat Medium"/>
                <a:sym typeface="Montserrat Medium"/>
              </a:rPr>
              <a:t>mynetwork</a:t>
            </a:r>
            <a:endParaRPr lang="en-US" sz="1200"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1780242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err="1">
                <a:solidFill>
                  <a:srgbClr val="043933"/>
                </a:solidFill>
                <a:latin typeface="Montserrat Medium"/>
                <a:ea typeface="Montserrat Medium"/>
                <a:cs typeface="Montserrat Medium"/>
                <a:sym typeface="Montserrat Medium"/>
              </a:rPr>
              <a:t>docker-compose.yml</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224571"/>
            <a:ext cx="7364943" cy="2746906"/>
          </a:xfrm>
          <a:prstGeom prst="rect">
            <a:avLst/>
          </a:prstGeom>
          <a:noFill/>
          <a:ln>
            <a:noFill/>
          </a:ln>
        </p:spPr>
        <p:txBody>
          <a:bodyPr spcFirstLastPara="1" wrap="square" lIns="0" tIns="0" rIns="0" bIns="0" anchor="t" anchorCtr="0">
            <a:spAutoFit/>
          </a:bodyPr>
          <a:lstStyle/>
          <a:p>
            <a:pPr>
              <a:lnSpc>
                <a:spcPct val="85000"/>
              </a:lnSpc>
            </a:pPr>
            <a:r>
              <a:rPr lang="en-US" sz="1800" dirty="0" err="1" smtClean="0">
                <a:solidFill>
                  <a:srgbClr val="043933"/>
                </a:solidFill>
                <a:latin typeface="Montserrat Medium"/>
                <a:ea typeface="Montserrat Medium"/>
                <a:cs typeface="Montserrat Medium"/>
                <a:sym typeface="Montserrat Medium"/>
              </a:rPr>
              <a:t>Mysql</a:t>
            </a:r>
            <a:endParaRPr lang="ru-RU" sz="1800" dirty="0">
              <a:solidFill>
                <a:srgbClr val="043933"/>
              </a:solidFill>
              <a:latin typeface="Montserrat Medium"/>
              <a:ea typeface="Montserrat Medium"/>
              <a:cs typeface="Montserrat Medium"/>
              <a:sym typeface="Montserrat Medium"/>
            </a:endParaRPr>
          </a:p>
          <a:p>
            <a:pPr lvl="0">
              <a:lnSpc>
                <a:spcPct val="85000"/>
              </a:lnSpc>
            </a:pPr>
            <a:r>
              <a:rPr lang="ru-RU" sz="1200" dirty="0" smtClean="0">
                <a:solidFill>
                  <a:srgbClr val="043933"/>
                </a:solidFill>
                <a:latin typeface="Montserrat Medium"/>
                <a:ea typeface="Montserrat Medium"/>
                <a:cs typeface="Montserrat Medium"/>
                <a:sym typeface="Montserrat Medium"/>
              </a:rPr>
              <a:t/>
            </a:r>
            <a:br>
              <a:rPr lang="ru-RU" sz="1200" dirty="0" smtClean="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testmysql</a:t>
            </a:r>
            <a:r>
              <a:rPr lang="en-US" sz="1200" dirty="0">
                <a:solidFill>
                  <a:srgbClr val="043933"/>
                </a:solidFill>
                <a:latin typeface="Montserrat Medium"/>
                <a:ea typeface="Montserrat Medium"/>
                <a:cs typeface="Montserrat Medium"/>
                <a:sym typeface="Montserrat Medium"/>
              </a:rPr>
              <a:t>:</a:t>
            </a:r>
          </a:p>
          <a:p>
            <a:pPr lvl="0">
              <a:lnSpc>
                <a:spcPct val="85000"/>
              </a:lnSpc>
            </a:pP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container_name</a:t>
            </a: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testmysql</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image: </a:t>
            </a:r>
            <a:r>
              <a:rPr lang="en-US" sz="1200" dirty="0" err="1">
                <a:solidFill>
                  <a:srgbClr val="043933"/>
                </a:solidFill>
                <a:latin typeface="Montserrat Medium"/>
                <a:ea typeface="Montserrat Medium"/>
                <a:cs typeface="Montserrat Medium"/>
                <a:sym typeface="Montserrat Medium"/>
              </a:rPr>
              <a:t>mysql:latest</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restart: always</a:t>
            </a:r>
          </a:p>
          <a:p>
            <a:pPr lvl="0">
              <a:lnSpc>
                <a:spcPct val="85000"/>
              </a:lnSpc>
            </a:pPr>
            <a:r>
              <a:rPr lang="en-US" sz="1200" dirty="0">
                <a:solidFill>
                  <a:srgbClr val="043933"/>
                </a:solidFill>
                <a:latin typeface="Montserrat Medium"/>
                <a:ea typeface="Montserrat Medium"/>
                <a:cs typeface="Montserrat Medium"/>
                <a:sym typeface="Montserrat Medium"/>
              </a:rPr>
              <a:t>    ports:</a:t>
            </a:r>
          </a:p>
          <a:p>
            <a:pPr lvl="0">
              <a:lnSpc>
                <a:spcPct val="85000"/>
              </a:lnSpc>
            </a:pPr>
            <a:r>
              <a:rPr lang="en-US" sz="1200" dirty="0">
                <a:solidFill>
                  <a:srgbClr val="043933"/>
                </a:solidFill>
                <a:latin typeface="Montserrat Medium"/>
                <a:ea typeface="Montserrat Medium"/>
                <a:cs typeface="Montserrat Medium"/>
                <a:sym typeface="Montserrat Medium"/>
              </a:rPr>
              <a:t>      - 6001:3306</a:t>
            </a:r>
          </a:p>
          <a:p>
            <a:pPr lvl="0">
              <a:lnSpc>
                <a:spcPct val="85000"/>
              </a:lnSpc>
            </a:pPr>
            <a:r>
              <a:rPr lang="en-US" sz="1200" dirty="0">
                <a:solidFill>
                  <a:srgbClr val="043933"/>
                </a:solidFill>
                <a:latin typeface="Montserrat Medium"/>
                <a:ea typeface="Montserrat Medium"/>
                <a:cs typeface="Montserrat Medium"/>
                <a:sym typeface="Montserrat Medium"/>
              </a:rPr>
              <a:t>    environment:</a:t>
            </a:r>
          </a:p>
          <a:p>
            <a:pPr lvl="0">
              <a:lnSpc>
                <a:spcPct val="85000"/>
              </a:lnSpc>
            </a:pPr>
            <a:r>
              <a:rPr lang="en-US" sz="1200" dirty="0">
                <a:solidFill>
                  <a:srgbClr val="043933"/>
                </a:solidFill>
                <a:latin typeface="Montserrat Medium"/>
                <a:ea typeface="Montserrat Medium"/>
                <a:cs typeface="Montserrat Medium"/>
                <a:sym typeface="Montserrat Medium"/>
              </a:rPr>
              <a:t>      MYSQL_ROOT_PASSWORD: admin</a:t>
            </a:r>
          </a:p>
          <a:p>
            <a:pPr lvl="0">
              <a:lnSpc>
                <a:spcPct val="85000"/>
              </a:lnSpc>
            </a:pPr>
            <a:r>
              <a:rPr lang="en-US" sz="1200" dirty="0">
                <a:solidFill>
                  <a:srgbClr val="043933"/>
                </a:solidFill>
                <a:latin typeface="Montserrat Medium"/>
                <a:ea typeface="Montserrat Medium"/>
                <a:cs typeface="Montserrat Medium"/>
                <a:sym typeface="Montserrat Medium"/>
              </a:rPr>
              <a:t>      MYSQL_USER: admin</a:t>
            </a:r>
          </a:p>
          <a:p>
            <a:pPr lvl="0">
              <a:lnSpc>
                <a:spcPct val="85000"/>
              </a:lnSpc>
            </a:pPr>
            <a:r>
              <a:rPr lang="en-US" sz="1200" dirty="0">
                <a:solidFill>
                  <a:srgbClr val="043933"/>
                </a:solidFill>
                <a:latin typeface="Montserrat Medium"/>
                <a:ea typeface="Montserrat Medium"/>
                <a:cs typeface="Montserrat Medium"/>
                <a:sym typeface="Montserrat Medium"/>
              </a:rPr>
              <a:t>      MYSQL_PASSWORD: admin</a:t>
            </a:r>
          </a:p>
          <a:p>
            <a:pPr lvl="0">
              <a:lnSpc>
                <a:spcPct val="85000"/>
              </a:lnSpc>
            </a:pPr>
            <a:r>
              <a:rPr lang="en-US" sz="1200" dirty="0">
                <a:solidFill>
                  <a:srgbClr val="043933"/>
                </a:solidFill>
                <a:latin typeface="Montserrat Medium"/>
                <a:ea typeface="Montserrat Medium"/>
                <a:cs typeface="Montserrat Medium"/>
                <a:sym typeface="Montserrat Medium"/>
              </a:rPr>
              <a:t>      MYSQL_DATABASE: </a:t>
            </a:r>
            <a:r>
              <a:rPr lang="en-US" sz="1200" dirty="0" err="1">
                <a:solidFill>
                  <a:srgbClr val="043933"/>
                </a:solidFill>
                <a:latin typeface="Montserrat Medium"/>
                <a:ea typeface="Montserrat Medium"/>
                <a:cs typeface="Montserrat Medium"/>
                <a:sym typeface="Montserrat Medium"/>
              </a:rPr>
              <a:t>bdmysql</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volumes:</a:t>
            </a:r>
          </a:p>
          <a:p>
            <a:pPr lvl="0">
              <a:lnSpc>
                <a:spcPct val="85000"/>
              </a:lnSpc>
            </a:pPr>
            <a:r>
              <a:rPr lang="en-US" sz="1200" dirty="0">
                <a:solidFill>
                  <a:srgbClr val="043933"/>
                </a:solidFill>
                <a:latin typeface="Montserrat Medium"/>
                <a:ea typeface="Montserrat Medium"/>
                <a:cs typeface="Montserrat Medium"/>
                <a:sym typeface="Montserrat Medium"/>
              </a:rPr>
              <a:t>      - /</a:t>
            </a:r>
            <a:r>
              <a:rPr lang="en-US" sz="1200" dirty="0" err="1">
                <a:solidFill>
                  <a:srgbClr val="043933"/>
                </a:solidFill>
                <a:latin typeface="Montserrat Medium"/>
                <a:ea typeface="Montserrat Medium"/>
                <a:cs typeface="Montserrat Medium"/>
                <a:sym typeface="Montserrat Medium"/>
              </a:rPr>
              <a:t>var</a:t>
            </a:r>
            <a:r>
              <a:rPr lang="en-US" sz="1200" dirty="0">
                <a:solidFill>
                  <a:srgbClr val="043933"/>
                </a:solidFill>
                <a:latin typeface="Montserrat Medium"/>
                <a:ea typeface="Montserrat Medium"/>
                <a:cs typeface="Montserrat Medium"/>
                <a:sym typeface="Montserrat Medium"/>
              </a:rPr>
              <a:t>/lib/</a:t>
            </a:r>
            <a:r>
              <a:rPr lang="en-US" sz="1200" dirty="0" err="1">
                <a:solidFill>
                  <a:srgbClr val="043933"/>
                </a:solidFill>
                <a:latin typeface="Montserrat Medium"/>
                <a:ea typeface="Montserrat Medium"/>
                <a:cs typeface="Montserrat Medium"/>
                <a:sym typeface="Montserrat Medium"/>
              </a:rPr>
              <a:t>mysql</a:t>
            </a:r>
            <a:r>
              <a:rPr lang="en-US" sz="1200" dirty="0">
                <a:solidFill>
                  <a:srgbClr val="043933"/>
                </a:solidFill>
                <a:latin typeface="Montserrat Medium"/>
                <a:ea typeface="Montserrat Medium"/>
                <a:cs typeface="Montserrat Medium"/>
                <a:sym typeface="Montserrat Medium"/>
              </a:rPr>
              <a:t>/</a:t>
            </a:r>
          </a:p>
          <a:p>
            <a:pPr lvl="0">
              <a:lnSpc>
                <a:spcPct val="85000"/>
              </a:lnSpc>
            </a:pPr>
            <a:r>
              <a:rPr lang="en-US" sz="1200" dirty="0">
                <a:solidFill>
                  <a:srgbClr val="043933"/>
                </a:solidFill>
                <a:latin typeface="Montserrat Medium"/>
                <a:ea typeface="Montserrat Medium"/>
                <a:cs typeface="Montserrat Medium"/>
                <a:sym typeface="Montserrat Medium"/>
              </a:rPr>
              <a:t>    networks:</a:t>
            </a:r>
          </a:p>
          <a:p>
            <a:pPr lvl="0">
              <a:lnSpc>
                <a:spcPct val="85000"/>
              </a:lnSpc>
            </a:pPr>
            <a:r>
              <a:rPr lang="en-US" sz="1200" dirty="0">
                <a:solidFill>
                  <a:srgbClr val="043933"/>
                </a:solidFill>
                <a:latin typeface="Montserrat Medium"/>
                <a:ea typeface="Montserrat Medium"/>
                <a:cs typeface="Montserrat Medium"/>
                <a:sym typeface="Montserrat Medium"/>
              </a:rPr>
              <a:t>      - </a:t>
            </a:r>
            <a:r>
              <a:rPr lang="en-US" sz="1200" dirty="0" err="1">
                <a:solidFill>
                  <a:srgbClr val="043933"/>
                </a:solidFill>
                <a:latin typeface="Montserrat Medium"/>
                <a:ea typeface="Montserrat Medium"/>
                <a:cs typeface="Montserrat Medium"/>
                <a:sym typeface="Montserrat Medium"/>
              </a:rPr>
              <a:t>mynetwork</a:t>
            </a:r>
            <a:endParaRPr lang="en-US" sz="1200"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716014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err="1">
                <a:solidFill>
                  <a:srgbClr val="043933"/>
                </a:solidFill>
                <a:latin typeface="Montserrat Medium"/>
                <a:ea typeface="Montserrat Medium"/>
                <a:cs typeface="Montserrat Medium"/>
                <a:sym typeface="Montserrat Medium"/>
              </a:rPr>
              <a:t>docker-compose.yml</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224571"/>
            <a:ext cx="7364943" cy="3374770"/>
          </a:xfrm>
          <a:prstGeom prst="rect">
            <a:avLst/>
          </a:prstGeom>
          <a:noFill/>
          <a:ln>
            <a:noFill/>
          </a:ln>
        </p:spPr>
        <p:txBody>
          <a:bodyPr spcFirstLastPara="1" wrap="square" lIns="0" tIns="0" rIns="0" bIns="0" anchor="t" anchorCtr="0">
            <a:spAutoFit/>
          </a:bodyPr>
          <a:lstStyle/>
          <a:p>
            <a:pPr>
              <a:lnSpc>
                <a:spcPct val="85000"/>
              </a:lnSpc>
            </a:pPr>
            <a:r>
              <a:rPr lang="en-US" sz="1800" dirty="0" err="1" smtClean="0">
                <a:solidFill>
                  <a:srgbClr val="043933"/>
                </a:solidFill>
                <a:latin typeface="Montserrat Medium"/>
                <a:ea typeface="Montserrat Medium"/>
                <a:cs typeface="Montserrat Medium"/>
                <a:sym typeface="Montserrat Medium"/>
              </a:rPr>
              <a:t>Postgres</a:t>
            </a:r>
            <a:endParaRPr lang="ru-RU" sz="1800" dirty="0">
              <a:solidFill>
                <a:srgbClr val="043933"/>
              </a:solidFill>
              <a:latin typeface="Montserrat Medium"/>
              <a:ea typeface="Montserrat Medium"/>
              <a:cs typeface="Montserrat Medium"/>
              <a:sym typeface="Montserrat Medium"/>
            </a:endParaRPr>
          </a:p>
          <a:p>
            <a:pPr lvl="0">
              <a:lnSpc>
                <a:spcPct val="85000"/>
              </a:lnSpc>
            </a:pPr>
            <a:r>
              <a:rPr lang="ru-RU" sz="1200" dirty="0" smtClean="0">
                <a:solidFill>
                  <a:srgbClr val="043933"/>
                </a:solidFill>
                <a:latin typeface="Montserrat Medium"/>
                <a:ea typeface="Montserrat Medium"/>
                <a:cs typeface="Montserrat Medium"/>
                <a:sym typeface="Montserrat Medium"/>
              </a:rPr>
              <a:t/>
            </a:r>
            <a:br>
              <a:rPr lang="ru-RU" sz="1200" dirty="0" smtClean="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testpostgres</a:t>
            </a:r>
            <a:r>
              <a:rPr lang="en-US" sz="1200" dirty="0">
                <a:solidFill>
                  <a:srgbClr val="043933"/>
                </a:solidFill>
                <a:latin typeface="Montserrat Medium"/>
                <a:ea typeface="Montserrat Medium"/>
                <a:cs typeface="Montserrat Medium"/>
                <a:sym typeface="Montserrat Medium"/>
              </a:rPr>
              <a:t>:</a:t>
            </a:r>
          </a:p>
          <a:p>
            <a:pPr lvl="0">
              <a:lnSpc>
                <a:spcPct val="85000"/>
              </a:lnSpc>
            </a:pP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container_name</a:t>
            </a: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testpostgres</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image: postgres:13</a:t>
            </a:r>
          </a:p>
          <a:p>
            <a:pPr lvl="0">
              <a:lnSpc>
                <a:spcPct val="85000"/>
              </a:lnSpc>
            </a:pPr>
            <a:r>
              <a:rPr lang="en-US" sz="1200" dirty="0">
                <a:solidFill>
                  <a:srgbClr val="043933"/>
                </a:solidFill>
                <a:latin typeface="Montserrat Medium"/>
                <a:ea typeface="Montserrat Medium"/>
                <a:cs typeface="Montserrat Medium"/>
                <a:sym typeface="Montserrat Medium"/>
              </a:rPr>
              <a:t>    ports:</a:t>
            </a:r>
          </a:p>
          <a:p>
            <a:pPr lvl="0">
              <a:lnSpc>
                <a:spcPct val="85000"/>
              </a:lnSpc>
            </a:pPr>
            <a:r>
              <a:rPr lang="en-US" sz="1200" dirty="0">
                <a:solidFill>
                  <a:srgbClr val="043933"/>
                </a:solidFill>
                <a:latin typeface="Montserrat Medium"/>
                <a:ea typeface="Montserrat Medium"/>
                <a:cs typeface="Montserrat Medium"/>
                <a:sym typeface="Montserrat Medium"/>
              </a:rPr>
              <a:t>      - 6002:5432</a:t>
            </a:r>
          </a:p>
          <a:p>
            <a:pPr lvl="0">
              <a:lnSpc>
                <a:spcPct val="85000"/>
              </a:lnSpc>
            </a:pPr>
            <a:r>
              <a:rPr lang="en-US" sz="1200" dirty="0" smtClean="0">
                <a:solidFill>
                  <a:srgbClr val="043933"/>
                </a:solidFill>
                <a:latin typeface="Montserrat Medium"/>
                <a:ea typeface="Montserrat Medium"/>
                <a:cs typeface="Montserrat Medium"/>
                <a:sym typeface="Montserrat Medium"/>
              </a:rPr>
              <a:t>    environment:</a:t>
            </a:r>
          </a:p>
          <a:p>
            <a:pPr lvl="0">
              <a:lnSpc>
                <a:spcPct val="85000"/>
              </a:lnSpc>
            </a:pPr>
            <a:r>
              <a:rPr lang="en-US" sz="1200" dirty="0" smtClean="0">
                <a:solidFill>
                  <a:srgbClr val="043933"/>
                </a:solidFill>
                <a:latin typeface="Montserrat Medium"/>
                <a:ea typeface="Montserrat Medium"/>
                <a:cs typeface="Montserrat Medium"/>
                <a:sym typeface="Montserrat Medium"/>
              </a:rPr>
              <a:t>      </a:t>
            </a:r>
            <a:r>
              <a:rPr lang="en-US" sz="1200" dirty="0">
                <a:solidFill>
                  <a:srgbClr val="043933"/>
                </a:solidFill>
                <a:latin typeface="Montserrat Medium"/>
                <a:ea typeface="Montserrat Medium"/>
                <a:cs typeface="Montserrat Medium"/>
                <a:sym typeface="Montserrat Medium"/>
              </a:rPr>
              <a:t>- POSTGRES_DB=</a:t>
            </a:r>
            <a:r>
              <a:rPr lang="en-US" sz="1200" dirty="0" err="1">
                <a:solidFill>
                  <a:srgbClr val="043933"/>
                </a:solidFill>
                <a:latin typeface="Montserrat Medium"/>
                <a:ea typeface="Montserrat Medium"/>
                <a:cs typeface="Montserrat Medium"/>
                <a:sym typeface="Montserrat Medium"/>
              </a:rPr>
              <a:t>postgres</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 POSTGRES_USER=admin</a:t>
            </a:r>
          </a:p>
          <a:p>
            <a:pPr lvl="0">
              <a:lnSpc>
                <a:spcPct val="85000"/>
              </a:lnSpc>
            </a:pPr>
            <a:r>
              <a:rPr lang="en-US" sz="1200" dirty="0">
                <a:solidFill>
                  <a:srgbClr val="043933"/>
                </a:solidFill>
                <a:latin typeface="Montserrat Medium"/>
                <a:ea typeface="Montserrat Medium"/>
                <a:cs typeface="Montserrat Medium"/>
                <a:sym typeface="Montserrat Medium"/>
              </a:rPr>
              <a:t>      - POSTGRES_PASSWORD=admin</a:t>
            </a:r>
          </a:p>
          <a:p>
            <a:pPr lvl="0">
              <a:lnSpc>
                <a:spcPct val="85000"/>
              </a:lnSpc>
            </a:pPr>
            <a:r>
              <a:rPr lang="en-US" sz="1200" dirty="0">
                <a:solidFill>
                  <a:srgbClr val="043933"/>
                </a:solidFill>
                <a:latin typeface="Montserrat Medium"/>
                <a:ea typeface="Montserrat Medium"/>
                <a:cs typeface="Montserrat Medium"/>
                <a:sym typeface="Montserrat Medium"/>
              </a:rPr>
              <a:t>      - PGDATA=/</a:t>
            </a:r>
            <a:r>
              <a:rPr lang="en-US" sz="1200" dirty="0" err="1">
                <a:solidFill>
                  <a:srgbClr val="043933"/>
                </a:solidFill>
                <a:latin typeface="Montserrat Medium"/>
                <a:ea typeface="Montserrat Medium"/>
                <a:cs typeface="Montserrat Medium"/>
                <a:sym typeface="Montserrat Medium"/>
              </a:rPr>
              <a:t>var</a:t>
            </a:r>
            <a:r>
              <a:rPr lang="en-US" sz="1200" dirty="0">
                <a:solidFill>
                  <a:srgbClr val="043933"/>
                </a:solidFill>
                <a:latin typeface="Montserrat Medium"/>
                <a:ea typeface="Montserrat Medium"/>
                <a:cs typeface="Montserrat Medium"/>
                <a:sym typeface="Montserrat Medium"/>
              </a:rPr>
              <a:t>/lib/</a:t>
            </a:r>
            <a:r>
              <a:rPr lang="en-US" sz="1200" dirty="0" err="1">
                <a:solidFill>
                  <a:srgbClr val="043933"/>
                </a:solidFill>
                <a:latin typeface="Montserrat Medium"/>
                <a:ea typeface="Montserrat Medium"/>
                <a:cs typeface="Montserrat Medium"/>
                <a:sym typeface="Montserrat Medium"/>
              </a:rPr>
              <a:t>postgresql</a:t>
            </a:r>
            <a:r>
              <a:rPr lang="en-US" sz="1200" dirty="0">
                <a:solidFill>
                  <a:srgbClr val="043933"/>
                </a:solidFill>
                <a:latin typeface="Montserrat Medium"/>
                <a:ea typeface="Montserrat Medium"/>
                <a:cs typeface="Montserrat Medium"/>
                <a:sym typeface="Montserrat Medium"/>
              </a:rPr>
              <a:t>/data/</a:t>
            </a:r>
            <a:r>
              <a:rPr lang="en-US" sz="1200" dirty="0" err="1">
                <a:solidFill>
                  <a:srgbClr val="043933"/>
                </a:solidFill>
                <a:latin typeface="Montserrat Medium"/>
                <a:ea typeface="Montserrat Medium"/>
                <a:cs typeface="Montserrat Medium"/>
                <a:sym typeface="Montserrat Medium"/>
              </a:rPr>
              <a:t>pgdata</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volumes:</a:t>
            </a:r>
          </a:p>
          <a:p>
            <a:pPr lvl="0">
              <a:lnSpc>
                <a:spcPct val="85000"/>
              </a:lnSpc>
            </a:pPr>
            <a:r>
              <a:rPr lang="en-US" sz="1200" dirty="0">
                <a:solidFill>
                  <a:srgbClr val="043933"/>
                </a:solidFill>
                <a:latin typeface="Montserrat Medium"/>
                <a:ea typeface="Montserrat Medium"/>
                <a:cs typeface="Montserrat Medium"/>
                <a:sym typeface="Montserrat Medium"/>
              </a:rPr>
              <a:t>      - </a:t>
            </a:r>
            <a:r>
              <a:rPr lang="en-US" sz="1200" dirty="0" err="1">
                <a:solidFill>
                  <a:srgbClr val="C00000"/>
                </a:solidFill>
                <a:latin typeface="Montserrat Medium"/>
                <a:ea typeface="Montserrat Medium"/>
                <a:cs typeface="Montserrat Medium"/>
                <a:sym typeface="Montserrat Medium"/>
              </a:rPr>
              <a:t>testpgdata</a:t>
            </a:r>
            <a:r>
              <a:rPr lang="en-US" sz="1200" dirty="0">
                <a:solidFill>
                  <a:srgbClr val="043933"/>
                </a:solidFill>
                <a:latin typeface="Montserrat Medium"/>
                <a:ea typeface="Montserrat Medium"/>
                <a:cs typeface="Montserrat Medium"/>
                <a:sym typeface="Montserrat Medium"/>
              </a:rPr>
              <a:t>:/</a:t>
            </a:r>
            <a:r>
              <a:rPr lang="en-US" sz="1200" dirty="0" err="1">
                <a:solidFill>
                  <a:srgbClr val="043933"/>
                </a:solidFill>
                <a:latin typeface="Montserrat Medium"/>
                <a:ea typeface="Montserrat Medium"/>
                <a:cs typeface="Montserrat Medium"/>
                <a:sym typeface="Montserrat Medium"/>
              </a:rPr>
              <a:t>var</a:t>
            </a:r>
            <a:r>
              <a:rPr lang="en-US" sz="1200" dirty="0">
                <a:solidFill>
                  <a:srgbClr val="043933"/>
                </a:solidFill>
                <a:latin typeface="Montserrat Medium"/>
                <a:ea typeface="Montserrat Medium"/>
                <a:cs typeface="Montserrat Medium"/>
                <a:sym typeface="Montserrat Medium"/>
              </a:rPr>
              <a:t>/lib/</a:t>
            </a:r>
            <a:r>
              <a:rPr lang="en-US" sz="1200" dirty="0" err="1">
                <a:solidFill>
                  <a:srgbClr val="043933"/>
                </a:solidFill>
                <a:latin typeface="Montserrat Medium"/>
                <a:ea typeface="Montserrat Medium"/>
                <a:cs typeface="Montserrat Medium"/>
                <a:sym typeface="Montserrat Medium"/>
              </a:rPr>
              <a:t>postgresql</a:t>
            </a:r>
            <a:r>
              <a:rPr lang="en-US" sz="1200" dirty="0">
                <a:solidFill>
                  <a:srgbClr val="043933"/>
                </a:solidFill>
                <a:latin typeface="Montserrat Medium"/>
                <a:ea typeface="Montserrat Medium"/>
                <a:cs typeface="Montserrat Medium"/>
                <a:sym typeface="Montserrat Medium"/>
              </a:rPr>
              <a:t>/data/</a:t>
            </a:r>
            <a:r>
              <a:rPr lang="en-US" sz="1200" dirty="0" err="1">
                <a:solidFill>
                  <a:srgbClr val="043933"/>
                </a:solidFill>
                <a:latin typeface="Montserrat Medium"/>
                <a:ea typeface="Montserrat Medium"/>
                <a:cs typeface="Montserrat Medium"/>
                <a:sym typeface="Montserrat Medium"/>
              </a:rPr>
              <a:t>testpgdata</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restart: always</a:t>
            </a:r>
          </a:p>
          <a:p>
            <a:pPr lvl="0">
              <a:lnSpc>
                <a:spcPct val="85000"/>
              </a:lnSpc>
            </a:pPr>
            <a:r>
              <a:rPr lang="en-US" sz="1200" dirty="0">
                <a:solidFill>
                  <a:srgbClr val="043933"/>
                </a:solidFill>
                <a:latin typeface="Montserrat Medium"/>
                <a:ea typeface="Montserrat Medium"/>
                <a:cs typeface="Montserrat Medium"/>
                <a:sym typeface="Montserrat Medium"/>
              </a:rPr>
              <a:t>    networks:</a:t>
            </a:r>
          </a:p>
          <a:p>
            <a:pPr lvl="0">
              <a:lnSpc>
                <a:spcPct val="85000"/>
              </a:lnSpc>
            </a:pPr>
            <a:r>
              <a:rPr lang="en-US" sz="1200" dirty="0">
                <a:solidFill>
                  <a:srgbClr val="043933"/>
                </a:solidFill>
                <a:latin typeface="Montserrat Medium"/>
                <a:ea typeface="Montserrat Medium"/>
                <a:cs typeface="Montserrat Medium"/>
                <a:sym typeface="Montserrat Medium"/>
              </a:rPr>
              <a:t>      - </a:t>
            </a:r>
            <a:r>
              <a:rPr lang="en-US" sz="1200" dirty="0" err="1" smtClean="0">
                <a:solidFill>
                  <a:srgbClr val="043933"/>
                </a:solidFill>
                <a:latin typeface="Montserrat Medium"/>
                <a:ea typeface="Montserrat Medium"/>
                <a:cs typeface="Montserrat Medium"/>
                <a:sym typeface="Montserrat Medium"/>
              </a:rPr>
              <a:t>mynetwork</a:t>
            </a: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 volumes:</a:t>
            </a:r>
          </a:p>
          <a:p>
            <a:pPr lvl="0">
              <a:lnSpc>
                <a:spcPct val="85000"/>
              </a:lnSpc>
            </a:pPr>
            <a:r>
              <a:rPr lang="en-US" sz="1200" dirty="0">
                <a:solidFill>
                  <a:srgbClr val="043933"/>
                </a:solidFill>
                <a:latin typeface="Montserrat Medium"/>
                <a:ea typeface="Montserrat Medium"/>
                <a:cs typeface="Montserrat Medium"/>
                <a:sym typeface="Montserrat Medium"/>
              </a:rPr>
              <a:t>  </a:t>
            </a:r>
            <a:r>
              <a:rPr lang="en-US" sz="1200" dirty="0" err="1">
                <a:solidFill>
                  <a:srgbClr val="C00000"/>
                </a:solidFill>
                <a:latin typeface="Montserrat Medium"/>
                <a:ea typeface="Montserrat Medium"/>
                <a:cs typeface="Montserrat Medium"/>
                <a:sym typeface="Montserrat Medium"/>
              </a:rPr>
              <a:t>testpgdata</a:t>
            </a:r>
            <a:r>
              <a:rPr lang="en-US" sz="1200" dirty="0">
                <a:solidFill>
                  <a:srgbClr val="043933"/>
                </a:solidFill>
                <a:latin typeface="Montserrat Medium"/>
                <a:ea typeface="Montserrat Medium"/>
                <a:cs typeface="Montserrat Medium"/>
                <a:sym typeface="Montserrat Medium"/>
              </a:rPr>
              <a:t>:</a:t>
            </a:r>
          </a:p>
          <a:p>
            <a:pPr lvl="0">
              <a:lnSpc>
                <a:spcPct val="85000"/>
              </a:lnSpc>
            </a:pPr>
            <a:r>
              <a:rPr lang="en-US" sz="1200" dirty="0">
                <a:solidFill>
                  <a:srgbClr val="043933"/>
                </a:solidFill>
                <a:latin typeface="Montserrat Medium"/>
                <a:ea typeface="Montserrat Medium"/>
                <a:cs typeface="Montserrat Medium"/>
                <a:sym typeface="Montserrat Medium"/>
              </a:rPr>
              <a:t>    driver: local</a:t>
            </a:r>
          </a:p>
        </p:txBody>
      </p:sp>
    </p:spTree>
    <p:extLst>
      <p:ext uri="{BB962C8B-B14F-4D97-AF65-F5344CB8AC3E}">
        <p14:creationId xmlns:p14="http://schemas.microsoft.com/office/powerpoint/2010/main" val="1000392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err="1">
                <a:solidFill>
                  <a:srgbClr val="043933"/>
                </a:solidFill>
                <a:latin typeface="Montserrat Medium"/>
                <a:ea typeface="Montserrat Medium"/>
                <a:cs typeface="Montserrat Medium"/>
                <a:sym typeface="Montserrat Medium"/>
              </a:rPr>
              <a:t>docker-compose.yml</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224571"/>
            <a:ext cx="7364943" cy="2589940"/>
          </a:xfrm>
          <a:prstGeom prst="rect">
            <a:avLst/>
          </a:prstGeom>
          <a:noFill/>
          <a:ln>
            <a:noFill/>
          </a:ln>
        </p:spPr>
        <p:txBody>
          <a:bodyPr spcFirstLastPara="1" wrap="square" lIns="0" tIns="0" rIns="0" bIns="0" anchor="t" anchorCtr="0">
            <a:spAutoFit/>
          </a:bodyPr>
          <a:lstStyle/>
          <a:p>
            <a:pPr>
              <a:lnSpc>
                <a:spcPct val="85000"/>
              </a:lnSpc>
            </a:pPr>
            <a:r>
              <a:rPr lang="en-US" sz="1800" dirty="0" err="1" smtClean="0">
                <a:solidFill>
                  <a:srgbClr val="043933"/>
                </a:solidFill>
                <a:latin typeface="Montserrat Medium"/>
                <a:ea typeface="Montserrat Medium"/>
                <a:cs typeface="Montserrat Medium"/>
                <a:sym typeface="Montserrat Medium"/>
              </a:rPr>
              <a:t>Ms</a:t>
            </a:r>
            <a:r>
              <a:rPr lang="en-US" sz="1800" dirty="0" smtClean="0">
                <a:solidFill>
                  <a:srgbClr val="043933"/>
                </a:solidFill>
                <a:latin typeface="Montserrat Medium"/>
                <a:ea typeface="Montserrat Medium"/>
                <a:cs typeface="Montserrat Medium"/>
                <a:sym typeface="Montserrat Medium"/>
              </a:rPr>
              <a:t> </a:t>
            </a:r>
            <a:r>
              <a:rPr lang="en-US" sz="1800" dirty="0" err="1" smtClean="0">
                <a:solidFill>
                  <a:srgbClr val="043933"/>
                </a:solidFill>
                <a:latin typeface="Montserrat Medium"/>
                <a:ea typeface="Montserrat Medium"/>
                <a:cs typeface="Montserrat Medium"/>
                <a:sym typeface="Montserrat Medium"/>
              </a:rPr>
              <a:t>sql</a:t>
            </a:r>
            <a:r>
              <a:rPr lang="en-US" sz="1800" dirty="0" smtClean="0">
                <a:solidFill>
                  <a:srgbClr val="043933"/>
                </a:solidFill>
                <a:latin typeface="Montserrat Medium"/>
                <a:ea typeface="Montserrat Medium"/>
                <a:cs typeface="Montserrat Medium"/>
                <a:sym typeface="Montserrat Medium"/>
              </a:rPr>
              <a:t> </a:t>
            </a: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ru-RU" sz="1200" dirty="0" smtClean="0">
                <a:solidFill>
                  <a:srgbClr val="043933"/>
                </a:solidFill>
                <a:latin typeface="Montserrat Medium"/>
                <a:ea typeface="Montserrat Medium"/>
                <a:cs typeface="Montserrat Medium"/>
                <a:sym typeface="Montserrat Medium"/>
              </a:rPr>
              <a:t>пароль для </a:t>
            </a:r>
            <a:r>
              <a:rPr lang="ru-RU" sz="1200" dirty="0" err="1" smtClean="0">
                <a:solidFill>
                  <a:srgbClr val="043933"/>
                </a:solidFill>
                <a:latin typeface="Montserrat Medium"/>
                <a:ea typeface="Montserrat Medium"/>
                <a:cs typeface="Montserrat Medium"/>
                <a:sym typeface="Montserrat Medium"/>
              </a:rPr>
              <a:t>sa</a:t>
            </a:r>
            <a:r>
              <a:rPr lang="ru-RU" sz="1200" dirty="0" smtClean="0">
                <a:solidFill>
                  <a:srgbClr val="043933"/>
                </a:solidFill>
                <a:latin typeface="Montserrat Medium"/>
                <a:ea typeface="Montserrat Medium"/>
                <a:cs typeface="Montserrat Medium"/>
                <a:sym typeface="Montserrat Medium"/>
              </a:rPr>
              <a:t> </a:t>
            </a:r>
            <a:r>
              <a:rPr lang="ru-RU" sz="1200" dirty="0">
                <a:solidFill>
                  <a:srgbClr val="043933"/>
                </a:solidFill>
                <a:latin typeface="Montserrat Medium"/>
                <a:ea typeface="Montserrat Medium"/>
                <a:cs typeface="Montserrat Medium"/>
                <a:sym typeface="Montserrat Medium"/>
              </a:rPr>
              <a:t>у </a:t>
            </a:r>
            <a:r>
              <a:rPr lang="ru-RU" sz="1200" dirty="0" err="1">
                <a:solidFill>
                  <a:srgbClr val="043933"/>
                </a:solidFill>
                <a:latin typeface="Montserrat Medium"/>
                <a:ea typeface="Montserrat Medium"/>
                <a:cs typeface="Montserrat Medium"/>
                <a:sym typeface="Montserrat Medium"/>
              </a:rPr>
              <a:t>mssql</a:t>
            </a:r>
            <a:r>
              <a:rPr lang="ru-RU" sz="1200" dirty="0">
                <a:solidFill>
                  <a:srgbClr val="043933"/>
                </a:solidFill>
                <a:latin typeface="Montserrat Medium"/>
                <a:ea typeface="Montserrat Medium"/>
                <a:cs typeface="Montserrat Medium"/>
                <a:sym typeface="Montserrat Medium"/>
              </a:rPr>
              <a:t> должен быть сложный иначе пользователь не </a:t>
            </a:r>
            <a:r>
              <a:rPr lang="ru-RU" sz="1200" dirty="0" smtClean="0">
                <a:solidFill>
                  <a:srgbClr val="043933"/>
                </a:solidFill>
                <a:latin typeface="Montserrat Medium"/>
                <a:ea typeface="Montserrat Medium"/>
                <a:cs typeface="Montserrat Medium"/>
                <a:sym typeface="Montserrat Medium"/>
              </a:rPr>
              <a:t>создастся</a:t>
            </a:r>
            <a:endParaRPr lang="ru-RU" sz="1200" dirty="0">
              <a:solidFill>
                <a:srgbClr val="043933"/>
              </a:solidFill>
              <a:latin typeface="Montserrat Medium"/>
              <a:ea typeface="Montserrat Medium"/>
              <a:cs typeface="Montserrat Medium"/>
              <a:sym typeface="Montserrat Medium"/>
            </a:endParaRPr>
          </a:p>
          <a:p>
            <a:pPr lvl="0">
              <a:lnSpc>
                <a:spcPct val="85000"/>
              </a:lnSpc>
            </a:pPr>
            <a:r>
              <a:rPr lang="ru-RU" sz="1200" dirty="0" smtClean="0">
                <a:solidFill>
                  <a:srgbClr val="043933"/>
                </a:solidFill>
                <a:latin typeface="Montserrat Medium"/>
                <a:ea typeface="Montserrat Medium"/>
                <a:cs typeface="Montserrat Medium"/>
                <a:sym typeface="Montserrat Medium"/>
              </a:rPr>
              <a:t/>
            </a:r>
            <a:br>
              <a:rPr lang="ru-RU" sz="1200" dirty="0" smtClean="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testmssql</a:t>
            </a:r>
            <a:r>
              <a:rPr lang="en-US" sz="1200" dirty="0">
                <a:solidFill>
                  <a:srgbClr val="043933"/>
                </a:solidFill>
                <a:latin typeface="Montserrat Medium"/>
                <a:ea typeface="Montserrat Medium"/>
                <a:cs typeface="Montserrat Medium"/>
                <a:sym typeface="Montserrat Medium"/>
              </a:rPr>
              <a:t>:</a:t>
            </a:r>
          </a:p>
          <a:p>
            <a:pPr lvl="0">
              <a:lnSpc>
                <a:spcPct val="85000"/>
              </a:lnSpc>
            </a:pP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container_name</a:t>
            </a: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testmssql</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image: my/</a:t>
            </a:r>
            <a:r>
              <a:rPr lang="en-US" sz="1200" dirty="0" err="1">
                <a:solidFill>
                  <a:srgbClr val="043933"/>
                </a:solidFill>
                <a:latin typeface="Montserrat Medium"/>
                <a:ea typeface="Montserrat Medium"/>
                <a:cs typeface="Montserrat Medium"/>
                <a:sym typeface="Montserrat Medium"/>
              </a:rPr>
              <a:t>testmssq</a:t>
            </a:r>
            <a:r>
              <a:rPr lang="en-US" sz="1200" dirty="0">
                <a:solidFill>
                  <a:srgbClr val="043933"/>
                </a:solidFill>
                <a:latin typeface="Montserrat Medium"/>
                <a:ea typeface="Montserrat Medium"/>
                <a:cs typeface="Montserrat Medium"/>
                <a:sym typeface="Montserrat Medium"/>
              </a:rPr>
              <a:t>/image/name #mcr.microsoft.com/</a:t>
            </a:r>
            <a:r>
              <a:rPr lang="en-US" sz="1200" dirty="0" err="1">
                <a:solidFill>
                  <a:srgbClr val="043933"/>
                </a:solidFill>
                <a:latin typeface="Montserrat Medium"/>
                <a:ea typeface="Montserrat Medium"/>
                <a:cs typeface="Montserrat Medium"/>
                <a:sym typeface="Montserrat Medium"/>
              </a:rPr>
              <a:t>mssql</a:t>
            </a:r>
            <a:r>
              <a:rPr lang="en-US" sz="1200" dirty="0">
                <a:solidFill>
                  <a:srgbClr val="043933"/>
                </a:solidFill>
                <a:latin typeface="Montserrat Medium"/>
                <a:ea typeface="Montserrat Medium"/>
                <a:cs typeface="Montserrat Medium"/>
                <a:sym typeface="Montserrat Medium"/>
              </a:rPr>
              <a:t>/server:2017</a:t>
            </a:r>
          </a:p>
          <a:p>
            <a:pPr lvl="0">
              <a:lnSpc>
                <a:spcPct val="85000"/>
              </a:lnSpc>
            </a:pPr>
            <a:r>
              <a:rPr lang="en-US" sz="1200" dirty="0">
                <a:solidFill>
                  <a:srgbClr val="043933"/>
                </a:solidFill>
                <a:latin typeface="Montserrat Medium"/>
                <a:ea typeface="Montserrat Medium"/>
                <a:cs typeface="Montserrat Medium"/>
                <a:sym typeface="Montserrat Medium"/>
              </a:rPr>
              <a:t>    ports:</a:t>
            </a:r>
          </a:p>
          <a:p>
            <a:pPr lvl="0">
              <a:lnSpc>
                <a:spcPct val="85000"/>
              </a:lnSpc>
            </a:pPr>
            <a:r>
              <a:rPr lang="en-US" sz="1200" dirty="0">
                <a:solidFill>
                  <a:srgbClr val="043933"/>
                </a:solidFill>
                <a:latin typeface="Montserrat Medium"/>
                <a:ea typeface="Montserrat Medium"/>
                <a:cs typeface="Montserrat Medium"/>
                <a:sym typeface="Montserrat Medium"/>
              </a:rPr>
              <a:t>      - 6003:1433</a:t>
            </a:r>
          </a:p>
          <a:p>
            <a:pPr lvl="0">
              <a:lnSpc>
                <a:spcPct val="85000"/>
              </a:lnSpc>
            </a:pPr>
            <a:r>
              <a:rPr lang="en-US" sz="1200" dirty="0">
                <a:solidFill>
                  <a:srgbClr val="043933"/>
                </a:solidFill>
                <a:latin typeface="Montserrat Medium"/>
                <a:ea typeface="Montserrat Medium"/>
                <a:cs typeface="Montserrat Medium"/>
                <a:sym typeface="Montserrat Medium"/>
              </a:rPr>
              <a:t>    volumes:</a:t>
            </a:r>
          </a:p>
          <a:p>
            <a:pPr lvl="0">
              <a:lnSpc>
                <a:spcPct val="85000"/>
              </a:lnSpc>
            </a:pPr>
            <a:r>
              <a:rPr lang="en-US" sz="1200" dirty="0">
                <a:solidFill>
                  <a:srgbClr val="043933"/>
                </a:solidFill>
                <a:latin typeface="Montserrat Medium"/>
                <a:ea typeface="Montserrat Medium"/>
                <a:cs typeface="Montserrat Medium"/>
                <a:sym typeface="Montserrat Medium"/>
              </a:rPr>
              <a:t>      - </a:t>
            </a:r>
            <a:r>
              <a:rPr lang="en-US" sz="1200" dirty="0" err="1">
                <a:solidFill>
                  <a:srgbClr val="043933"/>
                </a:solidFill>
                <a:latin typeface="Montserrat Medium"/>
                <a:ea typeface="Montserrat Medium"/>
                <a:cs typeface="Montserrat Medium"/>
                <a:sym typeface="Montserrat Medium"/>
              </a:rPr>
              <a:t>mssqldata</a:t>
            </a:r>
            <a:r>
              <a:rPr lang="en-US" sz="1200" dirty="0">
                <a:solidFill>
                  <a:srgbClr val="043933"/>
                </a:solidFill>
                <a:latin typeface="Montserrat Medium"/>
                <a:ea typeface="Montserrat Medium"/>
                <a:cs typeface="Montserrat Medium"/>
                <a:sym typeface="Montserrat Medium"/>
              </a:rPr>
              <a:t>:/</a:t>
            </a:r>
            <a:r>
              <a:rPr lang="en-US" sz="1200" dirty="0" err="1">
                <a:solidFill>
                  <a:srgbClr val="043933"/>
                </a:solidFill>
                <a:latin typeface="Montserrat Medium"/>
                <a:ea typeface="Montserrat Medium"/>
                <a:cs typeface="Montserrat Medium"/>
                <a:sym typeface="Montserrat Medium"/>
              </a:rPr>
              <a:t>var</a:t>
            </a:r>
            <a:r>
              <a:rPr lang="en-US" sz="1200" dirty="0">
                <a:solidFill>
                  <a:srgbClr val="043933"/>
                </a:solidFill>
                <a:latin typeface="Montserrat Medium"/>
                <a:ea typeface="Montserrat Medium"/>
                <a:cs typeface="Montserrat Medium"/>
                <a:sym typeface="Montserrat Medium"/>
              </a:rPr>
              <a:t>/opt/</a:t>
            </a:r>
            <a:r>
              <a:rPr lang="en-US" sz="1200" dirty="0" err="1">
                <a:solidFill>
                  <a:srgbClr val="043933"/>
                </a:solidFill>
                <a:latin typeface="Montserrat Medium"/>
                <a:ea typeface="Montserrat Medium"/>
                <a:cs typeface="Montserrat Medium"/>
                <a:sym typeface="Montserrat Medium"/>
              </a:rPr>
              <a:t>mssql</a:t>
            </a: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    build:</a:t>
            </a:r>
          </a:p>
          <a:p>
            <a:pPr lvl="0">
              <a:lnSpc>
                <a:spcPct val="85000"/>
              </a:lnSpc>
            </a:pPr>
            <a:r>
              <a:rPr lang="en-US" sz="1200" dirty="0">
                <a:solidFill>
                  <a:srgbClr val="043933"/>
                </a:solidFill>
                <a:latin typeface="Montserrat Medium"/>
                <a:ea typeface="Montserrat Medium"/>
                <a:cs typeface="Montserrat Medium"/>
                <a:sym typeface="Montserrat Medium"/>
              </a:rPr>
              <a:t>      context: .</a:t>
            </a:r>
          </a:p>
          <a:p>
            <a:pPr lvl="0">
              <a:lnSpc>
                <a:spcPct val="85000"/>
              </a:lnSpc>
            </a:pP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dockerfile</a:t>
            </a:r>
            <a:r>
              <a:rPr lang="en-US" sz="1200" dirty="0">
                <a:solidFill>
                  <a:srgbClr val="043933"/>
                </a:solidFill>
                <a:latin typeface="Montserrat Medium"/>
                <a:ea typeface="Montserrat Medium"/>
                <a:cs typeface="Montserrat Medium"/>
                <a:sym typeface="Montserrat Medium"/>
              </a:rPr>
              <a:t>: </a:t>
            </a:r>
            <a:r>
              <a:rPr lang="en-US" sz="1200" dirty="0" smtClean="0">
                <a:solidFill>
                  <a:srgbClr val="C00000"/>
                </a:solidFill>
                <a:latin typeface="Montserrat Medium"/>
                <a:ea typeface="Montserrat Medium"/>
                <a:cs typeface="Montserrat Medium"/>
                <a:sym typeface="Montserrat Medium"/>
              </a:rPr>
              <a:t>sprint</a:t>
            </a:r>
            <a:r>
              <a:rPr lang="en-US" sz="1200" dirty="0" smtClean="0">
                <a:solidFill>
                  <a:srgbClr val="043933"/>
                </a:solidFill>
                <a:latin typeface="Montserrat Medium"/>
                <a:ea typeface="Montserrat Medium"/>
                <a:cs typeface="Montserrat Medium"/>
                <a:sym typeface="Montserrat Medium"/>
              </a:rPr>
              <a:t>/</a:t>
            </a:r>
            <a:r>
              <a:rPr lang="en-US" sz="1200" dirty="0" err="1" smtClean="0">
                <a:solidFill>
                  <a:srgbClr val="043933"/>
                </a:solidFill>
                <a:latin typeface="Montserrat Medium"/>
                <a:ea typeface="Montserrat Medium"/>
                <a:cs typeface="Montserrat Medium"/>
                <a:sym typeface="Montserrat Medium"/>
              </a:rPr>
              <a:t>mssqlconf</a:t>
            </a:r>
            <a:r>
              <a:rPr lang="en-US" sz="1200" dirty="0" smtClean="0">
                <a:solidFill>
                  <a:srgbClr val="043933"/>
                </a:solidFill>
                <a:latin typeface="Montserrat Medium"/>
                <a:ea typeface="Montserrat Medium"/>
                <a:cs typeface="Montserrat Medium"/>
                <a:sym typeface="Montserrat Medium"/>
              </a:rPr>
              <a:t>/</a:t>
            </a:r>
            <a:r>
              <a:rPr lang="en-US" sz="1200" dirty="0" err="1" smtClean="0">
                <a:solidFill>
                  <a:srgbClr val="043933"/>
                </a:solidFill>
                <a:latin typeface="Montserrat Medium"/>
                <a:ea typeface="Montserrat Medium"/>
                <a:cs typeface="Montserrat Medium"/>
                <a:sym typeface="Montserrat Medium"/>
              </a:rPr>
              <a:t>Dockerfile</a:t>
            </a:r>
            <a:endParaRPr lang="en-US" sz="1200" dirty="0">
              <a:solidFill>
                <a:srgbClr val="043933"/>
              </a:solidFill>
              <a:latin typeface="Montserrat Medium"/>
              <a:ea typeface="Montserrat Medium"/>
              <a:cs typeface="Montserrat Medium"/>
              <a:sym typeface="Montserrat Medium"/>
            </a:endParaRPr>
          </a:p>
          <a:p>
            <a:pPr lvl="0">
              <a:lnSpc>
                <a:spcPct val="85000"/>
              </a:lnSpc>
            </a:pPr>
            <a:endParaRPr lang="en-US" sz="1200" dirty="0">
              <a:solidFill>
                <a:srgbClr val="043933"/>
              </a:solidFill>
              <a:latin typeface="Montserrat Medium"/>
              <a:ea typeface="Montserrat Medium"/>
              <a:cs typeface="Montserrat Medium"/>
              <a:sym typeface="Montserrat Medium"/>
            </a:endParaRPr>
          </a:p>
          <a:p>
            <a:pPr lvl="0">
              <a:lnSpc>
                <a:spcPct val="85000"/>
              </a:lnSpc>
            </a:pPr>
            <a:r>
              <a:rPr lang="en-US" sz="1200" dirty="0">
                <a:solidFill>
                  <a:srgbClr val="043933"/>
                </a:solidFill>
                <a:latin typeface="Montserrat Medium"/>
                <a:ea typeface="Montserrat Medium"/>
                <a:cs typeface="Montserrat Medium"/>
                <a:sym typeface="Montserrat Medium"/>
              </a:rPr>
              <a:t>volumes:</a:t>
            </a:r>
          </a:p>
          <a:p>
            <a:pPr lvl="0">
              <a:lnSpc>
                <a:spcPct val="85000"/>
              </a:lnSpc>
            </a:pPr>
            <a:r>
              <a:rPr lang="en-US" sz="1200" dirty="0">
                <a:solidFill>
                  <a:srgbClr val="043933"/>
                </a:solidFill>
                <a:latin typeface="Montserrat Medium"/>
                <a:ea typeface="Montserrat Medium"/>
                <a:cs typeface="Montserrat Medium"/>
                <a:sym typeface="Montserrat Medium"/>
              </a:rPr>
              <a:t>  </a:t>
            </a:r>
            <a:r>
              <a:rPr lang="en-US" sz="1200" dirty="0" err="1">
                <a:solidFill>
                  <a:srgbClr val="043933"/>
                </a:solidFill>
                <a:latin typeface="Montserrat Medium"/>
                <a:ea typeface="Montserrat Medium"/>
                <a:cs typeface="Montserrat Medium"/>
                <a:sym typeface="Montserrat Medium"/>
              </a:rPr>
              <a:t>mssqldata</a:t>
            </a:r>
            <a:r>
              <a:rPr lang="en-US" sz="1200" dirty="0">
                <a:solidFill>
                  <a:srgbClr val="043933"/>
                </a:solidFill>
                <a:latin typeface="Montserrat Medium"/>
                <a:ea typeface="Montserrat Medium"/>
                <a:cs typeface="Montserrat Medium"/>
                <a:sym typeface="Montserrat Medium"/>
              </a:rPr>
              <a:t>:</a:t>
            </a:r>
          </a:p>
        </p:txBody>
      </p:sp>
    </p:spTree>
    <p:extLst>
      <p:ext uri="{BB962C8B-B14F-4D97-AF65-F5344CB8AC3E}">
        <p14:creationId xmlns:p14="http://schemas.microsoft.com/office/powerpoint/2010/main" val="2413022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err="1">
                <a:solidFill>
                  <a:srgbClr val="043933"/>
                </a:solidFill>
                <a:latin typeface="Montserrat Medium"/>
                <a:ea typeface="Montserrat Medium"/>
                <a:cs typeface="Montserrat Medium"/>
                <a:sym typeface="Montserrat Medium"/>
              </a:rPr>
              <a:t>docker-compose.yml</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224571"/>
            <a:ext cx="7364943" cy="2119042"/>
          </a:xfrm>
          <a:prstGeom prst="rect">
            <a:avLst/>
          </a:prstGeom>
          <a:noFill/>
          <a:ln>
            <a:noFill/>
          </a:ln>
        </p:spPr>
        <p:txBody>
          <a:bodyPr spcFirstLastPara="1" wrap="square" lIns="0" tIns="0" rIns="0" bIns="0" anchor="t" anchorCtr="0">
            <a:spAutoFit/>
          </a:bodyPr>
          <a:lstStyle/>
          <a:p>
            <a:pPr>
              <a:lnSpc>
                <a:spcPct val="85000"/>
              </a:lnSpc>
            </a:pPr>
            <a:r>
              <a:rPr lang="en-US" sz="1800" dirty="0" err="1">
                <a:solidFill>
                  <a:srgbClr val="043933"/>
                </a:solidFill>
                <a:latin typeface="Montserrat Medium"/>
                <a:ea typeface="Montserrat Medium"/>
                <a:cs typeface="Montserrat Medium"/>
                <a:sym typeface="Montserrat Medium"/>
              </a:rPr>
              <a:t>mssqlconf</a:t>
            </a: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ru-RU" sz="1200" dirty="0" smtClean="0">
                <a:solidFill>
                  <a:srgbClr val="043933"/>
                </a:solidFill>
                <a:latin typeface="Montserrat Medium"/>
                <a:ea typeface="Montserrat Medium"/>
                <a:cs typeface="Montserrat Medium"/>
                <a:sym typeface="Montserrat Medium"/>
              </a:rPr>
              <a:t/>
            </a:r>
            <a:br>
              <a:rPr lang="ru-RU" sz="1200" dirty="0" smtClean="0">
                <a:solidFill>
                  <a:srgbClr val="043933"/>
                </a:solidFill>
                <a:latin typeface="Montserrat Medium"/>
                <a:ea typeface="Montserrat Medium"/>
                <a:cs typeface="Montserrat Medium"/>
                <a:sym typeface="Montserrat Medium"/>
              </a:rPr>
            </a:br>
            <a:r>
              <a:rPr lang="en-US" sz="1200" dirty="0" err="1" smtClean="0">
                <a:solidFill>
                  <a:srgbClr val="043933"/>
                </a:solidFill>
                <a:latin typeface="Montserrat Medium"/>
                <a:ea typeface="Montserrat Medium"/>
                <a:cs typeface="Montserrat Medium"/>
                <a:sym typeface="Montserrat Medium"/>
              </a:rPr>
              <a:t>Dockerfile</a:t>
            </a: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FROM mcr.microsoft.com/</a:t>
            </a:r>
            <a:r>
              <a:rPr lang="en-US" sz="1200" dirty="0" err="1">
                <a:solidFill>
                  <a:srgbClr val="043933"/>
                </a:solidFill>
                <a:latin typeface="Montserrat Medium"/>
                <a:ea typeface="Montserrat Medium"/>
                <a:cs typeface="Montserrat Medium"/>
                <a:sym typeface="Montserrat Medium"/>
              </a:rPr>
              <a:t>mssql</a:t>
            </a:r>
            <a:r>
              <a:rPr lang="en-US" sz="1200" dirty="0">
                <a:solidFill>
                  <a:srgbClr val="043933"/>
                </a:solidFill>
                <a:latin typeface="Montserrat Medium"/>
                <a:ea typeface="Montserrat Medium"/>
                <a:cs typeface="Montserrat Medium"/>
                <a:sym typeface="Montserrat Medium"/>
              </a:rPr>
              <a:t>/server</a:t>
            </a:r>
          </a:p>
          <a:p>
            <a:pPr>
              <a:lnSpc>
                <a:spcPct val="85000"/>
              </a:lnSpc>
            </a:pPr>
            <a:endParaRPr lang="en-US" sz="1200" dirty="0">
              <a:solidFill>
                <a:srgbClr val="043933"/>
              </a:solidFill>
              <a:latin typeface="Montserrat Medium"/>
              <a:ea typeface="Montserrat Medium"/>
              <a:cs typeface="Montserrat Medium"/>
              <a:sym typeface="Montserrat Medium"/>
            </a:endParaRPr>
          </a:p>
          <a:p>
            <a:pPr>
              <a:lnSpc>
                <a:spcPct val="85000"/>
              </a:lnSpc>
            </a:pPr>
            <a:r>
              <a:rPr lang="en-US" sz="1200" dirty="0">
                <a:solidFill>
                  <a:srgbClr val="043933"/>
                </a:solidFill>
                <a:latin typeface="Montserrat Medium"/>
                <a:ea typeface="Montserrat Medium"/>
                <a:cs typeface="Montserrat Medium"/>
                <a:sym typeface="Montserrat Medium"/>
              </a:rPr>
              <a:t>ENV ACCEPT_EULA=Y</a:t>
            </a:r>
          </a:p>
          <a:p>
            <a:pPr>
              <a:lnSpc>
                <a:spcPct val="85000"/>
              </a:lnSpc>
            </a:pPr>
            <a:r>
              <a:rPr lang="en-US" sz="1200" dirty="0">
                <a:solidFill>
                  <a:srgbClr val="043933"/>
                </a:solidFill>
                <a:latin typeface="Montserrat Medium"/>
                <a:ea typeface="Montserrat Medium"/>
                <a:cs typeface="Montserrat Medium"/>
                <a:sym typeface="Montserrat Medium"/>
              </a:rPr>
              <a:t>ENV </a:t>
            </a:r>
            <a:r>
              <a:rPr lang="en-US" sz="1200" dirty="0" smtClean="0">
                <a:solidFill>
                  <a:srgbClr val="043933"/>
                </a:solidFill>
                <a:latin typeface="Montserrat Medium"/>
                <a:ea typeface="Montserrat Medium"/>
                <a:cs typeface="Montserrat Medium"/>
                <a:sym typeface="Montserrat Medium"/>
              </a:rPr>
              <a:t>SA_PASSWORD=</a:t>
            </a:r>
            <a:r>
              <a:rPr lang="en-US" sz="1200" dirty="0" smtClean="0">
                <a:solidFill>
                  <a:srgbClr val="C00000"/>
                </a:solidFill>
                <a:latin typeface="Montserrat Medium"/>
                <a:ea typeface="Montserrat Medium"/>
                <a:cs typeface="Montserrat Medium"/>
                <a:sym typeface="Montserrat Medium"/>
              </a:rPr>
              <a:t>AdGjl123</a:t>
            </a:r>
          </a:p>
          <a:p>
            <a:pPr>
              <a:lnSpc>
                <a:spcPct val="85000"/>
              </a:lnSpc>
            </a:pPr>
            <a:endParaRPr lang="en-US" sz="1200" dirty="0" smtClean="0">
              <a:solidFill>
                <a:srgbClr val="043933"/>
              </a:solidFill>
              <a:latin typeface="Montserrat Medium"/>
              <a:ea typeface="Montserrat Medium"/>
              <a:cs typeface="Montserrat Medium"/>
              <a:sym typeface="Montserrat Medium"/>
            </a:endParaRPr>
          </a:p>
          <a:p>
            <a:pPr>
              <a:lnSpc>
                <a:spcPct val="85000"/>
              </a:lnSpc>
            </a:pPr>
            <a:r>
              <a:rPr lang="en-US" sz="1200" dirty="0" smtClean="0">
                <a:solidFill>
                  <a:srgbClr val="043933"/>
                </a:solidFill>
                <a:latin typeface="Montserrat Medium"/>
                <a:ea typeface="Montserrat Medium"/>
                <a:cs typeface="Montserrat Medium"/>
                <a:sym typeface="Montserrat Medium"/>
              </a:rPr>
              <a:t>COPY </a:t>
            </a:r>
            <a:r>
              <a:rPr lang="en-US" sz="1200" dirty="0">
                <a:solidFill>
                  <a:srgbClr val="043933"/>
                </a:solidFill>
                <a:latin typeface="Montserrat Medium"/>
                <a:ea typeface="Montserrat Medium"/>
                <a:cs typeface="Montserrat Medium"/>
                <a:sym typeface="Montserrat Medium"/>
              </a:rPr>
              <a:t>./sprint/</a:t>
            </a:r>
            <a:r>
              <a:rPr lang="en-US" sz="1200" dirty="0" err="1">
                <a:solidFill>
                  <a:srgbClr val="043933"/>
                </a:solidFill>
                <a:latin typeface="Montserrat Medium"/>
                <a:ea typeface="Montserrat Medium"/>
                <a:cs typeface="Montserrat Medium"/>
                <a:sym typeface="Montserrat Medium"/>
              </a:rPr>
              <a:t>mssqlconf</a:t>
            </a:r>
            <a:r>
              <a:rPr lang="en-US" sz="1200" dirty="0">
                <a:solidFill>
                  <a:srgbClr val="043933"/>
                </a:solidFill>
                <a:latin typeface="Montserrat Medium"/>
                <a:ea typeface="Montserrat Medium"/>
                <a:cs typeface="Montserrat Medium"/>
                <a:sym typeface="Montserrat Medium"/>
              </a:rPr>
              <a:t> /</a:t>
            </a:r>
          </a:p>
          <a:p>
            <a:pPr>
              <a:lnSpc>
                <a:spcPct val="85000"/>
              </a:lnSpc>
            </a:pPr>
            <a:endParaRPr lang="en-US" sz="1200" dirty="0">
              <a:solidFill>
                <a:srgbClr val="043933"/>
              </a:solidFill>
              <a:latin typeface="Montserrat Medium"/>
              <a:ea typeface="Montserrat Medium"/>
              <a:cs typeface="Montserrat Medium"/>
              <a:sym typeface="Montserrat Medium"/>
            </a:endParaRPr>
          </a:p>
          <a:p>
            <a:pPr>
              <a:lnSpc>
                <a:spcPct val="85000"/>
              </a:lnSpc>
            </a:pPr>
            <a:r>
              <a:rPr lang="en-US" sz="1200" dirty="0">
                <a:solidFill>
                  <a:srgbClr val="043933"/>
                </a:solidFill>
                <a:latin typeface="Montserrat Medium"/>
                <a:ea typeface="Montserrat Medium"/>
                <a:cs typeface="Montserrat Medium"/>
                <a:sym typeface="Montserrat Medium"/>
              </a:rPr>
              <a:t>ENTRYPOINT [ "/bin/bash", "entrypoint.sh" ]</a:t>
            </a:r>
          </a:p>
          <a:p>
            <a:pPr>
              <a:lnSpc>
                <a:spcPct val="85000"/>
              </a:lnSpc>
            </a:pPr>
            <a:r>
              <a:rPr lang="en-US" sz="1200" dirty="0">
                <a:solidFill>
                  <a:srgbClr val="043933"/>
                </a:solidFill>
                <a:latin typeface="Montserrat Medium"/>
                <a:ea typeface="Montserrat Medium"/>
                <a:cs typeface="Montserrat Medium"/>
                <a:sym typeface="Montserrat Medium"/>
              </a:rPr>
              <a:t>CMD [ "/opt/</a:t>
            </a:r>
            <a:r>
              <a:rPr lang="en-US" sz="1200" dirty="0" err="1">
                <a:solidFill>
                  <a:srgbClr val="043933"/>
                </a:solidFill>
                <a:latin typeface="Montserrat Medium"/>
                <a:ea typeface="Montserrat Medium"/>
                <a:cs typeface="Montserrat Medium"/>
                <a:sym typeface="Montserrat Medium"/>
              </a:rPr>
              <a:t>mssql</a:t>
            </a:r>
            <a:r>
              <a:rPr lang="en-US" sz="1200" dirty="0">
                <a:solidFill>
                  <a:srgbClr val="043933"/>
                </a:solidFill>
                <a:latin typeface="Montserrat Medium"/>
                <a:ea typeface="Montserrat Medium"/>
                <a:cs typeface="Montserrat Medium"/>
                <a:sym typeface="Montserrat Medium"/>
              </a:rPr>
              <a:t>/bin/</a:t>
            </a:r>
            <a:r>
              <a:rPr lang="en-US" sz="1200" dirty="0" err="1">
                <a:solidFill>
                  <a:srgbClr val="043933"/>
                </a:solidFill>
                <a:latin typeface="Montserrat Medium"/>
                <a:ea typeface="Montserrat Medium"/>
                <a:cs typeface="Montserrat Medium"/>
                <a:sym typeface="Montserrat Medium"/>
              </a:rPr>
              <a:t>sqlservr</a:t>
            </a:r>
            <a:r>
              <a:rPr lang="en-US" sz="1200" dirty="0">
                <a:solidFill>
                  <a:srgbClr val="043933"/>
                </a:solidFill>
                <a:latin typeface="Montserrat Medium"/>
                <a:ea typeface="Montserrat Medium"/>
                <a:cs typeface="Montserrat Medium"/>
                <a:sym typeface="Montserrat Medium"/>
              </a:rPr>
              <a:t>" ]</a:t>
            </a:r>
          </a:p>
        </p:txBody>
      </p:sp>
    </p:spTree>
    <p:extLst>
      <p:ext uri="{BB962C8B-B14F-4D97-AF65-F5344CB8AC3E}">
        <p14:creationId xmlns:p14="http://schemas.microsoft.com/office/powerpoint/2010/main" val="4269213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err="1">
                <a:solidFill>
                  <a:srgbClr val="043933"/>
                </a:solidFill>
                <a:latin typeface="Montserrat Medium"/>
                <a:ea typeface="Montserrat Medium"/>
                <a:cs typeface="Montserrat Medium"/>
                <a:sym typeface="Montserrat Medium"/>
              </a:rPr>
              <a:t>docker-compose.yml</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224571"/>
            <a:ext cx="7364943" cy="3714863"/>
          </a:xfrm>
          <a:prstGeom prst="rect">
            <a:avLst/>
          </a:prstGeom>
          <a:noFill/>
          <a:ln>
            <a:noFill/>
          </a:ln>
        </p:spPr>
        <p:txBody>
          <a:bodyPr spcFirstLastPara="1" wrap="square" lIns="0" tIns="0" rIns="0" bIns="0" anchor="t" anchorCtr="0">
            <a:spAutoFit/>
          </a:bodyPr>
          <a:lstStyle/>
          <a:p>
            <a:pPr>
              <a:lnSpc>
                <a:spcPct val="85000"/>
              </a:lnSpc>
            </a:pPr>
            <a:r>
              <a:rPr lang="en-US" sz="1800" dirty="0" err="1" smtClean="0">
                <a:solidFill>
                  <a:srgbClr val="043933"/>
                </a:solidFill>
                <a:latin typeface="Montserrat Medium"/>
                <a:ea typeface="Montserrat Medium"/>
                <a:cs typeface="Montserrat Medium"/>
                <a:sym typeface="Montserrat Medium"/>
              </a:rPr>
              <a:t>mssqlconf</a:t>
            </a:r>
            <a:r>
              <a:rPr lang="ru-RU" sz="1200" dirty="0" smtClean="0">
                <a:solidFill>
                  <a:srgbClr val="043933"/>
                </a:solidFill>
                <a:latin typeface="Montserrat Medium"/>
                <a:ea typeface="Montserrat Medium"/>
                <a:cs typeface="Montserrat Medium"/>
                <a:sym typeface="Montserrat Medium"/>
              </a:rPr>
              <a:t/>
            </a:r>
            <a:br>
              <a:rPr lang="ru-RU" sz="1200" dirty="0" smtClean="0">
                <a:solidFill>
                  <a:srgbClr val="043933"/>
                </a:solidFill>
                <a:latin typeface="Montserrat Medium"/>
                <a:ea typeface="Montserrat Medium"/>
                <a:cs typeface="Montserrat Medium"/>
                <a:sym typeface="Montserrat Medium"/>
              </a:rPr>
            </a:br>
            <a:endParaRPr lang="en-US" sz="1200" dirty="0" smtClean="0">
              <a:solidFill>
                <a:srgbClr val="043933"/>
              </a:solidFill>
              <a:latin typeface="Montserrat Medium"/>
              <a:ea typeface="Montserrat Medium"/>
              <a:cs typeface="Montserrat Medium"/>
              <a:sym typeface="Montserrat Medium"/>
            </a:endParaRPr>
          </a:p>
          <a:p>
            <a:pPr>
              <a:lnSpc>
                <a:spcPct val="85000"/>
              </a:lnSpc>
            </a:pPr>
            <a:r>
              <a:rPr lang="en-US" sz="1200" dirty="0" smtClean="0">
                <a:solidFill>
                  <a:srgbClr val="043933"/>
                </a:solidFill>
                <a:latin typeface="Montserrat Medium"/>
                <a:ea typeface="Montserrat Medium"/>
                <a:cs typeface="Montserrat Medium"/>
                <a:sym typeface="Montserrat Medium"/>
              </a:rPr>
              <a:t>entrypoint.sh</a:t>
            </a: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en-US" sz="1000" dirty="0">
                <a:solidFill>
                  <a:srgbClr val="043933"/>
                </a:solidFill>
                <a:latin typeface="Montserrat Medium"/>
                <a:ea typeface="Montserrat Medium"/>
                <a:cs typeface="Montserrat Medium"/>
                <a:sym typeface="Montserrat Medium"/>
              </a:rPr>
              <a:t>#!/bin/bash</a:t>
            </a:r>
          </a:p>
          <a:p>
            <a:pPr>
              <a:lnSpc>
                <a:spcPct val="85000"/>
              </a:lnSpc>
            </a:pPr>
            <a:r>
              <a:rPr lang="en-US" sz="1000" dirty="0">
                <a:solidFill>
                  <a:srgbClr val="043933"/>
                </a:solidFill>
                <a:latin typeface="Montserrat Medium"/>
                <a:ea typeface="Montserrat Medium"/>
                <a:cs typeface="Montserrat Medium"/>
                <a:sym typeface="Montserrat Medium"/>
              </a:rPr>
              <a:t>set -</a:t>
            </a:r>
            <a:r>
              <a:rPr lang="en-US" sz="1000" dirty="0" smtClean="0">
                <a:solidFill>
                  <a:srgbClr val="043933"/>
                </a:solidFill>
                <a:latin typeface="Montserrat Medium"/>
                <a:ea typeface="Montserrat Medium"/>
                <a:cs typeface="Montserrat Medium"/>
                <a:sym typeface="Montserrat Medium"/>
              </a:rPr>
              <a:t>e</a:t>
            </a:r>
            <a:endParaRPr lang="en-US" sz="1000" dirty="0">
              <a:solidFill>
                <a:srgbClr val="043933"/>
              </a:solidFill>
              <a:latin typeface="Montserrat Medium"/>
              <a:ea typeface="Montserrat Medium"/>
              <a:cs typeface="Montserrat Medium"/>
              <a:sym typeface="Montserrat Medium"/>
            </a:endParaRPr>
          </a:p>
          <a:p>
            <a:pPr>
              <a:lnSpc>
                <a:spcPct val="85000"/>
              </a:lnSpc>
            </a:pPr>
            <a:r>
              <a:rPr lang="en-US" sz="1000" dirty="0">
                <a:solidFill>
                  <a:srgbClr val="043933"/>
                </a:solidFill>
                <a:latin typeface="Montserrat Medium"/>
                <a:ea typeface="Montserrat Medium"/>
                <a:cs typeface="Montserrat Medium"/>
                <a:sym typeface="Montserrat Medium"/>
              </a:rPr>
              <a:t>if [ "$1" = '/opt/</a:t>
            </a:r>
            <a:r>
              <a:rPr lang="en-US" sz="1000" dirty="0" err="1">
                <a:solidFill>
                  <a:srgbClr val="043933"/>
                </a:solidFill>
                <a:latin typeface="Montserrat Medium"/>
                <a:ea typeface="Montserrat Medium"/>
                <a:cs typeface="Montserrat Medium"/>
                <a:sym typeface="Montserrat Medium"/>
              </a:rPr>
              <a:t>mssql</a:t>
            </a:r>
            <a:r>
              <a:rPr lang="en-US" sz="1000" dirty="0">
                <a:solidFill>
                  <a:srgbClr val="043933"/>
                </a:solidFill>
                <a:latin typeface="Montserrat Medium"/>
                <a:ea typeface="Montserrat Medium"/>
                <a:cs typeface="Montserrat Medium"/>
                <a:sym typeface="Montserrat Medium"/>
              </a:rPr>
              <a:t>/bin/</a:t>
            </a:r>
            <a:r>
              <a:rPr lang="en-US" sz="1000" dirty="0" err="1">
                <a:solidFill>
                  <a:srgbClr val="043933"/>
                </a:solidFill>
                <a:latin typeface="Montserrat Medium"/>
                <a:ea typeface="Montserrat Medium"/>
                <a:cs typeface="Montserrat Medium"/>
                <a:sym typeface="Montserrat Medium"/>
              </a:rPr>
              <a:t>sqlservr</a:t>
            </a:r>
            <a:r>
              <a:rPr lang="en-US" sz="1000" dirty="0">
                <a:solidFill>
                  <a:srgbClr val="043933"/>
                </a:solidFill>
                <a:latin typeface="Montserrat Medium"/>
                <a:ea typeface="Montserrat Medium"/>
                <a:cs typeface="Montserrat Medium"/>
                <a:sym typeface="Montserrat Medium"/>
              </a:rPr>
              <a:t>' ]; then</a:t>
            </a:r>
          </a:p>
          <a:p>
            <a:pPr>
              <a:lnSpc>
                <a:spcPct val="85000"/>
              </a:lnSpc>
            </a:pPr>
            <a:r>
              <a:rPr lang="en-US" sz="1000" dirty="0">
                <a:solidFill>
                  <a:srgbClr val="043933"/>
                </a:solidFill>
                <a:latin typeface="Montserrat Medium"/>
                <a:ea typeface="Montserrat Medium"/>
                <a:cs typeface="Montserrat Medium"/>
                <a:sym typeface="Montserrat Medium"/>
              </a:rPr>
              <a:t>  # If this is the container's first run, initialize the application database</a:t>
            </a:r>
          </a:p>
          <a:p>
            <a:pPr>
              <a:lnSpc>
                <a:spcPct val="85000"/>
              </a:lnSpc>
            </a:pPr>
            <a:r>
              <a:rPr lang="en-US" sz="1000" dirty="0">
                <a:solidFill>
                  <a:srgbClr val="043933"/>
                </a:solidFill>
                <a:latin typeface="Montserrat Medium"/>
                <a:ea typeface="Montserrat Medium"/>
                <a:cs typeface="Montserrat Medium"/>
                <a:sym typeface="Montserrat Medium"/>
              </a:rPr>
              <a:t>  if [ ! -f /</a:t>
            </a:r>
            <a:r>
              <a:rPr lang="en-US" sz="1000" dirty="0" err="1">
                <a:solidFill>
                  <a:srgbClr val="043933"/>
                </a:solidFill>
                <a:latin typeface="Montserrat Medium"/>
                <a:ea typeface="Montserrat Medium"/>
                <a:cs typeface="Montserrat Medium"/>
                <a:sym typeface="Montserrat Medium"/>
              </a:rPr>
              <a:t>tmp</a:t>
            </a:r>
            <a:r>
              <a:rPr lang="en-US" sz="1000" dirty="0">
                <a:solidFill>
                  <a:srgbClr val="043933"/>
                </a:solidFill>
                <a:latin typeface="Montserrat Medium"/>
                <a:ea typeface="Montserrat Medium"/>
                <a:cs typeface="Montserrat Medium"/>
                <a:sym typeface="Montserrat Medium"/>
              </a:rPr>
              <a:t>/app-initialized ]; then</a:t>
            </a:r>
          </a:p>
          <a:p>
            <a:pPr>
              <a:lnSpc>
                <a:spcPct val="85000"/>
              </a:lnSpc>
            </a:pPr>
            <a:r>
              <a:rPr lang="en-US" sz="1000" dirty="0">
                <a:solidFill>
                  <a:srgbClr val="043933"/>
                </a:solidFill>
                <a:latin typeface="Montserrat Medium"/>
                <a:ea typeface="Montserrat Medium"/>
                <a:cs typeface="Montserrat Medium"/>
                <a:sym typeface="Montserrat Medium"/>
              </a:rPr>
              <a:t>    # Initialize the application database asynchronously in a background process. This allows a) the SQL Server process to be the main process in the container, which allows graceful shutdown and other goodies, and b) us to only start the SQL Server process once, as opposed to starting, stopping, then starting it again.</a:t>
            </a:r>
          </a:p>
          <a:p>
            <a:pPr>
              <a:lnSpc>
                <a:spcPct val="85000"/>
              </a:lnSpc>
            </a:pPr>
            <a:r>
              <a:rPr lang="en-US" sz="1000" dirty="0">
                <a:solidFill>
                  <a:srgbClr val="043933"/>
                </a:solidFill>
                <a:latin typeface="Montserrat Medium"/>
                <a:ea typeface="Montserrat Medium"/>
                <a:cs typeface="Montserrat Medium"/>
                <a:sym typeface="Montserrat Medium"/>
              </a:rPr>
              <a:t>    function </a:t>
            </a:r>
            <a:r>
              <a:rPr lang="en-US" sz="1000" dirty="0" err="1">
                <a:solidFill>
                  <a:srgbClr val="043933"/>
                </a:solidFill>
                <a:latin typeface="Montserrat Medium"/>
                <a:ea typeface="Montserrat Medium"/>
                <a:cs typeface="Montserrat Medium"/>
                <a:sym typeface="Montserrat Medium"/>
              </a:rPr>
              <a:t>initialize_app_database</a:t>
            </a:r>
            <a:r>
              <a:rPr lang="en-US" sz="1000" dirty="0">
                <a:solidFill>
                  <a:srgbClr val="043933"/>
                </a:solidFill>
                <a:latin typeface="Montserrat Medium"/>
                <a:ea typeface="Montserrat Medium"/>
                <a:cs typeface="Montserrat Medium"/>
                <a:sym typeface="Montserrat Medium"/>
              </a:rPr>
              <a:t>() {</a:t>
            </a:r>
          </a:p>
          <a:p>
            <a:pPr>
              <a:lnSpc>
                <a:spcPct val="85000"/>
              </a:lnSpc>
            </a:pPr>
            <a:r>
              <a:rPr lang="en-US" sz="1000" dirty="0">
                <a:solidFill>
                  <a:srgbClr val="043933"/>
                </a:solidFill>
                <a:latin typeface="Montserrat Medium"/>
                <a:ea typeface="Montserrat Medium"/>
                <a:cs typeface="Montserrat Medium"/>
                <a:sym typeface="Montserrat Medium"/>
              </a:rPr>
              <a:t>      # Wait a bit for SQL Server to start. SQL Server's process doesn't provide a clever way to check if it's up or not, and it needs to be up before we can import the application database</a:t>
            </a:r>
          </a:p>
          <a:p>
            <a:pPr>
              <a:lnSpc>
                <a:spcPct val="85000"/>
              </a:lnSpc>
            </a:pPr>
            <a:r>
              <a:rPr lang="en-US" sz="1000" dirty="0">
                <a:solidFill>
                  <a:srgbClr val="043933"/>
                </a:solidFill>
                <a:latin typeface="Montserrat Medium"/>
                <a:ea typeface="Montserrat Medium"/>
                <a:cs typeface="Montserrat Medium"/>
                <a:sym typeface="Montserrat Medium"/>
              </a:rPr>
              <a:t>      sleep 15s</a:t>
            </a:r>
          </a:p>
          <a:p>
            <a:pPr>
              <a:lnSpc>
                <a:spcPct val="85000"/>
              </a:lnSpc>
            </a:pPr>
            <a:endParaRPr lang="en-US" sz="1000" dirty="0">
              <a:solidFill>
                <a:srgbClr val="043933"/>
              </a:solidFill>
              <a:latin typeface="Montserrat Medium"/>
              <a:ea typeface="Montserrat Medium"/>
              <a:cs typeface="Montserrat Medium"/>
              <a:sym typeface="Montserrat Medium"/>
            </a:endParaRPr>
          </a:p>
          <a:p>
            <a:pPr>
              <a:lnSpc>
                <a:spcPct val="85000"/>
              </a:lnSpc>
            </a:pPr>
            <a:r>
              <a:rPr lang="en-US" sz="1000" dirty="0">
                <a:solidFill>
                  <a:srgbClr val="043933"/>
                </a:solidFill>
                <a:latin typeface="Montserrat Medium"/>
                <a:ea typeface="Montserrat Medium"/>
                <a:cs typeface="Montserrat Medium"/>
                <a:sym typeface="Montserrat Medium"/>
              </a:rPr>
              <a:t>      #run the setup script to create the DB and the schema in the DB</a:t>
            </a:r>
          </a:p>
          <a:p>
            <a:pPr>
              <a:lnSpc>
                <a:spcPct val="85000"/>
              </a:lnSpc>
            </a:pPr>
            <a:r>
              <a:rPr lang="en-US" sz="1000" dirty="0">
                <a:solidFill>
                  <a:srgbClr val="043933"/>
                </a:solidFill>
                <a:latin typeface="Montserrat Medium"/>
                <a:ea typeface="Montserrat Medium"/>
                <a:cs typeface="Montserrat Medium"/>
                <a:sym typeface="Montserrat Medium"/>
              </a:rPr>
              <a:t>      /opt/mssql-tools</a:t>
            </a:r>
            <a:r>
              <a:rPr lang="en-US" sz="1000" dirty="0">
                <a:solidFill>
                  <a:srgbClr val="C00000"/>
                </a:solidFill>
                <a:latin typeface="Montserrat Medium"/>
                <a:ea typeface="Montserrat Medium"/>
                <a:cs typeface="Montserrat Medium"/>
                <a:sym typeface="Montserrat Medium"/>
              </a:rPr>
              <a:t>18</a:t>
            </a:r>
            <a:r>
              <a:rPr lang="en-US" sz="1000" dirty="0">
                <a:solidFill>
                  <a:srgbClr val="043933"/>
                </a:solidFill>
                <a:latin typeface="Montserrat Medium"/>
                <a:ea typeface="Montserrat Medium"/>
                <a:cs typeface="Montserrat Medium"/>
                <a:sym typeface="Montserrat Medium"/>
              </a:rPr>
              <a:t>/bin/</a:t>
            </a:r>
            <a:r>
              <a:rPr lang="en-US" sz="1000" dirty="0" err="1">
                <a:solidFill>
                  <a:srgbClr val="043933"/>
                </a:solidFill>
                <a:latin typeface="Montserrat Medium"/>
                <a:ea typeface="Montserrat Medium"/>
                <a:cs typeface="Montserrat Medium"/>
                <a:sym typeface="Montserrat Medium"/>
              </a:rPr>
              <a:t>sqlcmd</a:t>
            </a:r>
            <a:r>
              <a:rPr lang="en-US" sz="1000" dirty="0">
                <a:solidFill>
                  <a:srgbClr val="043933"/>
                </a:solidFill>
                <a:latin typeface="Montserrat Medium"/>
                <a:ea typeface="Montserrat Medium"/>
                <a:cs typeface="Montserrat Medium"/>
                <a:sym typeface="Montserrat Medium"/>
              </a:rPr>
              <a:t> -S </a:t>
            </a:r>
            <a:r>
              <a:rPr lang="en-US" sz="1000" dirty="0">
                <a:solidFill>
                  <a:srgbClr val="FF0000"/>
                </a:solidFill>
                <a:latin typeface="Montserrat Medium"/>
                <a:ea typeface="Montserrat Medium"/>
                <a:cs typeface="Montserrat Medium"/>
                <a:sym typeface="Montserrat Medium"/>
              </a:rPr>
              <a:t>localhost</a:t>
            </a:r>
            <a:r>
              <a:rPr lang="en-US" sz="1000" dirty="0">
                <a:solidFill>
                  <a:srgbClr val="043933"/>
                </a:solidFill>
                <a:latin typeface="Montserrat Medium"/>
                <a:ea typeface="Montserrat Medium"/>
                <a:cs typeface="Montserrat Medium"/>
                <a:sym typeface="Montserrat Medium"/>
              </a:rPr>
              <a:t> -U </a:t>
            </a:r>
            <a:r>
              <a:rPr lang="en-US" sz="1000" dirty="0" err="1">
                <a:solidFill>
                  <a:srgbClr val="043933"/>
                </a:solidFill>
                <a:latin typeface="Montserrat Medium"/>
                <a:ea typeface="Montserrat Medium"/>
                <a:cs typeface="Montserrat Medium"/>
                <a:sym typeface="Montserrat Medium"/>
              </a:rPr>
              <a:t>sa</a:t>
            </a:r>
            <a:r>
              <a:rPr lang="en-US" sz="1000" dirty="0">
                <a:solidFill>
                  <a:srgbClr val="043933"/>
                </a:solidFill>
                <a:latin typeface="Montserrat Medium"/>
                <a:ea typeface="Montserrat Medium"/>
                <a:cs typeface="Montserrat Medium"/>
                <a:sym typeface="Montserrat Medium"/>
              </a:rPr>
              <a:t> -P </a:t>
            </a:r>
            <a:r>
              <a:rPr lang="en-US" sz="1000" dirty="0" smtClean="0">
                <a:solidFill>
                  <a:srgbClr val="C00000"/>
                </a:solidFill>
                <a:latin typeface="Montserrat Medium"/>
                <a:ea typeface="Montserrat Medium"/>
                <a:cs typeface="Montserrat Medium"/>
                <a:sym typeface="Montserrat Medium"/>
              </a:rPr>
              <a:t>AdGjl123</a:t>
            </a:r>
            <a:r>
              <a:rPr lang="en-US" sz="1000" dirty="0" smtClean="0">
                <a:solidFill>
                  <a:srgbClr val="043933"/>
                </a:solidFill>
                <a:latin typeface="Montserrat Medium"/>
                <a:ea typeface="Montserrat Medium"/>
                <a:cs typeface="Montserrat Medium"/>
                <a:sym typeface="Montserrat Medium"/>
              </a:rPr>
              <a:t> </a:t>
            </a:r>
            <a:r>
              <a:rPr lang="en-US" sz="1000" dirty="0">
                <a:solidFill>
                  <a:srgbClr val="043933"/>
                </a:solidFill>
                <a:latin typeface="Montserrat Medium"/>
                <a:ea typeface="Montserrat Medium"/>
                <a:cs typeface="Montserrat Medium"/>
                <a:sym typeface="Montserrat Medium"/>
              </a:rPr>
              <a:t>-C -d master -</a:t>
            </a:r>
            <a:r>
              <a:rPr lang="en-US" sz="1000" dirty="0" err="1">
                <a:solidFill>
                  <a:srgbClr val="043933"/>
                </a:solidFill>
                <a:latin typeface="Montserrat Medium"/>
                <a:ea typeface="Montserrat Medium"/>
                <a:cs typeface="Montserrat Medium"/>
                <a:sym typeface="Montserrat Medium"/>
              </a:rPr>
              <a:t>i</a:t>
            </a:r>
            <a:r>
              <a:rPr lang="en-US" sz="1000" dirty="0">
                <a:solidFill>
                  <a:srgbClr val="043933"/>
                </a:solidFill>
                <a:latin typeface="Montserrat Medium"/>
                <a:ea typeface="Montserrat Medium"/>
                <a:cs typeface="Montserrat Medium"/>
                <a:sym typeface="Montserrat Medium"/>
              </a:rPr>
              <a:t> </a:t>
            </a:r>
            <a:r>
              <a:rPr lang="en-US" sz="1000" dirty="0" err="1">
                <a:solidFill>
                  <a:srgbClr val="043933"/>
                </a:solidFill>
                <a:latin typeface="Montserrat Medium"/>
                <a:ea typeface="Montserrat Medium"/>
                <a:cs typeface="Montserrat Medium"/>
                <a:sym typeface="Montserrat Medium"/>
              </a:rPr>
              <a:t>setup.sql</a:t>
            </a:r>
            <a:endParaRPr lang="en-US" sz="1000" dirty="0">
              <a:solidFill>
                <a:srgbClr val="043933"/>
              </a:solidFill>
              <a:latin typeface="Montserrat Medium"/>
              <a:ea typeface="Montserrat Medium"/>
              <a:cs typeface="Montserrat Medium"/>
              <a:sym typeface="Montserrat Medium"/>
            </a:endParaRPr>
          </a:p>
          <a:p>
            <a:pPr>
              <a:lnSpc>
                <a:spcPct val="85000"/>
              </a:lnSpc>
            </a:pPr>
            <a:endParaRPr lang="en-US" sz="1000" dirty="0">
              <a:solidFill>
                <a:srgbClr val="043933"/>
              </a:solidFill>
              <a:latin typeface="Montserrat Medium"/>
              <a:ea typeface="Montserrat Medium"/>
              <a:cs typeface="Montserrat Medium"/>
              <a:sym typeface="Montserrat Medium"/>
            </a:endParaRPr>
          </a:p>
          <a:p>
            <a:pPr>
              <a:lnSpc>
                <a:spcPct val="85000"/>
              </a:lnSpc>
            </a:pPr>
            <a:r>
              <a:rPr lang="en-US" sz="1000" dirty="0">
                <a:solidFill>
                  <a:srgbClr val="043933"/>
                </a:solidFill>
                <a:latin typeface="Montserrat Medium"/>
                <a:ea typeface="Montserrat Medium"/>
                <a:cs typeface="Montserrat Medium"/>
                <a:sym typeface="Montserrat Medium"/>
              </a:rPr>
              <a:t>      # Note that the container has been initialized so future starts won't wipe changes to the data</a:t>
            </a:r>
          </a:p>
          <a:p>
            <a:pPr>
              <a:lnSpc>
                <a:spcPct val="85000"/>
              </a:lnSpc>
            </a:pPr>
            <a:r>
              <a:rPr lang="en-US" sz="1000" dirty="0">
                <a:solidFill>
                  <a:srgbClr val="043933"/>
                </a:solidFill>
                <a:latin typeface="Montserrat Medium"/>
                <a:ea typeface="Montserrat Medium"/>
                <a:cs typeface="Montserrat Medium"/>
                <a:sym typeface="Montserrat Medium"/>
              </a:rPr>
              <a:t>      touch /</a:t>
            </a:r>
            <a:r>
              <a:rPr lang="en-US" sz="1000" dirty="0" err="1">
                <a:solidFill>
                  <a:srgbClr val="043933"/>
                </a:solidFill>
                <a:latin typeface="Montserrat Medium"/>
                <a:ea typeface="Montserrat Medium"/>
                <a:cs typeface="Montserrat Medium"/>
                <a:sym typeface="Montserrat Medium"/>
              </a:rPr>
              <a:t>tmp</a:t>
            </a:r>
            <a:r>
              <a:rPr lang="en-US" sz="1000" dirty="0">
                <a:solidFill>
                  <a:srgbClr val="043933"/>
                </a:solidFill>
                <a:latin typeface="Montserrat Medium"/>
                <a:ea typeface="Montserrat Medium"/>
                <a:cs typeface="Montserrat Medium"/>
                <a:sym typeface="Montserrat Medium"/>
              </a:rPr>
              <a:t>/app-initialized</a:t>
            </a:r>
          </a:p>
          <a:p>
            <a:pPr>
              <a:lnSpc>
                <a:spcPct val="85000"/>
              </a:lnSpc>
            </a:pPr>
            <a:r>
              <a:rPr lang="en-US" sz="1000" dirty="0">
                <a:solidFill>
                  <a:srgbClr val="043933"/>
                </a:solidFill>
                <a:latin typeface="Montserrat Medium"/>
                <a:ea typeface="Montserrat Medium"/>
                <a:cs typeface="Montserrat Medium"/>
                <a:sym typeface="Montserrat Medium"/>
              </a:rPr>
              <a:t>    }</a:t>
            </a:r>
          </a:p>
          <a:p>
            <a:pPr>
              <a:lnSpc>
                <a:spcPct val="85000"/>
              </a:lnSpc>
            </a:pPr>
            <a:r>
              <a:rPr lang="en-US" sz="1000" dirty="0">
                <a:solidFill>
                  <a:srgbClr val="043933"/>
                </a:solidFill>
                <a:latin typeface="Montserrat Medium"/>
                <a:ea typeface="Montserrat Medium"/>
                <a:cs typeface="Montserrat Medium"/>
                <a:sym typeface="Montserrat Medium"/>
              </a:rPr>
              <a:t>    </a:t>
            </a:r>
            <a:r>
              <a:rPr lang="en-US" sz="1000" dirty="0" err="1">
                <a:solidFill>
                  <a:srgbClr val="043933"/>
                </a:solidFill>
                <a:latin typeface="Montserrat Medium"/>
                <a:ea typeface="Montserrat Medium"/>
                <a:cs typeface="Montserrat Medium"/>
                <a:sym typeface="Montserrat Medium"/>
              </a:rPr>
              <a:t>initialize_app_database</a:t>
            </a:r>
            <a:r>
              <a:rPr lang="en-US" sz="1000" dirty="0">
                <a:solidFill>
                  <a:srgbClr val="043933"/>
                </a:solidFill>
                <a:latin typeface="Montserrat Medium"/>
                <a:ea typeface="Montserrat Medium"/>
                <a:cs typeface="Montserrat Medium"/>
                <a:sym typeface="Montserrat Medium"/>
              </a:rPr>
              <a:t> &amp;</a:t>
            </a:r>
          </a:p>
          <a:p>
            <a:pPr>
              <a:lnSpc>
                <a:spcPct val="85000"/>
              </a:lnSpc>
            </a:pPr>
            <a:r>
              <a:rPr lang="en-US" sz="1000" dirty="0">
                <a:solidFill>
                  <a:srgbClr val="043933"/>
                </a:solidFill>
                <a:latin typeface="Montserrat Medium"/>
                <a:ea typeface="Montserrat Medium"/>
                <a:cs typeface="Montserrat Medium"/>
                <a:sym typeface="Montserrat Medium"/>
              </a:rPr>
              <a:t>  fi</a:t>
            </a:r>
          </a:p>
          <a:p>
            <a:pPr>
              <a:lnSpc>
                <a:spcPct val="85000"/>
              </a:lnSpc>
            </a:pPr>
            <a:r>
              <a:rPr lang="en-US" sz="1000" dirty="0" smtClean="0">
                <a:solidFill>
                  <a:srgbClr val="043933"/>
                </a:solidFill>
                <a:latin typeface="Montserrat Medium"/>
                <a:ea typeface="Montserrat Medium"/>
                <a:cs typeface="Montserrat Medium"/>
                <a:sym typeface="Montserrat Medium"/>
              </a:rPr>
              <a:t>fi</a:t>
            </a:r>
            <a:endParaRPr lang="en-US" sz="1000" dirty="0">
              <a:solidFill>
                <a:srgbClr val="043933"/>
              </a:solidFill>
              <a:latin typeface="Montserrat Medium"/>
              <a:ea typeface="Montserrat Medium"/>
              <a:cs typeface="Montserrat Medium"/>
              <a:sym typeface="Montserrat Medium"/>
            </a:endParaRPr>
          </a:p>
          <a:p>
            <a:pPr>
              <a:lnSpc>
                <a:spcPct val="85000"/>
              </a:lnSpc>
            </a:pPr>
            <a:r>
              <a:rPr lang="en-US" sz="1000" dirty="0">
                <a:solidFill>
                  <a:srgbClr val="043933"/>
                </a:solidFill>
                <a:latin typeface="Montserrat Medium"/>
                <a:ea typeface="Montserrat Medium"/>
                <a:cs typeface="Montserrat Medium"/>
                <a:sym typeface="Montserrat Medium"/>
              </a:rPr>
              <a:t>exec "$@"</a:t>
            </a:r>
          </a:p>
        </p:txBody>
      </p:sp>
    </p:spTree>
    <p:extLst>
      <p:ext uri="{BB962C8B-B14F-4D97-AF65-F5344CB8AC3E}">
        <p14:creationId xmlns:p14="http://schemas.microsoft.com/office/powerpoint/2010/main" val="3600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err="1">
                <a:solidFill>
                  <a:srgbClr val="043933"/>
                </a:solidFill>
                <a:latin typeface="Montserrat Medium"/>
                <a:ea typeface="Montserrat Medium"/>
                <a:cs typeface="Montserrat Medium"/>
                <a:sym typeface="Montserrat Medium"/>
              </a:rPr>
              <a:t>docker-compose.yml</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224571"/>
            <a:ext cx="7364943" cy="1334211"/>
          </a:xfrm>
          <a:prstGeom prst="rect">
            <a:avLst/>
          </a:prstGeom>
          <a:noFill/>
          <a:ln>
            <a:noFill/>
          </a:ln>
        </p:spPr>
        <p:txBody>
          <a:bodyPr spcFirstLastPara="1" wrap="square" lIns="0" tIns="0" rIns="0" bIns="0" anchor="t" anchorCtr="0">
            <a:spAutoFit/>
          </a:bodyPr>
          <a:lstStyle/>
          <a:p>
            <a:pPr>
              <a:lnSpc>
                <a:spcPct val="85000"/>
              </a:lnSpc>
            </a:pPr>
            <a:r>
              <a:rPr lang="en-US" sz="1800" dirty="0" err="1">
                <a:solidFill>
                  <a:srgbClr val="043933"/>
                </a:solidFill>
                <a:latin typeface="Montserrat Medium"/>
                <a:ea typeface="Montserrat Medium"/>
                <a:cs typeface="Montserrat Medium"/>
                <a:sym typeface="Montserrat Medium"/>
              </a:rPr>
              <a:t>mssqlconf</a:t>
            </a: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ru-RU" sz="1200" dirty="0" smtClean="0">
                <a:solidFill>
                  <a:srgbClr val="043933"/>
                </a:solidFill>
                <a:latin typeface="Montserrat Medium"/>
                <a:ea typeface="Montserrat Medium"/>
                <a:cs typeface="Montserrat Medium"/>
                <a:sym typeface="Montserrat Medium"/>
              </a:rPr>
              <a:t/>
            </a:r>
            <a:br>
              <a:rPr lang="ru-RU" sz="1200" dirty="0" smtClean="0">
                <a:solidFill>
                  <a:srgbClr val="043933"/>
                </a:solidFill>
                <a:latin typeface="Montserrat Medium"/>
                <a:ea typeface="Montserrat Medium"/>
                <a:cs typeface="Montserrat Medium"/>
                <a:sym typeface="Montserrat Medium"/>
              </a:rPr>
            </a:br>
            <a:r>
              <a:rPr lang="en-US" sz="1200" dirty="0" err="1">
                <a:solidFill>
                  <a:srgbClr val="043933"/>
                </a:solidFill>
                <a:latin typeface="Montserrat Medium"/>
                <a:ea typeface="Montserrat Medium"/>
                <a:cs typeface="Montserrat Medium"/>
                <a:sym typeface="Montserrat Medium"/>
              </a:rPr>
              <a:t>setup.sql</a:t>
            </a: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USE master;</a:t>
            </a:r>
          </a:p>
          <a:p>
            <a:pPr>
              <a:lnSpc>
                <a:spcPct val="85000"/>
              </a:lnSpc>
            </a:pPr>
            <a:r>
              <a:rPr lang="en-US" sz="1200" dirty="0">
                <a:solidFill>
                  <a:srgbClr val="043933"/>
                </a:solidFill>
                <a:latin typeface="Montserrat Medium"/>
                <a:ea typeface="Montserrat Medium"/>
                <a:cs typeface="Montserrat Medium"/>
                <a:sym typeface="Montserrat Medium"/>
              </a:rPr>
              <a:t>GO</a:t>
            </a:r>
          </a:p>
          <a:p>
            <a:pPr>
              <a:lnSpc>
                <a:spcPct val="85000"/>
              </a:lnSpc>
            </a:pPr>
            <a:r>
              <a:rPr lang="en-US" sz="1200" dirty="0">
                <a:solidFill>
                  <a:srgbClr val="043933"/>
                </a:solidFill>
                <a:latin typeface="Montserrat Medium"/>
                <a:ea typeface="Montserrat Medium"/>
                <a:cs typeface="Montserrat Medium"/>
                <a:sym typeface="Montserrat Medium"/>
              </a:rPr>
              <a:t>CREATE DATABASE [</a:t>
            </a:r>
            <a:r>
              <a:rPr lang="en-US" sz="1200" dirty="0" err="1">
                <a:solidFill>
                  <a:srgbClr val="043933"/>
                </a:solidFill>
                <a:latin typeface="Montserrat Medium"/>
                <a:ea typeface="Montserrat Medium"/>
                <a:cs typeface="Montserrat Medium"/>
                <a:sym typeface="Montserrat Medium"/>
              </a:rPr>
              <a:t>baza</a:t>
            </a:r>
            <a:r>
              <a:rPr lang="en-US" sz="1200" dirty="0">
                <a:solidFill>
                  <a:srgbClr val="043933"/>
                </a:solidFill>
                <a:latin typeface="Montserrat Medium"/>
                <a:ea typeface="Montserrat Medium"/>
                <a:cs typeface="Montserrat Medium"/>
                <a:sym typeface="Montserrat Medium"/>
              </a:rPr>
              <a:t>];</a:t>
            </a:r>
          </a:p>
          <a:p>
            <a:pPr>
              <a:lnSpc>
                <a:spcPct val="85000"/>
              </a:lnSpc>
            </a:pPr>
            <a:r>
              <a:rPr lang="en-US" sz="1200" dirty="0">
                <a:solidFill>
                  <a:srgbClr val="043933"/>
                </a:solidFill>
                <a:latin typeface="Montserrat Medium"/>
                <a:ea typeface="Montserrat Medium"/>
                <a:cs typeface="Montserrat Medium"/>
                <a:sym typeface="Montserrat Medium"/>
              </a:rPr>
              <a:t>GO</a:t>
            </a:r>
          </a:p>
        </p:txBody>
      </p:sp>
    </p:spTree>
    <p:extLst>
      <p:ext uri="{BB962C8B-B14F-4D97-AF65-F5344CB8AC3E}">
        <p14:creationId xmlns:p14="http://schemas.microsoft.com/office/powerpoint/2010/main" val="1398473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err="1">
                <a:solidFill>
                  <a:srgbClr val="043933"/>
                </a:solidFill>
                <a:latin typeface="Montserrat Medium"/>
                <a:ea typeface="Montserrat Medium"/>
                <a:cs typeface="Montserrat Medium"/>
                <a:sym typeface="Montserrat Medium"/>
              </a:rPr>
              <a:t>docker-compose.yml</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224571"/>
            <a:ext cx="7364943" cy="1805110"/>
          </a:xfrm>
          <a:prstGeom prst="rect">
            <a:avLst/>
          </a:prstGeom>
          <a:noFill/>
          <a:ln>
            <a:noFill/>
          </a:ln>
        </p:spPr>
        <p:txBody>
          <a:bodyPr spcFirstLastPara="1" wrap="square" lIns="0" tIns="0" rIns="0" bIns="0" anchor="t" anchorCtr="0">
            <a:spAutoFit/>
          </a:bodyPr>
          <a:lstStyle/>
          <a:p>
            <a:pPr>
              <a:lnSpc>
                <a:spcPct val="85000"/>
              </a:lnSpc>
            </a:pPr>
            <a:r>
              <a:rPr lang="en-US" sz="1800" dirty="0" err="1" smtClean="0">
                <a:solidFill>
                  <a:srgbClr val="043933"/>
                </a:solidFill>
                <a:latin typeface="Montserrat Medium"/>
                <a:ea typeface="Montserrat Medium"/>
                <a:cs typeface="Montserrat Medium"/>
                <a:sym typeface="Montserrat Medium"/>
              </a:rPr>
              <a:t>Sql</a:t>
            </a:r>
            <a:r>
              <a:rPr lang="en-US" sz="1800" dirty="0" smtClean="0">
                <a:solidFill>
                  <a:srgbClr val="043933"/>
                </a:solidFill>
                <a:latin typeface="Montserrat Medium"/>
                <a:ea typeface="Montserrat Medium"/>
                <a:cs typeface="Montserrat Medium"/>
                <a:sym typeface="Montserrat Medium"/>
              </a:rPr>
              <a:t> alchemy </a:t>
            </a:r>
            <a:r>
              <a:rPr lang="ru-RU" sz="1800" dirty="0" smtClean="0">
                <a:solidFill>
                  <a:srgbClr val="043933"/>
                </a:solidFill>
                <a:latin typeface="Montserrat Medium"/>
                <a:ea typeface="Montserrat Medium"/>
                <a:cs typeface="Montserrat Medium"/>
                <a:sym typeface="Montserrat Medium"/>
              </a:rPr>
              <a:t>с </a:t>
            </a:r>
            <a:r>
              <a:rPr lang="en-US" sz="1800" dirty="0" err="1" smtClean="0">
                <a:solidFill>
                  <a:srgbClr val="043933"/>
                </a:solidFill>
                <a:latin typeface="Montserrat Medium"/>
                <a:ea typeface="Montserrat Medium"/>
                <a:cs typeface="Montserrat Medium"/>
                <a:sym typeface="Montserrat Medium"/>
              </a:rPr>
              <a:t>mssql</a:t>
            </a: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en-US" sz="1200" dirty="0">
                <a:solidFill>
                  <a:srgbClr val="043933"/>
                </a:solidFill>
                <a:latin typeface="Montserrat Medium"/>
                <a:ea typeface="Montserrat Medium"/>
                <a:cs typeface="Montserrat Medium"/>
                <a:sym typeface="Montserrat Medium"/>
              </a:rPr>
              <a:t/>
            </a:r>
            <a:br>
              <a:rPr lang="en-US" sz="1200" dirty="0">
                <a:solidFill>
                  <a:srgbClr val="043933"/>
                </a:solidFill>
                <a:latin typeface="Montserrat Medium"/>
                <a:ea typeface="Montserrat Medium"/>
                <a:cs typeface="Montserrat Medium"/>
                <a:sym typeface="Montserrat Medium"/>
              </a:rPr>
            </a:br>
            <a:r>
              <a:rPr lang="en-US" sz="1200" dirty="0" err="1" smtClean="0">
                <a:solidFill>
                  <a:srgbClr val="043933"/>
                </a:solidFill>
                <a:latin typeface="Montserrat Medium"/>
                <a:ea typeface="Montserrat Medium"/>
                <a:cs typeface="Montserrat Medium"/>
                <a:sym typeface="Montserrat Medium"/>
              </a:rPr>
              <a:t>create_engine</a:t>
            </a:r>
            <a:r>
              <a:rPr lang="en-US" sz="1200" dirty="0" smtClean="0">
                <a:solidFill>
                  <a:srgbClr val="043933"/>
                </a:solidFill>
                <a:latin typeface="Montserrat Medium"/>
                <a:ea typeface="Montserrat Medium"/>
                <a:cs typeface="Montserrat Medium"/>
                <a:sym typeface="Montserrat Medium"/>
              </a:rPr>
              <a:t>(</a:t>
            </a:r>
            <a:r>
              <a:rPr lang="en-US" sz="1200" dirty="0" err="1" smtClean="0">
                <a:solidFill>
                  <a:srgbClr val="043933"/>
                </a:solidFill>
                <a:latin typeface="Montserrat Medium"/>
                <a:ea typeface="Montserrat Medium"/>
                <a:cs typeface="Montserrat Medium"/>
                <a:sym typeface="Montserrat Medium"/>
              </a:rPr>
              <a:t>connection_string</a:t>
            </a:r>
            <a:r>
              <a:rPr lang="en-US" sz="1200" dirty="0" smtClean="0">
                <a:solidFill>
                  <a:srgbClr val="043933"/>
                </a:solidFill>
                <a:latin typeface="Montserrat Medium"/>
                <a:ea typeface="Montserrat Medium"/>
                <a:cs typeface="Montserrat Medium"/>
                <a:sym typeface="Montserrat Medium"/>
              </a:rPr>
              <a:t>, </a:t>
            </a:r>
          </a:p>
          <a:p>
            <a:pPr>
              <a:lnSpc>
                <a:spcPct val="85000"/>
              </a:lnSpc>
            </a:pPr>
            <a:r>
              <a:rPr lang="en-US" sz="1200" dirty="0" smtClean="0">
                <a:solidFill>
                  <a:srgbClr val="043933"/>
                </a:solidFill>
                <a:latin typeface="Montserrat Medium"/>
                <a:ea typeface="Montserrat Medium"/>
                <a:cs typeface="Montserrat Medium"/>
                <a:sym typeface="Montserrat Medium"/>
              </a:rPr>
              <a:t>                             </a:t>
            </a:r>
            <a:r>
              <a:rPr lang="en-US" sz="1200" dirty="0" err="1" smtClean="0">
                <a:solidFill>
                  <a:srgbClr val="043933"/>
                </a:solidFill>
                <a:latin typeface="Montserrat Medium"/>
                <a:ea typeface="Montserrat Medium"/>
                <a:cs typeface="Montserrat Medium"/>
                <a:sym typeface="Montserrat Medium"/>
              </a:rPr>
              <a:t>fast_executemany</a:t>
            </a:r>
            <a:r>
              <a:rPr lang="en-US" sz="1200" dirty="0" smtClean="0">
                <a:solidFill>
                  <a:srgbClr val="043933"/>
                </a:solidFill>
                <a:latin typeface="Montserrat Medium"/>
                <a:ea typeface="Montserrat Medium"/>
                <a:cs typeface="Montserrat Medium"/>
                <a:sym typeface="Montserrat Medium"/>
              </a:rPr>
              <a:t>=True,</a:t>
            </a:r>
          </a:p>
          <a:p>
            <a:pPr>
              <a:lnSpc>
                <a:spcPct val="85000"/>
              </a:lnSpc>
            </a:pPr>
            <a:r>
              <a:rPr lang="en-US" sz="1200" dirty="0" smtClean="0">
                <a:solidFill>
                  <a:srgbClr val="043933"/>
                </a:solidFill>
                <a:latin typeface="Montserrat Medium"/>
                <a:ea typeface="Montserrat Medium"/>
                <a:cs typeface="Montserrat Medium"/>
                <a:sym typeface="Montserrat Medium"/>
              </a:rPr>
              <a:t>                             echo=True).</a:t>
            </a:r>
            <a:r>
              <a:rPr lang="en-US" sz="1200" dirty="0" err="1">
                <a:solidFill>
                  <a:srgbClr val="C00000"/>
                </a:solidFill>
                <a:latin typeface="Montserrat Medium"/>
                <a:ea typeface="Montserrat Medium"/>
                <a:cs typeface="Montserrat Medium"/>
                <a:sym typeface="Montserrat Medium"/>
              </a:rPr>
              <a:t>execution_options</a:t>
            </a:r>
            <a:r>
              <a:rPr lang="en-US" sz="1200" dirty="0">
                <a:solidFill>
                  <a:srgbClr val="C00000"/>
                </a:solidFill>
                <a:latin typeface="Montserrat Medium"/>
                <a:ea typeface="Montserrat Medium"/>
                <a:cs typeface="Montserrat Medium"/>
                <a:sym typeface="Montserrat Medium"/>
              </a:rPr>
              <a:t>(</a:t>
            </a:r>
            <a:r>
              <a:rPr lang="en-US" sz="1200" dirty="0" err="1">
                <a:solidFill>
                  <a:srgbClr val="C00000"/>
                </a:solidFill>
                <a:latin typeface="Montserrat Medium"/>
                <a:ea typeface="Montserrat Medium"/>
                <a:cs typeface="Montserrat Medium"/>
                <a:sym typeface="Montserrat Medium"/>
              </a:rPr>
              <a:t>isolation_level</a:t>
            </a:r>
            <a:r>
              <a:rPr lang="en-US" sz="1200" dirty="0">
                <a:solidFill>
                  <a:srgbClr val="C00000"/>
                </a:solidFill>
                <a:latin typeface="Montserrat Medium"/>
                <a:ea typeface="Montserrat Medium"/>
                <a:cs typeface="Montserrat Medium"/>
                <a:sym typeface="Montserrat Medium"/>
              </a:rPr>
              <a:t>="AUTOCOMMIT</a:t>
            </a:r>
            <a:r>
              <a:rPr lang="en-US" sz="1200" dirty="0" smtClean="0">
                <a:solidFill>
                  <a:srgbClr val="C00000"/>
                </a:solidFill>
                <a:latin typeface="Montserrat Medium"/>
                <a:ea typeface="Montserrat Medium"/>
                <a:cs typeface="Montserrat Medium"/>
                <a:sym typeface="Montserrat Medium"/>
              </a:rPr>
              <a:t>")</a:t>
            </a:r>
          </a:p>
          <a:p>
            <a:pPr>
              <a:lnSpc>
                <a:spcPct val="85000"/>
              </a:lnSpc>
            </a:pPr>
            <a:endParaRPr lang="ru-RU" sz="1200" dirty="0" smtClean="0">
              <a:solidFill>
                <a:srgbClr val="043933"/>
              </a:solidFill>
              <a:latin typeface="Montserrat Medium"/>
              <a:ea typeface="Montserrat Medium"/>
              <a:cs typeface="Montserrat Medium"/>
              <a:sym typeface="Montserrat Medium"/>
            </a:endParaRPr>
          </a:p>
          <a:p>
            <a:pPr>
              <a:lnSpc>
                <a:spcPct val="85000"/>
              </a:lnSpc>
            </a:pPr>
            <a:endParaRPr lang="en-US" sz="1200" dirty="0">
              <a:solidFill>
                <a:srgbClr val="043933"/>
              </a:solidFill>
              <a:latin typeface="Montserrat Medium"/>
              <a:ea typeface="Montserrat Medium"/>
              <a:cs typeface="Montserrat Medium"/>
              <a:sym typeface="Montserrat Medium"/>
            </a:endParaRPr>
          </a:p>
          <a:p>
            <a:pPr>
              <a:lnSpc>
                <a:spcPct val="85000"/>
              </a:lnSpc>
            </a:pPr>
            <a:r>
              <a:rPr lang="ru-RU" sz="1200" dirty="0" smtClean="0">
                <a:solidFill>
                  <a:srgbClr val="043933"/>
                </a:solidFill>
                <a:latin typeface="Montserrat Medium"/>
                <a:ea typeface="Montserrat Medium"/>
                <a:cs typeface="Montserrat Medium"/>
                <a:sym typeface="Montserrat Medium"/>
              </a:rPr>
              <a:t>Чтобы в </a:t>
            </a:r>
            <a:r>
              <a:rPr lang="en-US" sz="1200" dirty="0" err="1" smtClean="0">
                <a:solidFill>
                  <a:srgbClr val="043933"/>
                </a:solidFill>
                <a:latin typeface="Montserrat Medium"/>
                <a:ea typeface="Montserrat Medium"/>
                <a:cs typeface="Montserrat Medium"/>
                <a:sym typeface="Montserrat Medium"/>
              </a:rPr>
              <a:t>mssql</a:t>
            </a:r>
            <a:r>
              <a:rPr lang="en-US" sz="1200" dirty="0" smtClean="0">
                <a:solidFill>
                  <a:srgbClr val="043933"/>
                </a:solidFill>
                <a:latin typeface="Montserrat Medium"/>
                <a:ea typeface="Montserrat Medium"/>
                <a:cs typeface="Montserrat Medium"/>
                <a:sym typeface="Montserrat Medium"/>
              </a:rPr>
              <a:t> </a:t>
            </a:r>
            <a:r>
              <a:rPr lang="ru-RU" sz="1200" dirty="0" smtClean="0">
                <a:solidFill>
                  <a:srgbClr val="043933"/>
                </a:solidFill>
                <a:latin typeface="Montserrat Medium"/>
                <a:ea typeface="Montserrat Medium"/>
                <a:cs typeface="Montserrat Medium"/>
                <a:sym typeface="Montserrat Medium"/>
              </a:rPr>
              <a:t>можно было совершать операции помимо чтения, </a:t>
            </a:r>
            <a:br>
              <a:rPr lang="ru-RU" sz="1200" dirty="0" smtClean="0">
                <a:solidFill>
                  <a:srgbClr val="043933"/>
                </a:solidFill>
                <a:latin typeface="Montserrat Medium"/>
                <a:ea typeface="Montserrat Medium"/>
                <a:cs typeface="Montserrat Medium"/>
                <a:sym typeface="Montserrat Medium"/>
              </a:rPr>
            </a:br>
            <a:r>
              <a:rPr lang="ru-RU" sz="1200" dirty="0" smtClean="0">
                <a:solidFill>
                  <a:srgbClr val="043933"/>
                </a:solidFill>
                <a:latin typeface="Montserrat Medium"/>
                <a:ea typeface="Montserrat Medium"/>
                <a:cs typeface="Montserrat Medium"/>
                <a:sym typeface="Montserrat Medium"/>
              </a:rPr>
              <a:t>при создании соединения в </a:t>
            </a:r>
            <a:r>
              <a:rPr lang="ru-RU" sz="1200" dirty="0">
                <a:solidFill>
                  <a:srgbClr val="043933"/>
                </a:solidFill>
                <a:latin typeface="Montserrat Medium"/>
                <a:ea typeface="Montserrat Medium"/>
                <a:cs typeface="Montserrat Medium"/>
                <a:sym typeface="Montserrat Medium"/>
              </a:rPr>
              <a:t>алхимии </a:t>
            </a:r>
            <a:r>
              <a:rPr lang="ru-RU" sz="1200" dirty="0" smtClean="0">
                <a:solidFill>
                  <a:srgbClr val="043933"/>
                </a:solidFill>
                <a:latin typeface="Montserrat Medium"/>
                <a:ea typeface="Montserrat Medium"/>
                <a:cs typeface="Montserrat Medium"/>
                <a:sym typeface="Montserrat Medium"/>
              </a:rPr>
              <a:t/>
            </a:r>
            <a:br>
              <a:rPr lang="ru-RU" sz="1200" dirty="0" smtClean="0">
                <a:solidFill>
                  <a:srgbClr val="043933"/>
                </a:solidFill>
                <a:latin typeface="Montserrat Medium"/>
                <a:ea typeface="Montserrat Medium"/>
                <a:cs typeface="Montserrat Medium"/>
                <a:sym typeface="Montserrat Medium"/>
              </a:rPr>
            </a:br>
            <a:r>
              <a:rPr lang="ru-RU" sz="1200" dirty="0" smtClean="0">
                <a:solidFill>
                  <a:srgbClr val="043933"/>
                </a:solidFill>
                <a:latin typeface="Montserrat Medium"/>
                <a:ea typeface="Montserrat Medium"/>
                <a:cs typeface="Montserrat Medium"/>
                <a:sym typeface="Montserrat Medium"/>
              </a:rPr>
              <a:t>используйте уровень </a:t>
            </a:r>
            <a:r>
              <a:rPr lang="ru-RU" sz="1200" dirty="0">
                <a:solidFill>
                  <a:srgbClr val="043933"/>
                </a:solidFill>
                <a:latin typeface="Montserrat Medium"/>
                <a:ea typeface="Montserrat Medium"/>
                <a:cs typeface="Montserrat Medium"/>
                <a:sym typeface="Montserrat Medium"/>
              </a:rPr>
              <a:t>изоляции </a:t>
            </a:r>
            <a:r>
              <a:rPr lang="ru-RU" sz="1200" dirty="0" smtClean="0">
                <a:solidFill>
                  <a:srgbClr val="043933"/>
                </a:solidFill>
                <a:latin typeface="Montserrat Medium"/>
                <a:ea typeface="Montserrat Medium"/>
                <a:cs typeface="Montserrat Medium"/>
                <a:sym typeface="Montserrat Medium"/>
              </a:rPr>
              <a:t>транзакций </a:t>
            </a:r>
            <a:r>
              <a:rPr lang="en-US" sz="1200" dirty="0">
                <a:solidFill>
                  <a:srgbClr val="043933"/>
                </a:solidFill>
                <a:latin typeface="Montserrat Medium"/>
                <a:ea typeface="Montserrat Medium"/>
                <a:cs typeface="Montserrat Medium"/>
                <a:sym typeface="Montserrat Medium"/>
              </a:rPr>
              <a:t>AUTOCOMMIT</a:t>
            </a:r>
          </a:p>
        </p:txBody>
      </p:sp>
    </p:spTree>
    <p:extLst>
      <p:ext uri="{BB962C8B-B14F-4D97-AF65-F5344CB8AC3E}">
        <p14:creationId xmlns:p14="http://schemas.microsoft.com/office/powerpoint/2010/main" val="998516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smtClean="0">
                <a:solidFill>
                  <a:srgbClr val="043933"/>
                </a:solidFill>
                <a:latin typeface="Montserrat Medium"/>
                <a:ea typeface="Montserrat Medium"/>
                <a:cs typeface="Montserrat Medium"/>
                <a:sym typeface="Montserrat Medium"/>
              </a:rPr>
              <a:t>Docker</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1648143"/>
          </a:xfrm>
          <a:prstGeom prst="rect">
            <a:avLst/>
          </a:prstGeom>
          <a:noFill/>
          <a:ln>
            <a:noFill/>
          </a:ln>
        </p:spPr>
        <p:txBody>
          <a:bodyPr spcFirstLastPara="1" wrap="square" lIns="0" tIns="0" rIns="0" bIns="0" anchor="t" anchorCtr="0">
            <a:spAutoFit/>
          </a:bodyPr>
          <a:lstStyle/>
          <a:p>
            <a:pPr lvl="0">
              <a:lnSpc>
                <a:spcPct val="85000"/>
              </a:lnSpc>
            </a:pPr>
            <a:r>
              <a:rPr lang="ru-RU" dirty="0" err="1" smtClean="0">
                <a:solidFill>
                  <a:srgbClr val="043933"/>
                </a:solidFill>
                <a:latin typeface="Montserrat Medium"/>
                <a:ea typeface="Montserrat Medium"/>
                <a:cs typeface="Montserrat Medium"/>
                <a:sym typeface="Montserrat Medium"/>
              </a:rPr>
              <a:t>Docker</a:t>
            </a:r>
            <a:r>
              <a:rPr lang="ru-RU" dirty="0" smtClean="0">
                <a:solidFill>
                  <a:srgbClr val="043933"/>
                </a:solidFill>
                <a:latin typeface="Montserrat Medium"/>
                <a:ea typeface="Montserrat Medium"/>
                <a:cs typeface="Montserrat Medium"/>
                <a:sym typeface="Montserrat Medium"/>
              </a:rPr>
              <a:t> </a:t>
            </a:r>
            <a:r>
              <a:rPr lang="ru-RU" dirty="0">
                <a:solidFill>
                  <a:srgbClr val="043933"/>
                </a:solidFill>
                <a:latin typeface="Montserrat Medium"/>
                <a:ea typeface="Montserrat Medium"/>
                <a:cs typeface="Montserrat Medium"/>
                <a:sym typeface="Montserrat Medium"/>
              </a:rPr>
              <a:t>— это бесплатный </a:t>
            </a:r>
            <a:r>
              <a:rPr lang="ru-RU" dirty="0" err="1">
                <a:solidFill>
                  <a:srgbClr val="043933"/>
                </a:solidFill>
                <a:latin typeface="Montserrat Medium"/>
                <a:ea typeface="Montserrat Medium"/>
                <a:cs typeface="Montserrat Medium"/>
                <a:sym typeface="Montserrat Medium"/>
              </a:rPr>
              <a:t>open-source</a:t>
            </a:r>
            <a:r>
              <a:rPr lang="ru-RU" dirty="0">
                <a:solidFill>
                  <a:srgbClr val="043933"/>
                </a:solidFill>
                <a:latin typeface="Montserrat Medium"/>
                <a:ea typeface="Montserrat Medium"/>
                <a:cs typeface="Montserrat Medium"/>
                <a:sym typeface="Montserrat Medium"/>
              </a:rPr>
              <a:t> инструмент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для </a:t>
            </a:r>
            <a:r>
              <a:rPr lang="ru-RU" dirty="0">
                <a:solidFill>
                  <a:srgbClr val="043933"/>
                </a:solidFill>
                <a:latin typeface="Montserrat Medium"/>
                <a:ea typeface="Montserrat Medium"/>
                <a:cs typeface="Montserrat Medium"/>
                <a:sym typeface="Montserrat Medium"/>
              </a:rPr>
              <a:t>контейнеризации приложений.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Контейнеры </a:t>
            </a:r>
            <a:r>
              <a:rPr lang="ru-RU" dirty="0">
                <a:solidFill>
                  <a:srgbClr val="043933"/>
                </a:solidFill>
                <a:latin typeface="Montserrat Medium"/>
                <a:ea typeface="Montserrat Medium"/>
                <a:cs typeface="Montserrat Medium"/>
                <a:sym typeface="Montserrat Medium"/>
              </a:rPr>
              <a:t>представляют собой изолированные среды,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похожие </a:t>
            </a:r>
            <a:r>
              <a:rPr lang="ru-RU" dirty="0">
                <a:solidFill>
                  <a:srgbClr val="043933"/>
                </a:solidFill>
                <a:latin typeface="Montserrat Medium"/>
                <a:ea typeface="Montserrat Medium"/>
                <a:cs typeface="Montserrat Medium"/>
                <a:sym typeface="Montserrat Medium"/>
              </a:rPr>
              <a:t>на виртуальные машины (ВМ).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Однако </a:t>
            </a:r>
            <a:r>
              <a:rPr lang="ru-RU" dirty="0">
                <a:solidFill>
                  <a:srgbClr val="043933"/>
                </a:solidFill>
                <a:latin typeface="Montserrat Medium"/>
                <a:ea typeface="Montserrat Medium"/>
                <a:cs typeface="Montserrat Medium"/>
                <a:sym typeface="Montserrat Medium"/>
              </a:rPr>
              <a:t>они, в сравнении с ВМ,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позволяют </a:t>
            </a:r>
            <a:r>
              <a:rPr lang="ru-RU" dirty="0">
                <a:solidFill>
                  <a:srgbClr val="043933"/>
                </a:solidFill>
                <a:latin typeface="Montserrat Medium"/>
                <a:ea typeface="Montserrat Medium"/>
                <a:cs typeface="Montserrat Medium"/>
                <a:sym typeface="Montserrat Medium"/>
              </a:rPr>
              <a:t>легко переносить приложения между платформами,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а </a:t>
            </a:r>
            <a:r>
              <a:rPr lang="ru-RU" dirty="0">
                <a:solidFill>
                  <a:srgbClr val="043933"/>
                </a:solidFill>
                <a:latin typeface="Montserrat Medium"/>
                <a:ea typeface="Montserrat Medium"/>
                <a:cs typeface="Montserrat Medium"/>
                <a:sym typeface="Montserrat Medium"/>
              </a:rPr>
              <a:t>также обладают меньшими системными требованиями.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В </a:t>
            </a:r>
            <a:r>
              <a:rPr lang="ru-RU" dirty="0">
                <a:solidFill>
                  <a:srgbClr val="043933"/>
                </a:solidFill>
                <a:latin typeface="Montserrat Medium"/>
                <a:ea typeface="Montserrat Medium"/>
                <a:cs typeface="Montserrat Medium"/>
                <a:sym typeface="Montserrat Medium"/>
              </a:rPr>
              <a:t>своей работе докер использует виртуализацию на уровне ОС,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благодаря </a:t>
            </a:r>
            <a:r>
              <a:rPr lang="ru-RU" dirty="0">
                <a:solidFill>
                  <a:srgbClr val="043933"/>
                </a:solidFill>
                <a:latin typeface="Montserrat Medium"/>
                <a:ea typeface="Montserrat Medium"/>
                <a:cs typeface="Montserrat Medium"/>
                <a:sym typeface="Montserrat Medium"/>
              </a:rPr>
              <a:t>инструментам, заложенным в ядро </a:t>
            </a:r>
            <a:r>
              <a:rPr lang="ru-RU" dirty="0" err="1">
                <a:solidFill>
                  <a:srgbClr val="043933"/>
                </a:solidFill>
                <a:latin typeface="Montserrat Medium"/>
                <a:ea typeface="Montserrat Medium"/>
                <a:cs typeface="Montserrat Medium"/>
                <a:sym typeface="Montserrat Medium"/>
              </a:rPr>
              <a:t>Linux</a:t>
            </a:r>
            <a:r>
              <a:rPr lang="ru-RU" dirty="0" smtClean="0">
                <a:solidFill>
                  <a:srgbClr val="043933"/>
                </a:solidFill>
                <a:latin typeface="Montserrat Medium"/>
                <a:ea typeface="Montserrat Medium"/>
                <a:cs typeface="Montserrat Medium"/>
                <a:sym typeface="Montserrat Medium"/>
              </a:rPr>
              <a:t>.</a:t>
            </a:r>
          </a:p>
        </p:txBody>
      </p:sp>
    </p:spTree>
    <p:extLst>
      <p:ext uri="{BB962C8B-B14F-4D97-AF65-F5344CB8AC3E}">
        <p14:creationId xmlns:p14="http://schemas.microsoft.com/office/powerpoint/2010/main" val="3986466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46"/>
          <p:cNvSpPr txBox="1">
            <a:spLocks noGrp="1"/>
          </p:cNvSpPr>
          <p:nvPr>
            <p:ph type="ctrTitle"/>
          </p:nvPr>
        </p:nvSpPr>
        <p:spPr>
          <a:xfrm>
            <a:off x="360000" y="540000"/>
            <a:ext cx="8472300" cy="2825100"/>
          </a:xfrm>
          <a:prstGeom prst="rect">
            <a:avLst/>
          </a:prstGeom>
        </p:spPr>
        <p:txBody>
          <a:bodyPr spcFirstLastPara="1" wrap="square" lIns="0" tIns="0" rIns="0" bIns="0" anchor="t" anchorCtr="0">
            <a:noAutofit/>
          </a:bodyPr>
          <a:lstStyle/>
          <a:p>
            <a:pPr marL="0" lvl="0" indent="0" algn="l" rtl="0">
              <a:lnSpc>
                <a:spcPct val="85000"/>
              </a:lnSpc>
              <a:spcBef>
                <a:spcPts val="0"/>
              </a:spcBef>
              <a:spcAft>
                <a:spcPts val="0"/>
              </a:spcAft>
              <a:buNone/>
            </a:pPr>
            <a:r>
              <a:rPr lang="ru-RU" sz="7000" dirty="0" smtClean="0">
                <a:solidFill>
                  <a:srgbClr val="043933"/>
                </a:solidFill>
                <a:latin typeface="Montserrat Medium"/>
                <a:ea typeface="Montserrat Medium"/>
                <a:cs typeface="Montserrat Medium"/>
                <a:sym typeface="Montserrat Medium"/>
              </a:rPr>
              <a:t>Облачный</a:t>
            </a:r>
            <a:br>
              <a:rPr lang="ru-RU" sz="7000" dirty="0" smtClean="0">
                <a:solidFill>
                  <a:srgbClr val="043933"/>
                </a:solidFill>
                <a:latin typeface="Montserrat Medium"/>
                <a:ea typeface="Montserrat Medium"/>
                <a:cs typeface="Montserrat Medium"/>
                <a:sym typeface="Montserrat Medium"/>
              </a:rPr>
            </a:br>
            <a:r>
              <a:rPr lang="ru-RU" sz="7000" dirty="0" smtClean="0">
                <a:solidFill>
                  <a:srgbClr val="043933"/>
                </a:solidFill>
                <a:latin typeface="Montserrat Medium"/>
                <a:ea typeface="Montserrat Medium"/>
                <a:cs typeface="Montserrat Medium"/>
                <a:sym typeface="Montserrat Medium"/>
              </a:rPr>
              <a:t>сервер</a:t>
            </a:r>
            <a:endParaRPr sz="7000"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866264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360000" y="540000"/>
            <a:ext cx="7814400" cy="779400"/>
          </a:xfrm>
          <a:prstGeom prst="rect">
            <a:avLst/>
          </a:prstGeom>
        </p:spPr>
        <p:txBody>
          <a:bodyPr spcFirstLastPara="1" wrap="square" lIns="0" tIns="0" rIns="0" bIns="0" anchor="t" anchorCtr="0">
            <a:noAutofit/>
          </a:bodyPr>
          <a:lstStyle/>
          <a:p>
            <a:pPr marL="0" lvl="0" indent="0" algn="l" rtl="0">
              <a:lnSpc>
                <a:spcPct val="85000"/>
              </a:lnSpc>
              <a:spcBef>
                <a:spcPts val="0"/>
              </a:spcBef>
              <a:spcAft>
                <a:spcPts val="0"/>
              </a:spcAft>
              <a:buNone/>
            </a:pPr>
            <a:r>
              <a:rPr lang="ru" sz="4400">
                <a:solidFill>
                  <a:srgbClr val="043933"/>
                </a:solidFill>
                <a:latin typeface="Montserrat Medium"/>
                <a:ea typeface="Montserrat Medium"/>
                <a:cs typeface="Montserrat Medium"/>
                <a:sym typeface="Montserrat Medium"/>
              </a:rPr>
              <a:t>Основные разделы</a:t>
            </a:r>
            <a:endParaRPr sz="440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5" y="1555875"/>
            <a:ext cx="6403500" cy="2511457"/>
          </a:xfrm>
          <a:prstGeom prst="rect">
            <a:avLst/>
          </a:prstGeom>
          <a:noFill/>
          <a:ln>
            <a:noFill/>
          </a:ln>
        </p:spPr>
        <p:txBody>
          <a:bodyPr spcFirstLastPara="1" wrap="square" lIns="0" tIns="0" rIns="0" bIns="0" anchor="t" anchorCtr="0">
            <a:spAutoFit/>
          </a:bodyPr>
          <a:lstStyle/>
          <a:p>
            <a:pPr lvl="0">
              <a:lnSpc>
                <a:spcPct val="85000"/>
              </a:lnSpc>
            </a:pPr>
            <a:r>
              <a:rPr lang="ru-RU" sz="1800" dirty="0" smtClean="0">
                <a:solidFill>
                  <a:srgbClr val="043933"/>
                </a:solidFill>
                <a:latin typeface="Montserrat Medium"/>
                <a:ea typeface="Montserrat Medium"/>
                <a:cs typeface="Montserrat Medium"/>
                <a:sym typeface="Montserrat Medium"/>
              </a:rPr>
              <a:t>В</a:t>
            </a:r>
            <a:r>
              <a:rPr lang="ru" sz="1800" dirty="0" smtClean="0">
                <a:solidFill>
                  <a:srgbClr val="043933"/>
                </a:solidFill>
                <a:latin typeface="Montserrat Medium"/>
                <a:ea typeface="Montserrat Medium"/>
                <a:cs typeface="Montserrat Medium"/>
                <a:sym typeface="Montserrat Medium"/>
              </a:rPr>
              <a:t>ыбор сервера — </a:t>
            </a:r>
            <a:r>
              <a:rPr lang="en-US" sz="1800" dirty="0">
                <a:solidFill>
                  <a:srgbClr val="043933"/>
                </a:solidFill>
                <a:latin typeface="Montserrat Medium"/>
                <a:ea typeface="Montserrat Medium"/>
                <a:cs typeface="Montserrat Medium"/>
                <a:sym typeface="Montserrat Medium"/>
              </a:rPr>
              <a:t>https://timeweb.cloud/</a:t>
            </a:r>
            <a:endParaRPr sz="1800" dirty="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lang="ru-RU" sz="1800" dirty="0" smtClean="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lvl="0">
              <a:lnSpc>
                <a:spcPct val="85000"/>
              </a:lnSpc>
            </a:pPr>
            <a:r>
              <a:rPr lang="ru" sz="1800" dirty="0" smtClean="0">
                <a:solidFill>
                  <a:srgbClr val="043933"/>
                </a:solidFill>
                <a:latin typeface="Montserrat Medium"/>
                <a:ea typeface="Montserrat Medium"/>
                <a:cs typeface="Montserrat Medium"/>
                <a:sym typeface="Montserrat Medium"/>
              </a:rPr>
              <a:t>ОС— </a:t>
            </a:r>
            <a:r>
              <a:rPr lang="en-US" sz="1800" dirty="0" err="1">
                <a:solidFill>
                  <a:srgbClr val="043933"/>
                </a:solidFill>
                <a:latin typeface="Montserrat Medium"/>
                <a:ea typeface="Montserrat Medium"/>
                <a:cs typeface="Montserrat Medium"/>
                <a:sym typeface="Montserrat Medium"/>
              </a:rPr>
              <a:t>ubuntu</a:t>
            </a:r>
            <a:r>
              <a:rPr lang="en-US" sz="1800" dirty="0">
                <a:solidFill>
                  <a:srgbClr val="043933"/>
                </a:solidFill>
                <a:latin typeface="Montserrat Medium"/>
                <a:ea typeface="Montserrat Medium"/>
                <a:cs typeface="Montserrat Medium"/>
                <a:sym typeface="Montserrat Medium"/>
              </a:rPr>
              <a:t> 22.04 </a:t>
            </a:r>
            <a:r>
              <a:rPr lang="en-US" sz="1800" dirty="0" err="1">
                <a:solidFill>
                  <a:srgbClr val="043933"/>
                </a:solidFill>
                <a:latin typeface="Montserrat Medium"/>
                <a:ea typeface="Montserrat Medium"/>
                <a:cs typeface="Montserrat Medium"/>
                <a:sym typeface="Montserrat Medium"/>
              </a:rPr>
              <a:t>Jammy</a:t>
            </a:r>
            <a:endParaRPr sz="1800" dirty="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lang="ru-RU" sz="1800" dirty="0" smtClean="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lvl="0">
              <a:lnSpc>
                <a:spcPct val="85000"/>
              </a:lnSpc>
            </a:pPr>
            <a:r>
              <a:rPr lang="en-US" sz="1800" dirty="0" smtClean="0">
                <a:solidFill>
                  <a:srgbClr val="043933"/>
                </a:solidFill>
                <a:latin typeface="Montserrat Medium"/>
                <a:ea typeface="Montserrat Medium"/>
                <a:cs typeface="Montserrat Medium"/>
                <a:sym typeface="Montserrat Medium"/>
              </a:rPr>
              <a:t>IP </a:t>
            </a:r>
            <a:r>
              <a:rPr lang="ru-RU" sz="1800" dirty="0" smtClean="0">
                <a:solidFill>
                  <a:srgbClr val="043933"/>
                </a:solidFill>
                <a:latin typeface="Montserrat Medium"/>
                <a:ea typeface="Montserrat Medium"/>
                <a:cs typeface="Montserrat Medium"/>
                <a:sym typeface="Montserrat Medium"/>
              </a:rPr>
              <a:t>адрес </a:t>
            </a:r>
            <a:r>
              <a:rPr lang="ru" sz="1800" dirty="0" smtClean="0">
                <a:solidFill>
                  <a:srgbClr val="043933"/>
                </a:solidFill>
                <a:latin typeface="Montserrat Medium"/>
                <a:ea typeface="Montserrat Medium"/>
                <a:cs typeface="Montserrat Medium"/>
                <a:sym typeface="Montserrat Medium"/>
              </a:rPr>
              <a:t>— </a:t>
            </a:r>
            <a:r>
              <a:rPr lang="en-US" sz="1800" dirty="0">
                <a:solidFill>
                  <a:srgbClr val="043933"/>
                </a:solidFill>
                <a:latin typeface="Montserrat Medium"/>
                <a:ea typeface="Montserrat Medium"/>
                <a:cs typeface="Montserrat Medium"/>
                <a:sym typeface="Montserrat Medium"/>
              </a:rPr>
              <a:t>IPv4 </a:t>
            </a:r>
            <a:r>
              <a:rPr lang="ru-RU" sz="1800" dirty="0">
                <a:solidFill>
                  <a:srgbClr val="043933"/>
                </a:solidFill>
                <a:latin typeface="Montserrat Medium"/>
                <a:ea typeface="Montserrat Medium"/>
                <a:cs typeface="Montserrat Medium"/>
                <a:sym typeface="Montserrat Medium"/>
              </a:rPr>
              <a:t>публичный </a:t>
            </a:r>
            <a:r>
              <a:rPr lang="en-US" sz="1800" dirty="0" err="1">
                <a:solidFill>
                  <a:srgbClr val="043933"/>
                </a:solidFill>
                <a:latin typeface="Montserrat Medium"/>
                <a:ea typeface="Montserrat Medium"/>
                <a:cs typeface="Montserrat Medium"/>
                <a:sym typeface="Montserrat Medium"/>
              </a:rPr>
              <a:t>ip</a:t>
            </a:r>
            <a:endParaRPr sz="1800" dirty="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lang="ru-RU" sz="1800" dirty="0" smtClean="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lvl="0">
              <a:lnSpc>
                <a:spcPct val="85000"/>
              </a:lnSpc>
            </a:pPr>
            <a:r>
              <a:rPr lang="en-US" sz="1800" dirty="0" smtClean="0">
                <a:solidFill>
                  <a:srgbClr val="043933"/>
                </a:solidFill>
                <a:latin typeface="Montserrat Medium"/>
                <a:ea typeface="Montserrat Medium"/>
                <a:cs typeface="Montserrat Medium"/>
                <a:sym typeface="Montserrat Medium"/>
              </a:rPr>
              <a:t>SSH-</a:t>
            </a:r>
            <a:r>
              <a:rPr lang="ru-RU" sz="1800" dirty="0" smtClean="0">
                <a:solidFill>
                  <a:srgbClr val="043933"/>
                </a:solidFill>
                <a:latin typeface="Montserrat Medium"/>
                <a:ea typeface="Montserrat Medium"/>
                <a:cs typeface="Montserrat Medium"/>
                <a:sym typeface="Montserrat Medium"/>
              </a:rPr>
              <a:t>ключ </a:t>
            </a:r>
            <a:r>
              <a:rPr lang="ru" sz="1800" dirty="0" smtClean="0">
                <a:solidFill>
                  <a:srgbClr val="043933"/>
                </a:solidFill>
                <a:latin typeface="Montserrat Medium"/>
                <a:ea typeface="Montserrat Medium"/>
                <a:cs typeface="Montserrat Medium"/>
                <a:sym typeface="Montserrat Medium"/>
              </a:rPr>
              <a:t>— </a:t>
            </a:r>
            <a:r>
              <a:rPr lang="en-US" sz="1200" dirty="0">
                <a:solidFill>
                  <a:srgbClr val="043933"/>
                </a:solidFill>
                <a:latin typeface="Montserrat Medium"/>
                <a:ea typeface="Montserrat Medium"/>
                <a:cs typeface="Montserrat Medium"/>
                <a:sym typeface="Montserrat Medium"/>
              </a:rPr>
              <a:t>https://timeweb.cloud/tutorials/windows/kak-sgenerirovat-ssh-klyuch-dlya-windows</a:t>
            </a:r>
            <a:endParaRPr sz="1200" dirty="0">
              <a:solidFill>
                <a:srgbClr val="043933"/>
              </a:solidFill>
              <a:latin typeface="Montserrat Medium"/>
              <a:ea typeface="Montserrat Medium"/>
              <a:cs typeface="Montserrat Medium"/>
              <a:sym typeface="Montserrat Medium"/>
            </a:endParaRPr>
          </a:p>
        </p:txBody>
      </p:sp>
      <p:pic>
        <p:nvPicPr>
          <p:cNvPr id="252" name="Google Shape;252;p55"/>
          <p:cNvPicPr preferRelativeResize="0"/>
          <p:nvPr/>
        </p:nvPicPr>
        <p:blipFill>
          <a:blip r:embed="rId3">
            <a:alphaModFix/>
          </a:blip>
          <a:stretch>
            <a:fillRect/>
          </a:stretch>
        </p:blipFill>
        <p:spPr>
          <a:xfrm>
            <a:off x="360000" y="1491325"/>
            <a:ext cx="364600" cy="364600"/>
          </a:xfrm>
          <a:prstGeom prst="rect">
            <a:avLst/>
          </a:prstGeom>
          <a:noFill/>
          <a:ln>
            <a:noFill/>
          </a:ln>
        </p:spPr>
      </p:pic>
      <p:pic>
        <p:nvPicPr>
          <p:cNvPr id="253" name="Google Shape;253;p55"/>
          <p:cNvPicPr preferRelativeResize="0"/>
          <p:nvPr/>
        </p:nvPicPr>
        <p:blipFill rotWithShape="1">
          <a:blip r:embed="rId3">
            <a:alphaModFix/>
          </a:blip>
          <a:srcRect/>
          <a:stretch/>
        </p:blipFill>
        <p:spPr>
          <a:xfrm>
            <a:off x="360000" y="2165400"/>
            <a:ext cx="364600" cy="364600"/>
          </a:xfrm>
          <a:prstGeom prst="rect">
            <a:avLst/>
          </a:prstGeom>
          <a:noFill/>
          <a:ln>
            <a:noFill/>
          </a:ln>
        </p:spPr>
      </p:pic>
      <p:pic>
        <p:nvPicPr>
          <p:cNvPr id="254" name="Google Shape;254;p55"/>
          <p:cNvPicPr preferRelativeResize="0"/>
          <p:nvPr/>
        </p:nvPicPr>
        <p:blipFill rotWithShape="1">
          <a:blip r:embed="rId4">
            <a:alphaModFix/>
          </a:blip>
          <a:srcRect/>
          <a:stretch/>
        </p:blipFill>
        <p:spPr>
          <a:xfrm>
            <a:off x="360000" y="2881225"/>
            <a:ext cx="364600" cy="364600"/>
          </a:xfrm>
          <a:prstGeom prst="rect">
            <a:avLst/>
          </a:prstGeom>
          <a:noFill/>
          <a:ln>
            <a:noFill/>
          </a:ln>
        </p:spPr>
      </p:pic>
      <p:pic>
        <p:nvPicPr>
          <p:cNvPr id="255" name="Google Shape;255;p55"/>
          <p:cNvPicPr preferRelativeResize="0"/>
          <p:nvPr/>
        </p:nvPicPr>
        <p:blipFill rotWithShape="1">
          <a:blip r:embed="rId4">
            <a:alphaModFix/>
          </a:blip>
          <a:srcRect/>
          <a:stretch/>
        </p:blipFill>
        <p:spPr>
          <a:xfrm>
            <a:off x="360000" y="3597050"/>
            <a:ext cx="364600" cy="364600"/>
          </a:xfrm>
          <a:prstGeom prst="rect">
            <a:avLst/>
          </a:prstGeom>
          <a:noFill/>
          <a:ln>
            <a:noFill/>
          </a:ln>
        </p:spPr>
      </p:pic>
    </p:spTree>
    <p:extLst>
      <p:ext uri="{BB962C8B-B14F-4D97-AF65-F5344CB8AC3E}">
        <p14:creationId xmlns:p14="http://schemas.microsoft.com/office/powerpoint/2010/main" val="2758767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360000" y="540000"/>
            <a:ext cx="7814400" cy="779400"/>
          </a:xfrm>
          <a:prstGeom prst="rect">
            <a:avLst/>
          </a:prstGeom>
        </p:spPr>
        <p:txBody>
          <a:bodyPr spcFirstLastPara="1" wrap="square" lIns="0" tIns="0" rIns="0" bIns="0" anchor="t" anchorCtr="0">
            <a:noAutofit/>
          </a:bodyPr>
          <a:lstStyle/>
          <a:p>
            <a:pPr marL="0" lvl="0" indent="0" algn="l" rtl="0">
              <a:lnSpc>
                <a:spcPct val="85000"/>
              </a:lnSpc>
              <a:spcBef>
                <a:spcPts val="0"/>
              </a:spcBef>
              <a:spcAft>
                <a:spcPts val="0"/>
              </a:spcAft>
              <a:buNone/>
            </a:pPr>
            <a:r>
              <a:rPr lang="ru" sz="4400">
                <a:solidFill>
                  <a:srgbClr val="043933"/>
                </a:solidFill>
                <a:latin typeface="Montserrat Medium"/>
                <a:ea typeface="Montserrat Medium"/>
                <a:cs typeface="Montserrat Medium"/>
                <a:sym typeface="Montserrat Medium"/>
              </a:rPr>
              <a:t>Основные разделы</a:t>
            </a:r>
            <a:endParaRPr sz="440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5" y="1555875"/>
            <a:ext cx="6403500" cy="2355000"/>
          </a:xfrm>
          <a:prstGeom prst="rect">
            <a:avLst/>
          </a:prstGeom>
          <a:noFill/>
          <a:ln>
            <a:noFill/>
          </a:ln>
        </p:spPr>
        <p:txBody>
          <a:bodyPr spcFirstLastPara="1" wrap="square" lIns="0" tIns="0" rIns="0" bIns="0" anchor="t" anchorCtr="0">
            <a:spAutoFit/>
          </a:bodyPr>
          <a:lstStyle/>
          <a:p>
            <a:pPr marL="0" lvl="0" indent="0" algn="l" rtl="0">
              <a:lnSpc>
                <a:spcPct val="85000"/>
              </a:lnSpc>
              <a:spcBef>
                <a:spcPts val="0"/>
              </a:spcBef>
              <a:spcAft>
                <a:spcPts val="0"/>
              </a:spcAft>
              <a:buNone/>
            </a:pPr>
            <a:r>
              <a:rPr lang="ru-RU" sz="1800" dirty="0" smtClean="0">
                <a:solidFill>
                  <a:srgbClr val="043933"/>
                </a:solidFill>
                <a:latin typeface="Montserrat Medium"/>
                <a:ea typeface="Montserrat Medium"/>
                <a:cs typeface="Montserrat Medium"/>
                <a:sym typeface="Montserrat Medium"/>
              </a:rPr>
              <a:t>Установка </a:t>
            </a:r>
            <a:r>
              <a:rPr lang="en-US" sz="1800" dirty="0" err="1" smtClean="0">
                <a:solidFill>
                  <a:srgbClr val="043933"/>
                </a:solidFill>
                <a:latin typeface="Montserrat Medium"/>
                <a:ea typeface="Montserrat Medium"/>
                <a:cs typeface="Montserrat Medium"/>
                <a:sym typeface="Montserrat Medium"/>
              </a:rPr>
              <a:t>docker</a:t>
            </a:r>
            <a:r>
              <a:rPr lang="en-US" sz="1800" dirty="0" smtClean="0">
                <a:solidFill>
                  <a:srgbClr val="043933"/>
                </a:solidFill>
                <a:latin typeface="Montserrat Medium"/>
                <a:ea typeface="Montserrat Medium"/>
                <a:cs typeface="Montserrat Medium"/>
                <a:sym typeface="Montserrat Medium"/>
              </a:rPr>
              <a:t>-</a:t>
            </a:r>
            <a:r>
              <a:rPr lang="ru-RU" sz="1800" dirty="0" smtClean="0">
                <a:solidFill>
                  <a:srgbClr val="043933"/>
                </a:solidFill>
                <a:latin typeface="Montserrat Medium"/>
                <a:ea typeface="Montserrat Medium"/>
                <a:cs typeface="Montserrat Medium"/>
                <a:sym typeface="Montserrat Medium"/>
              </a:rPr>
              <a:t>а и </a:t>
            </a:r>
            <a:r>
              <a:rPr lang="en-US" sz="1800" dirty="0" err="1" smtClean="0">
                <a:solidFill>
                  <a:srgbClr val="043933"/>
                </a:solidFill>
                <a:latin typeface="Montserrat Medium"/>
                <a:ea typeface="Montserrat Medium"/>
                <a:cs typeface="Montserrat Medium"/>
                <a:sym typeface="Montserrat Medium"/>
              </a:rPr>
              <a:t>docker-compse</a:t>
            </a:r>
            <a:r>
              <a:rPr lang="ru-RU" sz="1800" dirty="0" smtClean="0">
                <a:solidFill>
                  <a:srgbClr val="043933"/>
                </a:solidFill>
                <a:latin typeface="Montserrat Medium"/>
                <a:ea typeface="Montserrat Medium"/>
                <a:cs typeface="Montserrat Medium"/>
                <a:sym typeface="Montserrat Medium"/>
              </a:rPr>
              <a:t>-</a:t>
            </a:r>
            <a:r>
              <a:rPr lang="ru-RU" sz="1800" dirty="0" err="1" smtClean="0">
                <a:solidFill>
                  <a:srgbClr val="043933"/>
                </a:solidFill>
                <a:latin typeface="Montserrat Medium"/>
                <a:ea typeface="Montserrat Medium"/>
                <a:cs typeface="Montserrat Medium"/>
                <a:sym typeface="Montserrat Medium"/>
              </a:rPr>
              <a:t>ра</a:t>
            </a:r>
            <a:endParaRPr sz="1800" dirty="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r>
              <a:rPr lang="ru-RU" sz="1800" dirty="0" smtClean="0">
                <a:solidFill>
                  <a:srgbClr val="043933"/>
                </a:solidFill>
                <a:latin typeface="Montserrat Medium"/>
                <a:ea typeface="Montserrat Medium"/>
                <a:cs typeface="Montserrat Medium"/>
                <a:sym typeface="Montserrat Medium"/>
              </a:rPr>
              <a:t>Клонирование проекта с </a:t>
            </a:r>
            <a:r>
              <a:rPr lang="en-US" sz="1800" dirty="0" err="1" smtClean="0">
                <a:solidFill>
                  <a:srgbClr val="043933"/>
                </a:solidFill>
                <a:latin typeface="Montserrat Medium"/>
                <a:ea typeface="Montserrat Medium"/>
                <a:cs typeface="Montserrat Medium"/>
                <a:sym typeface="Montserrat Medium"/>
              </a:rPr>
              <a:t>github</a:t>
            </a:r>
            <a:r>
              <a:rPr lang="ru-RU" sz="1800" dirty="0" smtClean="0">
                <a:solidFill>
                  <a:srgbClr val="043933"/>
                </a:solidFill>
                <a:latin typeface="Montserrat Medium"/>
                <a:ea typeface="Montserrat Medium"/>
                <a:cs typeface="Montserrat Medium"/>
                <a:sym typeface="Montserrat Medium"/>
              </a:rPr>
              <a:t>-а</a:t>
            </a:r>
            <a:endParaRPr sz="1800" dirty="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r>
              <a:rPr lang="ru-RU" sz="1800" dirty="0" smtClean="0">
                <a:solidFill>
                  <a:srgbClr val="043933"/>
                </a:solidFill>
                <a:latin typeface="Montserrat Medium"/>
                <a:ea typeface="Montserrat Medium"/>
                <a:cs typeface="Montserrat Medium"/>
                <a:sym typeface="Montserrat Medium"/>
              </a:rPr>
              <a:t>Создание </a:t>
            </a:r>
            <a:r>
              <a:rPr lang="ru-RU" sz="1800" dirty="0" err="1" smtClean="0">
                <a:solidFill>
                  <a:srgbClr val="043933"/>
                </a:solidFill>
                <a:latin typeface="Montserrat Medium"/>
                <a:ea typeface="Montserrat Medium"/>
                <a:cs typeface="Montserrat Medium"/>
                <a:sym typeface="Montserrat Medium"/>
              </a:rPr>
              <a:t>суперпользователя</a:t>
            </a:r>
            <a:endParaRPr sz="1800" dirty="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r>
              <a:rPr lang="ru-RU" sz="1800" dirty="0" smtClean="0">
                <a:solidFill>
                  <a:srgbClr val="043933"/>
                </a:solidFill>
                <a:latin typeface="Montserrat Medium"/>
                <a:ea typeface="Montserrat Medium"/>
                <a:cs typeface="Montserrat Medium"/>
                <a:sym typeface="Montserrat Medium"/>
              </a:rPr>
              <a:t>З</a:t>
            </a:r>
            <a:r>
              <a:rPr lang="ru" sz="1800" dirty="0" smtClean="0">
                <a:solidFill>
                  <a:srgbClr val="043933"/>
                </a:solidFill>
                <a:latin typeface="Montserrat Medium"/>
                <a:ea typeface="Montserrat Medium"/>
                <a:cs typeface="Montserrat Medium"/>
                <a:sym typeface="Montserrat Medium"/>
              </a:rPr>
              <a:t>апуск контейнера</a:t>
            </a:r>
            <a:endParaRPr sz="1800" dirty="0">
              <a:solidFill>
                <a:srgbClr val="043933"/>
              </a:solidFill>
              <a:latin typeface="Montserrat Medium"/>
              <a:ea typeface="Montserrat Medium"/>
              <a:cs typeface="Montserrat Medium"/>
              <a:sym typeface="Montserrat Medium"/>
            </a:endParaRPr>
          </a:p>
        </p:txBody>
      </p:sp>
      <p:pic>
        <p:nvPicPr>
          <p:cNvPr id="252" name="Google Shape;252;p55"/>
          <p:cNvPicPr preferRelativeResize="0"/>
          <p:nvPr/>
        </p:nvPicPr>
        <p:blipFill>
          <a:blip r:embed="rId3">
            <a:alphaModFix/>
          </a:blip>
          <a:stretch>
            <a:fillRect/>
          </a:stretch>
        </p:blipFill>
        <p:spPr>
          <a:xfrm>
            <a:off x="360000" y="1491325"/>
            <a:ext cx="364600" cy="364600"/>
          </a:xfrm>
          <a:prstGeom prst="rect">
            <a:avLst/>
          </a:prstGeom>
          <a:noFill/>
          <a:ln>
            <a:noFill/>
          </a:ln>
        </p:spPr>
      </p:pic>
      <p:pic>
        <p:nvPicPr>
          <p:cNvPr id="253" name="Google Shape;253;p55"/>
          <p:cNvPicPr preferRelativeResize="0"/>
          <p:nvPr/>
        </p:nvPicPr>
        <p:blipFill rotWithShape="1">
          <a:blip r:embed="rId3">
            <a:alphaModFix/>
          </a:blip>
          <a:srcRect/>
          <a:stretch/>
        </p:blipFill>
        <p:spPr>
          <a:xfrm>
            <a:off x="360000" y="2165400"/>
            <a:ext cx="364600" cy="364600"/>
          </a:xfrm>
          <a:prstGeom prst="rect">
            <a:avLst/>
          </a:prstGeom>
          <a:noFill/>
          <a:ln>
            <a:noFill/>
          </a:ln>
        </p:spPr>
      </p:pic>
      <p:pic>
        <p:nvPicPr>
          <p:cNvPr id="254" name="Google Shape;254;p55"/>
          <p:cNvPicPr preferRelativeResize="0"/>
          <p:nvPr/>
        </p:nvPicPr>
        <p:blipFill rotWithShape="1">
          <a:blip r:embed="rId4">
            <a:alphaModFix/>
          </a:blip>
          <a:srcRect/>
          <a:stretch/>
        </p:blipFill>
        <p:spPr>
          <a:xfrm>
            <a:off x="360000" y="2881225"/>
            <a:ext cx="364600" cy="364600"/>
          </a:xfrm>
          <a:prstGeom prst="rect">
            <a:avLst/>
          </a:prstGeom>
          <a:noFill/>
          <a:ln>
            <a:noFill/>
          </a:ln>
        </p:spPr>
      </p:pic>
      <p:pic>
        <p:nvPicPr>
          <p:cNvPr id="255" name="Google Shape;255;p55"/>
          <p:cNvPicPr preferRelativeResize="0"/>
          <p:nvPr/>
        </p:nvPicPr>
        <p:blipFill rotWithShape="1">
          <a:blip r:embed="rId4">
            <a:alphaModFix/>
          </a:blip>
          <a:srcRect/>
          <a:stretch/>
        </p:blipFill>
        <p:spPr>
          <a:xfrm>
            <a:off x="360000" y="3597050"/>
            <a:ext cx="364600" cy="364600"/>
          </a:xfrm>
          <a:prstGeom prst="rect">
            <a:avLst/>
          </a:prstGeom>
          <a:noFill/>
          <a:ln>
            <a:noFill/>
          </a:ln>
        </p:spPr>
      </p:pic>
    </p:spTree>
    <p:extLst>
      <p:ext uri="{BB962C8B-B14F-4D97-AF65-F5344CB8AC3E}">
        <p14:creationId xmlns:p14="http://schemas.microsoft.com/office/powerpoint/2010/main" val="3937798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smtClean="0">
                <a:solidFill>
                  <a:srgbClr val="043933"/>
                </a:solidFill>
                <a:latin typeface="Montserrat Medium"/>
                <a:ea typeface="Montserrat Medium"/>
                <a:cs typeface="Montserrat Medium"/>
                <a:sym typeface="Montserrat Medium"/>
              </a:rPr>
              <a:t>SSH-</a:t>
            </a:r>
            <a:r>
              <a:rPr lang="ru-RU" sz="3600" dirty="0" smtClean="0">
                <a:solidFill>
                  <a:srgbClr val="043933"/>
                </a:solidFill>
                <a:latin typeface="Montserrat Medium"/>
                <a:ea typeface="Montserrat Medium"/>
                <a:cs typeface="Montserrat Medium"/>
                <a:sym typeface="Montserrat Medium"/>
              </a:rPr>
              <a:t>ключ</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2302169"/>
          </a:xfrm>
          <a:prstGeom prst="rect">
            <a:avLst/>
          </a:prstGeom>
          <a:noFill/>
          <a:ln>
            <a:noFill/>
          </a:ln>
        </p:spPr>
        <p:txBody>
          <a:bodyPr spcFirstLastPara="1" wrap="square" lIns="0" tIns="0" rIns="0" bIns="0" anchor="t" anchorCtr="0">
            <a:spAutoFit/>
          </a:bodyPr>
          <a:lstStyle/>
          <a:p>
            <a:pPr lvl="0">
              <a:lnSpc>
                <a:spcPct val="85000"/>
              </a:lnSpc>
            </a:pPr>
            <a:r>
              <a:rPr lang="ru-RU" sz="1800" dirty="0" err="1" smtClean="0">
                <a:solidFill>
                  <a:srgbClr val="043933"/>
                </a:solidFill>
                <a:latin typeface="Montserrat Medium"/>
                <a:ea typeface="Montserrat Medium"/>
                <a:cs typeface="Montserrat Medium"/>
                <a:sym typeface="Montserrat Medium"/>
              </a:rPr>
              <a:t>OpenSSH</a:t>
            </a:r>
            <a:r>
              <a:rPr lang="ru-RU" sz="1800" dirty="0" smtClean="0">
                <a:solidFill>
                  <a:srgbClr val="043933"/>
                </a:solidFill>
                <a:latin typeface="Montserrat Medium"/>
                <a:ea typeface="Montserrat Medium"/>
                <a:cs typeface="Montserrat Medium"/>
                <a:sym typeface="Montserrat Medium"/>
              </a:rPr>
              <a:t> </a:t>
            </a:r>
            <a:r>
              <a:rPr lang="ru-RU" sz="1800" dirty="0">
                <a:solidFill>
                  <a:srgbClr val="043933"/>
                </a:solidFill>
                <a:latin typeface="Montserrat Medium"/>
                <a:ea typeface="Montserrat Medium"/>
                <a:cs typeface="Montserrat Medium"/>
                <a:sym typeface="Montserrat Medium"/>
              </a:rPr>
              <a:t>клиент </a:t>
            </a:r>
            <a:endParaRPr lang="ru-RU" sz="1800" dirty="0" smtClean="0">
              <a:solidFill>
                <a:srgbClr val="043933"/>
              </a:solidFill>
              <a:latin typeface="Montserrat Medium"/>
              <a:ea typeface="Montserrat Medium"/>
              <a:cs typeface="Montserrat Medium"/>
              <a:sym typeface="Montserrat Medium"/>
            </a:endParaRPr>
          </a:p>
          <a:p>
            <a:pPr lvl="0">
              <a:lnSpc>
                <a:spcPct val="85000"/>
              </a:lnSpc>
            </a:pPr>
            <a:endParaRPr sz="1800" dirty="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Для </a:t>
            </a:r>
            <a:r>
              <a:rPr lang="ru-RU" dirty="0">
                <a:solidFill>
                  <a:srgbClr val="043933"/>
                </a:solidFill>
                <a:latin typeface="Montserrat Medium"/>
                <a:ea typeface="Montserrat Medium"/>
                <a:cs typeface="Montserrat Medium"/>
                <a:sym typeface="Montserrat Medium"/>
              </a:rPr>
              <a:t>начала </a:t>
            </a:r>
            <a:r>
              <a:rPr lang="ru-RU" dirty="0" smtClean="0">
                <a:solidFill>
                  <a:srgbClr val="043933"/>
                </a:solidFill>
                <a:latin typeface="Montserrat Medium"/>
                <a:ea typeface="Montserrat Medium"/>
                <a:cs typeface="Montserrat Medium"/>
                <a:sym typeface="Montserrat Medium"/>
              </a:rPr>
              <a:t>проверим, </a:t>
            </a:r>
            <a:r>
              <a:rPr lang="ru-RU" dirty="0">
                <a:solidFill>
                  <a:srgbClr val="043933"/>
                </a:solidFill>
                <a:latin typeface="Montserrat Medium"/>
                <a:ea typeface="Montserrat Medium"/>
                <a:cs typeface="Montserrat Medium"/>
                <a:sym typeface="Montserrat Medium"/>
              </a:rPr>
              <a:t>установлен ли </a:t>
            </a:r>
            <a:r>
              <a:rPr lang="ru-RU" dirty="0" err="1">
                <a:solidFill>
                  <a:srgbClr val="043933"/>
                </a:solidFill>
                <a:latin typeface="Montserrat Medium"/>
                <a:ea typeface="Montserrat Medium"/>
                <a:cs typeface="Montserrat Medium"/>
                <a:sym typeface="Montserrat Medium"/>
              </a:rPr>
              <a:t>OpenSSH</a:t>
            </a:r>
            <a:r>
              <a:rPr lang="ru-RU" dirty="0">
                <a:solidFill>
                  <a:srgbClr val="043933"/>
                </a:solidFill>
                <a:latin typeface="Montserrat Medium"/>
                <a:ea typeface="Montserrat Medium"/>
                <a:cs typeface="Montserrat Medium"/>
                <a:sym typeface="Montserrat Medium"/>
              </a:rPr>
              <a:t> клиент на </a:t>
            </a:r>
            <a:r>
              <a:rPr lang="ru-RU" dirty="0" err="1">
                <a:solidFill>
                  <a:srgbClr val="043933"/>
                </a:solidFill>
                <a:latin typeface="Montserrat Medium"/>
                <a:ea typeface="Montserrat Medium"/>
                <a:cs typeface="Montserrat Medium"/>
                <a:sym typeface="Montserrat Medium"/>
              </a:rPr>
              <a:t>Windows</a:t>
            </a:r>
            <a:r>
              <a:rPr lang="ru-RU" dirty="0">
                <a:solidFill>
                  <a:srgbClr val="043933"/>
                </a:solidFill>
                <a:latin typeface="Montserrat Medium"/>
                <a:ea typeface="Montserrat Medium"/>
                <a:cs typeface="Montserrat Medium"/>
                <a:sym typeface="Montserrat Medium"/>
              </a:rPr>
              <a:t> 10.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Для </a:t>
            </a:r>
            <a:r>
              <a:rPr lang="ru-RU" dirty="0">
                <a:solidFill>
                  <a:srgbClr val="043933"/>
                </a:solidFill>
                <a:latin typeface="Montserrat Medium"/>
                <a:ea typeface="Montserrat Medium"/>
                <a:cs typeface="Montserrat Medium"/>
                <a:sym typeface="Montserrat Medium"/>
              </a:rPr>
              <a:t>этого </a:t>
            </a:r>
            <a:r>
              <a:rPr lang="ru-RU" dirty="0" smtClean="0">
                <a:solidFill>
                  <a:srgbClr val="043933"/>
                </a:solidFill>
                <a:latin typeface="Montserrat Medium"/>
                <a:ea typeface="Montserrat Medium"/>
                <a:cs typeface="Montserrat Medium"/>
                <a:sym typeface="Montserrat Medium"/>
              </a:rPr>
              <a:t>в </a:t>
            </a:r>
            <a:r>
              <a:rPr lang="ru-RU" dirty="0">
                <a:solidFill>
                  <a:srgbClr val="043933"/>
                </a:solidFill>
                <a:latin typeface="Montserrat Medium"/>
                <a:ea typeface="Montserrat Medium"/>
                <a:cs typeface="Montserrat Medium"/>
                <a:sym typeface="Montserrat Medium"/>
              </a:rPr>
              <a:t>кнопке пуск наберём «дополнительные компоненты»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и выберем </a:t>
            </a:r>
            <a:r>
              <a:rPr lang="ru-RU" dirty="0">
                <a:solidFill>
                  <a:srgbClr val="043933"/>
                </a:solidFill>
                <a:latin typeface="Montserrat Medium"/>
                <a:ea typeface="Montserrat Medium"/>
                <a:cs typeface="Montserrat Medium"/>
                <a:sym typeface="Montserrat Medium"/>
              </a:rPr>
              <a:t>«просмотр журнала дополнительных компонентов» </a:t>
            </a:r>
          </a:p>
          <a:p>
            <a:pPr lvl="0">
              <a:lnSpc>
                <a:spcPct val="85000"/>
              </a:lnSpc>
            </a:pPr>
            <a:r>
              <a:rPr lang="ru-RU" dirty="0" smtClean="0">
                <a:solidFill>
                  <a:srgbClr val="043933"/>
                </a:solidFill>
                <a:latin typeface="Montserrat Medium"/>
                <a:ea typeface="Montserrat Medium"/>
                <a:cs typeface="Montserrat Medium"/>
                <a:sym typeface="Montserrat Medium"/>
              </a:rPr>
              <a:t>если </a:t>
            </a:r>
            <a:r>
              <a:rPr lang="ru-RU" dirty="0">
                <a:solidFill>
                  <a:srgbClr val="043933"/>
                </a:solidFill>
                <a:latin typeface="Montserrat Medium"/>
                <a:ea typeface="Montserrat Medium"/>
                <a:cs typeface="Montserrat Medium"/>
                <a:sym typeface="Montserrat Medium"/>
              </a:rPr>
              <a:t>есть «Клиент </a:t>
            </a:r>
            <a:r>
              <a:rPr lang="ru-RU" dirty="0" err="1">
                <a:solidFill>
                  <a:srgbClr val="043933"/>
                </a:solidFill>
                <a:latin typeface="Montserrat Medium"/>
                <a:ea typeface="Montserrat Medium"/>
                <a:cs typeface="Montserrat Medium"/>
                <a:sym typeface="Montserrat Medium"/>
              </a:rPr>
              <a:t>OpenSSH</a:t>
            </a:r>
            <a:r>
              <a:rPr lang="ru-RU" dirty="0">
                <a:solidFill>
                  <a:srgbClr val="043933"/>
                </a:solidFill>
                <a:latin typeface="Montserrat Medium"/>
                <a:ea typeface="Montserrat Medium"/>
                <a:cs typeface="Montserrat Medium"/>
                <a:sym typeface="Montserrat Medium"/>
              </a:rPr>
              <a:t>», то идём </a:t>
            </a:r>
            <a:r>
              <a:rPr lang="ru-RU" dirty="0" smtClean="0">
                <a:solidFill>
                  <a:srgbClr val="043933"/>
                </a:solidFill>
                <a:latin typeface="Montserrat Medium"/>
                <a:ea typeface="Montserrat Medium"/>
                <a:cs typeface="Montserrat Medium"/>
                <a:sym typeface="Montserrat Medium"/>
              </a:rPr>
              <a:t>дальше</a:t>
            </a: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открыть командную строку </a:t>
            </a:r>
            <a:r>
              <a:rPr lang="ru-RU" dirty="0" err="1">
                <a:solidFill>
                  <a:srgbClr val="043933"/>
                </a:solidFill>
                <a:latin typeface="Montserrat Medium"/>
                <a:ea typeface="Montserrat Medium"/>
                <a:cs typeface="Montserrat Medium"/>
                <a:sym typeface="Montserrat Medium"/>
              </a:rPr>
              <a:t>cmd</a:t>
            </a: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В открывшемся окне вводим команду: </a:t>
            </a:r>
            <a:r>
              <a:rPr lang="ru-RU" dirty="0" err="1">
                <a:solidFill>
                  <a:srgbClr val="043933"/>
                </a:solidFill>
                <a:latin typeface="Montserrat Medium"/>
                <a:ea typeface="Montserrat Medium"/>
                <a:cs typeface="Montserrat Medium"/>
                <a:sym typeface="Montserrat Medium"/>
              </a:rPr>
              <a:t>ssh-keygen</a:t>
            </a: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путь c:\sshkluc/id_rsa</a:t>
            </a:r>
          </a:p>
          <a:p>
            <a:pPr lvl="0">
              <a:lnSpc>
                <a:spcPct val="85000"/>
              </a:lnSpc>
            </a:pPr>
            <a:r>
              <a:rPr lang="ru-RU" dirty="0" smtClean="0">
                <a:solidFill>
                  <a:srgbClr val="043933"/>
                </a:solidFill>
                <a:latin typeface="Montserrat Medium"/>
                <a:ea typeface="Montserrat Medium"/>
                <a:cs typeface="Montserrat Medium"/>
                <a:sym typeface="Montserrat Medium"/>
              </a:rPr>
              <a:t>Если ключевое слово не нужно, то пропускаем, нажав ввод</a:t>
            </a:r>
          </a:p>
          <a:p>
            <a:pPr lvl="0">
              <a:lnSpc>
                <a:spcPct val="85000"/>
              </a:lnSpc>
            </a:pPr>
            <a:r>
              <a:rPr lang="ru-RU" dirty="0" smtClean="0">
                <a:solidFill>
                  <a:srgbClr val="043933"/>
                </a:solidFill>
                <a:latin typeface="Montserrat Medium"/>
                <a:ea typeface="Montserrat Medium"/>
                <a:cs typeface="Montserrat Medium"/>
                <a:sym typeface="Montserrat Medium"/>
              </a:rPr>
              <a:t>На сервер будем </a:t>
            </a:r>
            <a:r>
              <a:rPr lang="ru-RU" dirty="0" smtClean="0">
                <a:solidFill>
                  <a:srgbClr val="043933"/>
                </a:solidFill>
                <a:latin typeface="Montserrat Medium"/>
                <a:ea typeface="Montserrat Medium"/>
                <a:cs typeface="Montserrat Medium"/>
                <a:sym typeface="Montserrat Medium"/>
              </a:rPr>
              <a:t>передавать публичную </a:t>
            </a:r>
            <a:r>
              <a:rPr lang="ru-RU" dirty="0" smtClean="0">
                <a:solidFill>
                  <a:srgbClr val="043933"/>
                </a:solidFill>
                <a:latin typeface="Montserrat Medium"/>
                <a:ea typeface="Montserrat Medium"/>
                <a:cs typeface="Montserrat Medium"/>
                <a:sym typeface="Montserrat Medium"/>
              </a:rPr>
              <a:t>часть ключа - </a:t>
            </a:r>
            <a:r>
              <a:rPr lang="en-US" dirty="0">
                <a:solidFill>
                  <a:srgbClr val="043933"/>
                </a:solidFill>
                <a:latin typeface="Montserrat Medium"/>
                <a:ea typeface="Montserrat Medium"/>
                <a:cs typeface="Montserrat Medium"/>
                <a:sym typeface="Montserrat Medium"/>
              </a:rPr>
              <a:t>id_rsa.pub</a:t>
            </a:r>
            <a:endParaRPr lang="ru-RU" dirty="0" smtClean="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104205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smtClean="0">
                <a:solidFill>
                  <a:srgbClr val="043933"/>
                </a:solidFill>
                <a:latin typeface="Montserrat Medium"/>
                <a:ea typeface="Montserrat Medium"/>
                <a:cs typeface="Montserrat Medium"/>
                <a:sym typeface="Montserrat Medium"/>
              </a:rPr>
              <a:t>CMD</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1569660"/>
          </a:xfrm>
          <a:prstGeom prst="rect">
            <a:avLst/>
          </a:prstGeom>
          <a:noFill/>
          <a:ln>
            <a:noFill/>
          </a:ln>
        </p:spPr>
        <p:txBody>
          <a:bodyPr spcFirstLastPara="1" wrap="square" lIns="0" tIns="0" rIns="0" bIns="0" anchor="t" anchorCtr="0">
            <a:spAutoFit/>
          </a:bodyPr>
          <a:lstStyle/>
          <a:p>
            <a:pPr lvl="0">
              <a:lnSpc>
                <a:spcPct val="85000"/>
              </a:lnSpc>
            </a:pPr>
            <a:r>
              <a:rPr lang="ru-RU" sz="1800" dirty="0">
                <a:solidFill>
                  <a:srgbClr val="043933"/>
                </a:solidFill>
                <a:latin typeface="Montserrat Medium"/>
                <a:ea typeface="Montserrat Medium"/>
                <a:cs typeface="Montserrat Medium"/>
                <a:sym typeface="Montserrat Medium"/>
              </a:rPr>
              <a:t>Вход на сервер через </a:t>
            </a:r>
            <a:r>
              <a:rPr lang="en-US" sz="1800" dirty="0" smtClean="0">
                <a:solidFill>
                  <a:srgbClr val="043933"/>
                </a:solidFill>
                <a:latin typeface="Montserrat Medium"/>
                <a:ea typeface="Montserrat Medium"/>
                <a:cs typeface="Montserrat Medium"/>
                <a:sym typeface="Montserrat Medium"/>
              </a:rPr>
              <a:t>CMD</a:t>
            </a:r>
            <a:endParaRPr lang="ru-RU" sz="1800" dirty="0" smtClean="0">
              <a:solidFill>
                <a:srgbClr val="043933"/>
              </a:solidFill>
              <a:latin typeface="Montserrat Medium"/>
              <a:ea typeface="Montserrat Medium"/>
              <a:cs typeface="Montserrat Medium"/>
              <a:sym typeface="Montserrat Medium"/>
            </a:endParaRPr>
          </a:p>
          <a:p>
            <a:pPr lvl="0">
              <a:lnSpc>
                <a:spcPct val="85000"/>
              </a:lnSpc>
            </a:pPr>
            <a:endParaRPr lang="ru-RU" sz="1800" dirty="0">
              <a:solidFill>
                <a:srgbClr val="043933"/>
              </a:solidFill>
              <a:latin typeface="Montserrat Medium"/>
              <a:ea typeface="Montserrat Medium"/>
              <a:cs typeface="Montserrat Medium"/>
              <a:sym typeface="Montserrat Medium"/>
            </a:endParaRPr>
          </a:p>
          <a:p>
            <a:pPr lvl="0">
              <a:lnSpc>
                <a:spcPct val="85000"/>
              </a:lnSpc>
            </a:pPr>
            <a:r>
              <a:rPr lang="ru-RU" dirty="0" err="1" smtClean="0">
                <a:solidFill>
                  <a:srgbClr val="043933"/>
                </a:solidFill>
                <a:latin typeface="Montserrat Medium"/>
                <a:ea typeface="Montserrat Medium"/>
                <a:cs typeface="Montserrat Medium"/>
                <a:sym typeface="Montserrat Medium"/>
              </a:rPr>
              <a:t>ssh</a:t>
            </a:r>
            <a:r>
              <a:rPr lang="ru-RU" dirty="0" smtClean="0">
                <a:solidFill>
                  <a:srgbClr val="043933"/>
                </a:solidFill>
                <a:latin typeface="Montserrat Medium"/>
                <a:ea typeface="Montserrat Medium"/>
                <a:cs typeface="Montserrat Medium"/>
                <a:sym typeface="Montserrat Medium"/>
              </a:rPr>
              <a:t> </a:t>
            </a:r>
            <a:r>
              <a:rPr lang="ru-RU" dirty="0" err="1" smtClean="0">
                <a:solidFill>
                  <a:srgbClr val="043933"/>
                </a:solidFill>
                <a:latin typeface="Montserrat Medium"/>
                <a:ea typeface="Montserrat Medium"/>
                <a:cs typeface="Montserrat Medium"/>
                <a:sym typeface="Montserrat Medium"/>
              </a:rPr>
              <a:t>root</a:t>
            </a:r>
            <a:r>
              <a:rPr lang="ru-RU" dirty="0" smtClean="0">
                <a:solidFill>
                  <a:srgbClr val="043933"/>
                </a:solidFill>
                <a:latin typeface="Montserrat Medium"/>
                <a:ea typeface="Montserrat Medium"/>
                <a:cs typeface="Montserrat Medium"/>
                <a:sym typeface="Montserrat Medium"/>
              </a:rPr>
              <a:t>@</a:t>
            </a:r>
            <a:r>
              <a:rPr lang="en-US" dirty="0" smtClean="0">
                <a:solidFill>
                  <a:srgbClr val="043933"/>
                </a:solidFill>
                <a:latin typeface="Montserrat Medium"/>
                <a:ea typeface="Montserrat Medium"/>
                <a:cs typeface="Montserrat Medium"/>
                <a:sym typeface="Montserrat Medium"/>
              </a:rPr>
              <a:t>&lt;</a:t>
            </a:r>
            <a:r>
              <a:rPr lang="en-US" dirty="0" err="1" smtClean="0">
                <a:solidFill>
                  <a:srgbClr val="043933"/>
                </a:solidFill>
                <a:latin typeface="Montserrat Medium"/>
                <a:ea typeface="Montserrat Medium"/>
                <a:cs typeface="Montserrat Medium"/>
                <a:sym typeface="Montserrat Medium"/>
              </a:rPr>
              <a:t>ip</a:t>
            </a:r>
            <a:r>
              <a:rPr lang="en-US" dirty="0" smtClean="0">
                <a:solidFill>
                  <a:srgbClr val="043933"/>
                </a:solidFill>
                <a:latin typeface="Montserrat Medium"/>
                <a:ea typeface="Montserrat Medium"/>
                <a:cs typeface="Montserrat Medium"/>
                <a:sym typeface="Montserrat Medium"/>
              </a:rPr>
              <a:t> </a:t>
            </a:r>
            <a:r>
              <a:rPr lang="ru-RU" dirty="0" smtClean="0">
                <a:solidFill>
                  <a:srgbClr val="043933"/>
                </a:solidFill>
                <a:latin typeface="Montserrat Medium"/>
                <a:ea typeface="Montserrat Medium"/>
                <a:cs typeface="Montserrat Medium"/>
                <a:sym typeface="Montserrat Medium"/>
              </a:rPr>
              <a:t>вашего сервера</a:t>
            </a:r>
            <a:r>
              <a:rPr lang="en-US" dirty="0" smtClean="0">
                <a:solidFill>
                  <a:srgbClr val="043933"/>
                </a:solidFill>
                <a:latin typeface="Montserrat Medium"/>
                <a:ea typeface="Montserrat Medium"/>
                <a:cs typeface="Montserrat Medium"/>
                <a:sym typeface="Montserrat Medium"/>
              </a:rPr>
              <a:t>&gt;</a:t>
            </a: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Вставить </a:t>
            </a:r>
            <a:r>
              <a:rPr lang="ru-RU" dirty="0" err="1">
                <a:solidFill>
                  <a:srgbClr val="043933"/>
                </a:solidFill>
                <a:latin typeface="Montserrat Medium"/>
                <a:ea typeface="Montserrat Medium"/>
                <a:cs typeface="Montserrat Medium"/>
                <a:sym typeface="Montserrat Medium"/>
              </a:rPr>
              <a:t>root</a:t>
            </a:r>
            <a:r>
              <a:rPr lang="ru-RU" dirty="0">
                <a:solidFill>
                  <a:srgbClr val="043933"/>
                </a:solidFill>
                <a:latin typeface="Montserrat Medium"/>
                <a:ea typeface="Montserrat Medium"/>
                <a:cs typeface="Montserrat Medium"/>
                <a:sym typeface="Montserrat Medium"/>
              </a:rPr>
              <a:t> пароль</a:t>
            </a: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Вставка текста с помощью любимой комбинации </a:t>
            </a:r>
            <a:r>
              <a:rPr lang="ru-RU" dirty="0" err="1" smtClean="0">
                <a:solidFill>
                  <a:srgbClr val="043933"/>
                </a:solidFill>
                <a:latin typeface="Montserrat Medium"/>
                <a:ea typeface="Montserrat Medium"/>
                <a:cs typeface="Montserrat Medium"/>
                <a:sym typeface="Montserrat Medium"/>
              </a:rPr>
              <a:t>Ctrl</a:t>
            </a:r>
            <a:r>
              <a:rPr lang="ru-RU" dirty="0" smtClean="0">
                <a:solidFill>
                  <a:srgbClr val="043933"/>
                </a:solidFill>
                <a:latin typeface="Montserrat Medium"/>
                <a:ea typeface="Montserrat Medium"/>
                <a:cs typeface="Montserrat Medium"/>
                <a:sym typeface="Montserrat Medium"/>
              </a:rPr>
              <a:t> + v в командной строке </a:t>
            </a:r>
            <a:r>
              <a:rPr lang="ru-RU" dirty="0" err="1" smtClean="0">
                <a:solidFill>
                  <a:srgbClr val="043933"/>
                </a:solidFill>
                <a:latin typeface="Montserrat Medium"/>
                <a:ea typeface="Montserrat Medium"/>
                <a:cs typeface="Montserrat Medium"/>
                <a:sym typeface="Montserrat Medium"/>
              </a:rPr>
              <a:t>Windows</a:t>
            </a:r>
            <a:r>
              <a:rPr lang="ru-RU" dirty="0" smtClean="0">
                <a:solidFill>
                  <a:srgbClr val="043933"/>
                </a:solidFill>
                <a:latin typeface="Montserrat Medium"/>
                <a:ea typeface="Montserrat Medium"/>
                <a:cs typeface="Montserrat Medium"/>
                <a:sym typeface="Montserrat Medium"/>
              </a:rPr>
              <a:t> не срабатывает. </a:t>
            </a:r>
            <a:br>
              <a:rPr lang="ru-RU" dirty="0" smtClean="0">
                <a:solidFill>
                  <a:srgbClr val="043933"/>
                </a:solidFill>
                <a:latin typeface="Montserrat Medium"/>
                <a:ea typeface="Montserrat Medium"/>
                <a:cs typeface="Montserrat Medium"/>
                <a:sym typeface="Montserrat Medium"/>
              </a:rPr>
            </a:br>
            <a:r>
              <a:rPr lang="ru-RU" dirty="0" smtClean="0">
                <a:solidFill>
                  <a:srgbClr val="043933"/>
                </a:solidFill>
                <a:latin typeface="Montserrat Medium"/>
                <a:ea typeface="Montserrat Medium"/>
                <a:cs typeface="Montserrat Medium"/>
                <a:sym typeface="Montserrat Medium"/>
              </a:rPr>
              <a:t>Вставить можно нажав правую кнопку мыши</a:t>
            </a:r>
            <a:endParaRPr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1950374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algn="l">
              <a:lnSpc>
                <a:spcPct val="85000"/>
              </a:lnSpc>
            </a:pPr>
            <a:r>
              <a:rPr lang="ru-RU" sz="3600" dirty="0" err="1" smtClean="0">
                <a:solidFill>
                  <a:srgbClr val="043933"/>
                </a:solidFill>
                <a:latin typeface="Montserrat Medium"/>
                <a:ea typeface="Montserrat Medium"/>
                <a:cs typeface="Montserrat Medium"/>
                <a:sym typeface="Montserrat Medium"/>
              </a:rPr>
              <a:t>docker</a:t>
            </a:r>
            <a:r>
              <a:rPr lang="ru-RU" sz="3600" dirty="0" smtClean="0">
                <a:solidFill>
                  <a:srgbClr val="043933"/>
                </a:solidFill>
                <a:latin typeface="Montserrat Medium"/>
                <a:ea typeface="Montserrat Medium"/>
                <a:cs typeface="Montserrat Medium"/>
                <a:sym typeface="Montserrat Medium"/>
              </a:rPr>
              <a:t> </a:t>
            </a:r>
            <a:r>
              <a:rPr lang="ru-RU" sz="3600" dirty="0">
                <a:solidFill>
                  <a:srgbClr val="043933"/>
                </a:solidFill>
                <a:latin typeface="Montserrat Medium"/>
                <a:ea typeface="Montserrat Medium"/>
                <a:cs typeface="Montserrat Medium"/>
                <a:sym typeface="Montserrat Medium"/>
              </a:rPr>
              <a:t>на </a:t>
            </a:r>
            <a:r>
              <a:rPr lang="ru-RU" sz="3600" dirty="0" err="1" smtClean="0">
                <a:solidFill>
                  <a:srgbClr val="043933"/>
                </a:solidFill>
                <a:latin typeface="Montserrat Medium"/>
                <a:ea typeface="Montserrat Medium"/>
                <a:cs typeface="Montserrat Medium"/>
                <a:sym typeface="Montserrat Medium"/>
              </a:rPr>
              <a:t>ubuntu</a:t>
            </a:r>
            <a:r>
              <a:rPr lang="ru-RU" sz="3600" dirty="0" smtClean="0">
                <a:solidFill>
                  <a:srgbClr val="043933"/>
                </a:solidFill>
                <a:latin typeface="Montserrat Medium"/>
                <a:ea typeface="Montserrat Medium"/>
                <a:cs typeface="Montserrat Medium"/>
                <a:sym typeface="Montserrat Medium"/>
              </a:rPr>
              <a:t/>
            </a:r>
            <a:br>
              <a:rPr lang="ru-RU" sz="3600" dirty="0" smtClean="0">
                <a:solidFill>
                  <a:srgbClr val="043933"/>
                </a:solidFill>
                <a:latin typeface="Montserrat Medium"/>
                <a:ea typeface="Montserrat Medium"/>
                <a:cs typeface="Montserrat Medium"/>
                <a:sym typeface="Montserrat Medium"/>
              </a:rPr>
            </a:br>
            <a:r>
              <a:rPr lang="en-US" sz="1000" dirty="0">
                <a:solidFill>
                  <a:srgbClr val="043933"/>
                </a:solidFill>
                <a:latin typeface="Montserrat Medium"/>
                <a:ea typeface="Montserrat Medium"/>
                <a:cs typeface="Montserrat Medium"/>
                <a:sym typeface="Montserrat Medium"/>
              </a:rPr>
              <a:t>https://timeweb.cloud/tutorials/docker/kak-ustanovit-docker-na-ubuntu-22-04</a:t>
            </a:r>
            <a:r>
              <a:rPr lang="ru-RU" sz="1000" dirty="0">
                <a:solidFill>
                  <a:srgbClr val="043933"/>
                </a:solidFill>
                <a:latin typeface="Montserrat Medium"/>
                <a:ea typeface="Montserrat Medium"/>
                <a:cs typeface="Montserrat Medium"/>
                <a:sym typeface="Montserrat Medium"/>
              </a:rPr>
              <a:t/>
            </a:r>
            <a:br>
              <a:rPr lang="ru-RU" sz="1000" dirty="0">
                <a:solidFill>
                  <a:srgbClr val="043933"/>
                </a:solidFill>
                <a:latin typeface="Montserrat Medium"/>
                <a:ea typeface="Montserrat Medium"/>
                <a:cs typeface="Montserrat Medium"/>
                <a:sym typeface="Montserrat Medium"/>
              </a:rPr>
            </a:br>
            <a:endParaRPr sz="10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1883593"/>
          </a:xfrm>
          <a:prstGeom prst="rect">
            <a:avLst/>
          </a:prstGeom>
          <a:noFill/>
          <a:ln>
            <a:noFill/>
          </a:ln>
        </p:spPr>
        <p:txBody>
          <a:bodyPr spcFirstLastPara="1" wrap="square" lIns="0" tIns="0" rIns="0" bIns="0" anchor="t" anchorCtr="0">
            <a:spAutoFit/>
          </a:bodyPr>
          <a:lstStyle/>
          <a:p>
            <a:pPr lvl="0">
              <a:lnSpc>
                <a:spcPct val="85000"/>
              </a:lnSpc>
            </a:pPr>
            <a:r>
              <a:rPr lang="ru-RU" dirty="0" smtClean="0">
                <a:solidFill>
                  <a:srgbClr val="043933"/>
                </a:solidFill>
                <a:latin typeface="Montserrat Medium"/>
                <a:ea typeface="Montserrat Medium"/>
                <a:cs typeface="Montserrat Medium"/>
                <a:sym typeface="Montserrat Medium"/>
              </a:rPr>
              <a:t>Обновляем </a:t>
            </a:r>
            <a:r>
              <a:rPr lang="ru-RU" dirty="0">
                <a:solidFill>
                  <a:srgbClr val="043933"/>
                </a:solidFill>
                <a:latin typeface="Montserrat Medium"/>
                <a:ea typeface="Montserrat Medium"/>
                <a:cs typeface="Montserrat Medium"/>
                <a:sym typeface="Montserrat Medium"/>
              </a:rPr>
              <a:t>индексы пакетов </a:t>
            </a:r>
            <a:r>
              <a:rPr lang="ru-RU" dirty="0" err="1" smtClean="0">
                <a:solidFill>
                  <a:srgbClr val="043933"/>
                </a:solidFill>
                <a:latin typeface="Montserrat Medium"/>
                <a:ea typeface="Montserrat Medium"/>
                <a:cs typeface="Montserrat Medium"/>
                <a:sym typeface="Montserrat Medium"/>
              </a:rPr>
              <a:t>apt</a:t>
            </a:r>
            <a:endParaRPr lang="ru-RU" dirty="0" smtClean="0">
              <a:solidFill>
                <a:srgbClr val="043933"/>
              </a:solidFill>
              <a:latin typeface="Montserrat Medium"/>
              <a:ea typeface="Montserrat Medium"/>
              <a:cs typeface="Montserrat Medium"/>
              <a:sym typeface="Montserrat Medium"/>
            </a:endParaRPr>
          </a:p>
          <a:p>
            <a:pPr lvl="0">
              <a:lnSpc>
                <a:spcPct val="85000"/>
              </a:lnSpc>
            </a:pPr>
            <a:endParaRPr lang="ru-RU" dirty="0">
              <a:solidFill>
                <a:srgbClr val="043933"/>
              </a:solidFill>
              <a:latin typeface="Montserrat Medium"/>
              <a:ea typeface="Montserrat Medium"/>
              <a:cs typeface="Montserrat Medium"/>
              <a:sym typeface="Montserrat Medium"/>
            </a:endParaRPr>
          </a:p>
          <a:p>
            <a:pPr>
              <a:lnSpc>
                <a:spcPct val="85000"/>
              </a:lnSpc>
            </a:pPr>
            <a:r>
              <a:rPr lang="ru-RU" sz="1800" dirty="0" err="1">
                <a:solidFill>
                  <a:srgbClr val="043933"/>
                </a:solidFill>
                <a:latin typeface="Montserrat Medium"/>
                <a:ea typeface="Montserrat Medium"/>
                <a:cs typeface="Montserrat Medium"/>
                <a:sym typeface="Montserrat Medium"/>
              </a:rPr>
              <a:t>sudo</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apt</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update</a:t>
            </a:r>
            <a:endParaRPr lang="ru-RU" sz="1800" dirty="0">
              <a:solidFill>
                <a:srgbClr val="043933"/>
              </a:solidFill>
              <a:latin typeface="Montserrat Medium"/>
              <a:ea typeface="Montserrat Medium"/>
              <a:cs typeface="Montserrat Medium"/>
              <a:sym typeface="Montserrat Medium"/>
            </a:endParaRP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Что </a:t>
            </a:r>
            <a:r>
              <a:rPr lang="ru-RU" dirty="0">
                <a:solidFill>
                  <a:srgbClr val="043933"/>
                </a:solidFill>
                <a:latin typeface="Montserrat Medium"/>
                <a:ea typeface="Montserrat Medium"/>
                <a:cs typeface="Montserrat Medium"/>
                <a:sym typeface="Montserrat Medium"/>
              </a:rPr>
              <a:t>такое </a:t>
            </a:r>
            <a:r>
              <a:rPr lang="ru-RU" dirty="0" smtClean="0">
                <a:solidFill>
                  <a:srgbClr val="043933"/>
                </a:solidFill>
                <a:latin typeface="Montserrat Medium"/>
                <a:ea typeface="Montserrat Medium"/>
                <a:cs typeface="Montserrat Medium"/>
                <a:sym typeface="Montserrat Medium"/>
              </a:rPr>
              <a:t>APT?</a:t>
            </a: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APT (сокращение от </a:t>
            </a:r>
            <a:r>
              <a:rPr lang="ru-RU" dirty="0" err="1">
                <a:solidFill>
                  <a:srgbClr val="043933"/>
                </a:solidFill>
                <a:latin typeface="Montserrat Medium"/>
                <a:ea typeface="Montserrat Medium"/>
                <a:cs typeface="Montserrat Medium"/>
                <a:sym typeface="Montserrat Medium"/>
              </a:rPr>
              <a:t>Advanced</a:t>
            </a:r>
            <a:r>
              <a:rPr lang="ru-RU" dirty="0">
                <a:solidFill>
                  <a:srgbClr val="043933"/>
                </a:solidFill>
                <a:latin typeface="Montserrat Medium"/>
                <a:ea typeface="Montserrat Medium"/>
                <a:cs typeface="Montserrat Medium"/>
                <a:sym typeface="Montserrat Medium"/>
              </a:rPr>
              <a:t> </a:t>
            </a:r>
            <a:r>
              <a:rPr lang="ru-RU" dirty="0" err="1">
                <a:solidFill>
                  <a:srgbClr val="043933"/>
                </a:solidFill>
                <a:latin typeface="Montserrat Medium"/>
                <a:ea typeface="Montserrat Medium"/>
                <a:cs typeface="Montserrat Medium"/>
                <a:sym typeface="Montserrat Medium"/>
              </a:rPr>
              <a:t>Packaging</a:t>
            </a:r>
            <a:r>
              <a:rPr lang="ru-RU" dirty="0">
                <a:solidFill>
                  <a:srgbClr val="043933"/>
                </a:solidFill>
                <a:latin typeface="Montserrat Medium"/>
                <a:ea typeface="Montserrat Medium"/>
                <a:cs typeface="Montserrat Medium"/>
                <a:sym typeface="Montserrat Medium"/>
              </a:rPr>
              <a:t> </a:t>
            </a:r>
            <a:r>
              <a:rPr lang="ru-RU" dirty="0" err="1">
                <a:solidFill>
                  <a:srgbClr val="043933"/>
                </a:solidFill>
                <a:latin typeface="Montserrat Medium"/>
                <a:ea typeface="Montserrat Medium"/>
                <a:cs typeface="Montserrat Medium"/>
                <a:sym typeface="Montserrat Medium"/>
              </a:rPr>
              <a:t>Tool</a:t>
            </a:r>
            <a:r>
              <a:rPr lang="ru-RU" dirty="0">
                <a:solidFill>
                  <a:srgbClr val="043933"/>
                </a:solidFill>
                <a:latin typeface="Montserrat Medium"/>
                <a:ea typeface="Montserrat Medium"/>
                <a:cs typeface="Montserrat Medium"/>
                <a:sym typeface="Montserrat Medium"/>
              </a:rPr>
              <a:t>) — это набор утилит для установки, удаления, обновления, поиска пакетов в </a:t>
            </a:r>
            <a:r>
              <a:rPr lang="ru-RU" dirty="0" err="1">
                <a:solidFill>
                  <a:srgbClr val="043933"/>
                </a:solidFill>
                <a:latin typeface="Montserrat Medium"/>
                <a:ea typeface="Montserrat Medium"/>
                <a:cs typeface="Montserrat Medium"/>
                <a:sym typeface="Montserrat Medium"/>
              </a:rPr>
              <a:t>Linux</a:t>
            </a:r>
            <a:r>
              <a:rPr lang="ru-RU" dirty="0">
                <a:solidFill>
                  <a:srgbClr val="043933"/>
                </a:solidFill>
                <a:latin typeface="Montserrat Medium"/>
                <a:ea typeface="Montserrat Medium"/>
                <a:cs typeface="Montserrat Medium"/>
                <a:sym typeface="Montserrat Medium"/>
              </a:rPr>
              <a:t>, а также для управления </a:t>
            </a:r>
            <a:r>
              <a:rPr lang="ru-RU" dirty="0" err="1">
                <a:solidFill>
                  <a:srgbClr val="043933"/>
                </a:solidFill>
                <a:latin typeface="Montserrat Medium"/>
                <a:ea typeface="Montserrat Medium"/>
                <a:cs typeface="Montserrat Medium"/>
                <a:sym typeface="Montserrat Medium"/>
              </a:rPr>
              <a:t>репозиториями</a:t>
            </a:r>
            <a:r>
              <a:rPr lang="ru-RU" dirty="0">
                <a:solidFill>
                  <a:srgbClr val="043933"/>
                </a:solidFill>
                <a:latin typeface="Montserrat Medium"/>
                <a:ea typeface="Montserrat Medium"/>
                <a:cs typeface="Montserrat Medium"/>
                <a:sym typeface="Montserrat Medium"/>
              </a:rPr>
              <a:t>. APT еще называют пакетным менеджером.</a:t>
            </a:r>
          </a:p>
          <a:p>
            <a:pPr lvl="0">
              <a:lnSpc>
                <a:spcPct val="85000"/>
              </a:lnSpc>
            </a:pPr>
            <a:endParaRPr lang="ru-RU" dirty="0" smtClean="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3418246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ru-RU" sz="3600" dirty="0" err="1" smtClean="0">
                <a:solidFill>
                  <a:srgbClr val="043933"/>
                </a:solidFill>
                <a:latin typeface="Montserrat Medium"/>
                <a:ea typeface="Montserrat Medium"/>
                <a:cs typeface="Montserrat Medium"/>
                <a:sym typeface="Montserrat Medium"/>
              </a:rPr>
              <a:t>docker</a:t>
            </a:r>
            <a:r>
              <a:rPr lang="ru-RU" sz="3600" dirty="0" smtClean="0">
                <a:solidFill>
                  <a:srgbClr val="043933"/>
                </a:solidFill>
                <a:latin typeface="Montserrat Medium"/>
                <a:ea typeface="Montserrat Medium"/>
                <a:cs typeface="Montserrat Medium"/>
                <a:sym typeface="Montserrat Medium"/>
              </a:rPr>
              <a:t> </a:t>
            </a:r>
            <a:r>
              <a:rPr lang="ru-RU" sz="3600" dirty="0">
                <a:solidFill>
                  <a:srgbClr val="043933"/>
                </a:solidFill>
                <a:latin typeface="Montserrat Medium"/>
                <a:ea typeface="Montserrat Medium"/>
                <a:cs typeface="Montserrat Medium"/>
                <a:sym typeface="Montserrat Medium"/>
              </a:rPr>
              <a:t>на </a:t>
            </a:r>
            <a:r>
              <a:rPr lang="ru-RU" sz="3600" dirty="0" err="1">
                <a:solidFill>
                  <a:srgbClr val="043933"/>
                </a:solidFill>
                <a:latin typeface="Montserrat Medium"/>
                <a:ea typeface="Montserrat Medium"/>
                <a:cs typeface="Montserrat Medium"/>
                <a:sym typeface="Montserrat Medium"/>
              </a:rPr>
              <a:t>ubuntu</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2930033"/>
          </a:xfrm>
          <a:prstGeom prst="rect">
            <a:avLst/>
          </a:prstGeom>
          <a:noFill/>
          <a:ln>
            <a:noFill/>
          </a:ln>
        </p:spPr>
        <p:txBody>
          <a:bodyPr spcFirstLastPara="1" wrap="square" lIns="0" tIns="0" rIns="0" bIns="0" anchor="t" anchorCtr="0">
            <a:spAutoFit/>
          </a:bodyPr>
          <a:lstStyle/>
          <a:p>
            <a:pPr lvl="0">
              <a:lnSpc>
                <a:spcPct val="85000"/>
              </a:lnSpc>
            </a:pPr>
            <a:r>
              <a:rPr lang="ru-RU" dirty="0" smtClean="0">
                <a:solidFill>
                  <a:srgbClr val="043933"/>
                </a:solidFill>
                <a:latin typeface="Montserrat Medium"/>
                <a:ea typeface="Montserrat Medium"/>
                <a:cs typeface="Montserrat Medium"/>
                <a:sym typeface="Montserrat Medium"/>
              </a:rPr>
              <a:t>Для </a:t>
            </a:r>
            <a:r>
              <a:rPr lang="ru-RU" dirty="0">
                <a:solidFill>
                  <a:srgbClr val="043933"/>
                </a:solidFill>
                <a:latin typeface="Montserrat Medium"/>
                <a:ea typeface="Montserrat Medium"/>
                <a:cs typeface="Montserrat Medium"/>
                <a:sym typeface="Montserrat Medium"/>
              </a:rPr>
              <a:t>установки докера потребуется дополнительно загрузить 4 </a:t>
            </a:r>
            <a:r>
              <a:rPr lang="ru-RU" dirty="0" smtClean="0">
                <a:solidFill>
                  <a:srgbClr val="043933"/>
                </a:solidFill>
                <a:latin typeface="Montserrat Medium"/>
                <a:ea typeface="Montserrat Medium"/>
                <a:cs typeface="Montserrat Medium"/>
                <a:sym typeface="Montserrat Medium"/>
              </a:rPr>
              <a:t>пакета:</a:t>
            </a: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sz="1800" dirty="0" err="1" smtClean="0">
                <a:solidFill>
                  <a:srgbClr val="043933"/>
                </a:solidFill>
                <a:latin typeface="Montserrat Medium"/>
                <a:ea typeface="Montserrat Medium"/>
                <a:cs typeface="Montserrat Medium"/>
                <a:sym typeface="Montserrat Medium"/>
              </a:rPr>
              <a:t>curl</a:t>
            </a:r>
            <a:r>
              <a:rPr lang="ru-RU" dirty="0" smtClean="0">
                <a:solidFill>
                  <a:srgbClr val="043933"/>
                </a:solidFill>
                <a:latin typeface="Montserrat Medium"/>
                <a:ea typeface="Montserrat Medium"/>
                <a:cs typeface="Montserrat Medium"/>
                <a:sym typeface="Montserrat Medium"/>
              </a:rPr>
              <a:t> </a:t>
            </a:r>
            <a:r>
              <a:rPr lang="ru-RU" dirty="0">
                <a:solidFill>
                  <a:srgbClr val="043933"/>
                </a:solidFill>
                <a:latin typeface="Montserrat Medium"/>
                <a:ea typeface="Montserrat Medium"/>
                <a:cs typeface="Montserrat Medium"/>
                <a:sym typeface="Montserrat Medium"/>
              </a:rPr>
              <a:t>— необходим для работы с веб-ресурсами;</a:t>
            </a:r>
          </a:p>
          <a:p>
            <a:pPr lvl="0">
              <a:lnSpc>
                <a:spcPct val="85000"/>
              </a:lnSpc>
            </a:pPr>
            <a:r>
              <a:rPr lang="ru-RU" sz="1800" dirty="0" err="1" smtClean="0">
                <a:solidFill>
                  <a:srgbClr val="043933"/>
                </a:solidFill>
                <a:latin typeface="Montserrat Medium"/>
                <a:ea typeface="Montserrat Medium"/>
                <a:cs typeface="Montserrat Medium"/>
                <a:sym typeface="Montserrat Medium"/>
              </a:rPr>
              <a:t>software-properties-common</a:t>
            </a:r>
            <a:r>
              <a:rPr lang="ru-RU" dirty="0" smtClean="0">
                <a:solidFill>
                  <a:srgbClr val="043933"/>
                </a:solidFill>
                <a:latin typeface="Montserrat Medium"/>
                <a:ea typeface="Montserrat Medium"/>
                <a:cs typeface="Montserrat Medium"/>
                <a:sym typeface="Montserrat Medium"/>
              </a:rPr>
              <a:t> </a:t>
            </a:r>
            <a:r>
              <a:rPr lang="ru-RU" dirty="0">
                <a:solidFill>
                  <a:srgbClr val="043933"/>
                </a:solidFill>
                <a:latin typeface="Montserrat Medium"/>
                <a:ea typeface="Montserrat Medium"/>
                <a:cs typeface="Montserrat Medium"/>
                <a:sym typeface="Montserrat Medium"/>
              </a:rPr>
              <a:t>— пакет для управления ПО с помощью скриптов;</a:t>
            </a:r>
          </a:p>
          <a:p>
            <a:pPr lvl="0">
              <a:lnSpc>
                <a:spcPct val="85000"/>
              </a:lnSpc>
            </a:pPr>
            <a:r>
              <a:rPr lang="ru-RU" sz="1800" dirty="0" err="1" smtClean="0">
                <a:solidFill>
                  <a:srgbClr val="043933"/>
                </a:solidFill>
                <a:latin typeface="Montserrat Medium"/>
                <a:ea typeface="Montserrat Medium"/>
                <a:cs typeface="Montserrat Medium"/>
                <a:sym typeface="Montserrat Medium"/>
              </a:rPr>
              <a:t>ca-certificates</a:t>
            </a:r>
            <a:r>
              <a:rPr lang="ru-RU" dirty="0" smtClean="0">
                <a:solidFill>
                  <a:srgbClr val="043933"/>
                </a:solidFill>
                <a:latin typeface="Montserrat Medium"/>
                <a:ea typeface="Montserrat Medium"/>
                <a:cs typeface="Montserrat Medium"/>
                <a:sym typeface="Montserrat Medium"/>
              </a:rPr>
              <a:t> </a:t>
            </a:r>
            <a:r>
              <a:rPr lang="ru-RU" dirty="0">
                <a:solidFill>
                  <a:srgbClr val="043933"/>
                </a:solidFill>
                <a:latin typeface="Montserrat Medium"/>
                <a:ea typeface="Montserrat Medium"/>
                <a:cs typeface="Montserrat Medium"/>
                <a:sym typeface="Montserrat Medium"/>
              </a:rPr>
              <a:t>— содержит информацию о центрах сертификации;</a:t>
            </a:r>
          </a:p>
          <a:p>
            <a:pPr lvl="0">
              <a:lnSpc>
                <a:spcPct val="85000"/>
              </a:lnSpc>
            </a:pPr>
            <a:r>
              <a:rPr lang="ru-RU" sz="1800" dirty="0" err="1" smtClean="0">
                <a:solidFill>
                  <a:srgbClr val="043933"/>
                </a:solidFill>
                <a:latin typeface="Montserrat Medium"/>
                <a:ea typeface="Montserrat Medium"/>
                <a:cs typeface="Montserrat Medium"/>
                <a:sym typeface="Montserrat Medium"/>
              </a:rPr>
              <a:t>apt-transport-https</a:t>
            </a:r>
            <a:r>
              <a:rPr lang="ru-RU" dirty="0" smtClean="0">
                <a:solidFill>
                  <a:srgbClr val="043933"/>
                </a:solidFill>
                <a:latin typeface="Montserrat Medium"/>
                <a:ea typeface="Montserrat Medium"/>
                <a:cs typeface="Montserrat Medium"/>
                <a:sym typeface="Montserrat Medium"/>
              </a:rPr>
              <a:t> </a:t>
            </a:r>
            <a:r>
              <a:rPr lang="ru-RU" dirty="0">
                <a:solidFill>
                  <a:srgbClr val="043933"/>
                </a:solidFill>
                <a:latin typeface="Montserrat Medium"/>
                <a:ea typeface="Montserrat Medium"/>
                <a:cs typeface="Montserrat Medium"/>
                <a:sym typeface="Montserrat Medium"/>
              </a:rPr>
              <a:t>— необходим для передачи данных по протоколу HTTPS.</a:t>
            </a:r>
          </a:p>
          <a:p>
            <a:pPr lvl="0">
              <a:lnSpc>
                <a:spcPct val="85000"/>
              </a:lnSpc>
            </a:pP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Скачаем их одной командой:</a:t>
            </a:r>
            <a:endParaRPr lang="ru-RU" dirty="0">
              <a:solidFill>
                <a:srgbClr val="043933"/>
              </a:solidFill>
              <a:latin typeface="Montserrat Medium"/>
              <a:ea typeface="Montserrat Medium"/>
              <a:cs typeface="Montserrat Medium"/>
              <a:sym typeface="Montserrat Medium"/>
            </a:endParaRPr>
          </a:p>
          <a:p>
            <a:pPr lvl="0">
              <a:lnSpc>
                <a:spcPct val="85000"/>
              </a:lnSpc>
            </a:pPr>
            <a:r>
              <a:rPr lang="ru-RU" sz="1800" dirty="0" err="1">
                <a:solidFill>
                  <a:srgbClr val="043933"/>
                </a:solidFill>
                <a:latin typeface="Montserrat Medium"/>
                <a:ea typeface="Montserrat Medium"/>
                <a:cs typeface="Montserrat Medium"/>
                <a:sym typeface="Montserrat Medium"/>
              </a:rPr>
              <a:t>sudo</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apt</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install</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curl</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software-properties-common</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ca-certificates</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apt-transport-https</a:t>
            </a:r>
            <a:r>
              <a:rPr lang="ru-RU" sz="1800" dirty="0">
                <a:solidFill>
                  <a:srgbClr val="043933"/>
                </a:solidFill>
                <a:latin typeface="Montserrat Medium"/>
                <a:ea typeface="Montserrat Medium"/>
                <a:cs typeface="Montserrat Medium"/>
                <a:sym typeface="Montserrat Medium"/>
              </a:rPr>
              <a:t> </a:t>
            </a:r>
            <a:r>
              <a:rPr lang="ru-RU" sz="1800" dirty="0" smtClean="0">
                <a:solidFill>
                  <a:srgbClr val="043933"/>
                </a:solidFill>
                <a:latin typeface="Montserrat Medium"/>
                <a:ea typeface="Montserrat Medium"/>
                <a:cs typeface="Montserrat Medium"/>
                <a:sym typeface="Montserrat Medium"/>
              </a:rPr>
              <a:t>–y</a:t>
            </a:r>
          </a:p>
          <a:p>
            <a:pPr lvl="0">
              <a:lnSpc>
                <a:spcPct val="85000"/>
              </a:lnSpc>
            </a:pPr>
            <a:endParaRPr lang="ru-RU" sz="1800"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Флаг -y означает, что на все вопросы терминала ответом будет «Да</a:t>
            </a:r>
            <a:r>
              <a:rPr lang="ru-RU" dirty="0" smtClean="0">
                <a:solidFill>
                  <a:srgbClr val="043933"/>
                </a:solidFill>
                <a:latin typeface="Montserrat Medium"/>
                <a:ea typeface="Montserrat Medium"/>
                <a:cs typeface="Montserrat Medium"/>
                <a:sym typeface="Montserrat Medium"/>
              </a:rPr>
              <a:t>»</a:t>
            </a:r>
            <a:endParaRPr lang="ru-RU"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368961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ru-RU" sz="3600" dirty="0" err="1" smtClean="0">
                <a:solidFill>
                  <a:srgbClr val="043933"/>
                </a:solidFill>
                <a:latin typeface="Montserrat Medium"/>
                <a:ea typeface="Montserrat Medium"/>
                <a:cs typeface="Montserrat Medium"/>
                <a:sym typeface="Montserrat Medium"/>
              </a:rPr>
              <a:t>docker</a:t>
            </a:r>
            <a:r>
              <a:rPr lang="ru-RU" sz="3600" dirty="0" smtClean="0">
                <a:solidFill>
                  <a:srgbClr val="043933"/>
                </a:solidFill>
                <a:latin typeface="Montserrat Medium"/>
                <a:ea typeface="Montserrat Medium"/>
                <a:cs typeface="Montserrat Medium"/>
                <a:sym typeface="Montserrat Medium"/>
              </a:rPr>
              <a:t> </a:t>
            </a:r>
            <a:r>
              <a:rPr lang="ru-RU" sz="3600" dirty="0">
                <a:solidFill>
                  <a:srgbClr val="043933"/>
                </a:solidFill>
                <a:latin typeface="Montserrat Medium"/>
                <a:ea typeface="Montserrat Medium"/>
                <a:cs typeface="Montserrat Medium"/>
                <a:sym typeface="Montserrat Medium"/>
              </a:rPr>
              <a:t>на </a:t>
            </a:r>
            <a:r>
              <a:rPr lang="ru-RU" sz="3600" dirty="0" err="1">
                <a:solidFill>
                  <a:srgbClr val="043933"/>
                </a:solidFill>
                <a:latin typeface="Montserrat Medium"/>
                <a:ea typeface="Montserrat Medium"/>
                <a:cs typeface="Montserrat Medium"/>
                <a:sym typeface="Montserrat Medium"/>
              </a:rPr>
              <a:t>ubuntu</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1674305"/>
          </a:xfrm>
          <a:prstGeom prst="rect">
            <a:avLst/>
          </a:prstGeom>
          <a:noFill/>
          <a:ln>
            <a:noFill/>
          </a:ln>
        </p:spPr>
        <p:txBody>
          <a:bodyPr spcFirstLastPara="1" wrap="square" lIns="0" tIns="0" rIns="0" bIns="0" anchor="t" anchorCtr="0">
            <a:spAutoFit/>
          </a:bodyPr>
          <a:lstStyle/>
          <a:p>
            <a:pPr lvl="0">
              <a:lnSpc>
                <a:spcPct val="85000"/>
              </a:lnSpc>
            </a:pPr>
            <a:r>
              <a:rPr lang="ru-RU" sz="1800" dirty="0" smtClean="0">
                <a:solidFill>
                  <a:srgbClr val="043933"/>
                </a:solidFill>
                <a:latin typeface="Montserrat Medium"/>
                <a:ea typeface="Montserrat Medium"/>
                <a:cs typeface="Montserrat Medium"/>
                <a:sym typeface="Montserrat Medium"/>
              </a:rPr>
              <a:t>Импортируем </a:t>
            </a:r>
            <a:r>
              <a:rPr lang="ru-RU" sz="1800" dirty="0">
                <a:solidFill>
                  <a:srgbClr val="043933"/>
                </a:solidFill>
                <a:latin typeface="Montserrat Medium"/>
                <a:ea typeface="Montserrat Medium"/>
                <a:cs typeface="Montserrat Medium"/>
                <a:sym typeface="Montserrat Medium"/>
              </a:rPr>
              <a:t>GPG-ключ</a:t>
            </a:r>
          </a:p>
          <a:p>
            <a:pPr lvl="0">
              <a:lnSpc>
                <a:spcPct val="85000"/>
              </a:lnSpc>
            </a:pP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GPG-ключ </a:t>
            </a:r>
            <a:r>
              <a:rPr lang="ru-RU" dirty="0">
                <a:solidFill>
                  <a:srgbClr val="043933"/>
                </a:solidFill>
                <a:latin typeface="Montserrat Medium"/>
                <a:ea typeface="Montserrat Medium"/>
                <a:cs typeface="Montserrat Medium"/>
                <a:sym typeface="Montserrat Medium"/>
              </a:rPr>
              <a:t>нужен для верификации подписей ПО. Он понадобится для добавления </a:t>
            </a:r>
            <a:r>
              <a:rPr lang="ru-RU" dirty="0" err="1">
                <a:solidFill>
                  <a:srgbClr val="043933"/>
                </a:solidFill>
                <a:latin typeface="Montserrat Medium"/>
                <a:ea typeface="Montserrat Medium"/>
                <a:cs typeface="Montserrat Medium"/>
                <a:sym typeface="Montserrat Medium"/>
              </a:rPr>
              <a:t>репозитория</a:t>
            </a:r>
            <a:r>
              <a:rPr lang="ru-RU" dirty="0">
                <a:solidFill>
                  <a:srgbClr val="043933"/>
                </a:solidFill>
                <a:latin typeface="Montserrat Medium"/>
                <a:ea typeface="Montserrat Medium"/>
                <a:cs typeface="Montserrat Medium"/>
                <a:sym typeface="Montserrat Medium"/>
              </a:rPr>
              <a:t> докера в локальный список. Импортируем GPG-ключ:</a:t>
            </a:r>
          </a:p>
          <a:p>
            <a:pPr lvl="0">
              <a:lnSpc>
                <a:spcPct val="85000"/>
              </a:lnSpc>
            </a:pPr>
            <a:r>
              <a:rPr lang="ru-RU" sz="1800" dirty="0" err="1" smtClean="0">
                <a:solidFill>
                  <a:srgbClr val="043933"/>
                </a:solidFill>
                <a:latin typeface="Montserrat Medium"/>
                <a:ea typeface="Montserrat Medium"/>
                <a:cs typeface="Montserrat Medium"/>
                <a:sym typeface="Montserrat Medium"/>
              </a:rPr>
              <a:t>wget</a:t>
            </a:r>
            <a:r>
              <a:rPr lang="ru-RU" sz="1800" dirty="0" smtClean="0">
                <a:solidFill>
                  <a:srgbClr val="043933"/>
                </a:solidFill>
                <a:latin typeface="Montserrat Medium"/>
                <a:ea typeface="Montserrat Medium"/>
                <a:cs typeface="Montserrat Medium"/>
                <a:sym typeface="Montserrat Medium"/>
              </a:rPr>
              <a:t> -O- https://download.docker.com/linux/ubuntu/gpg | </a:t>
            </a:r>
            <a:r>
              <a:rPr lang="ru-RU" sz="1800" dirty="0" err="1" smtClean="0">
                <a:solidFill>
                  <a:srgbClr val="043933"/>
                </a:solidFill>
                <a:latin typeface="Montserrat Medium"/>
                <a:ea typeface="Montserrat Medium"/>
                <a:cs typeface="Montserrat Medium"/>
                <a:sym typeface="Montserrat Medium"/>
              </a:rPr>
              <a:t>gpg</a:t>
            </a:r>
            <a:r>
              <a:rPr lang="ru-RU" sz="1800" dirty="0" smtClean="0">
                <a:solidFill>
                  <a:srgbClr val="043933"/>
                </a:solidFill>
                <a:latin typeface="Montserrat Medium"/>
                <a:ea typeface="Montserrat Medium"/>
                <a:cs typeface="Montserrat Medium"/>
                <a:sym typeface="Montserrat Medium"/>
              </a:rPr>
              <a:t> --</a:t>
            </a:r>
            <a:r>
              <a:rPr lang="ru-RU" sz="1800" dirty="0" err="1" smtClean="0">
                <a:solidFill>
                  <a:srgbClr val="043933"/>
                </a:solidFill>
                <a:latin typeface="Montserrat Medium"/>
                <a:ea typeface="Montserrat Medium"/>
                <a:cs typeface="Montserrat Medium"/>
                <a:sym typeface="Montserrat Medium"/>
              </a:rPr>
              <a:t>dearmor</a:t>
            </a:r>
            <a:r>
              <a:rPr lang="ru-RU" sz="1800" dirty="0" smtClean="0">
                <a:solidFill>
                  <a:srgbClr val="043933"/>
                </a:solidFill>
                <a:latin typeface="Montserrat Medium"/>
                <a:ea typeface="Montserrat Medium"/>
                <a:cs typeface="Montserrat Medium"/>
                <a:sym typeface="Montserrat Medium"/>
              </a:rPr>
              <a:t> | </a:t>
            </a:r>
            <a:r>
              <a:rPr lang="ru-RU" sz="1800" dirty="0" err="1" smtClean="0">
                <a:solidFill>
                  <a:srgbClr val="043933"/>
                </a:solidFill>
                <a:latin typeface="Montserrat Medium"/>
                <a:ea typeface="Montserrat Medium"/>
                <a:cs typeface="Montserrat Medium"/>
                <a:sym typeface="Montserrat Medium"/>
              </a:rPr>
              <a:t>sudo</a:t>
            </a:r>
            <a:r>
              <a:rPr lang="ru-RU" sz="1800" dirty="0" smtClean="0">
                <a:solidFill>
                  <a:srgbClr val="043933"/>
                </a:solidFill>
                <a:latin typeface="Montserrat Medium"/>
                <a:ea typeface="Montserrat Medium"/>
                <a:cs typeface="Montserrat Medium"/>
                <a:sym typeface="Montserrat Medium"/>
              </a:rPr>
              <a:t> </a:t>
            </a:r>
            <a:r>
              <a:rPr lang="ru-RU" sz="1800" dirty="0" err="1" smtClean="0">
                <a:solidFill>
                  <a:srgbClr val="043933"/>
                </a:solidFill>
                <a:latin typeface="Montserrat Medium"/>
                <a:ea typeface="Montserrat Medium"/>
                <a:cs typeface="Montserrat Medium"/>
                <a:sym typeface="Montserrat Medium"/>
              </a:rPr>
              <a:t>tee</a:t>
            </a:r>
            <a:r>
              <a:rPr lang="ru-RU" sz="1800" dirty="0" smtClean="0">
                <a:solidFill>
                  <a:srgbClr val="043933"/>
                </a:solidFill>
                <a:latin typeface="Montserrat Medium"/>
                <a:ea typeface="Montserrat Medium"/>
                <a:cs typeface="Montserrat Medium"/>
                <a:sym typeface="Montserrat Medium"/>
              </a:rPr>
              <a:t> /</a:t>
            </a:r>
            <a:r>
              <a:rPr lang="ru-RU" sz="1800" dirty="0" err="1" smtClean="0">
                <a:solidFill>
                  <a:srgbClr val="043933"/>
                </a:solidFill>
                <a:latin typeface="Montserrat Medium"/>
                <a:ea typeface="Montserrat Medium"/>
                <a:cs typeface="Montserrat Medium"/>
                <a:sym typeface="Montserrat Medium"/>
              </a:rPr>
              <a:t>etc</a:t>
            </a:r>
            <a:r>
              <a:rPr lang="ru-RU" sz="1800" dirty="0" smtClean="0">
                <a:solidFill>
                  <a:srgbClr val="043933"/>
                </a:solidFill>
                <a:latin typeface="Montserrat Medium"/>
                <a:ea typeface="Montserrat Medium"/>
                <a:cs typeface="Montserrat Medium"/>
                <a:sym typeface="Montserrat Medium"/>
              </a:rPr>
              <a:t>/</a:t>
            </a:r>
            <a:r>
              <a:rPr lang="ru-RU" sz="1800" dirty="0" err="1" smtClean="0">
                <a:solidFill>
                  <a:srgbClr val="043933"/>
                </a:solidFill>
                <a:latin typeface="Montserrat Medium"/>
                <a:ea typeface="Montserrat Medium"/>
                <a:cs typeface="Montserrat Medium"/>
                <a:sym typeface="Montserrat Medium"/>
              </a:rPr>
              <a:t>apt</a:t>
            </a:r>
            <a:r>
              <a:rPr lang="ru-RU" sz="1800" dirty="0" smtClean="0">
                <a:solidFill>
                  <a:srgbClr val="043933"/>
                </a:solidFill>
                <a:latin typeface="Montserrat Medium"/>
                <a:ea typeface="Montserrat Medium"/>
                <a:cs typeface="Montserrat Medium"/>
                <a:sym typeface="Montserrat Medium"/>
              </a:rPr>
              <a:t>/</a:t>
            </a:r>
            <a:r>
              <a:rPr lang="ru-RU" sz="1800" dirty="0" err="1" smtClean="0">
                <a:solidFill>
                  <a:srgbClr val="043933"/>
                </a:solidFill>
                <a:latin typeface="Montserrat Medium"/>
                <a:ea typeface="Montserrat Medium"/>
                <a:cs typeface="Montserrat Medium"/>
                <a:sym typeface="Montserrat Medium"/>
              </a:rPr>
              <a:t>keyrings</a:t>
            </a:r>
            <a:r>
              <a:rPr lang="ru-RU" sz="1800" dirty="0" smtClean="0">
                <a:solidFill>
                  <a:srgbClr val="043933"/>
                </a:solidFill>
                <a:latin typeface="Montserrat Medium"/>
                <a:ea typeface="Montserrat Medium"/>
                <a:cs typeface="Montserrat Medium"/>
                <a:sym typeface="Montserrat Medium"/>
              </a:rPr>
              <a:t>/</a:t>
            </a:r>
            <a:r>
              <a:rPr lang="ru-RU" sz="1800" dirty="0" err="1" smtClean="0">
                <a:solidFill>
                  <a:srgbClr val="043933"/>
                </a:solidFill>
                <a:latin typeface="Montserrat Medium"/>
                <a:ea typeface="Montserrat Medium"/>
                <a:cs typeface="Montserrat Medium"/>
                <a:sym typeface="Montserrat Medium"/>
              </a:rPr>
              <a:t>docker.gpg</a:t>
            </a:r>
            <a:r>
              <a:rPr lang="ru-RU" sz="1800" dirty="0" smtClean="0">
                <a:solidFill>
                  <a:srgbClr val="043933"/>
                </a:solidFill>
                <a:latin typeface="Montserrat Medium"/>
                <a:ea typeface="Montserrat Medium"/>
                <a:cs typeface="Montserrat Medium"/>
                <a:sym typeface="Montserrat Medium"/>
              </a:rPr>
              <a:t> &gt; /</a:t>
            </a:r>
            <a:r>
              <a:rPr lang="ru-RU" sz="1800" dirty="0" err="1" smtClean="0">
                <a:solidFill>
                  <a:srgbClr val="043933"/>
                </a:solidFill>
                <a:latin typeface="Montserrat Medium"/>
                <a:ea typeface="Montserrat Medium"/>
                <a:cs typeface="Montserrat Medium"/>
                <a:sym typeface="Montserrat Medium"/>
              </a:rPr>
              <a:t>dev</a:t>
            </a:r>
            <a:r>
              <a:rPr lang="ru-RU" sz="1800" dirty="0" smtClean="0">
                <a:solidFill>
                  <a:srgbClr val="043933"/>
                </a:solidFill>
                <a:latin typeface="Montserrat Medium"/>
                <a:ea typeface="Montserrat Medium"/>
                <a:cs typeface="Montserrat Medium"/>
                <a:sym typeface="Montserrat Medium"/>
              </a:rPr>
              <a:t>/</a:t>
            </a:r>
            <a:r>
              <a:rPr lang="ru-RU" sz="1800" dirty="0" err="1" smtClean="0">
                <a:solidFill>
                  <a:srgbClr val="043933"/>
                </a:solidFill>
                <a:latin typeface="Montserrat Medium"/>
                <a:ea typeface="Montserrat Medium"/>
                <a:cs typeface="Montserrat Medium"/>
                <a:sym typeface="Montserrat Medium"/>
              </a:rPr>
              <a:t>null</a:t>
            </a:r>
            <a:endParaRPr lang="ru-RU" sz="1800"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7873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ru-RU" sz="3600" dirty="0" err="1" smtClean="0">
                <a:solidFill>
                  <a:srgbClr val="043933"/>
                </a:solidFill>
                <a:latin typeface="Montserrat Medium"/>
                <a:ea typeface="Montserrat Medium"/>
                <a:cs typeface="Montserrat Medium"/>
                <a:sym typeface="Montserrat Medium"/>
              </a:rPr>
              <a:t>docker</a:t>
            </a:r>
            <a:r>
              <a:rPr lang="ru-RU" sz="3600" dirty="0" smtClean="0">
                <a:solidFill>
                  <a:srgbClr val="043933"/>
                </a:solidFill>
                <a:latin typeface="Montserrat Medium"/>
                <a:ea typeface="Montserrat Medium"/>
                <a:cs typeface="Montserrat Medium"/>
                <a:sym typeface="Montserrat Medium"/>
              </a:rPr>
              <a:t> </a:t>
            </a:r>
            <a:r>
              <a:rPr lang="ru-RU" sz="3600" dirty="0">
                <a:solidFill>
                  <a:srgbClr val="043933"/>
                </a:solidFill>
                <a:latin typeface="Montserrat Medium"/>
                <a:ea typeface="Montserrat Medium"/>
                <a:cs typeface="Montserrat Medium"/>
                <a:sym typeface="Montserrat Medium"/>
              </a:rPr>
              <a:t>на </a:t>
            </a:r>
            <a:r>
              <a:rPr lang="ru-RU" sz="3600" dirty="0" err="1">
                <a:solidFill>
                  <a:srgbClr val="043933"/>
                </a:solidFill>
                <a:latin typeface="Montserrat Medium"/>
                <a:ea typeface="Montserrat Medium"/>
                <a:cs typeface="Montserrat Medium"/>
                <a:sym typeface="Montserrat Medium"/>
              </a:rPr>
              <a:t>ubuntu</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2746906"/>
          </a:xfrm>
          <a:prstGeom prst="rect">
            <a:avLst/>
          </a:prstGeom>
          <a:noFill/>
          <a:ln>
            <a:noFill/>
          </a:ln>
        </p:spPr>
        <p:txBody>
          <a:bodyPr spcFirstLastPara="1" wrap="square" lIns="0" tIns="0" rIns="0" bIns="0" anchor="t" anchorCtr="0">
            <a:spAutoFit/>
          </a:bodyPr>
          <a:lstStyle/>
          <a:p>
            <a:pPr lvl="0">
              <a:lnSpc>
                <a:spcPct val="85000"/>
              </a:lnSpc>
            </a:pPr>
            <a:r>
              <a:rPr lang="ru-RU" sz="1800" dirty="0" smtClean="0">
                <a:solidFill>
                  <a:srgbClr val="043933"/>
                </a:solidFill>
                <a:latin typeface="Montserrat Medium"/>
                <a:ea typeface="Montserrat Medium"/>
                <a:cs typeface="Montserrat Medium"/>
                <a:sym typeface="Montserrat Medium"/>
              </a:rPr>
              <a:t>Добавим </a:t>
            </a:r>
            <a:r>
              <a:rPr lang="ru-RU" sz="1800" dirty="0" err="1">
                <a:solidFill>
                  <a:srgbClr val="043933"/>
                </a:solidFill>
                <a:latin typeface="Montserrat Medium"/>
                <a:ea typeface="Montserrat Medium"/>
                <a:cs typeface="Montserrat Medium"/>
                <a:sym typeface="Montserrat Medium"/>
              </a:rPr>
              <a:t>репозиторий</a:t>
            </a:r>
            <a:r>
              <a:rPr lang="ru-RU" sz="1800" dirty="0">
                <a:solidFill>
                  <a:srgbClr val="043933"/>
                </a:solidFill>
                <a:latin typeface="Montserrat Medium"/>
                <a:ea typeface="Montserrat Medium"/>
                <a:cs typeface="Montserrat Medium"/>
                <a:sym typeface="Montserrat Medium"/>
              </a:rPr>
              <a:t> для нашей версии </a:t>
            </a:r>
            <a:r>
              <a:rPr lang="ru-RU" sz="1800" dirty="0" err="1">
                <a:solidFill>
                  <a:srgbClr val="043933"/>
                </a:solidFill>
                <a:latin typeface="Montserrat Medium"/>
                <a:ea typeface="Montserrat Medium"/>
                <a:cs typeface="Montserrat Medium"/>
                <a:sym typeface="Montserrat Medium"/>
              </a:rPr>
              <a:t>Ubuntu</a:t>
            </a:r>
            <a:r>
              <a:rPr lang="ru-RU" sz="1800" dirty="0">
                <a:solidFill>
                  <a:srgbClr val="043933"/>
                </a:solidFill>
                <a:latin typeface="Montserrat Medium"/>
                <a:ea typeface="Montserrat Medium"/>
                <a:cs typeface="Montserrat Medium"/>
                <a:sym typeface="Montserrat Medium"/>
              </a:rPr>
              <a:t>, которая называется «</a:t>
            </a:r>
            <a:r>
              <a:rPr lang="ru-RU" sz="1800" dirty="0" err="1">
                <a:solidFill>
                  <a:srgbClr val="043933"/>
                </a:solidFill>
                <a:latin typeface="Montserrat Medium"/>
                <a:ea typeface="Montserrat Medium"/>
                <a:cs typeface="Montserrat Medium"/>
                <a:sym typeface="Montserrat Medium"/>
              </a:rPr>
              <a:t>Jammy</a:t>
            </a:r>
            <a:r>
              <a:rPr lang="ru-RU" sz="1800" dirty="0">
                <a:solidFill>
                  <a:srgbClr val="043933"/>
                </a:solidFill>
                <a:latin typeface="Montserrat Medium"/>
                <a:ea typeface="Montserrat Medium"/>
                <a:cs typeface="Montserrat Medium"/>
                <a:sym typeface="Montserrat Medium"/>
              </a:rPr>
              <a:t>». </a:t>
            </a:r>
            <a:endParaRPr lang="ru-RU" sz="1800" dirty="0" smtClean="0">
              <a:solidFill>
                <a:srgbClr val="043933"/>
              </a:solidFill>
              <a:latin typeface="Montserrat Medium"/>
              <a:ea typeface="Montserrat Medium"/>
              <a:cs typeface="Montserrat Medium"/>
              <a:sym typeface="Montserrat Medium"/>
            </a:endParaRPr>
          </a:p>
          <a:p>
            <a:pPr lvl="0">
              <a:lnSpc>
                <a:spcPct val="85000"/>
              </a:lnSpc>
            </a:pPr>
            <a:r>
              <a:rPr lang="ru-RU" sz="1800" dirty="0" smtClean="0">
                <a:solidFill>
                  <a:srgbClr val="043933"/>
                </a:solidFill>
                <a:latin typeface="Montserrat Medium"/>
                <a:ea typeface="Montserrat Medium"/>
                <a:cs typeface="Montserrat Medium"/>
                <a:sym typeface="Montserrat Medium"/>
              </a:rPr>
              <a:t>Для </a:t>
            </a:r>
            <a:r>
              <a:rPr lang="ru-RU" sz="1800" dirty="0">
                <a:solidFill>
                  <a:srgbClr val="043933"/>
                </a:solidFill>
                <a:latin typeface="Montserrat Medium"/>
                <a:ea typeface="Montserrat Medium"/>
                <a:cs typeface="Montserrat Medium"/>
                <a:sym typeface="Montserrat Medium"/>
              </a:rPr>
              <a:t>других версий ОС нужно использовать их кодовые имена, которые были перечислены в разделе «Системные требования». </a:t>
            </a:r>
            <a:endParaRPr lang="ru-RU" sz="1800" dirty="0" smtClean="0">
              <a:solidFill>
                <a:srgbClr val="043933"/>
              </a:solidFill>
              <a:latin typeface="Montserrat Medium"/>
              <a:ea typeface="Montserrat Medium"/>
              <a:cs typeface="Montserrat Medium"/>
              <a:sym typeface="Montserrat Medium"/>
            </a:endParaRPr>
          </a:p>
          <a:p>
            <a:pPr lvl="0">
              <a:lnSpc>
                <a:spcPct val="85000"/>
              </a:lnSpc>
            </a:pPr>
            <a:r>
              <a:rPr lang="ru-RU" sz="1800" dirty="0" smtClean="0">
                <a:solidFill>
                  <a:srgbClr val="043933"/>
                </a:solidFill>
                <a:latin typeface="Montserrat Medium"/>
                <a:ea typeface="Montserrat Medium"/>
                <a:cs typeface="Montserrat Medium"/>
                <a:sym typeface="Montserrat Medium"/>
              </a:rPr>
              <a:t>Выполняем </a:t>
            </a:r>
            <a:r>
              <a:rPr lang="ru-RU" sz="1800" dirty="0">
                <a:solidFill>
                  <a:srgbClr val="043933"/>
                </a:solidFill>
                <a:latin typeface="Montserrat Medium"/>
                <a:ea typeface="Montserrat Medium"/>
                <a:cs typeface="Montserrat Medium"/>
                <a:sym typeface="Montserrat Medium"/>
              </a:rPr>
              <a:t>команду</a:t>
            </a:r>
            <a:r>
              <a:rPr lang="ru-RU" sz="1800" dirty="0" smtClean="0">
                <a:solidFill>
                  <a:srgbClr val="043933"/>
                </a:solidFill>
                <a:latin typeface="Montserrat Medium"/>
                <a:ea typeface="Montserrat Medium"/>
                <a:cs typeface="Montserrat Medium"/>
                <a:sym typeface="Montserrat Medium"/>
              </a:rPr>
              <a:t>:</a:t>
            </a: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err="1">
                <a:solidFill>
                  <a:srgbClr val="043933"/>
                </a:solidFill>
                <a:latin typeface="Montserrat Medium"/>
                <a:ea typeface="Montserrat Medium"/>
                <a:cs typeface="Montserrat Medium"/>
                <a:sym typeface="Montserrat Medium"/>
              </a:rPr>
              <a:t>echo</a:t>
            </a:r>
            <a:r>
              <a:rPr lang="ru-RU" dirty="0">
                <a:solidFill>
                  <a:srgbClr val="043933"/>
                </a:solidFill>
                <a:latin typeface="Montserrat Medium"/>
                <a:ea typeface="Montserrat Medium"/>
                <a:cs typeface="Montserrat Medium"/>
                <a:sym typeface="Montserrat Medium"/>
              </a:rPr>
              <a:t> "</a:t>
            </a:r>
            <a:r>
              <a:rPr lang="ru-RU" dirty="0" err="1">
                <a:solidFill>
                  <a:srgbClr val="043933"/>
                </a:solidFill>
                <a:latin typeface="Montserrat Medium"/>
                <a:ea typeface="Montserrat Medium"/>
                <a:cs typeface="Montserrat Medium"/>
                <a:sym typeface="Montserrat Medium"/>
              </a:rPr>
              <a:t>deb</a:t>
            </a:r>
            <a:r>
              <a:rPr lang="ru-RU" dirty="0">
                <a:solidFill>
                  <a:srgbClr val="043933"/>
                </a:solidFill>
                <a:latin typeface="Montserrat Medium"/>
                <a:ea typeface="Montserrat Medium"/>
                <a:cs typeface="Montserrat Medium"/>
                <a:sym typeface="Montserrat Medium"/>
              </a:rPr>
              <a:t> [</a:t>
            </a:r>
            <a:r>
              <a:rPr lang="ru-RU" dirty="0" err="1">
                <a:solidFill>
                  <a:srgbClr val="043933"/>
                </a:solidFill>
                <a:latin typeface="Montserrat Medium"/>
                <a:ea typeface="Montserrat Medium"/>
                <a:cs typeface="Montserrat Medium"/>
                <a:sym typeface="Montserrat Medium"/>
              </a:rPr>
              <a:t>arch</a:t>
            </a:r>
            <a:r>
              <a:rPr lang="ru-RU" dirty="0">
                <a:solidFill>
                  <a:srgbClr val="043933"/>
                </a:solidFill>
                <a:latin typeface="Montserrat Medium"/>
                <a:ea typeface="Montserrat Medium"/>
                <a:cs typeface="Montserrat Medium"/>
                <a:sym typeface="Montserrat Medium"/>
              </a:rPr>
              <a:t>=amd64 </a:t>
            </a:r>
            <a:r>
              <a:rPr lang="ru-RU" dirty="0" err="1">
                <a:solidFill>
                  <a:srgbClr val="043933"/>
                </a:solidFill>
                <a:latin typeface="Montserrat Medium"/>
                <a:ea typeface="Montserrat Medium"/>
                <a:cs typeface="Montserrat Medium"/>
                <a:sym typeface="Montserrat Medium"/>
              </a:rPr>
              <a:t>signed-by</a:t>
            </a:r>
            <a:r>
              <a:rPr lang="ru-RU" dirty="0">
                <a:solidFill>
                  <a:srgbClr val="043933"/>
                </a:solidFill>
                <a:latin typeface="Montserrat Medium"/>
                <a:ea typeface="Montserrat Medium"/>
                <a:cs typeface="Montserrat Medium"/>
                <a:sym typeface="Montserrat Medium"/>
              </a:rPr>
              <a:t>=/</a:t>
            </a:r>
            <a:r>
              <a:rPr lang="ru-RU" dirty="0" err="1">
                <a:solidFill>
                  <a:srgbClr val="043933"/>
                </a:solidFill>
                <a:latin typeface="Montserrat Medium"/>
                <a:ea typeface="Montserrat Medium"/>
                <a:cs typeface="Montserrat Medium"/>
                <a:sym typeface="Montserrat Medium"/>
              </a:rPr>
              <a:t>etc</a:t>
            </a:r>
            <a:r>
              <a:rPr lang="ru-RU" dirty="0">
                <a:solidFill>
                  <a:srgbClr val="043933"/>
                </a:solidFill>
                <a:latin typeface="Montserrat Medium"/>
                <a:ea typeface="Montserrat Medium"/>
                <a:cs typeface="Montserrat Medium"/>
                <a:sym typeface="Montserrat Medium"/>
              </a:rPr>
              <a:t>/</a:t>
            </a:r>
            <a:r>
              <a:rPr lang="ru-RU" dirty="0" err="1">
                <a:solidFill>
                  <a:srgbClr val="043933"/>
                </a:solidFill>
                <a:latin typeface="Montserrat Medium"/>
                <a:ea typeface="Montserrat Medium"/>
                <a:cs typeface="Montserrat Medium"/>
                <a:sym typeface="Montserrat Medium"/>
              </a:rPr>
              <a:t>apt</a:t>
            </a:r>
            <a:r>
              <a:rPr lang="ru-RU" dirty="0">
                <a:solidFill>
                  <a:srgbClr val="043933"/>
                </a:solidFill>
                <a:latin typeface="Montserrat Medium"/>
                <a:ea typeface="Montserrat Medium"/>
                <a:cs typeface="Montserrat Medium"/>
                <a:sym typeface="Montserrat Medium"/>
              </a:rPr>
              <a:t>/</a:t>
            </a:r>
            <a:r>
              <a:rPr lang="ru-RU" dirty="0" err="1">
                <a:solidFill>
                  <a:srgbClr val="043933"/>
                </a:solidFill>
                <a:latin typeface="Montserrat Medium"/>
                <a:ea typeface="Montserrat Medium"/>
                <a:cs typeface="Montserrat Medium"/>
                <a:sym typeface="Montserrat Medium"/>
              </a:rPr>
              <a:t>keyrings</a:t>
            </a:r>
            <a:r>
              <a:rPr lang="ru-RU" dirty="0">
                <a:solidFill>
                  <a:srgbClr val="043933"/>
                </a:solidFill>
                <a:latin typeface="Montserrat Medium"/>
                <a:ea typeface="Montserrat Medium"/>
                <a:cs typeface="Montserrat Medium"/>
                <a:sym typeface="Montserrat Medium"/>
              </a:rPr>
              <a:t>/</a:t>
            </a:r>
            <a:r>
              <a:rPr lang="ru-RU" dirty="0" err="1">
                <a:solidFill>
                  <a:srgbClr val="043933"/>
                </a:solidFill>
                <a:latin typeface="Montserrat Medium"/>
                <a:ea typeface="Montserrat Medium"/>
                <a:cs typeface="Montserrat Medium"/>
                <a:sym typeface="Montserrat Medium"/>
              </a:rPr>
              <a:t>docker.gpg</a:t>
            </a:r>
            <a:r>
              <a:rPr lang="ru-RU" dirty="0">
                <a:solidFill>
                  <a:srgbClr val="043933"/>
                </a:solidFill>
                <a:latin typeface="Montserrat Medium"/>
                <a:ea typeface="Montserrat Medium"/>
                <a:cs typeface="Montserrat Medium"/>
                <a:sym typeface="Montserrat Medium"/>
              </a:rPr>
              <a:t>] https://download.docker.com/linux/ubuntu </a:t>
            </a:r>
            <a:r>
              <a:rPr lang="ru-RU" dirty="0" err="1">
                <a:solidFill>
                  <a:srgbClr val="043933"/>
                </a:solidFill>
                <a:latin typeface="Montserrat Medium"/>
                <a:ea typeface="Montserrat Medium"/>
                <a:cs typeface="Montserrat Medium"/>
                <a:sym typeface="Montserrat Medium"/>
              </a:rPr>
              <a:t>jammy</a:t>
            </a:r>
            <a:r>
              <a:rPr lang="ru-RU" dirty="0">
                <a:solidFill>
                  <a:srgbClr val="043933"/>
                </a:solidFill>
                <a:latin typeface="Montserrat Medium"/>
                <a:ea typeface="Montserrat Medium"/>
                <a:cs typeface="Montserrat Medium"/>
                <a:sym typeface="Montserrat Medium"/>
              </a:rPr>
              <a:t> </a:t>
            </a:r>
            <a:r>
              <a:rPr lang="ru-RU" dirty="0" err="1">
                <a:solidFill>
                  <a:srgbClr val="043933"/>
                </a:solidFill>
                <a:latin typeface="Montserrat Medium"/>
                <a:ea typeface="Montserrat Medium"/>
                <a:cs typeface="Montserrat Medium"/>
                <a:sym typeface="Montserrat Medium"/>
              </a:rPr>
              <a:t>stable</a:t>
            </a:r>
            <a:r>
              <a:rPr lang="ru-RU" dirty="0">
                <a:solidFill>
                  <a:srgbClr val="043933"/>
                </a:solidFill>
                <a:latin typeface="Montserrat Medium"/>
                <a:ea typeface="Montserrat Medium"/>
                <a:cs typeface="Montserrat Medium"/>
                <a:sym typeface="Montserrat Medium"/>
              </a:rPr>
              <a:t>"| </a:t>
            </a:r>
            <a:r>
              <a:rPr lang="ru-RU" dirty="0" err="1">
                <a:solidFill>
                  <a:srgbClr val="043933"/>
                </a:solidFill>
                <a:latin typeface="Montserrat Medium"/>
                <a:ea typeface="Montserrat Medium"/>
                <a:cs typeface="Montserrat Medium"/>
                <a:sym typeface="Montserrat Medium"/>
              </a:rPr>
              <a:t>sudo</a:t>
            </a:r>
            <a:r>
              <a:rPr lang="ru-RU" dirty="0">
                <a:solidFill>
                  <a:srgbClr val="043933"/>
                </a:solidFill>
                <a:latin typeface="Montserrat Medium"/>
                <a:ea typeface="Montserrat Medium"/>
                <a:cs typeface="Montserrat Medium"/>
                <a:sym typeface="Montserrat Medium"/>
              </a:rPr>
              <a:t> </a:t>
            </a:r>
            <a:r>
              <a:rPr lang="ru-RU" dirty="0" err="1">
                <a:solidFill>
                  <a:srgbClr val="043933"/>
                </a:solidFill>
                <a:latin typeface="Montserrat Medium"/>
                <a:ea typeface="Montserrat Medium"/>
                <a:cs typeface="Montserrat Medium"/>
                <a:sym typeface="Montserrat Medium"/>
              </a:rPr>
              <a:t>tee</a:t>
            </a:r>
            <a:r>
              <a:rPr lang="ru-RU" dirty="0">
                <a:solidFill>
                  <a:srgbClr val="043933"/>
                </a:solidFill>
                <a:latin typeface="Montserrat Medium"/>
                <a:ea typeface="Montserrat Medium"/>
                <a:cs typeface="Montserrat Medium"/>
                <a:sym typeface="Montserrat Medium"/>
              </a:rPr>
              <a:t> /</a:t>
            </a:r>
            <a:r>
              <a:rPr lang="ru-RU" dirty="0" err="1">
                <a:solidFill>
                  <a:srgbClr val="043933"/>
                </a:solidFill>
                <a:latin typeface="Montserrat Medium"/>
                <a:ea typeface="Montserrat Medium"/>
                <a:cs typeface="Montserrat Medium"/>
                <a:sym typeface="Montserrat Medium"/>
              </a:rPr>
              <a:t>etc</a:t>
            </a:r>
            <a:r>
              <a:rPr lang="ru-RU" dirty="0">
                <a:solidFill>
                  <a:srgbClr val="043933"/>
                </a:solidFill>
                <a:latin typeface="Montserrat Medium"/>
                <a:ea typeface="Montserrat Medium"/>
                <a:cs typeface="Montserrat Medium"/>
                <a:sym typeface="Montserrat Medium"/>
              </a:rPr>
              <a:t>/</a:t>
            </a:r>
            <a:r>
              <a:rPr lang="ru-RU" dirty="0" err="1">
                <a:solidFill>
                  <a:srgbClr val="043933"/>
                </a:solidFill>
                <a:latin typeface="Montserrat Medium"/>
                <a:ea typeface="Montserrat Medium"/>
                <a:cs typeface="Montserrat Medium"/>
                <a:sym typeface="Montserrat Medium"/>
              </a:rPr>
              <a:t>apt</a:t>
            </a:r>
            <a:r>
              <a:rPr lang="ru-RU" dirty="0">
                <a:solidFill>
                  <a:srgbClr val="043933"/>
                </a:solidFill>
                <a:latin typeface="Montserrat Medium"/>
                <a:ea typeface="Montserrat Medium"/>
                <a:cs typeface="Montserrat Medium"/>
                <a:sym typeface="Montserrat Medium"/>
              </a:rPr>
              <a:t>/</a:t>
            </a:r>
            <a:r>
              <a:rPr lang="ru-RU" dirty="0" err="1">
                <a:solidFill>
                  <a:srgbClr val="043933"/>
                </a:solidFill>
                <a:latin typeface="Montserrat Medium"/>
                <a:ea typeface="Montserrat Medium"/>
                <a:cs typeface="Montserrat Medium"/>
                <a:sym typeface="Montserrat Medium"/>
              </a:rPr>
              <a:t>sources.list.d</a:t>
            </a:r>
            <a:r>
              <a:rPr lang="ru-RU" dirty="0">
                <a:solidFill>
                  <a:srgbClr val="043933"/>
                </a:solidFill>
                <a:latin typeface="Montserrat Medium"/>
                <a:ea typeface="Montserrat Medium"/>
                <a:cs typeface="Montserrat Medium"/>
                <a:sym typeface="Montserrat Medium"/>
              </a:rPr>
              <a:t>/</a:t>
            </a:r>
            <a:r>
              <a:rPr lang="ru-RU" dirty="0" err="1">
                <a:solidFill>
                  <a:srgbClr val="043933"/>
                </a:solidFill>
                <a:latin typeface="Montserrat Medium"/>
                <a:ea typeface="Montserrat Medium"/>
                <a:cs typeface="Montserrat Medium"/>
                <a:sym typeface="Montserrat Medium"/>
              </a:rPr>
              <a:t>docker.list</a:t>
            </a:r>
            <a:r>
              <a:rPr lang="ru-RU" dirty="0">
                <a:solidFill>
                  <a:srgbClr val="043933"/>
                </a:solidFill>
                <a:latin typeface="Montserrat Medium"/>
                <a:ea typeface="Montserrat Medium"/>
                <a:cs typeface="Montserrat Medium"/>
                <a:sym typeface="Montserrat Medium"/>
              </a:rPr>
              <a:t> &gt; /</a:t>
            </a:r>
            <a:r>
              <a:rPr lang="ru-RU" dirty="0" err="1" smtClean="0">
                <a:solidFill>
                  <a:srgbClr val="043933"/>
                </a:solidFill>
                <a:latin typeface="Montserrat Medium"/>
                <a:ea typeface="Montserrat Medium"/>
                <a:cs typeface="Montserrat Medium"/>
                <a:sym typeface="Montserrat Medium"/>
              </a:rPr>
              <a:t>dev</a:t>
            </a:r>
            <a:r>
              <a:rPr lang="ru-RU" dirty="0" smtClean="0">
                <a:solidFill>
                  <a:srgbClr val="043933"/>
                </a:solidFill>
                <a:latin typeface="Montserrat Medium"/>
                <a:ea typeface="Montserrat Medium"/>
                <a:cs typeface="Montserrat Medium"/>
                <a:sym typeface="Montserrat Medium"/>
              </a:rPr>
              <a:t>/</a:t>
            </a:r>
            <a:r>
              <a:rPr lang="ru-RU" dirty="0" err="1" smtClean="0">
                <a:solidFill>
                  <a:srgbClr val="043933"/>
                </a:solidFill>
                <a:latin typeface="Montserrat Medium"/>
                <a:ea typeface="Montserrat Medium"/>
                <a:cs typeface="Montserrat Medium"/>
                <a:sym typeface="Montserrat Medium"/>
              </a:rPr>
              <a:t>null</a:t>
            </a:r>
            <a:endParaRPr lang="ru-RU" dirty="0" smtClean="0">
              <a:solidFill>
                <a:srgbClr val="043933"/>
              </a:solidFill>
              <a:latin typeface="Montserrat Medium"/>
              <a:ea typeface="Montserrat Medium"/>
              <a:cs typeface="Montserrat Medium"/>
              <a:sym typeface="Montserrat Medium"/>
            </a:endParaRPr>
          </a:p>
          <a:p>
            <a:pPr lvl="0">
              <a:lnSpc>
                <a:spcPct val="85000"/>
              </a:lnSpc>
            </a:pPr>
            <a:endParaRPr lang="ru-RU" sz="1800"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Во время выполнения терминал попросит подтвердить выполнение операции. Нажимаем </a:t>
            </a:r>
            <a:r>
              <a:rPr lang="ru-RU" dirty="0" smtClean="0">
                <a:solidFill>
                  <a:srgbClr val="043933"/>
                </a:solidFill>
                <a:latin typeface="Montserrat Medium"/>
                <a:ea typeface="Montserrat Medium"/>
                <a:cs typeface="Montserrat Medium"/>
                <a:sym typeface="Montserrat Medium"/>
              </a:rPr>
              <a:t>ввод.</a:t>
            </a:r>
            <a:endParaRPr lang="ru-RU"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570082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ru-RU" sz="3600" dirty="0" err="1" smtClean="0">
                <a:solidFill>
                  <a:srgbClr val="043933"/>
                </a:solidFill>
                <a:latin typeface="Montserrat Medium"/>
                <a:ea typeface="Montserrat Medium"/>
                <a:cs typeface="Montserrat Medium"/>
                <a:sym typeface="Montserrat Medium"/>
              </a:rPr>
              <a:t>docker</a:t>
            </a:r>
            <a:r>
              <a:rPr lang="ru-RU" sz="3600" dirty="0" smtClean="0">
                <a:solidFill>
                  <a:srgbClr val="043933"/>
                </a:solidFill>
                <a:latin typeface="Montserrat Medium"/>
                <a:ea typeface="Montserrat Medium"/>
                <a:cs typeface="Montserrat Medium"/>
                <a:sym typeface="Montserrat Medium"/>
              </a:rPr>
              <a:t> </a:t>
            </a:r>
            <a:r>
              <a:rPr lang="ru-RU" sz="3600" dirty="0">
                <a:solidFill>
                  <a:srgbClr val="043933"/>
                </a:solidFill>
                <a:latin typeface="Montserrat Medium"/>
                <a:ea typeface="Montserrat Medium"/>
                <a:cs typeface="Montserrat Medium"/>
                <a:sym typeface="Montserrat Medium"/>
              </a:rPr>
              <a:t>на </a:t>
            </a:r>
            <a:r>
              <a:rPr lang="ru-RU" sz="3600" dirty="0" err="1">
                <a:solidFill>
                  <a:srgbClr val="043933"/>
                </a:solidFill>
                <a:latin typeface="Montserrat Medium"/>
                <a:ea typeface="Montserrat Medium"/>
                <a:cs typeface="Montserrat Medium"/>
                <a:sym typeface="Montserrat Medium"/>
              </a:rPr>
              <a:t>ubuntu</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1334211"/>
          </a:xfrm>
          <a:prstGeom prst="rect">
            <a:avLst/>
          </a:prstGeom>
          <a:noFill/>
          <a:ln>
            <a:noFill/>
          </a:ln>
        </p:spPr>
        <p:txBody>
          <a:bodyPr spcFirstLastPara="1" wrap="square" lIns="0" tIns="0" rIns="0" bIns="0" anchor="t" anchorCtr="0">
            <a:spAutoFit/>
          </a:bodyPr>
          <a:lstStyle/>
          <a:p>
            <a:pPr lvl="0">
              <a:lnSpc>
                <a:spcPct val="85000"/>
              </a:lnSpc>
            </a:pPr>
            <a:r>
              <a:rPr lang="ru-RU" dirty="0" smtClean="0">
                <a:solidFill>
                  <a:srgbClr val="043933"/>
                </a:solidFill>
                <a:latin typeface="Montserrat Medium"/>
                <a:ea typeface="Montserrat Medium"/>
                <a:cs typeface="Montserrat Medium"/>
                <a:sym typeface="Montserrat Medium"/>
              </a:rPr>
              <a:t>В </a:t>
            </a:r>
            <a:r>
              <a:rPr lang="ru-RU" dirty="0">
                <a:solidFill>
                  <a:srgbClr val="043933"/>
                </a:solidFill>
                <a:latin typeface="Montserrat Medium"/>
                <a:ea typeface="Montserrat Medium"/>
                <a:cs typeface="Montserrat Medium"/>
                <a:sym typeface="Montserrat Medium"/>
              </a:rPr>
              <a:t>очередной раз обновляем индексы пакетов</a:t>
            </a:r>
          </a:p>
          <a:p>
            <a:pPr lvl="0">
              <a:lnSpc>
                <a:spcPct val="85000"/>
              </a:lnSpc>
            </a:pPr>
            <a:r>
              <a:rPr lang="ru-RU" dirty="0">
                <a:solidFill>
                  <a:srgbClr val="043933"/>
                </a:solidFill>
                <a:latin typeface="Montserrat Medium"/>
                <a:ea typeface="Montserrat Medium"/>
                <a:cs typeface="Montserrat Medium"/>
                <a:sym typeface="Montserrat Medium"/>
              </a:rPr>
              <a:t>После проведения всех манипуляций нам необходимо еще раз обновить индексы пакетов с помощью уже знакомой команды</a:t>
            </a:r>
            <a:r>
              <a:rPr lang="ru-RU" dirty="0" smtClean="0">
                <a:solidFill>
                  <a:srgbClr val="043933"/>
                </a:solidFill>
                <a:latin typeface="Montserrat Medium"/>
                <a:ea typeface="Montserrat Medium"/>
                <a:cs typeface="Montserrat Medium"/>
                <a:sym typeface="Montserrat Medium"/>
              </a:rPr>
              <a:t>:</a:t>
            </a: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sz="1800" dirty="0" err="1">
                <a:solidFill>
                  <a:srgbClr val="043933"/>
                </a:solidFill>
                <a:latin typeface="Montserrat Medium"/>
                <a:ea typeface="Montserrat Medium"/>
                <a:cs typeface="Montserrat Medium"/>
                <a:sym typeface="Montserrat Medium"/>
              </a:rPr>
              <a:t>sudo</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apt</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update</a:t>
            </a:r>
            <a:endParaRPr lang="ru-RU" sz="1800" dirty="0">
              <a:solidFill>
                <a:srgbClr val="043933"/>
              </a:solidFill>
              <a:latin typeface="Montserrat Medium"/>
              <a:ea typeface="Montserrat Medium"/>
              <a:cs typeface="Montserrat Medium"/>
              <a:sym typeface="Montserrat Medium"/>
            </a:endParaRP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endParaRPr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48798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smtClean="0">
                <a:solidFill>
                  <a:srgbClr val="043933"/>
                </a:solidFill>
                <a:latin typeface="Montserrat Medium"/>
                <a:ea typeface="Montserrat Medium"/>
                <a:cs typeface="Montserrat Medium"/>
                <a:sym typeface="Montserrat Medium"/>
              </a:rPr>
              <a:t>Docker</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2956194"/>
          </a:xfrm>
          <a:prstGeom prst="rect">
            <a:avLst/>
          </a:prstGeom>
          <a:noFill/>
          <a:ln>
            <a:noFill/>
          </a:ln>
        </p:spPr>
        <p:txBody>
          <a:bodyPr spcFirstLastPara="1" wrap="square" lIns="0" tIns="0" rIns="0" bIns="0" anchor="t" anchorCtr="0">
            <a:spAutoFit/>
          </a:bodyPr>
          <a:lstStyle/>
          <a:p>
            <a:pPr lvl="0">
              <a:lnSpc>
                <a:spcPct val="85000"/>
              </a:lnSpc>
            </a:pPr>
            <a:r>
              <a:rPr lang="ru-RU" sz="1800" dirty="0" smtClean="0">
                <a:solidFill>
                  <a:srgbClr val="043933"/>
                </a:solidFill>
                <a:latin typeface="Montserrat Medium"/>
                <a:ea typeface="Montserrat Medium"/>
                <a:cs typeface="Montserrat Medium"/>
                <a:sym typeface="Montserrat Medium"/>
              </a:rPr>
              <a:t>установка докера</a:t>
            </a:r>
          </a:p>
          <a:p>
            <a:pPr lvl="0">
              <a:lnSpc>
                <a:spcPct val="85000"/>
              </a:lnSpc>
            </a:pPr>
            <a:endParaRPr lang="ru-RU" sz="1800" dirty="0">
              <a:solidFill>
                <a:srgbClr val="043933"/>
              </a:solidFill>
              <a:latin typeface="Montserrat Medium"/>
              <a:ea typeface="Montserrat Medium"/>
              <a:cs typeface="Montserrat Medium"/>
              <a:sym typeface="Montserrat Medium"/>
            </a:endParaRPr>
          </a:p>
          <a:p>
            <a:pPr lvl="0">
              <a:lnSpc>
                <a:spcPct val="85000"/>
              </a:lnSpc>
            </a:pPr>
            <a:r>
              <a:rPr lang="ru-RU" sz="1800" dirty="0">
                <a:solidFill>
                  <a:srgbClr val="043933"/>
                </a:solidFill>
                <a:latin typeface="Montserrat Medium"/>
                <a:ea typeface="Montserrat Medium"/>
                <a:cs typeface="Montserrat Medium"/>
                <a:sym typeface="Montserrat Medium"/>
              </a:rPr>
              <a:t>https://www.docker.com/</a:t>
            </a:r>
          </a:p>
          <a:p>
            <a:pPr lvl="0">
              <a:lnSpc>
                <a:spcPct val="85000"/>
              </a:lnSpc>
            </a:pPr>
            <a:r>
              <a:rPr lang="ru-RU" sz="1800" dirty="0">
                <a:solidFill>
                  <a:srgbClr val="043933"/>
                </a:solidFill>
                <a:latin typeface="Montserrat Medium"/>
                <a:ea typeface="Montserrat Medium"/>
                <a:cs typeface="Montserrat Medium"/>
                <a:sym typeface="Montserrat Medium"/>
              </a:rPr>
              <a:t>https://hub.docker.com/  </a:t>
            </a:r>
            <a:r>
              <a:rPr lang="ru-RU" dirty="0">
                <a:solidFill>
                  <a:srgbClr val="043933"/>
                </a:solidFill>
                <a:latin typeface="Montserrat Medium"/>
                <a:ea typeface="Montserrat Medium"/>
                <a:cs typeface="Montserrat Medium"/>
                <a:sym typeface="Montserrat Medium"/>
              </a:rPr>
              <a:t>(с </a:t>
            </a:r>
            <a:r>
              <a:rPr lang="ru-RU" dirty="0" err="1">
                <a:solidFill>
                  <a:srgbClr val="043933"/>
                </a:solidFill>
                <a:latin typeface="Montserrat Medium"/>
                <a:ea typeface="Montserrat Medium"/>
                <a:cs typeface="Montserrat Medium"/>
                <a:sym typeface="Montserrat Medium"/>
              </a:rPr>
              <a:t>мозилы</a:t>
            </a:r>
            <a:r>
              <a:rPr lang="ru-RU" dirty="0">
                <a:solidFill>
                  <a:srgbClr val="043933"/>
                </a:solidFill>
                <a:latin typeface="Montserrat Medium"/>
                <a:ea typeface="Montserrat Medium"/>
                <a:cs typeface="Montserrat Medium"/>
                <a:sym typeface="Montserrat Medium"/>
              </a:rPr>
              <a:t> не работает)</a:t>
            </a:r>
          </a:p>
          <a:p>
            <a:pPr lvl="0">
              <a:lnSpc>
                <a:spcPct val="85000"/>
              </a:lnSpc>
            </a:pPr>
            <a:r>
              <a:rPr lang="ru-RU" dirty="0">
                <a:solidFill>
                  <a:srgbClr val="043933"/>
                </a:solidFill>
                <a:latin typeface="Montserrat Medium"/>
                <a:ea typeface="Montserrat Medium"/>
                <a:cs typeface="Montserrat Medium"/>
                <a:sym typeface="Montserrat Medium"/>
              </a:rPr>
              <a:t>регистрироваться необязательно</a:t>
            </a: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файл всегда должен называться </a:t>
            </a:r>
            <a:r>
              <a:rPr lang="ru-RU" dirty="0" err="1" smtClean="0">
                <a:solidFill>
                  <a:srgbClr val="043933"/>
                </a:solidFill>
                <a:latin typeface="Montserrat Medium"/>
                <a:ea typeface="Montserrat Medium"/>
                <a:cs typeface="Montserrat Medium"/>
                <a:sym typeface="Montserrat Medium"/>
              </a:rPr>
              <a:t>Dockerfile</a:t>
            </a:r>
            <a:endParaRPr lang="ru-RU" dirty="0" smtClean="0">
              <a:solidFill>
                <a:srgbClr val="043933"/>
              </a:solidFill>
              <a:latin typeface="Montserrat Medium"/>
              <a:ea typeface="Montserrat Medium"/>
              <a:cs typeface="Montserrat Medium"/>
              <a:sym typeface="Montserrat Medium"/>
            </a:endParaRP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основные команды</a:t>
            </a:r>
          </a:p>
          <a:p>
            <a:pPr lvl="0">
              <a:lnSpc>
                <a:spcPct val="85000"/>
              </a:lnSpc>
            </a:pPr>
            <a:r>
              <a:rPr lang="en-US" dirty="0">
                <a:solidFill>
                  <a:srgbClr val="043933"/>
                </a:solidFill>
                <a:latin typeface="Montserrat Medium"/>
                <a:ea typeface="Montserrat Medium"/>
                <a:cs typeface="Montserrat Medium"/>
                <a:sym typeface="Montserrat Medium"/>
              </a:rPr>
              <a:t>https://timeweb.com/ru/community/articles/osnovnye-komandy-docker</a:t>
            </a:r>
            <a:endParaRPr lang="ru-RU" dirty="0">
              <a:solidFill>
                <a:srgbClr val="043933"/>
              </a:solidFill>
              <a:latin typeface="Montserrat Medium"/>
              <a:ea typeface="Montserrat Medium"/>
              <a:cs typeface="Montserrat Medium"/>
              <a:sym typeface="Montserrat Medium"/>
            </a:endParaRPr>
          </a:p>
          <a:p>
            <a:pPr lvl="0">
              <a:lnSpc>
                <a:spcPct val="85000"/>
              </a:lnSpc>
            </a:pP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Гоша </a:t>
            </a:r>
            <a:r>
              <a:rPr lang="ru-RU" dirty="0">
                <a:solidFill>
                  <a:srgbClr val="043933"/>
                </a:solidFill>
                <a:latin typeface="Montserrat Medium"/>
                <a:ea typeface="Montserrat Medium"/>
                <a:cs typeface="Montserrat Medium"/>
                <a:sym typeface="Montserrat Medium"/>
              </a:rPr>
              <a:t>Дударь  Уроки </a:t>
            </a:r>
            <a:r>
              <a:rPr lang="ru-RU" dirty="0" err="1">
                <a:solidFill>
                  <a:srgbClr val="043933"/>
                </a:solidFill>
                <a:latin typeface="Montserrat Medium"/>
                <a:ea typeface="Montserrat Medium"/>
                <a:cs typeface="Montserrat Medium"/>
                <a:sym typeface="Montserrat Medium"/>
              </a:rPr>
              <a:t>Docker</a:t>
            </a:r>
            <a:r>
              <a:rPr lang="ru-RU" dirty="0">
                <a:solidFill>
                  <a:srgbClr val="043933"/>
                </a:solidFill>
                <a:latin typeface="Montserrat Medium"/>
                <a:ea typeface="Montserrat Medium"/>
                <a:cs typeface="Montserrat Medium"/>
                <a:sym typeface="Montserrat Medium"/>
              </a:rPr>
              <a:t> для начинающих</a:t>
            </a:r>
          </a:p>
          <a:p>
            <a:pPr lvl="0">
              <a:lnSpc>
                <a:spcPct val="85000"/>
              </a:lnSpc>
            </a:pPr>
            <a:r>
              <a:rPr lang="ru-RU" dirty="0">
                <a:solidFill>
                  <a:srgbClr val="043933"/>
                </a:solidFill>
                <a:latin typeface="Montserrat Medium"/>
                <a:ea typeface="Montserrat Medium"/>
                <a:cs typeface="Montserrat Medium"/>
                <a:sym typeface="Montserrat Medium"/>
              </a:rPr>
              <a:t>https://www.youtube.com/watch?v=dNS61T4MmlM&amp;list=PL0lO_mIqDDFX1c0JHogP5YuZdOVawoepS\</a:t>
            </a:r>
          </a:p>
          <a:p>
            <a:pPr lvl="0">
              <a:lnSpc>
                <a:spcPct val="85000"/>
              </a:lnSpc>
            </a:pPr>
            <a:endParaRPr lang="en-US" dirty="0" err="1">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1561348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ru-RU" sz="3600" dirty="0" err="1" smtClean="0">
                <a:solidFill>
                  <a:srgbClr val="043933"/>
                </a:solidFill>
                <a:latin typeface="Montserrat Medium"/>
                <a:ea typeface="Montserrat Medium"/>
                <a:cs typeface="Montserrat Medium"/>
                <a:sym typeface="Montserrat Medium"/>
              </a:rPr>
              <a:t>docker</a:t>
            </a:r>
            <a:r>
              <a:rPr lang="ru-RU" sz="3600" dirty="0" smtClean="0">
                <a:solidFill>
                  <a:srgbClr val="043933"/>
                </a:solidFill>
                <a:latin typeface="Montserrat Medium"/>
                <a:ea typeface="Montserrat Medium"/>
                <a:cs typeface="Montserrat Medium"/>
                <a:sym typeface="Montserrat Medium"/>
              </a:rPr>
              <a:t> </a:t>
            </a:r>
            <a:r>
              <a:rPr lang="ru-RU" sz="3600" dirty="0">
                <a:solidFill>
                  <a:srgbClr val="043933"/>
                </a:solidFill>
                <a:latin typeface="Montserrat Medium"/>
                <a:ea typeface="Montserrat Medium"/>
                <a:cs typeface="Montserrat Medium"/>
                <a:sym typeface="Montserrat Medium"/>
              </a:rPr>
              <a:t>на </a:t>
            </a:r>
            <a:r>
              <a:rPr lang="ru-RU" sz="3600" dirty="0" err="1">
                <a:solidFill>
                  <a:srgbClr val="043933"/>
                </a:solidFill>
                <a:latin typeface="Montserrat Medium"/>
                <a:ea typeface="Montserrat Medium"/>
                <a:cs typeface="Montserrat Medium"/>
                <a:sym typeface="Montserrat Medium"/>
              </a:rPr>
              <a:t>ubuntu</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1517338"/>
          </a:xfrm>
          <a:prstGeom prst="rect">
            <a:avLst/>
          </a:prstGeom>
          <a:noFill/>
          <a:ln>
            <a:noFill/>
          </a:ln>
        </p:spPr>
        <p:txBody>
          <a:bodyPr spcFirstLastPara="1" wrap="square" lIns="0" tIns="0" rIns="0" bIns="0" anchor="t" anchorCtr="0">
            <a:spAutoFit/>
          </a:bodyPr>
          <a:lstStyle/>
          <a:p>
            <a:pPr lvl="0">
              <a:lnSpc>
                <a:spcPct val="85000"/>
              </a:lnSpc>
            </a:pPr>
            <a:r>
              <a:rPr lang="ru-RU" dirty="0" smtClean="0">
                <a:solidFill>
                  <a:srgbClr val="043933"/>
                </a:solidFill>
                <a:latin typeface="Montserrat Medium"/>
                <a:ea typeface="Montserrat Medium"/>
                <a:cs typeface="Montserrat Medium"/>
                <a:sym typeface="Montserrat Medium"/>
              </a:rPr>
              <a:t>Проверяем </a:t>
            </a:r>
            <a:r>
              <a:rPr lang="ru-RU" dirty="0" err="1">
                <a:solidFill>
                  <a:srgbClr val="043933"/>
                </a:solidFill>
                <a:latin typeface="Montserrat Medium"/>
                <a:ea typeface="Montserrat Medium"/>
                <a:cs typeface="Montserrat Medium"/>
                <a:sym typeface="Montserrat Medium"/>
              </a:rPr>
              <a:t>репозиторий</a:t>
            </a: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Убедимся, что инсталляция будет осуществлена из нужного нам </a:t>
            </a:r>
            <a:r>
              <a:rPr lang="ru-RU" dirty="0" err="1">
                <a:solidFill>
                  <a:srgbClr val="043933"/>
                </a:solidFill>
                <a:latin typeface="Montserrat Medium"/>
                <a:ea typeface="Montserrat Medium"/>
                <a:cs typeface="Montserrat Medium"/>
                <a:sym typeface="Montserrat Medium"/>
              </a:rPr>
              <a:t>репозитория</a:t>
            </a:r>
            <a:r>
              <a:rPr lang="ru-RU" dirty="0">
                <a:solidFill>
                  <a:srgbClr val="043933"/>
                </a:solidFill>
                <a:latin typeface="Montserrat Medium"/>
                <a:ea typeface="Montserrat Medium"/>
                <a:cs typeface="Montserrat Medium"/>
                <a:sym typeface="Montserrat Medium"/>
              </a:rPr>
              <a:t>.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Выполняем </a:t>
            </a:r>
            <a:r>
              <a:rPr lang="ru-RU" dirty="0">
                <a:solidFill>
                  <a:srgbClr val="043933"/>
                </a:solidFill>
                <a:latin typeface="Montserrat Medium"/>
                <a:ea typeface="Montserrat Medium"/>
                <a:cs typeface="Montserrat Medium"/>
                <a:sym typeface="Montserrat Medium"/>
              </a:rPr>
              <a:t>следующую команду</a:t>
            </a:r>
            <a:r>
              <a:rPr lang="ru-RU" dirty="0" smtClean="0">
                <a:solidFill>
                  <a:srgbClr val="043933"/>
                </a:solidFill>
                <a:latin typeface="Montserrat Medium"/>
                <a:ea typeface="Montserrat Medium"/>
                <a:cs typeface="Montserrat Medium"/>
                <a:sym typeface="Montserrat Medium"/>
              </a:rPr>
              <a:t>:</a:t>
            </a: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sz="1800" dirty="0" err="1">
                <a:solidFill>
                  <a:srgbClr val="043933"/>
                </a:solidFill>
                <a:latin typeface="Montserrat Medium"/>
                <a:ea typeface="Montserrat Medium"/>
                <a:cs typeface="Montserrat Medium"/>
                <a:sym typeface="Montserrat Medium"/>
              </a:rPr>
              <a:t>apt-cache</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policy</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docker-ce</a:t>
            </a:r>
            <a:endParaRPr lang="ru-RU" sz="1800" dirty="0">
              <a:solidFill>
                <a:srgbClr val="043933"/>
              </a:solidFill>
              <a:latin typeface="Montserrat Medium"/>
              <a:ea typeface="Montserrat Medium"/>
              <a:cs typeface="Montserrat Medium"/>
              <a:sym typeface="Montserrat Medium"/>
            </a:endParaRP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Вывод на экран:</a:t>
            </a:r>
            <a:endParaRPr dirty="0">
              <a:solidFill>
                <a:srgbClr val="043933"/>
              </a:solidFill>
              <a:latin typeface="Montserrat Medium"/>
              <a:ea typeface="Montserrat Medium"/>
              <a:cs typeface="Montserrat Medium"/>
              <a:sym typeface="Montserrat Medium"/>
            </a:endParaRPr>
          </a:p>
        </p:txBody>
      </p:sp>
      <p:pic>
        <p:nvPicPr>
          <p:cNvPr id="4" name="Рисунок 3"/>
          <p:cNvPicPr>
            <a:picLocks noChangeAspect="1"/>
          </p:cNvPicPr>
          <p:nvPr/>
        </p:nvPicPr>
        <p:blipFill>
          <a:blip r:embed="rId3"/>
          <a:stretch>
            <a:fillRect/>
          </a:stretch>
        </p:blipFill>
        <p:spPr>
          <a:xfrm>
            <a:off x="818274" y="3177167"/>
            <a:ext cx="5953125" cy="1390650"/>
          </a:xfrm>
          <a:prstGeom prst="rect">
            <a:avLst/>
          </a:prstGeom>
        </p:spPr>
      </p:pic>
    </p:spTree>
    <p:extLst>
      <p:ext uri="{BB962C8B-B14F-4D97-AF65-F5344CB8AC3E}">
        <p14:creationId xmlns:p14="http://schemas.microsoft.com/office/powerpoint/2010/main" val="3800110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ru-RU" sz="3600" dirty="0" err="1" smtClean="0">
                <a:solidFill>
                  <a:srgbClr val="043933"/>
                </a:solidFill>
                <a:latin typeface="Montserrat Medium"/>
                <a:ea typeface="Montserrat Medium"/>
                <a:cs typeface="Montserrat Medium"/>
                <a:sym typeface="Montserrat Medium"/>
              </a:rPr>
              <a:t>docker</a:t>
            </a:r>
            <a:r>
              <a:rPr lang="ru-RU" sz="3600" dirty="0" smtClean="0">
                <a:solidFill>
                  <a:srgbClr val="043933"/>
                </a:solidFill>
                <a:latin typeface="Montserrat Medium"/>
                <a:ea typeface="Montserrat Medium"/>
                <a:cs typeface="Montserrat Medium"/>
                <a:sym typeface="Montserrat Medium"/>
              </a:rPr>
              <a:t> </a:t>
            </a:r>
            <a:r>
              <a:rPr lang="ru-RU" sz="3600" dirty="0">
                <a:solidFill>
                  <a:srgbClr val="043933"/>
                </a:solidFill>
                <a:latin typeface="Montserrat Medium"/>
                <a:ea typeface="Montserrat Medium"/>
                <a:cs typeface="Montserrat Medium"/>
                <a:sym typeface="Montserrat Medium"/>
              </a:rPr>
              <a:t>на </a:t>
            </a:r>
            <a:r>
              <a:rPr lang="ru-RU" sz="3600" dirty="0" err="1">
                <a:solidFill>
                  <a:srgbClr val="043933"/>
                </a:solidFill>
                <a:latin typeface="Montserrat Medium"/>
                <a:ea typeface="Montserrat Medium"/>
                <a:cs typeface="Montserrat Medium"/>
                <a:sym typeface="Montserrat Medium"/>
              </a:rPr>
              <a:t>ubuntu</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3008516"/>
          </a:xfrm>
          <a:prstGeom prst="rect">
            <a:avLst/>
          </a:prstGeom>
          <a:noFill/>
          <a:ln>
            <a:noFill/>
          </a:ln>
        </p:spPr>
        <p:txBody>
          <a:bodyPr spcFirstLastPara="1" wrap="square" lIns="0" tIns="0" rIns="0" bIns="0" anchor="t" anchorCtr="0">
            <a:spAutoFit/>
          </a:bodyPr>
          <a:lstStyle/>
          <a:p>
            <a:pPr lvl="0">
              <a:lnSpc>
                <a:spcPct val="85000"/>
              </a:lnSpc>
            </a:pPr>
            <a:r>
              <a:rPr lang="ru-RU" sz="1800" dirty="0">
                <a:solidFill>
                  <a:srgbClr val="043933"/>
                </a:solidFill>
                <a:latin typeface="Montserrat Medium"/>
                <a:ea typeface="Montserrat Medium"/>
                <a:cs typeface="Montserrat Medium"/>
                <a:sym typeface="Montserrat Medium"/>
              </a:rPr>
              <a:t>Устанавливаем </a:t>
            </a:r>
            <a:r>
              <a:rPr lang="ru-RU" sz="1800" dirty="0" smtClean="0">
                <a:solidFill>
                  <a:srgbClr val="043933"/>
                </a:solidFill>
                <a:latin typeface="Montserrat Medium"/>
                <a:ea typeface="Montserrat Medium"/>
                <a:cs typeface="Montserrat Medium"/>
                <a:sym typeface="Montserrat Medium"/>
              </a:rPr>
              <a:t>докер</a:t>
            </a:r>
          </a:p>
          <a:p>
            <a:pPr lvl="0">
              <a:lnSpc>
                <a:spcPct val="85000"/>
              </a:lnSpc>
            </a:pPr>
            <a:endParaRPr lang="ru-RU" sz="1800"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После осуществление всех манипуляций с </a:t>
            </a:r>
            <a:r>
              <a:rPr lang="ru-RU" dirty="0" err="1">
                <a:solidFill>
                  <a:srgbClr val="043933"/>
                </a:solidFill>
                <a:latin typeface="Montserrat Medium"/>
                <a:ea typeface="Montserrat Medium"/>
                <a:cs typeface="Montserrat Medium"/>
                <a:sym typeface="Montserrat Medium"/>
              </a:rPr>
              <a:t>репозиториями</a:t>
            </a:r>
            <a:r>
              <a:rPr lang="ru-RU" dirty="0">
                <a:solidFill>
                  <a:srgbClr val="043933"/>
                </a:solidFill>
                <a:latin typeface="Montserrat Medium"/>
                <a:ea typeface="Montserrat Medium"/>
                <a:cs typeface="Montserrat Medium"/>
                <a:sym typeface="Montserrat Medium"/>
              </a:rPr>
              <a:t> можно перейти непосредственно к установке</a:t>
            </a:r>
            <a:r>
              <a:rPr lang="ru-RU" dirty="0" smtClean="0">
                <a:solidFill>
                  <a:srgbClr val="043933"/>
                </a:solidFill>
                <a:latin typeface="Montserrat Medium"/>
                <a:ea typeface="Montserrat Medium"/>
                <a:cs typeface="Montserrat Medium"/>
                <a:sym typeface="Montserrat Medium"/>
              </a:rPr>
              <a:t>:</a:t>
            </a: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sz="1800" dirty="0" err="1">
                <a:solidFill>
                  <a:srgbClr val="043933"/>
                </a:solidFill>
                <a:latin typeface="Montserrat Medium"/>
                <a:ea typeface="Montserrat Medium"/>
                <a:cs typeface="Montserrat Medium"/>
                <a:sym typeface="Montserrat Medium"/>
              </a:rPr>
              <a:t>sudo</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apt</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install</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docker-ce</a:t>
            </a:r>
            <a:r>
              <a:rPr lang="ru-RU" sz="1800" dirty="0">
                <a:solidFill>
                  <a:srgbClr val="043933"/>
                </a:solidFill>
                <a:latin typeface="Montserrat Medium"/>
                <a:ea typeface="Montserrat Medium"/>
                <a:cs typeface="Montserrat Medium"/>
                <a:sym typeface="Montserrat Medium"/>
              </a:rPr>
              <a:t> -y</a:t>
            </a: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После выполнения команды начнется установка докера.</a:t>
            </a:r>
          </a:p>
          <a:p>
            <a:pPr lvl="0">
              <a:lnSpc>
                <a:spcPct val="85000"/>
              </a:lnSpc>
            </a:pPr>
            <a:r>
              <a:rPr lang="ru-RU" dirty="0">
                <a:solidFill>
                  <a:srgbClr val="043933"/>
                </a:solidFill>
                <a:latin typeface="Montserrat Medium"/>
                <a:ea typeface="Montserrat Medium"/>
                <a:cs typeface="Montserrat Medium"/>
                <a:sym typeface="Montserrat Medium"/>
              </a:rPr>
              <a:t>Убедимся в успешности установки, проверив статус докера в системе</a:t>
            </a:r>
            <a:r>
              <a:rPr lang="ru-RU" dirty="0" smtClean="0">
                <a:solidFill>
                  <a:srgbClr val="043933"/>
                </a:solidFill>
                <a:latin typeface="Montserrat Medium"/>
                <a:ea typeface="Montserrat Medium"/>
                <a:cs typeface="Montserrat Medium"/>
                <a:sym typeface="Montserrat Medium"/>
              </a:rPr>
              <a:t>:</a:t>
            </a: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sz="1800" dirty="0" err="1">
                <a:solidFill>
                  <a:srgbClr val="043933"/>
                </a:solidFill>
                <a:latin typeface="Montserrat Medium"/>
                <a:ea typeface="Montserrat Medium"/>
                <a:cs typeface="Montserrat Medium"/>
                <a:sym typeface="Montserrat Medium"/>
              </a:rPr>
              <a:t>sudo</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systemctl</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status</a:t>
            </a:r>
            <a:r>
              <a:rPr lang="ru-RU" sz="1800" dirty="0">
                <a:solidFill>
                  <a:srgbClr val="043933"/>
                </a:solidFill>
                <a:latin typeface="Montserrat Medium"/>
                <a:ea typeface="Montserrat Medium"/>
                <a:cs typeface="Montserrat Medium"/>
                <a:sym typeface="Montserrat Medium"/>
              </a:rPr>
              <a:t> </a:t>
            </a:r>
            <a:r>
              <a:rPr lang="ru-RU" sz="1800" dirty="0" err="1" smtClean="0">
                <a:solidFill>
                  <a:srgbClr val="043933"/>
                </a:solidFill>
                <a:latin typeface="Montserrat Medium"/>
                <a:ea typeface="Montserrat Medium"/>
                <a:cs typeface="Montserrat Medium"/>
                <a:sym typeface="Montserrat Medium"/>
              </a:rPr>
              <a:t>docker</a:t>
            </a:r>
            <a:endParaRPr lang="ru-RU" sz="1800" dirty="0" smtClean="0">
              <a:solidFill>
                <a:srgbClr val="043933"/>
              </a:solidFill>
              <a:latin typeface="Montserrat Medium"/>
              <a:ea typeface="Montserrat Medium"/>
              <a:cs typeface="Montserrat Medium"/>
              <a:sym typeface="Montserrat Medium"/>
            </a:endParaRPr>
          </a:p>
          <a:p>
            <a:pPr lvl="0">
              <a:lnSpc>
                <a:spcPct val="85000"/>
              </a:lnSpc>
            </a:pPr>
            <a:endParaRPr lang="ru-RU" sz="1800" dirty="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всё </a:t>
            </a:r>
            <a:r>
              <a:rPr lang="ru-RU" dirty="0">
                <a:solidFill>
                  <a:srgbClr val="043933"/>
                </a:solidFill>
                <a:latin typeface="Montserrat Medium"/>
                <a:ea typeface="Montserrat Medium"/>
                <a:cs typeface="Montserrat Medium"/>
                <a:sym typeface="Montserrat Medium"/>
              </a:rPr>
              <a:t>в </a:t>
            </a:r>
            <a:r>
              <a:rPr lang="ru-RU" dirty="0" smtClean="0">
                <a:solidFill>
                  <a:srgbClr val="043933"/>
                </a:solidFill>
                <a:latin typeface="Montserrat Medium"/>
                <a:ea typeface="Montserrat Medium"/>
                <a:cs typeface="Montserrat Medium"/>
                <a:sym typeface="Montserrat Medium"/>
              </a:rPr>
              <a:t>порядке, если у службы </a:t>
            </a:r>
            <a:r>
              <a:rPr lang="ru-RU" dirty="0">
                <a:solidFill>
                  <a:srgbClr val="043933"/>
                </a:solidFill>
                <a:latin typeface="Montserrat Medium"/>
                <a:ea typeface="Montserrat Medium"/>
                <a:cs typeface="Montserrat Medium"/>
                <a:sym typeface="Montserrat Medium"/>
              </a:rPr>
              <a:t>докера </a:t>
            </a:r>
            <a:r>
              <a:rPr lang="ru-RU" dirty="0" smtClean="0">
                <a:solidFill>
                  <a:srgbClr val="043933"/>
                </a:solidFill>
                <a:latin typeface="Montserrat Medium"/>
                <a:ea typeface="Montserrat Medium"/>
                <a:cs typeface="Montserrat Medium"/>
                <a:sym typeface="Montserrat Medium"/>
              </a:rPr>
              <a:t>статус </a:t>
            </a:r>
            <a:r>
              <a:rPr lang="ru-RU" dirty="0" err="1">
                <a:solidFill>
                  <a:srgbClr val="043933"/>
                </a:solidFill>
                <a:latin typeface="Montserrat Medium"/>
                <a:ea typeface="Montserrat Medium"/>
                <a:cs typeface="Montserrat Medium"/>
                <a:sym typeface="Montserrat Medium"/>
              </a:rPr>
              <a:t>Active</a:t>
            </a:r>
            <a:r>
              <a:rPr lang="ru-RU" dirty="0">
                <a:solidFill>
                  <a:srgbClr val="043933"/>
                </a:solidFill>
                <a:latin typeface="Montserrat Medium"/>
                <a:ea typeface="Montserrat Medium"/>
                <a:cs typeface="Montserrat Medium"/>
                <a:sym typeface="Montserrat Medium"/>
              </a:rPr>
              <a:t>(</a:t>
            </a:r>
            <a:r>
              <a:rPr lang="ru-RU" dirty="0" err="1">
                <a:solidFill>
                  <a:srgbClr val="043933"/>
                </a:solidFill>
                <a:latin typeface="Montserrat Medium"/>
                <a:ea typeface="Montserrat Medium"/>
                <a:cs typeface="Montserrat Medium"/>
                <a:sym typeface="Montserrat Medium"/>
              </a:rPr>
              <a:t>Running</a:t>
            </a:r>
            <a:r>
              <a:rPr lang="ru-RU" dirty="0">
                <a:solidFill>
                  <a:srgbClr val="043933"/>
                </a:solidFill>
                <a:latin typeface="Montserrat Medium"/>
                <a:ea typeface="Montserrat Medium"/>
                <a:cs typeface="Montserrat Medium"/>
                <a:sym typeface="Montserrat Medium"/>
              </a:rPr>
              <a:t>).</a:t>
            </a:r>
          </a:p>
          <a:p>
            <a:pPr lvl="0">
              <a:lnSpc>
                <a:spcPct val="85000"/>
              </a:lnSpc>
            </a:pPr>
            <a:r>
              <a:rPr lang="ru-RU" dirty="0">
                <a:solidFill>
                  <a:srgbClr val="043933"/>
                </a:solidFill>
                <a:latin typeface="Montserrat Medium"/>
                <a:ea typeface="Montserrat Medium"/>
                <a:cs typeface="Montserrat Medium"/>
                <a:sym typeface="Montserrat Medium"/>
              </a:rPr>
              <a:t>q для выхода</a:t>
            </a:r>
          </a:p>
          <a:p>
            <a:pPr lvl="0">
              <a:lnSpc>
                <a:spcPct val="85000"/>
              </a:lnSpc>
            </a:pPr>
            <a:endParaRPr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3545313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ru-RU" sz="3600" dirty="0" err="1">
                <a:solidFill>
                  <a:srgbClr val="043933"/>
                </a:solidFill>
                <a:latin typeface="Montserrat Medium"/>
                <a:ea typeface="Montserrat Medium"/>
                <a:cs typeface="Montserrat Medium"/>
                <a:sym typeface="Montserrat Medium"/>
              </a:rPr>
              <a:t>Docker</a:t>
            </a:r>
            <a:r>
              <a:rPr lang="ru-RU" sz="3600" dirty="0">
                <a:solidFill>
                  <a:srgbClr val="043933"/>
                </a:solidFill>
                <a:latin typeface="Montserrat Medium"/>
                <a:ea typeface="Montserrat Medium"/>
                <a:cs typeface="Montserrat Medium"/>
                <a:sym typeface="Montserrat Medium"/>
              </a:rPr>
              <a:t> </a:t>
            </a:r>
            <a:r>
              <a:rPr lang="ru-RU" sz="3600" dirty="0" err="1" smtClean="0">
                <a:solidFill>
                  <a:srgbClr val="043933"/>
                </a:solidFill>
                <a:latin typeface="Montserrat Medium"/>
                <a:ea typeface="Montserrat Medium"/>
                <a:cs typeface="Montserrat Medium"/>
                <a:sym typeface="Montserrat Medium"/>
              </a:rPr>
              <a:t>Compos</a:t>
            </a:r>
            <a:r>
              <a:rPr lang="en-US" sz="3600" dirty="0" smtClean="0">
                <a:solidFill>
                  <a:srgbClr val="043933"/>
                </a:solidFill>
                <a:latin typeface="Montserrat Medium"/>
                <a:ea typeface="Montserrat Medium"/>
                <a:cs typeface="Montserrat Medium"/>
                <a:sym typeface="Montserrat Medium"/>
              </a:rPr>
              <a:t>e</a:t>
            </a:r>
            <a:r>
              <a:rPr lang="ru-RU" sz="3600" dirty="0" smtClean="0">
                <a:solidFill>
                  <a:srgbClr val="043933"/>
                </a:solidFill>
                <a:latin typeface="Montserrat Medium"/>
                <a:ea typeface="Montserrat Medium"/>
                <a:cs typeface="Montserrat Medium"/>
                <a:sym typeface="Montserrat Medium"/>
              </a:rPr>
              <a:t> </a:t>
            </a:r>
            <a:r>
              <a:rPr lang="ru-RU" sz="3600" dirty="0">
                <a:solidFill>
                  <a:srgbClr val="043933"/>
                </a:solidFill>
                <a:latin typeface="Montserrat Medium"/>
                <a:ea typeface="Montserrat Medium"/>
                <a:cs typeface="Montserrat Medium"/>
                <a:sym typeface="Montserrat Medium"/>
              </a:rPr>
              <a:t>на </a:t>
            </a:r>
            <a:r>
              <a:rPr lang="ru-RU" sz="3600" dirty="0" err="1">
                <a:solidFill>
                  <a:srgbClr val="043933"/>
                </a:solidFill>
                <a:latin typeface="Montserrat Medium"/>
                <a:ea typeface="Montserrat Medium"/>
                <a:cs typeface="Montserrat Medium"/>
                <a:sym typeface="Montserrat Medium"/>
              </a:rPr>
              <a:t>ubuntu</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1988237"/>
          </a:xfrm>
          <a:prstGeom prst="rect">
            <a:avLst/>
          </a:prstGeom>
          <a:noFill/>
          <a:ln>
            <a:noFill/>
          </a:ln>
        </p:spPr>
        <p:txBody>
          <a:bodyPr spcFirstLastPara="1" wrap="square" lIns="0" tIns="0" rIns="0" bIns="0" anchor="t" anchorCtr="0">
            <a:spAutoFit/>
          </a:bodyPr>
          <a:lstStyle/>
          <a:p>
            <a:pPr lvl="0">
              <a:lnSpc>
                <a:spcPct val="85000"/>
              </a:lnSpc>
            </a:pPr>
            <a:r>
              <a:rPr lang="ru-RU" sz="1800" dirty="0">
                <a:solidFill>
                  <a:srgbClr val="043933"/>
                </a:solidFill>
                <a:latin typeface="Montserrat Medium"/>
                <a:ea typeface="Montserrat Medium"/>
                <a:cs typeface="Montserrat Medium"/>
                <a:sym typeface="Montserrat Medium"/>
              </a:rPr>
              <a:t>Установка с помощью </a:t>
            </a:r>
            <a:r>
              <a:rPr lang="en-US" sz="1800" dirty="0" smtClean="0">
                <a:solidFill>
                  <a:srgbClr val="043933"/>
                </a:solidFill>
                <a:latin typeface="Montserrat Medium"/>
                <a:ea typeface="Montserrat Medium"/>
                <a:cs typeface="Montserrat Medium"/>
                <a:sym typeface="Montserrat Medium"/>
              </a:rPr>
              <a:t>apt-get</a:t>
            </a:r>
          </a:p>
          <a:p>
            <a:pPr lvl="0">
              <a:lnSpc>
                <a:spcPct val="85000"/>
              </a:lnSpc>
            </a:pPr>
            <a:endParaRPr lang="ru-RU" sz="1800" dirty="0" smtClean="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Если для вас установка именно последней версии не является </a:t>
            </a:r>
            <a:r>
              <a:rPr lang="ru-RU" dirty="0" smtClean="0">
                <a:solidFill>
                  <a:srgbClr val="043933"/>
                </a:solidFill>
                <a:latin typeface="Montserrat Medium"/>
                <a:ea typeface="Montserrat Medium"/>
                <a:cs typeface="Montserrat Medium"/>
                <a:sym typeface="Montserrat Medium"/>
              </a:rPr>
              <a:t>важной, </a:t>
            </a:r>
          </a:p>
          <a:p>
            <a:pPr lvl="0">
              <a:lnSpc>
                <a:spcPct val="85000"/>
              </a:lnSpc>
            </a:pPr>
            <a:r>
              <a:rPr lang="ru-RU" dirty="0" smtClean="0">
                <a:solidFill>
                  <a:srgbClr val="043933"/>
                </a:solidFill>
                <a:latin typeface="Montserrat Medium"/>
                <a:ea typeface="Montserrat Medium"/>
                <a:cs typeface="Montserrat Medium"/>
                <a:sym typeface="Montserrat Medium"/>
              </a:rPr>
              <a:t>то установку </a:t>
            </a:r>
            <a:r>
              <a:rPr lang="ru-RU" dirty="0">
                <a:solidFill>
                  <a:srgbClr val="043933"/>
                </a:solidFill>
                <a:latin typeface="Montserrat Medium"/>
                <a:ea typeface="Montserrat Medium"/>
                <a:cs typeface="Montserrat Medium"/>
                <a:sym typeface="Montserrat Medium"/>
              </a:rPr>
              <a:t>можно осуществить из </a:t>
            </a:r>
            <a:r>
              <a:rPr lang="ru-RU" dirty="0" err="1">
                <a:solidFill>
                  <a:srgbClr val="043933"/>
                </a:solidFill>
                <a:latin typeface="Montserrat Medium"/>
                <a:ea typeface="Montserrat Medium"/>
                <a:cs typeface="Montserrat Medium"/>
                <a:sym typeface="Montserrat Medium"/>
              </a:rPr>
              <a:t>репозитория</a:t>
            </a:r>
            <a:r>
              <a:rPr lang="ru-RU" dirty="0">
                <a:solidFill>
                  <a:srgbClr val="043933"/>
                </a:solidFill>
                <a:latin typeface="Montserrat Medium"/>
                <a:ea typeface="Montserrat Medium"/>
                <a:cs typeface="Montserrat Medium"/>
                <a:sym typeface="Montserrat Medium"/>
              </a:rPr>
              <a:t> </a:t>
            </a:r>
            <a:r>
              <a:rPr lang="ru-RU" dirty="0" err="1">
                <a:solidFill>
                  <a:srgbClr val="043933"/>
                </a:solidFill>
                <a:latin typeface="Montserrat Medium"/>
                <a:ea typeface="Montserrat Medium"/>
                <a:cs typeface="Montserrat Medium"/>
                <a:sym typeface="Montserrat Medium"/>
              </a:rPr>
              <a:t>Ubuntu</a:t>
            </a:r>
            <a:r>
              <a:rPr lang="ru-RU" dirty="0">
                <a:solidFill>
                  <a:srgbClr val="043933"/>
                </a:solidFill>
                <a:latin typeface="Montserrat Medium"/>
                <a:ea typeface="Montserrat Medium"/>
                <a:cs typeface="Montserrat Medium"/>
                <a:sym typeface="Montserrat Medium"/>
              </a:rPr>
              <a:t>.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Для </a:t>
            </a:r>
            <a:r>
              <a:rPr lang="ru-RU" dirty="0">
                <a:solidFill>
                  <a:srgbClr val="043933"/>
                </a:solidFill>
                <a:latin typeface="Montserrat Medium"/>
                <a:ea typeface="Montserrat Medium"/>
                <a:cs typeface="Montserrat Medium"/>
                <a:sym typeface="Montserrat Medium"/>
              </a:rPr>
              <a:t>этого выполняем следующую команду:</a:t>
            </a: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  </a:t>
            </a:r>
          </a:p>
          <a:p>
            <a:pPr lvl="0">
              <a:lnSpc>
                <a:spcPct val="85000"/>
              </a:lnSpc>
            </a:pPr>
            <a:r>
              <a:rPr lang="ru-RU" sz="1800" dirty="0" err="1" smtClean="0">
                <a:solidFill>
                  <a:srgbClr val="043933"/>
                </a:solidFill>
                <a:latin typeface="Montserrat Medium"/>
                <a:ea typeface="Montserrat Medium"/>
                <a:cs typeface="Montserrat Medium"/>
                <a:sym typeface="Montserrat Medium"/>
              </a:rPr>
              <a:t>sudo</a:t>
            </a:r>
            <a:r>
              <a:rPr lang="ru-RU" sz="1800" dirty="0" smtClean="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apt-get</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install</a:t>
            </a:r>
            <a:r>
              <a:rPr lang="ru-RU" sz="1800" dirty="0">
                <a:solidFill>
                  <a:srgbClr val="043933"/>
                </a:solidFill>
                <a:latin typeface="Montserrat Medium"/>
                <a:ea typeface="Montserrat Medium"/>
                <a:cs typeface="Montserrat Medium"/>
                <a:sym typeface="Montserrat Medium"/>
              </a:rPr>
              <a:t> </a:t>
            </a:r>
            <a:r>
              <a:rPr lang="ru-RU" sz="1800" dirty="0" err="1">
                <a:solidFill>
                  <a:srgbClr val="043933"/>
                </a:solidFill>
                <a:latin typeface="Montserrat Medium"/>
                <a:ea typeface="Montserrat Medium"/>
                <a:cs typeface="Montserrat Medium"/>
                <a:sym typeface="Montserrat Medium"/>
              </a:rPr>
              <a:t>docker-compose</a:t>
            </a:r>
            <a:endParaRPr lang="ru-RU" sz="1800" dirty="0">
              <a:solidFill>
                <a:srgbClr val="043933"/>
              </a:solidFill>
              <a:latin typeface="Montserrat Medium"/>
              <a:ea typeface="Montserrat Medium"/>
              <a:cs typeface="Montserrat Medium"/>
              <a:sym typeface="Montserrat Medium"/>
            </a:endParaRP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endParaRPr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311914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ru-RU" sz="3600" dirty="0" smtClean="0">
                <a:solidFill>
                  <a:srgbClr val="043933"/>
                </a:solidFill>
                <a:latin typeface="Montserrat Medium"/>
                <a:ea typeface="Montserrat Medium"/>
                <a:cs typeface="Montserrat Medium"/>
                <a:sym typeface="Montserrat Medium"/>
              </a:rPr>
              <a:t>Качаем </a:t>
            </a:r>
            <a:r>
              <a:rPr lang="ru-RU" sz="3600" dirty="0">
                <a:solidFill>
                  <a:srgbClr val="043933"/>
                </a:solidFill>
                <a:latin typeface="Montserrat Medium"/>
                <a:ea typeface="Montserrat Medium"/>
                <a:cs typeface="Montserrat Medium"/>
                <a:sym typeface="Montserrat Medium"/>
              </a:rPr>
              <a:t>свой проект с </a:t>
            </a:r>
            <a:r>
              <a:rPr lang="ru-RU" sz="3600" dirty="0" smtClean="0">
                <a:solidFill>
                  <a:srgbClr val="043933"/>
                </a:solidFill>
                <a:latin typeface="Montserrat Medium"/>
                <a:ea typeface="Montserrat Medium"/>
                <a:cs typeface="Montserrat Medium"/>
                <a:sym typeface="Montserrat Medium"/>
              </a:rPr>
              <a:t>гита</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403475"/>
            <a:ext cx="7364943" cy="3427092"/>
          </a:xfrm>
          <a:prstGeom prst="rect">
            <a:avLst/>
          </a:prstGeom>
          <a:noFill/>
          <a:ln>
            <a:noFill/>
          </a:ln>
        </p:spPr>
        <p:txBody>
          <a:bodyPr spcFirstLastPara="1" wrap="square" lIns="0" tIns="0" rIns="0" bIns="0" anchor="t" anchorCtr="0">
            <a:spAutoFit/>
          </a:bodyPr>
          <a:lstStyle/>
          <a:p>
            <a:pPr lvl="0">
              <a:lnSpc>
                <a:spcPct val="85000"/>
              </a:lnSpc>
            </a:pPr>
            <a:r>
              <a:rPr lang="ru-RU" dirty="0" smtClean="0">
                <a:solidFill>
                  <a:srgbClr val="043933"/>
                </a:solidFill>
                <a:latin typeface="Montserrat Medium"/>
                <a:ea typeface="Montserrat Medium"/>
                <a:cs typeface="Montserrat Medium"/>
                <a:sym typeface="Montserrat Medium"/>
              </a:rPr>
              <a:t>создание </a:t>
            </a:r>
            <a:r>
              <a:rPr lang="en-US" dirty="0" err="1">
                <a:solidFill>
                  <a:srgbClr val="043933"/>
                </a:solidFill>
                <a:latin typeface="Montserrat Medium"/>
                <a:ea typeface="Montserrat Medium"/>
                <a:cs typeface="Montserrat Medium"/>
                <a:sym typeface="Montserrat Medium"/>
              </a:rPr>
              <a:t>ssh</a:t>
            </a:r>
            <a:r>
              <a:rPr lang="en-US" dirty="0">
                <a:solidFill>
                  <a:srgbClr val="043933"/>
                </a:solidFill>
                <a:latin typeface="Montserrat Medium"/>
                <a:ea typeface="Montserrat Medium"/>
                <a:cs typeface="Montserrat Medium"/>
                <a:sym typeface="Montserrat Medium"/>
              </a:rPr>
              <a:t> </a:t>
            </a:r>
            <a:r>
              <a:rPr lang="ru-RU" dirty="0">
                <a:solidFill>
                  <a:srgbClr val="043933"/>
                </a:solidFill>
                <a:latin typeface="Montserrat Medium"/>
                <a:ea typeface="Montserrat Medium"/>
                <a:cs typeface="Montserrat Medium"/>
                <a:sym typeface="Montserrat Medium"/>
              </a:rPr>
              <a:t>ключа нас </a:t>
            </a:r>
            <a:r>
              <a:rPr lang="ru-RU" dirty="0" smtClean="0">
                <a:solidFill>
                  <a:srgbClr val="043933"/>
                </a:solidFill>
                <a:latin typeface="Montserrat Medium"/>
                <a:ea typeface="Montserrat Medium"/>
                <a:cs typeface="Montserrat Medium"/>
                <a:sym typeface="Montserrat Medium"/>
              </a:rPr>
              <a:t>сервере</a:t>
            </a:r>
            <a:endParaRPr lang="en-US" dirty="0" smtClean="0">
              <a:solidFill>
                <a:srgbClr val="043933"/>
              </a:solidFill>
              <a:latin typeface="Montserrat Medium"/>
              <a:ea typeface="Montserrat Medium"/>
              <a:cs typeface="Montserrat Medium"/>
              <a:sym typeface="Montserrat Medium"/>
            </a:endParaRPr>
          </a:p>
          <a:p>
            <a:pPr lvl="0">
              <a:lnSpc>
                <a:spcPct val="85000"/>
              </a:lnSpc>
            </a:pPr>
            <a:r>
              <a:rPr lang="en-US" sz="1800" dirty="0" err="1" smtClean="0">
                <a:solidFill>
                  <a:srgbClr val="043933"/>
                </a:solidFill>
                <a:latin typeface="Montserrat Medium"/>
                <a:ea typeface="Montserrat Medium"/>
                <a:cs typeface="Montserrat Medium"/>
                <a:sym typeface="Montserrat Medium"/>
              </a:rPr>
              <a:t>ssh-keygen</a:t>
            </a:r>
            <a:r>
              <a:rPr lang="en-US" sz="1800" dirty="0" smtClean="0">
                <a:solidFill>
                  <a:srgbClr val="043933"/>
                </a:solidFill>
                <a:latin typeface="Montserrat Medium"/>
                <a:ea typeface="Montserrat Medium"/>
                <a:cs typeface="Montserrat Medium"/>
                <a:sym typeface="Montserrat Medium"/>
              </a:rPr>
              <a:t> </a:t>
            </a:r>
            <a:r>
              <a:rPr lang="en-US" sz="1800" dirty="0">
                <a:solidFill>
                  <a:srgbClr val="043933"/>
                </a:solidFill>
                <a:latin typeface="Montserrat Medium"/>
                <a:ea typeface="Montserrat Medium"/>
                <a:cs typeface="Montserrat Medium"/>
                <a:sym typeface="Montserrat Medium"/>
              </a:rPr>
              <a:t>-t </a:t>
            </a:r>
            <a:r>
              <a:rPr lang="en-US" sz="1800" dirty="0" err="1">
                <a:solidFill>
                  <a:srgbClr val="043933"/>
                </a:solidFill>
                <a:latin typeface="Montserrat Medium"/>
                <a:ea typeface="Montserrat Medium"/>
                <a:cs typeface="Montserrat Medium"/>
                <a:sym typeface="Montserrat Medium"/>
              </a:rPr>
              <a:t>rsa</a:t>
            </a:r>
            <a:r>
              <a:rPr lang="en-US" sz="1800" dirty="0">
                <a:solidFill>
                  <a:srgbClr val="043933"/>
                </a:solidFill>
                <a:latin typeface="Montserrat Medium"/>
                <a:ea typeface="Montserrat Medium"/>
                <a:cs typeface="Montserrat Medium"/>
                <a:sym typeface="Montserrat Medium"/>
              </a:rPr>
              <a:t> -C </a:t>
            </a:r>
            <a:r>
              <a:rPr lang="en-US" sz="1800" dirty="0" smtClean="0">
                <a:solidFill>
                  <a:srgbClr val="043933"/>
                </a:solidFill>
                <a:latin typeface="Montserrat Medium"/>
                <a:ea typeface="Montserrat Medium"/>
                <a:cs typeface="Montserrat Medium"/>
                <a:sym typeface="Montserrat Medium"/>
              </a:rPr>
              <a:t>stds58@gmail.com</a:t>
            </a:r>
            <a:endParaRPr lang="en-US" dirty="0">
              <a:solidFill>
                <a:srgbClr val="043933"/>
              </a:solidFill>
              <a:latin typeface="Montserrat Medium"/>
              <a:ea typeface="Montserrat Medium"/>
              <a:cs typeface="Montserrat Medium"/>
              <a:sym typeface="Montserrat Medium"/>
            </a:endParaRPr>
          </a:p>
          <a:p>
            <a:pPr lvl="0">
              <a:lnSpc>
                <a:spcPct val="85000"/>
              </a:lnSpc>
            </a:pPr>
            <a:endParaRPr lang="en-US"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ключ </a:t>
            </a:r>
            <a:r>
              <a:rPr lang="ru-RU" dirty="0">
                <a:solidFill>
                  <a:srgbClr val="043933"/>
                </a:solidFill>
                <a:latin typeface="Montserrat Medium"/>
                <a:ea typeface="Montserrat Medium"/>
                <a:cs typeface="Montserrat Medium"/>
                <a:sym typeface="Montserrat Medium"/>
              </a:rPr>
              <a:t>находится </a:t>
            </a:r>
            <a:r>
              <a:rPr lang="ru-RU" dirty="0" smtClean="0">
                <a:solidFill>
                  <a:srgbClr val="043933"/>
                </a:solidFill>
                <a:latin typeface="Montserrat Medium"/>
                <a:ea typeface="Montserrat Medium"/>
                <a:cs typeface="Montserrat Medium"/>
                <a:sym typeface="Montserrat Medium"/>
              </a:rPr>
              <a:t>здесь</a:t>
            </a:r>
            <a:r>
              <a:rPr lang="en-US" dirty="0">
                <a:solidFill>
                  <a:srgbClr val="043933"/>
                </a:solidFill>
                <a:latin typeface="Montserrat Medium"/>
                <a:ea typeface="Montserrat Medium"/>
                <a:cs typeface="Montserrat Medium"/>
                <a:sym typeface="Montserrat Medium"/>
              </a:rPr>
              <a:t> /root/.</a:t>
            </a:r>
            <a:r>
              <a:rPr lang="en-US" dirty="0" err="1" smtClean="0">
                <a:solidFill>
                  <a:srgbClr val="043933"/>
                </a:solidFill>
                <a:latin typeface="Montserrat Medium"/>
                <a:ea typeface="Montserrat Medium"/>
                <a:cs typeface="Montserrat Medium"/>
                <a:sym typeface="Montserrat Medium"/>
              </a:rPr>
              <a:t>ssh</a:t>
            </a:r>
            <a:r>
              <a:rPr lang="en-US" dirty="0" smtClean="0">
                <a:solidFill>
                  <a:srgbClr val="043933"/>
                </a:solidFill>
                <a:latin typeface="Montserrat Medium"/>
                <a:ea typeface="Montserrat Medium"/>
                <a:cs typeface="Montserrat Medium"/>
                <a:sym typeface="Montserrat Medium"/>
              </a:rPr>
              <a:t>/</a:t>
            </a:r>
            <a:r>
              <a:rPr lang="en-US" dirty="0" err="1" smtClean="0">
                <a:solidFill>
                  <a:srgbClr val="043933"/>
                </a:solidFill>
                <a:latin typeface="Montserrat Medium"/>
                <a:ea typeface="Montserrat Medium"/>
                <a:cs typeface="Montserrat Medium"/>
                <a:sym typeface="Montserrat Medium"/>
              </a:rPr>
              <a:t>id_rsa</a:t>
            </a:r>
            <a:endParaRPr lang="en-US"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копируем ключ</a:t>
            </a:r>
            <a:endParaRPr lang="ru-RU" dirty="0">
              <a:solidFill>
                <a:srgbClr val="043933"/>
              </a:solidFill>
              <a:latin typeface="Montserrat Medium"/>
              <a:ea typeface="Montserrat Medium"/>
              <a:cs typeface="Montserrat Medium"/>
              <a:sym typeface="Montserrat Medium"/>
            </a:endParaRPr>
          </a:p>
          <a:p>
            <a:pPr lvl="0">
              <a:lnSpc>
                <a:spcPct val="85000"/>
              </a:lnSpc>
            </a:pPr>
            <a:r>
              <a:rPr lang="en-US" sz="1800" dirty="0">
                <a:solidFill>
                  <a:srgbClr val="043933"/>
                </a:solidFill>
                <a:latin typeface="Montserrat Medium"/>
                <a:ea typeface="Montserrat Medium"/>
                <a:cs typeface="Montserrat Medium"/>
                <a:sym typeface="Montserrat Medium"/>
              </a:rPr>
              <a:t>cd /root/.</a:t>
            </a:r>
            <a:r>
              <a:rPr lang="en-US" sz="1800" dirty="0" err="1">
                <a:solidFill>
                  <a:srgbClr val="043933"/>
                </a:solidFill>
                <a:latin typeface="Montserrat Medium"/>
                <a:ea typeface="Montserrat Medium"/>
                <a:cs typeface="Montserrat Medium"/>
                <a:sym typeface="Montserrat Medium"/>
              </a:rPr>
              <a:t>ssh</a:t>
            </a:r>
            <a:r>
              <a:rPr lang="en-US" sz="1800" dirty="0">
                <a:solidFill>
                  <a:srgbClr val="043933"/>
                </a:solidFill>
                <a:latin typeface="Montserrat Medium"/>
                <a:ea typeface="Montserrat Medium"/>
                <a:cs typeface="Montserrat Medium"/>
                <a:sym typeface="Montserrat Medium"/>
              </a:rPr>
              <a:t>/</a:t>
            </a:r>
          </a:p>
          <a:p>
            <a:pPr lvl="0">
              <a:lnSpc>
                <a:spcPct val="85000"/>
              </a:lnSpc>
            </a:pPr>
            <a:r>
              <a:rPr lang="en-US" sz="1800" dirty="0">
                <a:solidFill>
                  <a:srgbClr val="043933"/>
                </a:solidFill>
                <a:latin typeface="Montserrat Medium"/>
                <a:ea typeface="Montserrat Medium"/>
                <a:cs typeface="Montserrat Medium"/>
                <a:sym typeface="Montserrat Medium"/>
              </a:rPr>
              <a:t>cat </a:t>
            </a:r>
            <a:r>
              <a:rPr lang="en-US" sz="1800" dirty="0" smtClean="0">
                <a:solidFill>
                  <a:srgbClr val="043933"/>
                </a:solidFill>
                <a:latin typeface="Montserrat Medium"/>
                <a:ea typeface="Montserrat Medium"/>
                <a:cs typeface="Montserrat Medium"/>
                <a:sym typeface="Montserrat Medium"/>
              </a:rPr>
              <a:t>id_rsa.pub</a:t>
            </a:r>
          </a:p>
          <a:p>
            <a:pPr lvl="0">
              <a:lnSpc>
                <a:spcPct val="85000"/>
              </a:lnSpc>
            </a:pPr>
            <a:endParaRPr lang="en-US"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установить ключ в </a:t>
            </a:r>
            <a:r>
              <a:rPr lang="ru-RU" dirty="0" err="1" smtClean="0">
                <a:solidFill>
                  <a:srgbClr val="043933"/>
                </a:solidFill>
                <a:latin typeface="Montserrat Medium"/>
                <a:ea typeface="Montserrat Medium"/>
                <a:cs typeface="Montserrat Medium"/>
                <a:sym typeface="Montserrat Medium"/>
              </a:rPr>
              <a:t>гитхубе</a:t>
            </a:r>
            <a:endParaRPr lang="en-US" dirty="0" smtClean="0">
              <a:solidFill>
                <a:srgbClr val="043933"/>
              </a:solidFill>
              <a:latin typeface="Montserrat Medium"/>
              <a:ea typeface="Montserrat Medium"/>
              <a:cs typeface="Montserrat Medium"/>
              <a:sym typeface="Montserrat Medium"/>
            </a:endParaRP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Не забываем добавить </a:t>
            </a:r>
            <a:r>
              <a:rPr lang="en-US" dirty="0" err="1">
                <a:solidFill>
                  <a:srgbClr val="043933"/>
                </a:solidFill>
                <a:latin typeface="Montserrat Medium"/>
                <a:ea typeface="Montserrat Medium"/>
                <a:cs typeface="Montserrat Medium"/>
                <a:sym typeface="Montserrat Medium"/>
              </a:rPr>
              <a:t>ip</a:t>
            </a:r>
            <a:r>
              <a:rPr lang="en-US" dirty="0">
                <a:solidFill>
                  <a:srgbClr val="043933"/>
                </a:solidFill>
                <a:latin typeface="Montserrat Medium"/>
                <a:ea typeface="Montserrat Medium"/>
                <a:cs typeface="Montserrat Medium"/>
                <a:sym typeface="Montserrat Medium"/>
              </a:rPr>
              <a:t> </a:t>
            </a:r>
            <a:r>
              <a:rPr lang="ru-RU" dirty="0">
                <a:solidFill>
                  <a:srgbClr val="043933"/>
                </a:solidFill>
                <a:latin typeface="Montserrat Medium"/>
                <a:ea typeface="Montserrat Medium"/>
                <a:cs typeface="Montserrat Medium"/>
                <a:sym typeface="Montserrat Medium"/>
              </a:rPr>
              <a:t>сервера в </a:t>
            </a:r>
            <a:r>
              <a:rPr lang="en-US" dirty="0">
                <a:solidFill>
                  <a:srgbClr val="043933"/>
                </a:solidFill>
                <a:latin typeface="Montserrat Medium"/>
                <a:ea typeface="Montserrat Medium"/>
                <a:cs typeface="Montserrat Medium"/>
                <a:sym typeface="Montserrat Medium"/>
              </a:rPr>
              <a:t>ALLOWED_HOSTS </a:t>
            </a:r>
            <a:endParaRPr lang="ru-RU" dirty="0" smtClean="0">
              <a:solidFill>
                <a:srgbClr val="043933"/>
              </a:solidFill>
              <a:latin typeface="Montserrat Medium"/>
              <a:ea typeface="Montserrat Medium"/>
              <a:cs typeface="Montserrat Medium"/>
              <a:sym typeface="Montserrat Medium"/>
            </a:endParaRPr>
          </a:p>
          <a:p>
            <a:pPr lvl="0">
              <a:lnSpc>
                <a:spcPct val="85000"/>
              </a:lnSpc>
            </a:pPr>
            <a:endParaRPr lang="en-US"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Перейдём в начальную директорию</a:t>
            </a:r>
          </a:p>
          <a:p>
            <a:pPr lvl="0">
              <a:lnSpc>
                <a:spcPct val="85000"/>
              </a:lnSpc>
            </a:pPr>
            <a:r>
              <a:rPr lang="en-US" sz="1800" dirty="0" smtClean="0">
                <a:solidFill>
                  <a:srgbClr val="043933"/>
                </a:solidFill>
                <a:latin typeface="Montserrat Medium"/>
                <a:ea typeface="Montserrat Medium"/>
                <a:cs typeface="Montserrat Medium"/>
                <a:sym typeface="Montserrat Medium"/>
              </a:rPr>
              <a:t>cd</a:t>
            </a:r>
            <a:endParaRPr lang="ru-RU" sz="1800"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клонируем проект</a:t>
            </a:r>
            <a:endParaRPr lang="ru-RU" dirty="0">
              <a:solidFill>
                <a:srgbClr val="043933"/>
              </a:solidFill>
              <a:latin typeface="Montserrat Medium"/>
              <a:ea typeface="Montserrat Medium"/>
              <a:cs typeface="Montserrat Medium"/>
              <a:sym typeface="Montserrat Medium"/>
            </a:endParaRPr>
          </a:p>
          <a:p>
            <a:pPr lvl="0">
              <a:lnSpc>
                <a:spcPct val="85000"/>
              </a:lnSpc>
            </a:pPr>
            <a:r>
              <a:rPr lang="en-US" sz="1800" dirty="0" err="1">
                <a:solidFill>
                  <a:srgbClr val="043933"/>
                </a:solidFill>
                <a:latin typeface="Montserrat Medium"/>
                <a:ea typeface="Montserrat Medium"/>
                <a:cs typeface="Montserrat Medium"/>
                <a:sym typeface="Montserrat Medium"/>
              </a:rPr>
              <a:t>git</a:t>
            </a:r>
            <a:r>
              <a:rPr lang="en-US" sz="1800" dirty="0">
                <a:solidFill>
                  <a:srgbClr val="043933"/>
                </a:solidFill>
                <a:latin typeface="Montserrat Medium"/>
                <a:ea typeface="Montserrat Medium"/>
                <a:cs typeface="Montserrat Medium"/>
                <a:sym typeface="Montserrat Medium"/>
              </a:rPr>
              <a:t> clone git@github.com:stds58/</a:t>
            </a:r>
            <a:r>
              <a:rPr lang="en-US" sz="1800" dirty="0" err="1">
                <a:solidFill>
                  <a:srgbClr val="043933"/>
                </a:solidFill>
                <a:latin typeface="Montserrat Medium"/>
                <a:ea typeface="Montserrat Medium"/>
                <a:cs typeface="Montserrat Medium"/>
                <a:sym typeface="Montserrat Medium"/>
              </a:rPr>
              <a:t>sprint.git</a:t>
            </a:r>
            <a:endParaRPr lang="en-US" sz="1800" dirty="0">
              <a:solidFill>
                <a:srgbClr val="043933"/>
              </a:solidFill>
              <a:latin typeface="Montserrat Medium"/>
              <a:ea typeface="Montserrat Medium"/>
              <a:cs typeface="Montserrat Medium"/>
              <a:sym typeface="Montserrat Medium"/>
            </a:endParaRPr>
          </a:p>
          <a:p>
            <a:pPr lvl="0">
              <a:lnSpc>
                <a:spcPct val="85000"/>
              </a:lnSpc>
            </a:pPr>
            <a:r>
              <a:rPr lang="en-US" sz="1800" dirty="0">
                <a:solidFill>
                  <a:srgbClr val="043933"/>
                </a:solidFill>
                <a:latin typeface="Montserrat Medium"/>
                <a:ea typeface="Montserrat Medium"/>
                <a:cs typeface="Montserrat Medium"/>
                <a:sym typeface="Montserrat Medium"/>
              </a:rPr>
              <a:t>cd </a:t>
            </a:r>
            <a:r>
              <a:rPr lang="en-US" sz="1800" dirty="0" smtClean="0">
                <a:solidFill>
                  <a:srgbClr val="043933"/>
                </a:solidFill>
                <a:latin typeface="Montserrat Medium"/>
                <a:ea typeface="Montserrat Medium"/>
                <a:cs typeface="Montserrat Medium"/>
                <a:sym typeface="Montserrat Medium"/>
              </a:rPr>
              <a:t>sprint</a:t>
            </a:r>
            <a:endParaRPr lang="en-US" sz="1800"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3293455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ru-RU" sz="3600" dirty="0" smtClean="0">
                <a:solidFill>
                  <a:srgbClr val="043933"/>
                </a:solidFill>
                <a:latin typeface="Montserrat Medium"/>
                <a:ea typeface="Montserrat Medium"/>
                <a:cs typeface="Montserrat Medium"/>
                <a:sym typeface="Montserrat Medium"/>
              </a:rPr>
              <a:t>Развёртывание</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1491177"/>
          </a:xfrm>
          <a:prstGeom prst="rect">
            <a:avLst/>
          </a:prstGeom>
          <a:noFill/>
          <a:ln>
            <a:noFill/>
          </a:ln>
        </p:spPr>
        <p:txBody>
          <a:bodyPr spcFirstLastPara="1" wrap="square" lIns="0" tIns="0" rIns="0" bIns="0" anchor="t" anchorCtr="0">
            <a:spAutoFit/>
          </a:bodyPr>
          <a:lstStyle/>
          <a:p>
            <a:pPr lvl="0">
              <a:lnSpc>
                <a:spcPct val="85000"/>
              </a:lnSpc>
            </a:pPr>
            <a:r>
              <a:rPr lang="en-US" sz="1800" dirty="0" err="1" smtClean="0">
                <a:solidFill>
                  <a:srgbClr val="043933"/>
                </a:solidFill>
                <a:latin typeface="Montserrat Medium"/>
                <a:ea typeface="Montserrat Medium"/>
                <a:cs typeface="Montserrat Medium"/>
                <a:sym typeface="Montserrat Medium"/>
              </a:rPr>
              <a:t>docker</a:t>
            </a:r>
            <a:r>
              <a:rPr lang="en-US" sz="1800" dirty="0" smtClean="0">
                <a:solidFill>
                  <a:srgbClr val="043933"/>
                </a:solidFill>
                <a:latin typeface="Montserrat Medium"/>
                <a:ea typeface="Montserrat Medium"/>
                <a:cs typeface="Montserrat Medium"/>
                <a:sym typeface="Montserrat Medium"/>
              </a:rPr>
              <a:t> </a:t>
            </a:r>
            <a:r>
              <a:rPr lang="en-US" sz="1800" dirty="0">
                <a:solidFill>
                  <a:srgbClr val="043933"/>
                </a:solidFill>
                <a:latin typeface="Montserrat Medium"/>
                <a:ea typeface="Montserrat Medium"/>
                <a:cs typeface="Montserrat Medium"/>
                <a:sym typeface="Montserrat Medium"/>
              </a:rPr>
              <a:t>network create </a:t>
            </a:r>
            <a:r>
              <a:rPr lang="en-US" sz="1800" dirty="0" err="1" smtClean="0">
                <a:solidFill>
                  <a:srgbClr val="043933"/>
                </a:solidFill>
                <a:latin typeface="Montserrat Medium"/>
                <a:ea typeface="Montserrat Medium"/>
                <a:cs typeface="Montserrat Medium"/>
                <a:sym typeface="Montserrat Medium"/>
              </a:rPr>
              <a:t>mynetwork</a:t>
            </a:r>
            <a:endParaRPr lang="ru-RU" sz="1800" dirty="0" smtClean="0">
              <a:solidFill>
                <a:srgbClr val="043933"/>
              </a:solidFill>
              <a:latin typeface="Montserrat Medium"/>
              <a:ea typeface="Montserrat Medium"/>
              <a:cs typeface="Montserrat Medium"/>
              <a:sym typeface="Montserrat Medium"/>
            </a:endParaRPr>
          </a:p>
          <a:p>
            <a:pPr lvl="0">
              <a:lnSpc>
                <a:spcPct val="85000"/>
              </a:lnSpc>
            </a:pPr>
            <a:r>
              <a:rPr lang="en-US" sz="1800" dirty="0" err="1" smtClean="0">
                <a:solidFill>
                  <a:srgbClr val="043933"/>
                </a:solidFill>
                <a:latin typeface="Montserrat Medium"/>
                <a:ea typeface="Montserrat Medium"/>
                <a:cs typeface="Montserrat Medium"/>
                <a:sym typeface="Montserrat Medium"/>
              </a:rPr>
              <a:t>docker</a:t>
            </a:r>
            <a:r>
              <a:rPr lang="en-US" sz="1800" dirty="0" smtClean="0">
                <a:solidFill>
                  <a:srgbClr val="043933"/>
                </a:solidFill>
                <a:latin typeface="Montserrat Medium"/>
                <a:ea typeface="Montserrat Medium"/>
                <a:cs typeface="Montserrat Medium"/>
                <a:sym typeface="Montserrat Medium"/>
              </a:rPr>
              <a:t>-compose build </a:t>
            </a:r>
            <a:r>
              <a:rPr lang="ru-RU" sz="1800" dirty="0" smtClean="0">
                <a:solidFill>
                  <a:srgbClr val="043933"/>
                </a:solidFill>
                <a:latin typeface="Montserrat Medium"/>
                <a:ea typeface="Montserrat Medium"/>
                <a:cs typeface="Montserrat Medium"/>
                <a:sym typeface="Montserrat Medium"/>
              </a:rPr>
              <a:t>(запускать из папки </a:t>
            </a:r>
            <a:r>
              <a:rPr lang="en-US" sz="1800" dirty="0" smtClean="0">
                <a:solidFill>
                  <a:srgbClr val="043933"/>
                </a:solidFill>
                <a:latin typeface="Montserrat Medium"/>
                <a:ea typeface="Montserrat Medium"/>
                <a:cs typeface="Montserrat Medium"/>
                <a:sym typeface="Montserrat Medium"/>
              </a:rPr>
              <a:t>sprint)</a:t>
            </a:r>
          </a:p>
          <a:p>
            <a:pPr>
              <a:lnSpc>
                <a:spcPct val="85000"/>
              </a:lnSpc>
            </a:pPr>
            <a:r>
              <a:rPr lang="en-US" sz="1800" dirty="0" err="1" smtClean="0">
                <a:solidFill>
                  <a:srgbClr val="043933"/>
                </a:solidFill>
                <a:latin typeface="Montserrat Medium"/>
                <a:ea typeface="Montserrat Medium"/>
                <a:cs typeface="Montserrat Medium"/>
                <a:sym typeface="Montserrat Medium"/>
              </a:rPr>
              <a:t>docker</a:t>
            </a:r>
            <a:r>
              <a:rPr lang="en-US" sz="1800" dirty="0" smtClean="0">
                <a:solidFill>
                  <a:srgbClr val="043933"/>
                </a:solidFill>
                <a:latin typeface="Montserrat Medium"/>
                <a:ea typeface="Montserrat Medium"/>
                <a:cs typeface="Montserrat Medium"/>
                <a:sym typeface="Montserrat Medium"/>
              </a:rPr>
              <a:t>-compose up </a:t>
            </a:r>
            <a:r>
              <a:rPr lang="ru-RU" sz="1800" dirty="0">
                <a:solidFill>
                  <a:srgbClr val="043933"/>
                </a:solidFill>
                <a:latin typeface="Montserrat Medium"/>
                <a:ea typeface="Montserrat Medium"/>
                <a:cs typeface="Montserrat Medium"/>
                <a:sym typeface="Montserrat Medium"/>
              </a:rPr>
              <a:t>(запускать из папки </a:t>
            </a:r>
            <a:r>
              <a:rPr lang="en-US" sz="1800" dirty="0">
                <a:solidFill>
                  <a:srgbClr val="043933"/>
                </a:solidFill>
                <a:latin typeface="Montserrat Medium"/>
                <a:ea typeface="Montserrat Medium"/>
                <a:cs typeface="Montserrat Medium"/>
                <a:sym typeface="Montserrat Medium"/>
              </a:rPr>
              <a:t>sprint</a:t>
            </a:r>
            <a:r>
              <a:rPr lang="en-US" sz="1800" dirty="0" smtClean="0">
                <a:solidFill>
                  <a:srgbClr val="043933"/>
                </a:solidFill>
                <a:latin typeface="Montserrat Medium"/>
                <a:ea typeface="Montserrat Medium"/>
                <a:cs typeface="Montserrat Medium"/>
                <a:sym typeface="Montserrat Medium"/>
              </a:rPr>
              <a:t>)</a:t>
            </a:r>
            <a:endParaRPr lang="en-US" sz="1800" dirty="0" smtClean="0">
              <a:solidFill>
                <a:srgbClr val="043933"/>
              </a:solidFill>
              <a:latin typeface="Montserrat Medium"/>
              <a:ea typeface="Montserrat Medium"/>
              <a:cs typeface="Montserrat Medium"/>
              <a:sym typeface="Montserrat Medium"/>
            </a:endParaRPr>
          </a:p>
          <a:p>
            <a:pPr lvl="0">
              <a:lnSpc>
                <a:spcPct val="85000"/>
              </a:lnSpc>
            </a:pPr>
            <a:endParaRPr lang="en-US" sz="1800"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проект доступен по адресу </a:t>
            </a:r>
            <a:r>
              <a:rPr lang="en-US" b="1" dirty="0">
                <a:solidFill>
                  <a:srgbClr val="043933"/>
                </a:solidFill>
                <a:latin typeface="Montserrat Medium"/>
                <a:ea typeface="Montserrat Medium"/>
                <a:cs typeface="Montserrat Medium"/>
                <a:sym typeface="Montserrat Medium"/>
              </a:rPr>
              <a:t>http</a:t>
            </a:r>
            <a:r>
              <a:rPr lang="en-US" b="1" dirty="0" smtClean="0">
                <a:solidFill>
                  <a:srgbClr val="043933"/>
                </a:solidFill>
                <a:latin typeface="Montserrat Medium"/>
                <a:ea typeface="Montserrat Medium"/>
                <a:cs typeface="Montserrat Medium"/>
                <a:sym typeface="Montserrat Medium"/>
              </a:rPr>
              <a:t>://&lt;</a:t>
            </a:r>
            <a:r>
              <a:rPr lang="ru-RU" b="1" dirty="0" smtClean="0">
                <a:solidFill>
                  <a:srgbClr val="043933"/>
                </a:solidFill>
                <a:latin typeface="Montserrat Medium"/>
                <a:ea typeface="Montserrat Medium"/>
                <a:cs typeface="Montserrat Medium"/>
                <a:sym typeface="Montserrat Medium"/>
              </a:rPr>
              <a:t>ваш </a:t>
            </a:r>
            <a:r>
              <a:rPr lang="en-US" b="1" dirty="0" err="1" smtClean="0">
                <a:solidFill>
                  <a:srgbClr val="043933"/>
                </a:solidFill>
                <a:latin typeface="Montserrat Medium"/>
                <a:ea typeface="Montserrat Medium"/>
                <a:cs typeface="Montserrat Medium"/>
                <a:sym typeface="Montserrat Medium"/>
              </a:rPr>
              <a:t>ip</a:t>
            </a:r>
            <a:r>
              <a:rPr lang="en-US" b="1" dirty="0" smtClean="0">
                <a:solidFill>
                  <a:srgbClr val="043933"/>
                </a:solidFill>
                <a:latin typeface="Montserrat Medium"/>
                <a:ea typeface="Montserrat Medium"/>
                <a:cs typeface="Montserrat Medium"/>
                <a:sym typeface="Montserrat Medium"/>
              </a:rPr>
              <a:t>&gt;:8000/swagger/</a:t>
            </a:r>
            <a:r>
              <a:rPr lang="en-US" b="1" dirty="0">
                <a:solidFill>
                  <a:srgbClr val="043933"/>
                </a:solidFill>
                <a:latin typeface="Montserrat Medium"/>
                <a:ea typeface="Montserrat Medium"/>
                <a:cs typeface="Montserrat Medium"/>
                <a:sym typeface="Montserrat Medium"/>
              </a:rPr>
              <a:t/>
            </a:r>
            <a:br>
              <a:rPr lang="en-US" b="1" dirty="0">
                <a:solidFill>
                  <a:srgbClr val="043933"/>
                </a:solidFill>
                <a:latin typeface="Montserrat Medium"/>
                <a:ea typeface="Montserrat Medium"/>
                <a:cs typeface="Montserrat Medium"/>
                <a:sym typeface="Montserrat Medium"/>
              </a:rPr>
            </a:br>
            <a:r>
              <a:rPr lang="en-US" b="1" dirty="0">
                <a:solidFill>
                  <a:srgbClr val="043933"/>
                </a:solidFill>
                <a:latin typeface="Montserrat Medium"/>
                <a:ea typeface="Montserrat Medium"/>
                <a:cs typeface="Montserrat Medium"/>
                <a:sym typeface="Montserrat Medium"/>
              </a:rPr>
              <a:t/>
            </a:r>
            <a:br>
              <a:rPr lang="en-US" b="1" dirty="0">
                <a:solidFill>
                  <a:srgbClr val="043933"/>
                </a:solidFill>
                <a:latin typeface="Montserrat Medium"/>
                <a:ea typeface="Montserrat Medium"/>
                <a:cs typeface="Montserrat Medium"/>
                <a:sym typeface="Montserrat Medium"/>
              </a:rPr>
            </a:br>
            <a:endParaRPr b="1"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3151211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ru-RU" sz="3600" dirty="0" smtClean="0">
                <a:solidFill>
                  <a:srgbClr val="043933"/>
                </a:solidFill>
                <a:latin typeface="Montserrat Medium"/>
                <a:ea typeface="Montserrat Medium"/>
                <a:cs typeface="Montserrat Medium"/>
                <a:sym typeface="Montserrat Medium"/>
              </a:rPr>
              <a:t>Если что-то пошло не так</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2380652"/>
          </a:xfrm>
          <a:prstGeom prst="rect">
            <a:avLst/>
          </a:prstGeom>
          <a:noFill/>
          <a:ln>
            <a:noFill/>
          </a:ln>
        </p:spPr>
        <p:txBody>
          <a:bodyPr spcFirstLastPara="1" wrap="square" lIns="0" tIns="0" rIns="0" bIns="0" anchor="t" anchorCtr="0">
            <a:spAutoFit/>
          </a:bodyPr>
          <a:lstStyle/>
          <a:p>
            <a:pPr lvl="0">
              <a:lnSpc>
                <a:spcPct val="85000"/>
              </a:lnSpc>
            </a:pPr>
            <a:r>
              <a:rPr lang="en-US" sz="1800" dirty="0" smtClean="0">
                <a:solidFill>
                  <a:srgbClr val="043933"/>
                </a:solidFill>
                <a:latin typeface="Montserrat Medium"/>
                <a:ea typeface="Montserrat Medium"/>
                <a:cs typeface="Montserrat Medium"/>
                <a:sym typeface="Montserrat Medium"/>
              </a:rPr>
              <a:t>cd </a:t>
            </a:r>
            <a:r>
              <a:rPr lang="en-US" sz="1800" dirty="0">
                <a:solidFill>
                  <a:srgbClr val="043933"/>
                </a:solidFill>
                <a:latin typeface="Montserrat Medium"/>
                <a:ea typeface="Montserrat Medium"/>
                <a:cs typeface="Montserrat Medium"/>
                <a:sym typeface="Montserrat Medium"/>
              </a:rPr>
              <a:t>sprint  </a:t>
            </a:r>
            <a:r>
              <a:rPr lang="ru-RU" dirty="0">
                <a:solidFill>
                  <a:srgbClr val="043933"/>
                </a:solidFill>
                <a:latin typeface="Montserrat Medium"/>
                <a:ea typeface="Montserrat Medium"/>
                <a:cs typeface="Montserrat Medium"/>
                <a:sym typeface="Montserrat Medium"/>
              </a:rPr>
              <a:t>перейдём в папку </a:t>
            </a:r>
            <a:r>
              <a:rPr lang="en-US" dirty="0">
                <a:solidFill>
                  <a:srgbClr val="043933"/>
                </a:solidFill>
                <a:latin typeface="Montserrat Medium"/>
                <a:ea typeface="Montserrat Medium"/>
                <a:cs typeface="Montserrat Medium"/>
                <a:sym typeface="Montserrat Medium"/>
              </a:rPr>
              <a:t>sprint</a:t>
            </a:r>
          </a:p>
          <a:p>
            <a:pPr lvl="0">
              <a:lnSpc>
                <a:spcPct val="85000"/>
              </a:lnSpc>
            </a:pPr>
            <a:r>
              <a:rPr lang="en-US" sz="1800" dirty="0" err="1">
                <a:solidFill>
                  <a:srgbClr val="043933"/>
                </a:solidFill>
                <a:latin typeface="Montserrat Medium"/>
                <a:ea typeface="Montserrat Medium"/>
                <a:cs typeface="Montserrat Medium"/>
                <a:sym typeface="Montserrat Medium"/>
              </a:rPr>
              <a:t>git</a:t>
            </a:r>
            <a:r>
              <a:rPr lang="en-US" sz="1800" dirty="0">
                <a:solidFill>
                  <a:srgbClr val="043933"/>
                </a:solidFill>
                <a:latin typeface="Montserrat Medium"/>
                <a:ea typeface="Montserrat Medium"/>
                <a:cs typeface="Montserrat Medium"/>
                <a:sym typeface="Montserrat Medium"/>
              </a:rPr>
              <a:t> pull </a:t>
            </a:r>
            <a:r>
              <a:rPr lang="ru-RU" dirty="0">
                <a:solidFill>
                  <a:srgbClr val="043933"/>
                </a:solidFill>
                <a:latin typeface="Montserrat Medium"/>
                <a:ea typeface="Montserrat Medium"/>
                <a:cs typeface="Montserrat Medium"/>
                <a:sym typeface="Montserrat Medium"/>
              </a:rPr>
              <a:t>когда надо обновить с гита</a:t>
            </a:r>
          </a:p>
          <a:p>
            <a:pPr lvl="0">
              <a:lnSpc>
                <a:spcPct val="85000"/>
              </a:lnSpc>
            </a:pPr>
            <a:r>
              <a:rPr lang="en-US" sz="1800" dirty="0" err="1">
                <a:solidFill>
                  <a:srgbClr val="043933"/>
                </a:solidFill>
                <a:latin typeface="Montserrat Medium"/>
                <a:ea typeface="Montserrat Medium"/>
                <a:cs typeface="Montserrat Medium"/>
                <a:sym typeface="Montserrat Medium"/>
              </a:rPr>
              <a:t>rm</a:t>
            </a:r>
            <a:r>
              <a:rPr lang="en-US" sz="1800" dirty="0">
                <a:solidFill>
                  <a:srgbClr val="043933"/>
                </a:solidFill>
                <a:latin typeface="Montserrat Medium"/>
                <a:ea typeface="Montserrat Medium"/>
                <a:cs typeface="Montserrat Medium"/>
                <a:sym typeface="Montserrat Medium"/>
              </a:rPr>
              <a:t> -r ~/sprint/ </a:t>
            </a:r>
            <a:r>
              <a:rPr lang="ru-RU" dirty="0">
                <a:solidFill>
                  <a:srgbClr val="043933"/>
                </a:solidFill>
                <a:latin typeface="Montserrat Medium"/>
                <a:ea typeface="Montserrat Medium"/>
                <a:cs typeface="Montserrat Medium"/>
                <a:sym typeface="Montserrat Medium"/>
              </a:rPr>
              <a:t>удалить папку с </a:t>
            </a:r>
            <a:r>
              <a:rPr lang="ru-RU" dirty="0" smtClean="0">
                <a:solidFill>
                  <a:srgbClr val="043933"/>
                </a:solidFill>
                <a:latin typeface="Montserrat Medium"/>
                <a:ea typeface="Montserrat Medium"/>
                <a:cs typeface="Montserrat Medium"/>
                <a:sym typeface="Montserrat Medium"/>
              </a:rPr>
              <a:t>содержимым</a:t>
            </a:r>
            <a:endParaRPr lang="en-US" dirty="0" smtClean="0">
              <a:solidFill>
                <a:srgbClr val="043933"/>
              </a:solidFill>
              <a:latin typeface="Montserrat Medium"/>
              <a:ea typeface="Montserrat Medium"/>
              <a:cs typeface="Montserrat Medium"/>
              <a:sym typeface="Montserrat Medium"/>
            </a:endParaRPr>
          </a:p>
          <a:p>
            <a:pPr lvl="0">
              <a:lnSpc>
                <a:spcPct val="85000"/>
              </a:lnSpc>
            </a:pPr>
            <a:endParaRPr lang="ru-RU"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Удалить/очистить все данные Докера (контейнеры, образы, тома и сети)</a:t>
            </a:r>
          </a:p>
          <a:p>
            <a:pPr lvl="0">
              <a:lnSpc>
                <a:spcPct val="85000"/>
              </a:lnSpc>
            </a:pPr>
            <a:r>
              <a:rPr lang="en-US" dirty="0" smtClean="0">
                <a:solidFill>
                  <a:srgbClr val="043933"/>
                </a:solidFill>
                <a:latin typeface="Montserrat Medium"/>
                <a:ea typeface="Montserrat Medium"/>
                <a:cs typeface="Montserrat Medium"/>
                <a:sym typeface="Montserrat Medium"/>
              </a:rPr>
              <a:t>https</a:t>
            </a:r>
            <a:r>
              <a:rPr lang="en-US" dirty="0">
                <a:solidFill>
                  <a:srgbClr val="043933"/>
                </a:solidFill>
                <a:latin typeface="Montserrat Medium"/>
                <a:ea typeface="Montserrat Medium"/>
                <a:cs typeface="Montserrat Medium"/>
                <a:sym typeface="Montserrat Medium"/>
              </a:rPr>
              <a:t>://</a:t>
            </a:r>
            <a:r>
              <a:rPr lang="en-US" dirty="0" smtClean="0">
                <a:solidFill>
                  <a:srgbClr val="043933"/>
                </a:solidFill>
                <a:latin typeface="Montserrat Medium"/>
                <a:ea typeface="Montserrat Medium"/>
                <a:cs typeface="Montserrat Medium"/>
                <a:sym typeface="Montserrat Medium"/>
              </a:rPr>
              <a:t>gist.github.com/tomasevich/521926e5dabcee3a35afa30124102176</a:t>
            </a:r>
            <a:endParaRPr lang="ru-RU" dirty="0" smtClean="0">
              <a:solidFill>
                <a:srgbClr val="043933"/>
              </a:solidFill>
              <a:latin typeface="Montserrat Medium"/>
              <a:ea typeface="Montserrat Medium"/>
              <a:cs typeface="Montserrat Medium"/>
              <a:sym typeface="Montserrat Medium"/>
            </a:endParaRPr>
          </a:p>
          <a:p>
            <a:pPr lvl="0">
              <a:lnSpc>
                <a:spcPct val="85000"/>
              </a:lnSpc>
            </a:pPr>
            <a:endParaRPr lang="en-US" dirty="0">
              <a:solidFill>
                <a:srgbClr val="043933"/>
              </a:solidFill>
              <a:latin typeface="Montserrat Medium"/>
              <a:ea typeface="Montserrat Medium"/>
              <a:cs typeface="Montserrat Medium"/>
              <a:sym typeface="Montserrat Medium"/>
            </a:endParaRPr>
          </a:p>
          <a:p>
            <a:pPr lvl="0">
              <a:lnSpc>
                <a:spcPct val="85000"/>
              </a:lnSpc>
            </a:pPr>
            <a:r>
              <a:rPr lang="en-US" sz="1800" dirty="0" err="1">
                <a:solidFill>
                  <a:srgbClr val="043933"/>
                </a:solidFill>
                <a:latin typeface="Montserrat Medium"/>
                <a:ea typeface="Montserrat Medium"/>
                <a:cs typeface="Montserrat Medium"/>
                <a:sym typeface="Montserrat Medium"/>
              </a:rPr>
              <a:t>docker</a:t>
            </a:r>
            <a:r>
              <a:rPr lang="en-US" sz="1800" dirty="0">
                <a:solidFill>
                  <a:srgbClr val="043933"/>
                </a:solidFill>
                <a:latin typeface="Montserrat Medium"/>
                <a:ea typeface="Montserrat Medium"/>
                <a:cs typeface="Montserrat Medium"/>
                <a:sym typeface="Montserrat Medium"/>
              </a:rPr>
              <a:t> stop $(</a:t>
            </a:r>
            <a:r>
              <a:rPr lang="en-US" sz="1800" dirty="0" err="1">
                <a:solidFill>
                  <a:srgbClr val="043933"/>
                </a:solidFill>
                <a:latin typeface="Montserrat Medium"/>
                <a:ea typeface="Montserrat Medium"/>
                <a:cs typeface="Montserrat Medium"/>
                <a:sym typeface="Montserrat Medium"/>
              </a:rPr>
              <a:t>docker</a:t>
            </a:r>
            <a:r>
              <a:rPr lang="en-US" sz="1800" dirty="0">
                <a:solidFill>
                  <a:srgbClr val="043933"/>
                </a:solidFill>
                <a:latin typeface="Montserrat Medium"/>
                <a:ea typeface="Montserrat Medium"/>
                <a:cs typeface="Montserrat Medium"/>
                <a:sym typeface="Montserrat Medium"/>
              </a:rPr>
              <a:t> </a:t>
            </a:r>
            <a:r>
              <a:rPr lang="en-US" sz="1800" dirty="0" err="1">
                <a:solidFill>
                  <a:srgbClr val="043933"/>
                </a:solidFill>
                <a:latin typeface="Montserrat Medium"/>
                <a:ea typeface="Montserrat Medium"/>
                <a:cs typeface="Montserrat Medium"/>
                <a:sym typeface="Montserrat Medium"/>
              </a:rPr>
              <a:t>ps</a:t>
            </a:r>
            <a:r>
              <a:rPr lang="en-US" sz="1800" dirty="0">
                <a:solidFill>
                  <a:srgbClr val="043933"/>
                </a:solidFill>
                <a:latin typeface="Montserrat Medium"/>
                <a:ea typeface="Montserrat Medium"/>
                <a:cs typeface="Montserrat Medium"/>
                <a:sym typeface="Montserrat Medium"/>
              </a:rPr>
              <a:t> -</a:t>
            </a:r>
            <a:r>
              <a:rPr lang="en-US" sz="1800" dirty="0" err="1">
                <a:solidFill>
                  <a:srgbClr val="043933"/>
                </a:solidFill>
                <a:latin typeface="Montserrat Medium"/>
                <a:ea typeface="Montserrat Medium"/>
                <a:cs typeface="Montserrat Medium"/>
                <a:sym typeface="Montserrat Medium"/>
              </a:rPr>
              <a:t>qa</a:t>
            </a:r>
            <a:r>
              <a:rPr lang="en-US" sz="1800" dirty="0">
                <a:solidFill>
                  <a:srgbClr val="043933"/>
                </a:solidFill>
                <a:latin typeface="Montserrat Medium"/>
                <a:ea typeface="Montserrat Medium"/>
                <a:cs typeface="Montserrat Medium"/>
                <a:sym typeface="Montserrat Medium"/>
              </a:rPr>
              <a:t>) &amp;&amp; </a:t>
            </a:r>
            <a:r>
              <a:rPr lang="en-US" sz="1800" dirty="0" err="1">
                <a:solidFill>
                  <a:srgbClr val="043933"/>
                </a:solidFill>
                <a:latin typeface="Montserrat Medium"/>
                <a:ea typeface="Montserrat Medium"/>
                <a:cs typeface="Montserrat Medium"/>
                <a:sym typeface="Montserrat Medium"/>
              </a:rPr>
              <a:t>docker</a:t>
            </a:r>
            <a:r>
              <a:rPr lang="en-US" sz="1800" dirty="0">
                <a:solidFill>
                  <a:srgbClr val="043933"/>
                </a:solidFill>
                <a:latin typeface="Montserrat Medium"/>
                <a:ea typeface="Montserrat Medium"/>
                <a:cs typeface="Montserrat Medium"/>
                <a:sym typeface="Montserrat Medium"/>
              </a:rPr>
              <a:t> </a:t>
            </a:r>
            <a:r>
              <a:rPr lang="en-US" sz="1800" dirty="0" err="1">
                <a:solidFill>
                  <a:srgbClr val="043933"/>
                </a:solidFill>
                <a:latin typeface="Montserrat Medium"/>
                <a:ea typeface="Montserrat Medium"/>
                <a:cs typeface="Montserrat Medium"/>
                <a:sym typeface="Montserrat Medium"/>
              </a:rPr>
              <a:t>rm</a:t>
            </a:r>
            <a:r>
              <a:rPr lang="en-US" sz="1800" dirty="0">
                <a:solidFill>
                  <a:srgbClr val="043933"/>
                </a:solidFill>
                <a:latin typeface="Montserrat Medium"/>
                <a:ea typeface="Montserrat Medium"/>
                <a:cs typeface="Montserrat Medium"/>
                <a:sym typeface="Montserrat Medium"/>
              </a:rPr>
              <a:t> $(</a:t>
            </a:r>
            <a:r>
              <a:rPr lang="en-US" sz="1800" dirty="0" err="1">
                <a:solidFill>
                  <a:srgbClr val="043933"/>
                </a:solidFill>
                <a:latin typeface="Montserrat Medium"/>
                <a:ea typeface="Montserrat Medium"/>
                <a:cs typeface="Montserrat Medium"/>
                <a:sym typeface="Montserrat Medium"/>
              </a:rPr>
              <a:t>docker</a:t>
            </a:r>
            <a:r>
              <a:rPr lang="en-US" sz="1800" dirty="0">
                <a:solidFill>
                  <a:srgbClr val="043933"/>
                </a:solidFill>
                <a:latin typeface="Montserrat Medium"/>
                <a:ea typeface="Montserrat Medium"/>
                <a:cs typeface="Montserrat Medium"/>
                <a:sym typeface="Montserrat Medium"/>
              </a:rPr>
              <a:t> </a:t>
            </a:r>
            <a:r>
              <a:rPr lang="en-US" sz="1800" dirty="0" err="1">
                <a:solidFill>
                  <a:srgbClr val="043933"/>
                </a:solidFill>
                <a:latin typeface="Montserrat Medium"/>
                <a:ea typeface="Montserrat Medium"/>
                <a:cs typeface="Montserrat Medium"/>
                <a:sym typeface="Montserrat Medium"/>
              </a:rPr>
              <a:t>ps</a:t>
            </a:r>
            <a:r>
              <a:rPr lang="en-US" sz="1800" dirty="0">
                <a:solidFill>
                  <a:srgbClr val="043933"/>
                </a:solidFill>
                <a:latin typeface="Montserrat Medium"/>
                <a:ea typeface="Montserrat Medium"/>
                <a:cs typeface="Montserrat Medium"/>
                <a:sym typeface="Montserrat Medium"/>
              </a:rPr>
              <a:t> -</a:t>
            </a:r>
            <a:r>
              <a:rPr lang="en-US" sz="1800" dirty="0" err="1">
                <a:solidFill>
                  <a:srgbClr val="043933"/>
                </a:solidFill>
                <a:latin typeface="Montserrat Medium"/>
                <a:ea typeface="Montserrat Medium"/>
                <a:cs typeface="Montserrat Medium"/>
                <a:sym typeface="Montserrat Medium"/>
              </a:rPr>
              <a:t>qa</a:t>
            </a:r>
            <a:r>
              <a:rPr lang="en-US" sz="1800" dirty="0">
                <a:solidFill>
                  <a:srgbClr val="043933"/>
                </a:solidFill>
                <a:latin typeface="Montserrat Medium"/>
                <a:ea typeface="Montserrat Medium"/>
                <a:cs typeface="Montserrat Medium"/>
                <a:sym typeface="Montserrat Medium"/>
              </a:rPr>
              <a:t>) &amp;&amp; </a:t>
            </a:r>
            <a:r>
              <a:rPr lang="en-US" sz="1800" dirty="0" err="1">
                <a:solidFill>
                  <a:srgbClr val="043933"/>
                </a:solidFill>
                <a:latin typeface="Montserrat Medium"/>
                <a:ea typeface="Montserrat Medium"/>
                <a:cs typeface="Montserrat Medium"/>
                <a:sym typeface="Montserrat Medium"/>
              </a:rPr>
              <a:t>docker</a:t>
            </a:r>
            <a:r>
              <a:rPr lang="en-US" sz="1800" dirty="0">
                <a:solidFill>
                  <a:srgbClr val="043933"/>
                </a:solidFill>
                <a:latin typeface="Montserrat Medium"/>
                <a:ea typeface="Montserrat Medium"/>
                <a:cs typeface="Montserrat Medium"/>
                <a:sym typeface="Montserrat Medium"/>
              </a:rPr>
              <a:t> </a:t>
            </a:r>
            <a:r>
              <a:rPr lang="en-US" sz="1800" dirty="0" err="1">
                <a:solidFill>
                  <a:srgbClr val="043933"/>
                </a:solidFill>
                <a:latin typeface="Montserrat Medium"/>
                <a:ea typeface="Montserrat Medium"/>
                <a:cs typeface="Montserrat Medium"/>
                <a:sym typeface="Montserrat Medium"/>
              </a:rPr>
              <a:t>rmi</a:t>
            </a:r>
            <a:r>
              <a:rPr lang="en-US" sz="1800" dirty="0">
                <a:solidFill>
                  <a:srgbClr val="043933"/>
                </a:solidFill>
                <a:latin typeface="Montserrat Medium"/>
                <a:ea typeface="Montserrat Medium"/>
                <a:cs typeface="Montserrat Medium"/>
                <a:sym typeface="Montserrat Medium"/>
              </a:rPr>
              <a:t> -f $(</a:t>
            </a:r>
            <a:r>
              <a:rPr lang="en-US" sz="1800" dirty="0" err="1">
                <a:solidFill>
                  <a:srgbClr val="043933"/>
                </a:solidFill>
                <a:latin typeface="Montserrat Medium"/>
                <a:ea typeface="Montserrat Medium"/>
                <a:cs typeface="Montserrat Medium"/>
                <a:sym typeface="Montserrat Medium"/>
              </a:rPr>
              <a:t>docker</a:t>
            </a:r>
            <a:r>
              <a:rPr lang="en-US" sz="1800" dirty="0">
                <a:solidFill>
                  <a:srgbClr val="043933"/>
                </a:solidFill>
                <a:latin typeface="Montserrat Medium"/>
                <a:ea typeface="Montserrat Medium"/>
                <a:cs typeface="Montserrat Medium"/>
                <a:sym typeface="Montserrat Medium"/>
              </a:rPr>
              <a:t> images -</a:t>
            </a:r>
            <a:r>
              <a:rPr lang="en-US" sz="1800" dirty="0" err="1">
                <a:solidFill>
                  <a:srgbClr val="043933"/>
                </a:solidFill>
                <a:latin typeface="Montserrat Medium"/>
                <a:ea typeface="Montserrat Medium"/>
                <a:cs typeface="Montserrat Medium"/>
                <a:sym typeface="Montserrat Medium"/>
              </a:rPr>
              <a:t>qa</a:t>
            </a:r>
            <a:r>
              <a:rPr lang="en-US" sz="1800" dirty="0">
                <a:solidFill>
                  <a:srgbClr val="043933"/>
                </a:solidFill>
                <a:latin typeface="Montserrat Medium"/>
                <a:ea typeface="Montserrat Medium"/>
                <a:cs typeface="Montserrat Medium"/>
                <a:sym typeface="Montserrat Medium"/>
              </a:rPr>
              <a:t>) &amp;&amp; </a:t>
            </a:r>
            <a:r>
              <a:rPr lang="en-US" sz="1800" dirty="0" err="1">
                <a:solidFill>
                  <a:srgbClr val="043933"/>
                </a:solidFill>
                <a:latin typeface="Montserrat Medium"/>
                <a:ea typeface="Montserrat Medium"/>
                <a:cs typeface="Montserrat Medium"/>
                <a:sym typeface="Montserrat Medium"/>
              </a:rPr>
              <a:t>docker</a:t>
            </a:r>
            <a:r>
              <a:rPr lang="en-US" sz="1800" dirty="0">
                <a:solidFill>
                  <a:srgbClr val="043933"/>
                </a:solidFill>
                <a:latin typeface="Montserrat Medium"/>
                <a:ea typeface="Montserrat Medium"/>
                <a:cs typeface="Montserrat Medium"/>
                <a:sym typeface="Montserrat Medium"/>
              </a:rPr>
              <a:t> volume </a:t>
            </a:r>
            <a:r>
              <a:rPr lang="en-US" sz="1800" dirty="0" err="1">
                <a:solidFill>
                  <a:srgbClr val="043933"/>
                </a:solidFill>
                <a:latin typeface="Montserrat Medium"/>
                <a:ea typeface="Montserrat Medium"/>
                <a:cs typeface="Montserrat Medium"/>
                <a:sym typeface="Montserrat Medium"/>
              </a:rPr>
              <a:t>rm</a:t>
            </a:r>
            <a:r>
              <a:rPr lang="en-US" sz="1800" dirty="0">
                <a:solidFill>
                  <a:srgbClr val="043933"/>
                </a:solidFill>
                <a:latin typeface="Montserrat Medium"/>
                <a:ea typeface="Montserrat Medium"/>
                <a:cs typeface="Montserrat Medium"/>
                <a:sym typeface="Montserrat Medium"/>
              </a:rPr>
              <a:t> $(</a:t>
            </a:r>
            <a:r>
              <a:rPr lang="en-US" sz="1800" dirty="0" err="1">
                <a:solidFill>
                  <a:srgbClr val="043933"/>
                </a:solidFill>
                <a:latin typeface="Montserrat Medium"/>
                <a:ea typeface="Montserrat Medium"/>
                <a:cs typeface="Montserrat Medium"/>
                <a:sym typeface="Montserrat Medium"/>
              </a:rPr>
              <a:t>docker</a:t>
            </a:r>
            <a:r>
              <a:rPr lang="en-US" sz="1800" dirty="0">
                <a:solidFill>
                  <a:srgbClr val="043933"/>
                </a:solidFill>
                <a:latin typeface="Montserrat Medium"/>
                <a:ea typeface="Montserrat Medium"/>
                <a:cs typeface="Montserrat Medium"/>
                <a:sym typeface="Montserrat Medium"/>
              </a:rPr>
              <a:t> volume ls -q) &amp;&amp; </a:t>
            </a:r>
            <a:r>
              <a:rPr lang="en-US" sz="1800" dirty="0" err="1">
                <a:solidFill>
                  <a:srgbClr val="043933"/>
                </a:solidFill>
                <a:latin typeface="Montserrat Medium"/>
                <a:ea typeface="Montserrat Medium"/>
                <a:cs typeface="Montserrat Medium"/>
                <a:sym typeface="Montserrat Medium"/>
              </a:rPr>
              <a:t>docker</a:t>
            </a:r>
            <a:r>
              <a:rPr lang="en-US" sz="1800" dirty="0">
                <a:solidFill>
                  <a:srgbClr val="043933"/>
                </a:solidFill>
                <a:latin typeface="Montserrat Medium"/>
                <a:ea typeface="Montserrat Medium"/>
                <a:cs typeface="Montserrat Medium"/>
                <a:sym typeface="Montserrat Medium"/>
              </a:rPr>
              <a:t> network </a:t>
            </a:r>
            <a:r>
              <a:rPr lang="en-US" sz="1800" dirty="0" err="1">
                <a:solidFill>
                  <a:srgbClr val="043933"/>
                </a:solidFill>
                <a:latin typeface="Montserrat Medium"/>
                <a:ea typeface="Montserrat Medium"/>
                <a:cs typeface="Montserrat Medium"/>
                <a:sym typeface="Montserrat Medium"/>
              </a:rPr>
              <a:t>rm</a:t>
            </a:r>
            <a:r>
              <a:rPr lang="en-US" sz="1800" dirty="0">
                <a:solidFill>
                  <a:srgbClr val="043933"/>
                </a:solidFill>
                <a:latin typeface="Montserrat Medium"/>
                <a:ea typeface="Montserrat Medium"/>
                <a:cs typeface="Montserrat Medium"/>
                <a:sym typeface="Montserrat Medium"/>
              </a:rPr>
              <a:t> $(</a:t>
            </a:r>
            <a:r>
              <a:rPr lang="en-US" sz="1800" dirty="0" err="1">
                <a:solidFill>
                  <a:srgbClr val="043933"/>
                </a:solidFill>
                <a:latin typeface="Montserrat Medium"/>
                <a:ea typeface="Montserrat Medium"/>
                <a:cs typeface="Montserrat Medium"/>
                <a:sym typeface="Montserrat Medium"/>
              </a:rPr>
              <a:t>docker</a:t>
            </a:r>
            <a:r>
              <a:rPr lang="en-US" sz="1800" dirty="0">
                <a:solidFill>
                  <a:srgbClr val="043933"/>
                </a:solidFill>
                <a:latin typeface="Montserrat Medium"/>
                <a:ea typeface="Montserrat Medium"/>
                <a:cs typeface="Montserrat Medium"/>
                <a:sym typeface="Montserrat Medium"/>
              </a:rPr>
              <a:t> network ls -q)</a:t>
            </a:r>
            <a:endParaRPr sz="1800"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4178334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46"/>
          <p:cNvSpPr txBox="1">
            <a:spLocks noGrp="1"/>
          </p:cNvSpPr>
          <p:nvPr>
            <p:ph type="ctrTitle"/>
          </p:nvPr>
        </p:nvSpPr>
        <p:spPr>
          <a:xfrm>
            <a:off x="360000" y="540000"/>
            <a:ext cx="8472300" cy="2825100"/>
          </a:xfrm>
          <a:prstGeom prst="rect">
            <a:avLst/>
          </a:prstGeom>
        </p:spPr>
        <p:txBody>
          <a:bodyPr spcFirstLastPara="1" wrap="square" lIns="0" tIns="0" rIns="0" bIns="0" anchor="t" anchorCtr="0">
            <a:noAutofit/>
          </a:bodyPr>
          <a:lstStyle/>
          <a:p>
            <a:pPr marL="0" lvl="0" indent="0" algn="l" rtl="0">
              <a:lnSpc>
                <a:spcPct val="85000"/>
              </a:lnSpc>
              <a:spcBef>
                <a:spcPts val="0"/>
              </a:spcBef>
              <a:spcAft>
                <a:spcPts val="0"/>
              </a:spcAft>
              <a:buNone/>
            </a:pPr>
            <a:r>
              <a:rPr lang="ru-RU" sz="7000" dirty="0" smtClean="0">
                <a:solidFill>
                  <a:srgbClr val="043933"/>
                </a:solidFill>
                <a:latin typeface="Montserrat Medium"/>
                <a:ea typeface="Montserrat Medium"/>
                <a:cs typeface="Montserrat Medium"/>
                <a:sym typeface="Montserrat Medium"/>
              </a:rPr>
              <a:t>Вроде </a:t>
            </a:r>
            <a:r>
              <a:rPr lang="ru-RU" sz="7000" dirty="0" err="1" smtClean="0">
                <a:solidFill>
                  <a:srgbClr val="043933"/>
                </a:solidFill>
                <a:latin typeface="Montserrat Medium"/>
                <a:ea typeface="Montserrat Medium"/>
                <a:cs typeface="Montserrat Medium"/>
                <a:sym typeface="Montserrat Medium"/>
              </a:rPr>
              <a:t>усё</a:t>
            </a:r>
            <a:r>
              <a:rPr lang="ru-RU" sz="7000" dirty="0" smtClean="0">
                <a:solidFill>
                  <a:srgbClr val="043933"/>
                </a:solidFill>
                <a:latin typeface="Montserrat Medium"/>
                <a:ea typeface="Montserrat Medium"/>
                <a:cs typeface="Montserrat Medium"/>
                <a:sym typeface="Montserrat Medium"/>
              </a:rPr>
              <a:t/>
            </a:r>
            <a:br>
              <a:rPr lang="ru-RU" sz="7000" dirty="0" smtClean="0">
                <a:solidFill>
                  <a:srgbClr val="043933"/>
                </a:solidFill>
                <a:latin typeface="Montserrat Medium"/>
                <a:ea typeface="Montserrat Medium"/>
                <a:cs typeface="Montserrat Medium"/>
                <a:sym typeface="Montserrat Medium"/>
              </a:rPr>
            </a:br>
            <a:r>
              <a:rPr lang="ru-RU" sz="7000" dirty="0">
                <a:solidFill>
                  <a:srgbClr val="043933"/>
                </a:solidFill>
                <a:latin typeface="Montserrat Medium"/>
                <a:ea typeface="Montserrat Medium"/>
                <a:cs typeface="Montserrat Medium"/>
                <a:sym typeface="Montserrat Medium"/>
              </a:rPr>
              <a:t/>
            </a:r>
            <a:br>
              <a:rPr lang="ru-RU" sz="7000" dirty="0">
                <a:solidFill>
                  <a:srgbClr val="043933"/>
                </a:solidFill>
                <a:latin typeface="Montserrat Medium"/>
                <a:ea typeface="Montserrat Medium"/>
                <a:cs typeface="Montserrat Medium"/>
                <a:sym typeface="Montserrat Medium"/>
              </a:rPr>
            </a:br>
            <a:r>
              <a:rPr lang="ru-RU" sz="7000" dirty="0" smtClean="0">
                <a:solidFill>
                  <a:srgbClr val="043933"/>
                </a:solidFill>
                <a:latin typeface="Montserrat Medium"/>
                <a:ea typeface="Montserrat Medium"/>
                <a:cs typeface="Montserrat Medium"/>
                <a:sym typeface="Montserrat Medium"/>
              </a:rPr>
              <a:t>                </a:t>
            </a:r>
            <a:r>
              <a:rPr lang="ru-RU" sz="4000" dirty="0" smtClean="0">
                <a:solidFill>
                  <a:schemeClr val="bg1"/>
                </a:solidFill>
                <a:latin typeface="Montserrat Medium"/>
                <a:ea typeface="Montserrat Medium"/>
                <a:cs typeface="Montserrat Medium"/>
                <a:sym typeface="Montserrat Medium"/>
              </a:rPr>
              <a:t>вопросы</a:t>
            </a:r>
            <a:endParaRPr sz="4000" dirty="0">
              <a:solidFill>
                <a:schemeClr val="bg1"/>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86549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46"/>
          <p:cNvSpPr txBox="1">
            <a:spLocks noGrp="1"/>
          </p:cNvSpPr>
          <p:nvPr>
            <p:ph type="ctrTitle"/>
          </p:nvPr>
        </p:nvSpPr>
        <p:spPr>
          <a:xfrm>
            <a:off x="360000" y="490330"/>
            <a:ext cx="8472300" cy="2874770"/>
          </a:xfrm>
          <a:prstGeom prst="rect">
            <a:avLst/>
          </a:prstGeom>
        </p:spPr>
        <p:txBody>
          <a:bodyPr spcFirstLastPara="1" wrap="square" lIns="0" tIns="0" rIns="0" bIns="0" anchor="t" anchorCtr="0">
            <a:noAutofit/>
          </a:bodyPr>
          <a:lstStyle/>
          <a:p>
            <a:pPr marL="0" lvl="0" indent="0" algn="l" rtl="0">
              <a:lnSpc>
                <a:spcPct val="85000"/>
              </a:lnSpc>
              <a:spcBef>
                <a:spcPts val="0"/>
              </a:spcBef>
              <a:spcAft>
                <a:spcPts val="0"/>
              </a:spcAft>
              <a:buNone/>
            </a:pPr>
            <a:r>
              <a:rPr lang="en-US" sz="7000" dirty="0" err="1" smtClean="0">
                <a:solidFill>
                  <a:srgbClr val="043933"/>
                </a:solidFill>
                <a:latin typeface="Montserrat Medium"/>
                <a:ea typeface="Montserrat Medium"/>
                <a:cs typeface="Montserrat Medium"/>
                <a:sym typeface="Montserrat Medium"/>
              </a:rPr>
              <a:t>docker</a:t>
            </a:r>
            <a:r>
              <a:rPr lang="en-US" sz="7000" dirty="0" smtClean="0">
                <a:solidFill>
                  <a:srgbClr val="043933"/>
                </a:solidFill>
                <a:latin typeface="Montserrat Medium"/>
                <a:ea typeface="Montserrat Medium"/>
                <a:cs typeface="Montserrat Medium"/>
                <a:sym typeface="Montserrat Medium"/>
              </a:rPr>
              <a:t>-</a:t>
            </a:r>
            <a:br>
              <a:rPr lang="en-US" sz="7000" dirty="0" smtClean="0">
                <a:solidFill>
                  <a:srgbClr val="043933"/>
                </a:solidFill>
                <a:latin typeface="Montserrat Medium"/>
                <a:ea typeface="Montserrat Medium"/>
                <a:cs typeface="Montserrat Medium"/>
                <a:sym typeface="Montserrat Medium"/>
              </a:rPr>
            </a:br>
            <a:r>
              <a:rPr lang="en-US" sz="7000" dirty="0" smtClean="0">
                <a:solidFill>
                  <a:srgbClr val="043933"/>
                </a:solidFill>
                <a:latin typeface="Montserrat Medium"/>
                <a:ea typeface="Montserrat Medium"/>
                <a:cs typeface="Montserrat Medium"/>
                <a:sym typeface="Montserrat Medium"/>
              </a:rPr>
              <a:t>compose</a:t>
            </a:r>
            <a:br>
              <a:rPr lang="en-US" sz="7000" dirty="0" smtClean="0">
                <a:solidFill>
                  <a:srgbClr val="043933"/>
                </a:solidFill>
                <a:latin typeface="Montserrat Medium"/>
                <a:ea typeface="Montserrat Medium"/>
                <a:cs typeface="Montserrat Medium"/>
                <a:sym typeface="Montserrat Medium"/>
              </a:rPr>
            </a:br>
            <a:r>
              <a:rPr lang="en-US" sz="4000" dirty="0" smtClean="0">
                <a:solidFill>
                  <a:schemeClr val="bg1"/>
                </a:solidFill>
                <a:latin typeface="Montserrat Medium"/>
                <a:ea typeface="Montserrat Medium"/>
                <a:cs typeface="Montserrat Medium"/>
                <a:sym typeface="Montserrat Medium"/>
              </a:rPr>
              <a:t>                          </a:t>
            </a:r>
            <a:br>
              <a:rPr lang="en-US" sz="4000" dirty="0" smtClean="0">
                <a:solidFill>
                  <a:schemeClr val="bg1"/>
                </a:solidFill>
                <a:latin typeface="Montserrat Medium"/>
                <a:ea typeface="Montserrat Medium"/>
                <a:cs typeface="Montserrat Medium"/>
                <a:sym typeface="Montserrat Medium"/>
              </a:rPr>
            </a:br>
            <a:r>
              <a:rPr lang="en-US" sz="4000" dirty="0" smtClean="0">
                <a:solidFill>
                  <a:schemeClr val="bg1"/>
                </a:solidFill>
                <a:latin typeface="Montserrat Medium"/>
                <a:ea typeface="Montserrat Medium"/>
                <a:cs typeface="Montserrat Medium"/>
                <a:sym typeface="Montserrat Medium"/>
              </a:rPr>
              <a:t>                            </a:t>
            </a:r>
            <a:r>
              <a:rPr lang="en-US" sz="3200" dirty="0" err="1" smtClean="0">
                <a:solidFill>
                  <a:schemeClr val="bg1"/>
                </a:solidFill>
                <a:latin typeface="Montserrat Medium"/>
                <a:ea typeface="Montserrat Medium"/>
                <a:cs typeface="Montserrat Medium"/>
                <a:sym typeface="Montserrat Medium"/>
              </a:rPr>
              <a:t>docker-compose.yml</a:t>
            </a:r>
            <a:endParaRPr sz="3200" dirty="0">
              <a:solidFill>
                <a:schemeClr val="bg1"/>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300623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ru-RU" sz="3600" dirty="0" err="1">
                <a:solidFill>
                  <a:srgbClr val="043933"/>
                </a:solidFill>
                <a:latin typeface="Montserrat Medium"/>
                <a:ea typeface="Montserrat Medium"/>
                <a:cs typeface="Montserrat Medium"/>
                <a:sym typeface="Montserrat Medium"/>
              </a:rPr>
              <a:t>Docker</a:t>
            </a:r>
            <a:r>
              <a:rPr lang="ru-RU" sz="3600" dirty="0">
                <a:solidFill>
                  <a:srgbClr val="043933"/>
                </a:solidFill>
                <a:latin typeface="Montserrat Medium"/>
                <a:ea typeface="Montserrat Medium"/>
                <a:cs typeface="Montserrat Medium"/>
                <a:sym typeface="Montserrat Medium"/>
              </a:rPr>
              <a:t> </a:t>
            </a:r>
            <a:r>
              <a:rPr lang="ru-RU" sz="3600" dirty="0" err="1">
                <a:solidFill>
                  <a:srgbClr val="043933"/>
                </a:solidFill>
                <a:latin typeface="Montserrat Medium"/>
                <a:ea typeface="Montserrat Medium"/>
                <a:cs typeface="Montserrat Medium"/>
                <a:sym typeface="Montserrat Medium"/>
              </a:rPr>
              <a:t>Compose</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601703"/>
          </a:xfrm>
          <a:prstGeom prst="rect">
            <a:avLst/>
          </a:prstGeom>
          <a:noFill/>
          <a:ln>
            <a:noFill/>
          </a:ln>
        </p:spPr>
        <p:txBody>
          <a:bodyPr spcFirstLastPara="1" wrap="square" lIns="0" tIns="0" rIns="0" bIns="0" anchor="t" anchorCtr="0">
            <a:spAutoFit/>
          </a:bodyPr>
          <a:lstStyle/>
          <a:p>
            <a:pPr lvl="0">
              <a:lnSpc>
                <a:spcPct val="85000"/>
              </a:lnSpc>
            </a:pPr>
            <a:endParaRPr sz="1800" dirty="0">
              <a:solidFill>
                <a:srgbClr val="043933"/>
              </a:solidFill>
              <a:latin typeface="Montserrat Medium"/>
              <a:ea typeface="Montserrat Medium"/>
              <a:cs typeface="Montserrat Medium"/>
              <a:sym typeface="Montserrat Medium"/>
            </a:endParaRPr>
          </a:p>
          <a:p>
            <a:pPr lvl="0">
              <a:lnSpc>
                <a:spcPct val="85000"/>
              </a:lnSpc>
            </a:pPr>
            <a:r>
              <a:rPr lang="ru-RU" dirty="0" err="1">
                <a:solidFill>
                  <a:srgbClr val="043933"/>
                </a:solidFill>
                <a:latin typeface="Montserrat Medium"/>
                <a:ea typeface="Montserrat Medium"/>
                <a:cs typeface="Montserrat Medium"/>
                <a:sym typeface="Montserrat Medium"/>
              </a:rPr>
              <a:t>Docker</a:t>
            </a:r>
            <a:r>
              <a:rPr lang="ru-RU" dirty="0">
                <a:solidFill>
                  <a:srgbClr val="043933"/>
                </a:solidFill>
                <a:latin typeface="Montserrat Medium"/>
                <a:ea typeface="Montserrat Medium"/>
                <a:cs typeface="Montserrat Medium"/>
                <a:sym typeface="Montserrat Medium"/>
              </a:rPr>
              <a:t> </a:t>
            </a:r>
            <a:r>
              <a:rPr lang="ru-RU" dirty="0" err="1">
                <a:solidFill>
                  <a:srgbClr val="043933"/>
                </a:solidFill>
                <a:latin typeface="Montserrat Medium"/>
                <a:ea typeface="Montserrat Medium"/>
                <a:cs typeface="Montserrat Medium"/>
                <a:sym typeface="Montserrat Medium"/>
              </a:rPr>
              <a:t>Compose</a:t>
            </a:r>
            <a:r>
              <a:rPr lang="ru-RU" dirty="0">
                <a:solidFill>
                  <a:srgbClr val="043933"/>
                </a:solidFill>
                <a:latin typeface="Montserrat Medium"/>
                <a:ea typeface="Montserrat Medium"/>
                <a:cs typeface="Montserrat Medium"/>
                <a:sym typeface="Montserrat Medium"/>
              </a:rPr>
              <a:t> — это инструмент докера, предназначенный для управления большим количеством контейнеров</a:t>
            </a:r>
            <a:r>
              <a:rPr lang="ru-RU" dirty="0" smtClean="0">
                <a:solidFill>
                  <a:srgbClr val="043933"/>
                </a:solidFill>
                <a:latin typeface="Montserrat Medium"/>
                <a:ea typeface="Montserrat Medium"/>
                <a:cs typeface="Montserrat Medium"/>
                <a:sym typeface="Montserrat Medium"/>
              </a:rPr>
              <a:t>.</a:t>
            </a:r>
            <a:endParaRPr lang="ru-RU"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589177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46"/>
          <p:cNvSpPr txBox="1">
            <a:spLocks noGrp="1"/>
          </p:cNvSpPr>
          <p:nvPr>
            <p:ph type="ctrTitle"/>
          </p:nvPr>
        </p:nvSpPr>
        <p:spPr>
          <a:xfrm>
            <a:off x="360000" y="450574"/>
            <a:ext cx="8472300" cy="2914526"/>
          </a:xfrm>
          <a:prstGeom prst="rect">
            <a:avLst/>
          </a:prstGeom>
        </p:spPr>
        <p:txBody>
          <a:bodyPr spcFirstLastPara="1" wrap="square" lIns="0" tIns="0" rIns="0" bIns="0" anchor="t" anchorCtr="0">
            <a:noAutofit/>
          </a:bodyPr>
          <a:lstStyle/>
          <a:p>
            <a:pPr marL="0" lvl="0" indent="0" algn="l" rtl="0">
              <a:lnSpc>
                <a:spcPct val="85000"/>
              </a:lnSpc>
              <a:spcBef>
                <a:spcPts val="0"/>
              </a:spcBef>
              <a:spcAft>
                <a:spcPts val="0"/>
              </a:spcAft>
              <a:buNone/>
            </a:pPr>
            <a:r>
              <a:rPr lang="ru-RU" sz="7000" dirty="0" smtClean="0">
                <a:solidFill>
                  <a:srgbClr val="043933"/>
                </a:solidFill>
                <a:latin typeface="Montserrat Medium"/>
                <a:ea typeface="Montserrat Medium"/>
                <a:cs typeface="Montserrat Medium"/>
                <a:sym typeface="Montserrat Medium"/>
              </a:rPr>
              <a:t>Настройка</a:t>
            </a:r>
            <a:br>
              <a:rPr lang="ru-RU" sz="7000" dirty="0" smtClean="0">
                <a:solidFill>
                  <a:srgbClr val="043933"/>
                </a:solidFill>
                <a:latin typeface="Montserrat Medium"/>
                <a:ea typeface="Montserrat Medium"/>
                <a:cs typeface="Montserrat Medium"/>
                <a:sym typeface="Montserrat Medium"/>
              </a:rPr>
            </a:br>
            <a:r>
              <a:rPr lang="ru-RU" sz="7000" dirty="0" smtClean="0">
                <a:solidFill>
                  <a:srgbClr val="043933"/>
                </a:solidFill>
                <a:latin typeface="Montserrat Medium"/>
                <a:ea typeface="Montserrat Medium"/>
                <a:cs typeface="Montserrat Medium"/>
                <a:sym typeface="Montserrat Medium"/>
              </a:rPr>
              <a:t>проекта </a:t>
            </a:r>
            <a:r>
              <a:rPr lang="en-US" sz="7000" dirty="0" smtClean="0">
                <a:solidFill>
                  <a:srgbClr val="043933"/>
                </a:solidFill>
                <a:latin typeface="Montserrat Medium"/>
                <a:ea typeface="Montserrat Medium"/>
                <a:cs typeface="Montserrat Medium"/>
                <a:sym typeface="Montserrat Medium"/>
              </a:rPr>
              <a:t/>
            </a:r>
            <a:br>
              <a:rPr lang="en-US" sz="7000" dirty="0" smtClean="0">
                <a:solidFill>
                  <a:srgbClr val="043933"/>
                </a:solidFill>
                <a:latin typeface="Montserrat Medium"/>
                <a:ea typeface="Montserrat Medium"/>
                <a:cs typeface="Montserrat Medium"/>
                <a:sym typeface="Montserrat Medium"/>
              </a:rPr>
            </a:br>
            <a:r>
              <a:rPr lang="en-US" sz="7000" dirty="0" smtClean="0">
                <a:solidFill>
                  <a:srgbClr val="043933"/>
                </a:solidFill>
                <a:latin typeface="Montserrat Medium"/>
                <a:ea typeface="Montserrat Medium"/>
                <a:cs typeface="Montserrat Medium"/>
                <a:sym typeface="Montserrat Medium"/>
              </a:rPr>
              <a:t>Django</a:t>
            </a:r>
            <a:endParaRPr sz="7000"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857541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smtClean="0">
                <a:solidFill>
                  <a:srgbClr val="043933"/>
                </a:solidFill>
                <a:latin typeface="Montserrat Medium"/>
                <a:ea typeface="Montserrat Medium"/>
                <a:cs typeface="Montserrat Medium"/>
                <a:sym typeface="Montserrat Medium"/>
              </a:rPr>
              <a:t>DEBUG</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2825389"/>
          </a:xfrm>
          <a:prstGeom prst="rect">
            <a:avLst/>
          </a:prstGeom>
          <a:noFill/>
          <a:ln>
            <a:noFill/>
          </a:ln>
        </p:spPr>
        <p:txBody>
          <a:bodyPr spcFirstLastPara="1" wrap="square" lIns="0" tIns="0" rIns="0" bIns="0" anchor="t" anchorCtr="0">
            <a:spAutoFit/>
          </a:bodyPr>
          <a:lstStyle/>
          <a:p>
            <a:pPr lvl="0">
              <a:lnSpc>
                <a:spcPct val="85000"/>
              </a:lnSpc>
            </a:pPr>
            <a:r>
              <a:rPr lang="ru-RU" sz="1800" dirty="0">
                <a:solidFill>
                  <a:srgbClr val="043933"/>
                </a:solidFill>
                <a:latin typeface="Montserrat Medium"/>
                <a:ea typeface="Montserrat Medium"/>
                <a:cs typeface="Montserrat Medium"/>
                <a:sym typeface="Montserrat Medium"/>
              </a:rPr>
              <a:t>Установить </a:t>
            </a:r>
            <a:r>
              <a:rPr lang="en-US" sz="1800" dirty="0">
                <a:solidFill>
                  <a:srgbClr val="043933"/>
                </a:solidFill>
                <a:latin typeface="Montserrat Medium"/>
                <a:ea typeface="Montserrat Medium"/>
                <a:cs typeface="Montserrat Medium"/>
                <a:sym typeface="Montserrat Medium"/>
              </a:rPr>
              <a:t>DEBUG = </a:t>
            </a:r>
            <a:r>
              <a:rPr lang="en-US" sz="1800" dirty="0" smtClean="0">
                <a:solidFill>
                  <a:srgbClr val="043933"/>
                </a:solidFill>
                <a:latin typeface="Montserrat Medium"/>
                <a:ea typeface="Montserrat Medium"/>
                <a:cs typeface="Montserrat Medium"/>
                <a:sym typeface="Montserrat Medium"/>
              </a:rPr>
              <a:t>False</a:t>
            </a:r>
            <a:br>
              <a:rPr lang="en-US" sz="1800" dirty="0" smtClean="0">
                <a:solidFill>
                  <a:srgbClr val="043933"/>
                </a:solidFill>
                <a:latin typeface="Montserrat Medium"/>
                <a:ea typeface="Montserrat Medium"/>
                <a:cs typeface="Montserrat Medium"/>
                <a:sym typeface="Montserrat Medium"/>
              </a:rPr>
            </a:br>
            <a:r>
              <a:rPr lang="en-US" sz="1800" dirty="0" smtClean="0">
                <a:solidFill>
                  <a:srgbClr val="043933"/>
                </a:solidFill>
                <a:latin typeface="Montserrat Medium"/>
                <a:ea typeface="Montserrat Medium"/>
                <a:cs typeface="Montserrat Medium"/>
                <a:sym typeface="Montserrat Medium"/>
              </a:rPr>
              <a:t/>
            </a:r>
            <a:br>
              <a:rPr lang="en-US" sz="1800" dirty="0" smtClean="0">
                <a:solidFill>
                  <a:srgbClr val="043933"/>
                </a:solidFill>
                <a:latin typeface="Montserrat Medium"/>
                <a:ea typeface="Montserrat Medium"/>
                <a:cs typeface="Montserrat Medium"/>
                <a:sym typeface="Montserrat Medium"/>
              </a:rPr>
            </a:br>
            <a:r>
              <a:rPr lang="en-US" sz="1800" dirty="0" smtClean="0">
                <a:solidFill>
                  <a:srgbClr val="043933"/>
                </a:solidFill>
                <a:latin typeface="Montserrat Medium"/>
                <a:ea typeface="Montserrat Medium"/>
                <a:cs typeface="Montserrat Medium"/>
                <a:sym typeface="Montserrat Medium"/>
              </a:rPr>
              <a:t>DEBUG </a:t>
            </a:r>
            <a:r>
              <a:rPr lang="en-US" sz="1800" dirty="0">
                <a:solidFill>
                  <a:srgbClr val="043933"/>
                </a:solidFill>
                <a:latin typeface="Montserrat Medium"/>
                <a:ea typeface="Montserrat Medium"/>
                <a:cs typeface="Montserrat Medium"/>
                <a:sym typeface="Montserrat Medium"/>
              </a:rPr>
              <a:t>= bool(</a:t>
            </a:r>
            <a:r>
              <a:rPr lang="en-US" sz="1800" dirty="0" err="1">
                <a:solidFill>
                  <a:srgbClr val="043933"/>
                </a:solidFill>
                <a:latin typeface="Montserrat Medium"/>
                <a:ea typeface="Montserrat Medium"/>
                <a:cs typeface="Montserrat Medium"/>
                <a:sym typeface="Montserrat Medium"/>
              </a:rPr>
              <a:t>os.environ.get</a:t>
            </a:r>
            <a:r>
              <a:rPr lang="en-US" sz="1800" dirty="0">
                <a:solidFill>
                  <a:srgbClr val="043933"/>
                </a:solidFill>
                <a:latin typeface="Montserrat Medium"/>
                <a:ea typeface="Montserrat Medium"/>
                <a:cs typeface="Montserrat Medium"/>
                <a:sym typeface="Montserrat Medium"/>
              </a:rPr>
              <a:t>('DJANGO_DEBUG', True</a:t>
            </a:r>
            <a:r>
              <a:rPr lang="en-US" sz="1800" dirty="0" smtClean="0">
                <a:solidFill>
                  <a:srgbClr val="043933"/>
                </a:solidFill>
                <a:latin typeface="Montserrat Medium"/>
                <a:ea typeface="Montserrat Medium"/>
                <a:cs typeface="Montserrat Medium"/>
                <a:sym typeface="Montserrat Medium"/>
              </a:rPr>
              <a:t>))</a:t>
            </a:r>
            <a:endParaRPr sz="1800" dirty="0">
              <a:solidFill>
                <a:srgbClr val="043933"/>
              </a:solidFill>
              <a:latin typeface="Montserrat Medium"/>
              <a:ea typeface="Montserrat Medium"/>
              <a:cs typeface="Montserrat Medium"/>
              <a:sym typeface="Montserrat Medium"/>
            </a:endParaRPr>
          </a:p>
          <a:p>
            <a:pPr lvl="0">
              <a:lnSpc>
                <a:spcPct val="85000"/>
              </a:lnSpc>
            </a:pPr>
            <a:r>
              <a:rPr lang="ru-RU" sz="1800" dirty="0" smtClean="0">
                <a:solidFill>
                  <a:srgbClr val="043933"/>
                </a:solidFill>
                <a:latin typeface="Montserrat Medium"/>
                <a:ea typeface="Montserrat Medium"/>
                <a:cs typeface="Montserrat Medium"/>
                <a:sym typeface="Montserrat Medium"/>
              </a:rPr>
              <a:t>Файл </a:t>
            </a:r>
            <a:r>
              <a:rPr lang="en-US" sz="1800" dirty="0" smtClean="0">
                <a:solidFill>
                  <a:srgbClr val="043933"/>
                </a:solidFill>
                <a:latin typeface="Montserrat Medium"/>
                <a:ea typeface="Montserrat Medium"/>
                <a:cs typeface="Montserrat Medium"/>
                <a:sym typeface="Montserrat Medium"/>
              </a:rPr>
              <a:t>.</a:t>
            </a:r>
            <a:r>
              <a:rPr lang="en-US" sz="1800" dirty="0" err="1" smtClean="0">
                <a:solidFill>
                  <a:srgbClr val="043933"/>
                </a:solidFill>
                <a:latin typeface="Montserrat Medium"/>
                <a:ea typeface="Montserrat Medium"/>
                <a:cs typeface="Montserrat Medium"/>
                <a:sym typeface="Montserrat Medium"/>
              </a:rPr>
              <a:t>env</a:t>
            </a:r>
            <a:r>
              <a:rPr lang="en-US" sz="1800" dirty="0">
                <a:solidFill>
                  <a:srgbClr val="043933"/>
                </a:solidFill>
                <a:latin typeface="Montserrat Medium"/>
                <a:ea typeface="Montserrat Medium"/>
                <a:cs typeface="Montserrat Medium"/>
                <a:sym typeface="Montserrat Medium"/>
              </a:rPr>
              <a:t> DEBUG = True</a:t>
            </a:r>
            <a:endParaRPr lang="ru-RU" sz="1800" dirty="0" smtClean="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Что здесь происходит и зачем оно всё надо? </a:t>
            </a:r>
            <a:r>
              <a:rPr lang="ru-RU" dirty="0" smtClean="0">
                <a:solidFill>
                  <a:srgbClr val="043933"/>
                </a:solidFill>
                <a:latin typeface="Montserrat Medium"/>
                <a:ea typeface="Montserrat Medium"/>
                <a:cs typeface="Montserrat Medium"/>
                <a:sym typeface="Montserrat Medium"/>
              </a:rPr>
              <a:t/>
            </a:r>
            <a:br>
              <a:rPr lang="ru-RU" dirty="0" smtClean="0">
                <a:solidFill>
                  <a:srgbClr val="043933"/>
                </a:solidFill>
                <a:latin typeface="Montserrat Medium"/>
                <a:ea typeface="Montserrat Medium"/>
                <a:cs typeface="Montserrat Medium"/>
                <a:sym typeface="Montserrat Medium"/>
              </a:rPr>
            </a:br>
            <a:r>
              <a:rPr lang="ru-RU" dirty="0" smtClean="0">
                <a:solidFill>
                  <a:srgbClr val="043933"/>
                </a:solidFill>
                <a:latin typeface="Montserrat Medium"/>
                <a:ea typeface="Montserrat Medium"/>
                <a:cs typeface="Montserrat Medium"/>
                <a:sym typeface="Montserrat Medium"/>
              </a:rPr>
              <a:t>Объясняю</a:t>
            </a:r>
            <a:r>
              <a:rPr lang="ru-RU" dirty="0">
                <a:solidFill>
                  <a:srgbClr val="043933"/>
                </a:solidFill>
                <a:latin typeface="Montserrat Medium"/>
                <a:ea typeface="Montserrat Medium"/>
                <a:cs typeface="Montserrat Medium"/>
                <a:sym typeface="Montserrat Medium"/>
              </a:rPr>
              <a:t>: в переменные окружения мы добавим значение DJANGO_DEBUG="" (пустую строку), </a:t>
            </a:r>
            <a:r>
              <a:rPr lang="ru-RU" dirty="0" smtClean="0">
                <a:solidFill>
                  <a:srgbClr val="043933"/>
                </a:solidFill>
                <a:latin typeface="Montserrat Medium"/>
                <a:ea typeface="Montserrat Medium"/>
                <a:cs typeface="Montserrat Medium"/>
                <a:sym typeface="Montserrat Medium"/>
              </a:rPr>
              <a:t/>
            </a:r>
            <a:br>
              <a:rPr lang="ru-RU" dirty="0" smtClean="0">
                <a:solidFill>
                  <a:srgbClr val="043933"/>
                </a:solidFill>
                <a:latin typeface="Montserrat Medium"/>
                <a:ea typeface="Montserrat Medium"/>
                <a:cs typeface="Montserrat Medium"/>
                <a:sym typeface="Montserrat Medium"/>
              </a:rPr>
            </a:br>
            <a:r>
              <a:rPr lang="ru-RU" dirty="0" smtClean="0">
                <a:solidFill>
                  <a:srgbClr val="043933"/>
                </a:solidFill>
                <a:latin typeface="Montserrat Medium"/>
                <a:ea typeface="Montserrat Medium"/>
                <a:cs typeface="Montserrat Medium"/>
                <a:sym typeface="Montserrat Medium"/>
              </a:rPr>
              <a:t>что </a:t>
            </a:r>
            <a:r>
              <a:rPr lang="ru-RU" dirty="0">
                <a:solidFill>
                  <a:srgbClr val="043933"/>
                </a:solidFill>
                <a:latin typeface="Montserrat Medium"/>
                <a:ea typeface="Montserrat Medium"/>
                <a:cs typeface="Montserrat Medium"/>
                <a:sym typeface="Montserrat Medium"/>
              </a:rPr>
              <a:t>сделает значение переменной DEBUG равным </a:t>
            </a:r>
            <a:r>
              <a:rPr lang="ru-RU" dirty="0" err="1">
                <a:solidFill>
                  <a:srgbClr val="043933"/>
                </a:solidFill>
                <a:latin typeface="Montserrat Medium"/>
                <a:ea typeface="Montserrat Medium"/>
                <a:cs typeface="Montserrat Medium"/>
                <a:sym typeface="Montserrat Medium"/>
              </a:rPr>
              <a:t>False</a:t>
            </a:r>
            <a:r>
              <a:rPr lang="ru-RU" dirty="0">
                <a:solidFill>
                  <a:srgbClr val="043933"/>
                </a:solidFill>
                <a:latin typeface="Montserrat Medium"/>
                <a:ea typeface="Montserrat Medium"/>
                <a:cs typeface="Montserrat Medium"/>
                <a:sym typeface="Montserrat Medium"/>
              </a:rPr>
              <a:t>,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иначе</a:t>
            </a:r>
            <a:r>
              <a:rPr lang="ru-RU" dirty="0">
                <a:solidFill>
                  <a:srgbClr val="043933"/>
                </a:solidFill>
                <a:latin typeface="Montserrat Medium"/>
                <a:ea typeface="Montserrat Medium"/>
                <a:cs typeface="Montserrat Medium"/>
                <a:sym typeface="Montserrat Medium"/>
              </a:rPr>
              <a:t>, если в переменной окружения нет такой переменной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a:t>
            </a:r>
            <a:r>
              <a:rPr lang="ru-RU" dirty="0">
                <a:solidFill>
                  <a:srgbClr val="043933"/>
                </a:solidFill>
                <a:latin typeface="Montserrat Medium"/>
                <a:ea typeface="Montserrat Medium"/>
                <a:cs typeface="Montserrat Medium"/>
                <a:sym typeface="Montserrat Medium"/>
              </a:rPr>
              <a:t>в случае с запуском для разработки), </a:t>
            </a:r>
            <a:endParaRPr lang="ru-RU" dirty="0" smtClean="0">
              <a:solidFill>
                <a:srgbClr val="043933"/>
              </a:solidFill>
              <a:latin typeface="Montserrat Medium"/>
              <a:ea typeface="Montserrat Medium"/>
              <a:cs typeface="Montserrat Medium"/>
              <a:sym typeface="Montserrat Medium"/>
            </a:endParaRPr>
          </a:p>
          <a:p>
            <a:pPr lvl="0">
              <a:lnSpc>
                <a:spcPct val="85000"/>
              </a:lnSpc>
            </a:pPr>
            <a:r>
              <a:rPr lang="ru-RU" dirty="0" smtClean="0">
                <a:solidFill>
                  <a:srgbClr val="043933"/>
                </a:solidFill>
                <a:latin typeface="Montserrat Medium"/>
                <a:ea typeface="Montserrat Medium"/>
                <a:cs typeface="Montserrat Medium"/>
                <a:sym typeface="Montserrat Medium"/>
              </a:rPr>
              <a:t>DEBUG </a:t>
            </a:r>
            <a:r>
              <a:rPr lang="ru-RU" dirty="0">
                <a:solidFill>
                  <a:srgbClr val="043933"/>
                </a:solidFill>
                <a:latin typeface="Montserrat Medium"/>
                <a:ea typeface="Montserrat Medium"/>
                <a:cs typeface="Montserrat Medium"/>
                <a:sym typeface="Montserrat Medium"/>
              </a:rPr>
              <a:t>будет установлен в </a:t>
            </a:r>
            <a:r>
              <a:rPr lang="ru-RU" dirty="0" err="1">
                <a:solidFill>
                  <a:srgbClr val="043933"/>
                </a:solidFill>
                <a:latin typeface="Montserrat Medium"/>
                <a:ea typeface="Montserrat Medium"/>
                <a:cs typeface="Montserrat Medium"/>
                <a:sym typeface="Montserrat Medium"/>
              </a:rPr>
              <a:t>True</a:t>
            </a:r>
            <a:r>
              <a:rPr lang="ru-RU" dirty="0">
                <a:solidFill>
                  <a:srgbClr val="043933"/>
                </a:solidFill>
                <a:latin typeface="Montserrat Medium"/>
                <a:ea typeface="Montserrat Medium"/>
                <a:cs typeface="Montserrat Medium"/>
                <a:sym typeface="Montserrat Medium"/>
              </a:rPr>
              <a:t>. </a:t>
            </a:r>
            <a:r>
              <a:rPr lang="ru-RU" dirty="0" smtClean="0">
                <a:solidFill>
                  <a:srgbClr val="043933"/>
                </a:solidFill>
                <a:latin typeface="Montserrat Medium"/>
                <a:ea typeface="Montserrat Medium"/>
                <a:cs typeface="Montserrat Medium"/>
                <a:sym typeface="Montserrat Medium"/>
              </a:rPr>
              <a:t/>
            </a:r>
            <a:br>
              <a:rPr lang="ru-RU" dirty="0" smtClean="0">
                <a:solidFill>
                  <a:srgbClr val="043933"/>
                </a:solidFill>
                <a:latin typeface="Montserrat Medium"/>
                <a:ea typeface="Montserrat Medium"/>
                <a:cs typeface="Montserrat Medium"/>
                <a:sym typeface="Montserrat Medium"/>
              </a:rPr>
            </a:br>
            <a:r>
              <a:rPr lang="ru-RU" dirty="0" smtClean="0">
                <a:solidFill>
                  <a:srgbClr val="043933"/>
                </a:solidFill>
                <a:latin typeface="Montserrat Medium"/>
                <a:ea typeface="Montserrat Medium"/>
                <a:cs typeface="Montserrat Medium"/>
                <a:sym typeface="Montserrat Medium"/>
              </a:rPr>
              <a:t>Это </a:t>
            </a:r>
            <a:r>
              <a:rPr lang="ru-RU" dirty="0">
                <a:solidFill>
                  <a:srgbClr val="043933"/>
                </a:solidFill>
                <a:latin typeface="Montserrat Medium"/>
                <a:ea typeface="Montserrat Medium"/>
                <a:cs typeface="Montserrat Medium"/>
                <a:sym typeface="Montserrat Medium"/>
              </a:rPr>
              <a:t>избавит нас от головной боли, когда после разработки забываешь сменить значение с </a:t>
            </a:r>
            <a:r>
              <a:rPr lang="ru-RU" dirty="0" err="1">
                <a:solidFill>
                  <a:srgbClr val="043933"/>
                </a:solidFill>
                <a:latin typeface="Montserrat Medium"/>
                <a:ea typeface="Montserrat Medium"/>
                <a:cs typeface="Montserrat Medium"/>
                <a:sym typeface="Montserrat Medium"/>
              </a:rPr>
              <a:t>True</a:t>
            </a:r>
            <a:r>
              <a:rPr lang="ru-RU" dirty="0">
                <a:solidFill>
                  <a:srgbClr val="043933"/>
                </a:solidFill>
                <a:latin typeface="Montserrat Medium"/>
                <a:ea typeface="Montserrat Medium"/>
                <a:cs typeface="Montserrat Medium"/>
                <a:sym typeface="Montserrat Medium"/>
              </a:rPr>
              <a:t> на </a:t>
            </a:r>
            <a:r>
              <a:rPr lang="ru-RU" dirty="0" err="1">
                <a:solidFill>
                  <a:srgbClr val="043933"/>
                </a:solidFill>
                <a:latin typeface="Montserrat Medium"/>
                <a:ea typeface="Montserrat Medium"/>
                <a:cs typeface="Montserrat Medium"/>
                <a:sym typeface="Montserrat Medium"/>
              </a:rPr>
              <a:t>False</a:t>
            </a:r>
            <a:r>
              <a:rPr lang="ru-RU" dirty="0">
                <a:solidFill>
                  <a:srgbClr val="043933"/>
                </a:solidFill>
                <a:latin typeface="Montserrat Medium"/>
                <a:ea typeface="Montserrat Medium"/>
                <a:cs typeface="Montserrat Medium"/>
                <a:sym typeface="Montserrat Medium"/>
              </a:rPr>
              <a:t> и заливаешь всё на сервер.</a:t>
            </a:r>
            <a:endParaRPr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3661639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A2C1C4"/>
        </a:solidFill>
        <a:effectLst/>
      </p:bgPr>
    </p:bg>
    <p:spTree>
      <p:nvGrpSpPr>
        <p:cNvPr id="1" name="Shape 249"/>
        <p:cNvGrpSpPr/>
        <p:nvPr/>
      </p:nvGrpSpPr>
      <p:grpSpPr>
        <a:xfrm>
          <a:off x="0" y="0"/>
          <a:ext cx="0" cy="0"/>
          <a:chOff x="0" y="0"/>
          <a:chExt cx="0" cy="0"/>
        </a:xfrm>
      </p:grpSpPr>
      <p:sp>
        <p:nvSpPr>
          <p:cNvPr id="250" name="Google Shape;250;p55"/>
          <p:cNvSpPr txBox="1">
            <a:spLocks noGrp="1"/>
          </p:cNvSpPr>
          <p:nvPr>
            <p:ph type="ctrTitle"/>
          </p:nvPr>
        </p:nvSpPr>
        <p:spPr>
          <a:xfrm>
            <a:off x="818274" y="566504"/>
            <a:ext cx="7814400" cy="779400"/>
          </a:xfrm>
          <a:prstGeom prst="rect">
            <a:avLst/>
          </a:prstGeom>
        </p:spPr>
        <p:txBody>
          <a:bodyPr spcFirstLastPara="1" wrap="square" lIns="0" tIns="0" rIns="0" bIns="0" anchor="t" anchorCtr="0">
            <a:noAutofit/>
          </a:bodyPr>
          <a:lstStyle/>
          <a:p>
            <a:pPr lvl="0" algn="l">
              <a:lnSpc>
                <a:spcPct val="85000"/>
              </a:lnSpc>
            </a:pPr>
            <a:r>
              <a:rPr lang="en-US" sz="3600" dirty="0">
                <a:solidFill>
                  <a:srgbClr val="043933"/>
                </a:solidFill>
                <a:latin typeface="Montserrat Medium"/>
                <a:ea typeface="Montserrat Medium"/>
                <a:cs typeface="Montserrat Medium"/>
                <a:sym typeface="Montserrat Medium"/>
              </a:rPr>
              <a:t>ALLOWED_HOSTS</a:t>
            </a:r>
            <a:endParaRPr sz="3600" dirty="0">
              <a:solidFill>
                <a:srgbClr val="043933"/>
              </a:solidFill>
              <a:latin typeface="Montserrat Medium"/>
              <a:ea typeface="Montserrat Medium"/>
              <a:cs typeface="Montserrat Medium"/>
              <a:sym typeface="Montserrat Medium"/>
            </a:endParaRPr>
          </a:p>
        </p:txBody>
      </p:sp>
      <p:sp>
        <p:nvSpPr>
          <p:cNvPr id="251" name="Google Shape;251;p55"/>
          <p:cNvSpPr txBox="1"/>
          <p:nvPr/>
        </p:nvSpPr>
        <p:spPr>
          <a:xfrm>
            <a:off x="818274" y="1555875"/>
            <a:ext cx="7364943" cy="1203406"/>
          </a:xfrm>
          <a:prstGeom prst="rect">
            <a:avLst/>
          </a:prstGeom>
          <a:noFill/>
          <a:ln>
            <a:noFill/>
          </a:ln>
        </p:spPr>
        <p:txBody>
          <a:bodyPr spcFirstLastPara="1" wrap="square" lIns="0" tIns="0" rIns="0" bIns="0" anchor="t" anchorCtr="0">
            <a:spAutoFit/>
          </a:bodyPr>
          <a:lstStyle/>
          <a:p>
            <a:pPr lvl="0">
              <a:lnSpc>
                <a:spcPct val="85000"/>
              </a:lnSpc>
            </a:pPr>
            <a:r>
              <a:rPr lang="ru-RU" sz="1800" dirty="0">
                <a:solidFill>
                  <a:srgbClr val="043933"/>
                </a:solidFill>
                <a:latin typeface="Montserrat Medium"/>
                <a:ea typeface="Montserrat Medium"/>
                <a:cs typeface="Montserrat Medium"/>
                <a:sym typeface="Montserrat Medium"/>
              </a:rPr>
              <a:t>Добавить домены в список ALLOWED_HOSTS</a:t>
            </a:r>
            <a:endParaRPr lang="ru-RU" sz="1800" dirty="0" smtClean="0">
              <a:solidFill>
                <a:srgbClr val="043933"/>
              </a:solidFill>
              <a:latin typeface="Montserrat Medium"/>
              <a:ea typeface="Montserrat Medium"/>
              <a:cs typeface="Montserrat Medium"/>
              <a:sym typeface="Montserrat Medium"/>
            </a:endParaRPr>
          </a:p>
          <a:p>
            <a:pPr marL="0" lvl="0" indent="0" algn="l" rtl="0">
              <a:lnSpc>
                <a:spcPct val="85000"/>
              </a:lnSpc>
              <a:spcBef>
                <a:spcPts val="0"/>
              </a:spcBef>
              <a:spcAft>
                <a:spcPts val="0"/>
              </a:spcAft>
              <a:buNone/>
            </a:pPr>
            <a:endParaRPr sz="1800" dirty="0">
              <a:solidFill>
                <a:srgbClr val="043933"/>
              </a:solidFill>
              <a:latin typeface="Montserrat Medium"/>
              <a:ea typeface="Montserrat Medium"/>
              <a:cs typeface="Montserrat Medium"/>
              <a:sym typeface="Montserrat Medium"/>
            </a:endParaRPr>
          </a:p>
          <a:p>
            <a:pPr lvl="0">
              <a:lnSpc>
                <a:spcPct val="85000"/>
              </a:lnSpc>
            </a:pPr>
            <a:r>
              <a:rPr lang="ru-RU" dirty="0">
                <a:solidFill>
                  <a:srgbClr val="043933"/>
                </a:solidFill>
                <a:latin typeface="Montserrat Medium"/>
                <a:ea typeface="Montserrat Medium"/>
                <a:cs typeface="Montserrat Medium"/>
                <a:sym typeface="Montserrat Medium"/>
              </a:rPr>
              <a:t>ALLOWED_HOSTS = ['</a:t>
            </a:r>
            <a:r>
              <a:rPr lang="ru-RU" dirty="0" err="1">
                <a:solidFill>
                  <a:srgbClr val="043933"/>
                </a:solidFill>
                <a:latin typeface="Montserrat Medium"/>
                <a:ea typeface="Montserrat Medium"/>
                <a:cs typeface="Montserrat Medium"/>
                <a:sym typeface="Montserrat Medium"/>
              </a:rPr>
              <a:t>ip</a:t>
            </a:r>
            <a:r>
              <a:rPr lang="ru-RU" dirty="0">
                <a:solidFill>
                  <a:srgbClr val="043933"/>
                </a:solidFill>
                <a:latin typeface="Montserrat Medium"/>
                <a:ea typeface="Montserrat Medium"/>
                <a:cs typeface="Montserrat Medium"/>
                <a:sym typeface="Montserrat Medium"/>
              </a:rPr>
              <a:t> вашего сервера',</a:t>
            </a:r>
            <a:r>
              <a:rPr lang="ru-RU" dirty="0" smtClean="0">
                <a:solidFill>
                  <a:srgbClr val="043933"/>
                </a:solidFill>
                <a:latin typeface="Montserrat Medium"/>
                <a:ea typeface="Montserrat Medium"/>
                <a:cs typeface="Montserrat Medium"/>
                <a:sym typeface="Montserrat Medium"/>
              </a:rPr>
              <a:t>'127.0.0.1‘</a:t>
            </a:r>
            <a:r>
              <a:rPr lang="en-US" dirty="0" smtClean="0">
                <a:solidFill>
                  <a:srgbClr val="043933"/>
                </a:solidFill>
                <a:latin typeface="Montserrat Medium"/>
                <a:ea typeface="Montserrat Medium"/>
                <a:cs typeface="Montserrat Medium"/>
                <a:sym typeface="Montserrat Medium"/>
              </a:rPr>
              <a:t>,’</a:t>
            </a:r>
            <a:r>
              <a:rPr lang="ru-RU" dirty="0" smtClean="0">
                <a:solidFill>
                  <a:srgbClr val="043933"/>
                </a:solidFill>
                <a:latin typeface="Montserrat Medium"/>
                <a:ea typeface="Montserrat Medium"/>
                <a:cs typeface="Montserrat Medium"/>
                <a:sym typeface="Montserrat Medium"/>
              </a:rPr>
              <a:t>и т.д.</a:t>
            </a:r>
            <a:r>
              <a:rPr lang="en-US" dirty="0" smtClean="0">
                <a:solidFill>
                  <a:srgbClr val="043933"/>
                </a:solidFill>
                <a:latin typeface="Montserrat Medium"/>
                <a:ea typeface="Montserrat Medium"/>
                <a:cs typeface="Montserrat Medium"/>
                <a:sym typeface="Montserrat Medium"/>
              </a:rPr>
              <a:t>’</a:t>
            </a:r>
            <a:r>
              <a:rPr lang="ru-RU" dirty="0" smtClean="0">
                <a:solidFill>
                  <a:srgbClr val="043933"/>
                </a:solidFill>
                <a:latin typeface="Montserrat Medium"/>
                <a:ea typeface="Montserrat Medium"/>
                <a:cs typeface="Montserrat Medium"/>
                <a:sym typeface="Montserrat Medium"/>
              </a:rPr>
              <a:t>]</a:t>
            </a:r>
            <a:r>
              <a:rPr lang="en-US" dirty="0" smtClean="0">
                <a:solidFill>
                  <a:srgbClr val="043933"/>
                </a:solidFill>
                <a:latin typeface="Montserrat Medium"/>
                <a:ea typeface="Montserrat Medium"/>
                <a:cs typeface="Montserrat Medium"/>
                <a:sym typeface="Montserrat Medium"/>
              </a:rPr>
              <a:t/>
            </a:r>
            <a:br>
              <a:rPr lang="en-US" dirty="0" smtClean="0">
                <a:solidFill>
                  <a:srgbClr val="043933"/>
                </a:solidFill>
                <a:latin typeface="Montserrat Medium"/>
                <a:ea typeface="Montserrat Medium"/>
                <a:cs typeface="Montserrat Medium"/>
                <a:sym typeface="Montserrat Medium"/>
              </a:rPr>
            </a:br>
            <a:r>
              <a:rPr lang="en-US" dirty="0" smtClean="0">
                <a:solidFill>
                  <a:srgbClr val="043933"/>
                </a:solidFill>
                <a:latin typeface="Montserrat Medium"/>
                <a:ea typeface="Montserrat Medium"/>
                <a:cs typeface="Montserrat Medium"/>
                <a:sym typeface="Montserrat Medium"/>
              </a:rPr>
              <a:t/>
            </a:r>
            <a:br>
              <a:rPr lang="en-US" dirty="0" smtClean="0">
                <a:solidFill>
                  <a:srgbClr val="043933"/>
                </a:solidFill>
                <a:latin typeface="Montserrat Medium"/>
                <a:ea typeface="Montserrat Medium"/>
                <a:cs typeface="Montserrat Medium"/>
                <a:sym typeface="Montserrat Medium"/>
              </a:rPr>
            </a:br>
            <a:r>
              <a:rPr lang="ru-RU" dirty="0">
                <a:solidFill>
                  <a:srgbClr val="043933"/>
                </a:solidFill>
                <a:latin typeface="Montserrat Medium"/>
                <a:ea typeface="Montserrat Medium"/>
                <a:cs typeface="Montserrat Medium"/>
                <a:sym typeface="Montserrat Medium"/>
              </a:rPr>
              <a:t>За что отвечает ALLOWED_HOSTS?</a:t>
            </a:r>
          </a:p>
          <a:p>
            <a:pPr lvl="0">
              <a:lnSpc>
                <a:spcPct val="85000"/>
              </a:lnSpc>
            </a:pPr>
            <a:r>
              <a:rPr lang="ru-RU" dirty="0">
                <a:solidFill>
                  <a:srgbClr val="043933"/>
                </a:solidFill>
                <a:latin typeface="Montserrat Medium"/>
                <a:ea typeface="Montserrat Medium"/>
                <a:cs typeface="Montserrat Medium"/>
                <a:sym typeface="Montserrat Medium"/>
              </a:rPr>
              <a:t>Отвечает с каких адресов будет доступно данное приложение.</a:t>
            </a:r>
            <a:endParaRPr dirty="0">
              <a:solidFill>
                <a:srgbClr val="043933"/>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87930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033933"/>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2271</Words>
  <Application>Microsoft Office PowerPoint</Application>
  <PresentationFormat>Экран (16:9)</PresentationFormat>
  <Paragraphs>445</Paragraphs>
  <Slides>46</Slides>
  <Notes>46</Notes>
  <HiddenSlides>46</HiddenSlides>
  <MMClips>0</MMClips>
  <ScaleCrop>false</ScaleCrop>
  <HeadingPairs>
    <vt:vector size="6" baseType="variant">
      <vt:variant>
        <vt:lpstr>Использованные шрифты</vt:lpstr>
      </vt:variant>
      <vt:variant>
        <vt:i4>3</vt:i4>
      </vt:variant>
      <vt:variant>
        <vt:lpstr>Тема</vt:lpstr>
      </vt:variant>
      <vt:variant>
        <vt:i4>2</vt:i4>
      </vt:variant>
      <vt:variant>
        <vt:lpstr>Заголовки слайдов</vt:lpstr>
      </vt:variant>
      <vt:variant>
        <vt:i4>46</vt:i4>
      </vt:variant>
    </vt:vector>
  </HeadingPairs>
  <TitlesOfParts>
    <vt:vector size="51" baseType="lpstr">
      <vt:lpstr>Arial</vt:lpstr>
      <vt:lpstr>Montserrat Medium</vt:lpstr>
      <vt:lpstr>Montserrat ExtraLight</vt:lpstr>
      <vt:lpstr>Simple Light</vt:lpstr>
      <vt:lpstr>Simple Light</vt:lpstr>
      <vt:lpstr>Примерный план </vt:lpstr>
      <vt:lpstr>Docker                  Dockerfile</vt:lpstr>
      <vt:lpstr>Docker</vt:lpstr>
      <vt:lpstr>Docker</vt:lpstr>
      <vt:lpstr>docker- compose                                                        docker-compose.yml</vt:lpstr>
      <vt:lpstr>Docker Compose</vt:lpstr>
      <vt:lpstr>Настройка проекта  Django</vt:lpstr>
      <vt:lpstr>DEBUG</vt:lpstr>
      <vt:lpstr>ALLOWED_HOSTS</vt:lpstr>
      <vt:lpstr>STATIC</vt:lpstr>
      <vt:lpstr>SECRET_KEY</vt:lpstr>
      <vt:lpstr>MIDDLEWARE</vt:lpstr>
      <vt:lpstr>GUNICORN</vt:lpstr>
      <vt:lpstr>DATABASES</vt:lpstr>
      <vt:lpstr>DATABASES</vt:lpstr>
      <vt:lpstr>requirements.txt</vt:lpstr>
      <vt:lpstr>Dockerfile</vt:lpstr>
      <vt:lpstr>docker-compose.yml</vt:lpstr>
      <vt:lpstr>docker-compose.yml</vt:lpstr>
      <vt:lpstr>docker-compose.yml</vt:lpstr>
      <vt:lpstr>Базы  данных  в             docker-        composer-е</vt:lpstr>
      <vt:lpstr>docker-compose.yml</vt:lpstr>
      <vt:lpstr>docker-compose.yml</vt:lpstr>
      <vt:lpstr>docker-compose.yml</vt:lpstr>
      <vt:lpstr>docker-compose.yml</vt:lpstr>
      <vt:lpstr>docker-compose.yml</vt:lpstr>
      <vt:lpstr>docker-compose.yml</vt:lpstr>
      <vt:lpstr>docker-compose.yml</vt:lpstr>
      <vt:lpstr>docker-compose.yml</vt:lpstr>
      <vt:lpstr>Облачный сервер</vt:lpstr>
      <vt:lpstr>Основные разделы</vt:lpstr>
      <vt:lpstr>Основные разделы</vt:lpstr>
      <vt:lpstr>SSH-ключ</vt:lpstr>
      <vt:lpstr>CMD</vt:lpstr>
      <vt:lpstr>docker на ubuntu https://timeweb.cloud/tutorials/docker/kak-ustanovit-docker-na-ubuntu-22-04 </vt:lpstr>
      <vt:lpstr>docker на ubuntu</vt:lpstr>
      <vt:lpstr>docker на ubuntu</vt:lpstr>
      <vt:lpstr>docker на ubuntu</vt:lpstr>
      <vt:lpstr>docker на ubuntu</vt:lpstr>
      <vt:lpstr>docker на ubuntu</vt:lpstr>
      <vt:lpstr>docker на ubuntu</vt:lpstr>
      <vt:lpstr>Docker Compose на ubuntu</vt:lpstr>
      <vt:lpstr>Качаем свой проект с гита</vt:lpstr>
      <vt:lpstr>Развёртывание</vt:lpstr>
      <vt:lpstr>Если что-то пошло не так</vt:lpstr>
      <vt:lpstr>Вроде усё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Название отдела</dc:title>
  <cp:lastModifiedBy>valar</cp:lastModifiedBy>
  <cp:revision>32</cp:revision>
  <dcterms:modified xsi:type="dcterms:W3CDTF">2024-08-13T20:11:29Z</dcterms:modified>
</cp:coreProperties>
</file>