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8" r:id="rId3"/>
    <p:sldId id="269" r:id="rId4"/>
    <p:sldId id="270" r:id="rId5"/>
    <p:sldId id="271" r:id="rId6"/>
    <p:sldId id="272" r:id="rId7"/>
    <p:sldId id="262" r:id="rId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8" d="100"/>
          <a:sy n="108" d="100"/>
        </p:scale>
        <p:origin x="-27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24/01/2021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24/01/2021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24/01/2021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18947" y="826478"/>
            <a:ext cx="6101882" cy="646331"/>
          </a:xfrm>
          <a:prstGeom prst="rect">
            <a:avLst/>
          </a:prstGeom>
          <a:noFill/>
        </p:spPr>
        <p:txBody>
          <a:bodyPr wrap="square" rtlCol="0">
            <a:spAutoFit/>
          </a:bodyPr>
          <a:lstStyle/>
          <a:p>
            <a:pPr algn="ctr"/>
            <a:r>
              <a:rPr lang="es-CO" b="1" i="1" dirty="0"/>
              <a:t>SISTEMA DE INFORMACION CONTROL DE INVENTARIO DEL ALMACEN </a:t>
            </a:r>
            <a:r>
              <a:rPr lang="es-CO" b="1" i="1" dirty="0" smtClean="0"/>
              <a:t>PCS S.A.S</a:t>
            </a:r>
            <a:endParaRPr lang="es-ES" b="1" i="1" dirty="0"/>
          </a:p>
        </p:txBody>
      </p:sp>
      <p:sp>
        <p:nvSpPr>
          <p:cNvPr id="3" name="Rectángulo 2"/>
          <p:cNvSpPr/>
          <p:nvPr/>
        </p:nvSpPr>
        <p:spPr>
          <a:xfrm>
            <a:off x="6667286" y="3845498"/>
            <a:ext cx="1693279"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7261157" y="3849642"/>
            <a:ext cx="599166" cy="564476"/>
          </a:xfrm>
          <a:prstGeom prst="rect">
            <a:avLst/>
          </a:prstGeom>
          <a:noFill/>
          <a:ln>
            <a:noFill/>
          </a:ln>
        </p:spPr>
      </p:pic>
      <p:sp>
        <p:nvSpPr>
          <p:cNvPr id="6" name="5 Rectángulo"/>
          <p:cNvSpPr/>
          <p:nvPr/>
        </p:nvSpPr>
        <p:spPr>
          <a:xfrm>
            <a:off x="2643906" y="2220057"/>
            <a:ext cx="4572000" cy="923330"/>
          </a:xfrm>
          <a:prstGeom prst="rect">
            <a:avLst/>
          </a:prstGeom>
        </p:spPr>
        <p:txBody>
          <a:bodyPr>
            <a:spAutoFit/>
          </a:bodyPr>
          <a:lstStyle/>
          <a:p>
            <a:pPr algn="ctr"/>
            <a:r>
              <a:rPr lang="es-ES" b="1" i="1" dirty="0"/>
              <a:t>CAROL ESTEFANIA RODRIGUEZ FIERRO</a:t>
            </a:r>
            <a:endParaRPr lang="es-ES" dirty="0"/>
          </a:p>
          <a:p>
            <a:pPr algn="ctr"/>
            <a:r>
              <a:rPr lang="es-ES" b="1" i="1" dirty="0"/>
              <a:t>MARTHA LILIANA ROZO GARZON</a:t>
            </a:r>
            <a:endParaRPr lang="es-ES" dirty="0"/>
          </a:p>
          <a:p>
            <a:pPr algn="ctr"/>
            <a:r>
              <a:rPr lang="es-ES" b="1" i="1" dirty="0"/>
              <a:t>STEVEN PAEZ </a:t>
            </a:r>
            <a:r>
              <a:rPr lang="es-ES" b="1" i="1" dirty="0" smtClean="0"/>
              <a:t>MERCHAN</a:t>
            </a:r>
            <a:endParaRPr lang="es-ES" dirty="0"/>
          </a:p>
        </p:txBody>
      </p:sp>
    </p:spTree>
    <p:extLst>
      <p:ext uri="{BB962C8B-B14F-4D97-AF65-F5344CB8AC3E}">
        <p14:creationId xmlns:p14="http://schemas.microsoft.com/office/powerpoint/2010/main" val="3275974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389387" cy="923330"/>
          </a:xfrm>
          <a:prstGeom prst="rect">
            <a:avLst/>
          </a:prstGeom>
          <a:noFill/>
        </p:spPr>
        <p:txBody>
          <a:bodyPr wrap="square" rtlCol="0">
            <a:spAutoFit/>
          </a:bodyPr>
          <a:lstStyle/>
          <a:p>
            <a:pPr marL="0" lvl="1"/>
            <a:r>
              <a:rPr lang="es-ES" b="1" dirty="0"/>
              <a:t>OBJETIVO GENERAL</a:t>
            </a:r>
            <a:endParaRPr lang="es-ES" sz="1600" dirty="0"/>
          </a:p>
          <a:p>
            <a:endParaRPr lang="es-ES" sz="3600" b="1" dirty="0">
              <a:solidFill>
                <a:schemeClr val="tx1">
                  <a:lumMod val="75000"/>
                  <a:lumOff val="25000"/>
                </a:schemeClr>
              </a:solidFill>
            </a:endParaRPr>
          </a:p>
        </p:txBody>
      </p:sp>
      <p:sp>
        <p:nvSpPr>
          <p:cNvPr id="6" name="CuadroTexto 5"/>
          <p:cNvSpPr txBox="1"/>
          <p:nvPr/>
        </p:nvSpPr>
        <p:spPr>
          <a:xfrm>
            <a:off x="771491" y="2109434"/>
            <a:ext cx="3743814" cy="1323439"/>
          </a:xfrm>
          <a:prstGeom prst="rect">
            <a:avLst/>
          </a:prstGeom>
          <a:noFill/>
        </p:spPr>
        <p:txBody>
          <a:bodyPr wrap="square" rtlCol="0">
            <a:spAutoFit/>
          </a:bodyPr>
          <a:lstStyle/>
          <a:p>
            <a:pPr algn="just" defTabSz="943239" hangingPunct="0"/>
            <a:r>
              <a:rPr lang="es-CO" sz="1600" i="1" dirty="0"/>
              <a:t>Diseñar, desarrollar e implementar un sistema de información para el control del inventario del almacén de obra en la empresa PSC S.A.S.</a:t>
            </a:r>
            <a:endParaRPr lang="es-ES" sz="1600" dirty="0"/>
          </a:p>
          <a:p>
            <a:pPr algn="just" defTabSz="943239" hangingPunct="0"/>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0" name="9 Grupo"/>
          <p:cNvGrpSpPr/>
          <p:nvPr/>
        </p:nvGrpSpPr>
        <p:grpSpPr>
          <a:xfrm>
            <a:off x="5556770" y="1331390"/>
            <a:ext cx="2117972" cy="2362955"/>
            <a:chOff x="485389" y="-952500"/>
            <a:chExt cx="1765685" cy="1990725"/>
          </a:xfrm>
        </p:grpSpPr>
        <p:sp>
          <p:nvSpPr>
            <p:cNvPr id="11" name="10 Rectángulo redondeado" descr="Descargar GRATIS Kardex | Control almacen en excel | SistemaContable"/>
            <p:cNvSpPr/>
            <p:nvPr/>
          </p:nvSpPr>
          <p:spPr>
            <a:xfrm>
              <a:off x="690346" y="-952500"/>
              <a:ext cx="1560728" cy="1990725"/>
            </a:xfrm>
            <a:prstGeom prst="roundRect">
              <a:avLst/>
            </a:prstGeom>
            <a:blipFill>
              <a:blip r:embed="rId3">
                <a:extLst>
                  <a:ext uri="{28A0092B-C50C-407E-A947-70E740481C1C}">
                    <a14:useLocalDpi xmlns:a14="http://schemas.microsoft.com/office/drawing/2010/main" val="0"/>
                  </a:ext>
                </a:extLst>
              </a:blip>
              <a:srcRect/>
              <a:stretch>
                <a:fillRect l="-17000" r="-17000"/>
              </a:stretch>
            </a:blipFill>
            <a:effectLst>
              <a:outerShdw blurRad="50800" dist="38100" dir="5400000" algn="t"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hueOff val="0"/>
                <a:satOff val="0"/>
                <a:lumOff val="0"/>
                <a:alphaOff val="0"/>
              </a:schemeClr>
            </a:fontRef>
          </p:style>
        </p:sp>
        <p:sp>
          <p:nvSpPr>
            <p:cNvPr id="12" name="11 Forma libre"/>
            <p:cNvSpPr/>
            <p:nvPr/>
          </p:nvSpPr>
          <p:spPr>
            <a:xfrm>
              <a:off x="485389" y="-156210"/>
              <a:ext cx="1201760" cy="1194435"/>
            </a:xfrm>
            <a:custGeom>
              <a:avLst/>
              <a:gdLst>
                <a:gd name="connsiteX0" fmla="*/ 0 w 1201760"/>
                <a:gd name="connsiteY0" fmla="*/ 0 h 1194435"/>
                <a:gd name="connsiteX1" fmla="*/ 1201760 w 1201760"/>
                <a:gd name="connsiteY1" fmla="*/ 0 h 1194435"/>
                <a:gd name="connsiteX2" fmla="*/ 1201760 w 1201760"/>
                <a:gd name="connsiteY2" fmla="*/ 1194435 h 1194435"/>
                <a:gd name="connsiteX3" fmla="*/ 0 w 1201760"/>
                <a:gd name="connsiteY3" fmla="*/ 1194435 h 1194435"/>
                <a:gd name="connsiteX4" fmla="*/ 0 w 1201760"/>
                <a:gd name="connsiteY4" fmla="*/ 0 h 1194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760" h="1194435">
                  <a:moveTo>
                    <a:pt x="0" y="0"/>
                  </a:moveTo>
                  <a:lnTo>
                    <a:pt x="1201760" y="0"/>
                  </a:lnTo>
                  <a:lnTo>
                    <a:pt x="1201760" y="1194435"/>
                  </a:lnTo>
                  <a:lnTo>
                    <a:pt x="0" y="1194435"/>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3660" tIns="73660" rIns="73660" bIns="73660" numCol="1" spcCol="1270" anchor="b" anchorCtr="0">
              <a:noAutofit/>
            </a:bodyPr>
            <a:lstStyle/>
            <a:p>
              <a:pPr lvl="0" algn="l" defTabSz="1289050">
                <a:lnSpc>
                  <a:spcPct val="90000"/>
                </a:lnSpc>
                <a:spcBef>
                  <a:spcPct val="0"/>
                </a:spcBef>
                <a:spcAft>
                  <a:spcPct val="35000"/>
                </a:spcAft>
              </a:pPr>
              <a:endParaRPr lang="es-ES" sz="2900" kern="1200"/>
            </a:p>
          </p:txBody>
        </p:sp>
      </p:grpSp>
      <p:pic>
        <p:nvPicPr>
          <p:cNvPr id="14" name="13 Imagen"/>
          <p:cNvPicPr/>
          <p:nvPr/>
        </p:nvPicPr>
        <p:blipFill>
          <a:blip r:embed="rId4">
            <a:extLst>
              <a:ext uri="{28A0092B-C50C-407E-A947-70E740481C1C}">
                <a14:useLocalDpi xmlns:a14="http://schemas.microsoft.com/office/drawing/2010/main" val="0"/>
              </a:ext>
            </a:extLst>
          </a:blip>
          <a:srcRect/>
          <a:stretch>
            <a:fillRect/>
          </a:stretch>
        </p:blipFill>
        <p:spPr bwMode="auto">
          <a:xfrm>
            <a:off x="7975979" y="4302549"/>
            <a:ext cx="599166" cy="564476"/>
          </a:xfrm>
          <a:prstGeom prst="rect">
            <a:avLst/>
          </a:prstGeom>
          <a:noFill/>
          <a:ln>
            <a:noFill/>
          </a:ln>
        </p:spPr>
      </p:pic>
    </p:spTree>
    <p:extLst>
      <p:ext uri="{BB962C8B-B14F-4D97-AF65-F5344CB8AC3E}">
        <p14:creationId xmlns:p14="http://schemas.microsoft.com/office/powerpoint/2010/main" val="3774840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389387" cy="892552"/>
          </a:xfrm>
          <a:prstGeom prst="rect">
            <a:avLst/>
          </a:prstGeom>
          <a:noFill/>
        </p:spPr>
        <p:txBody>
          <a:bodyPr wrap="square" rtlCol="0">
            <a:spAutoFit/>
          </a:bodyPr>
          <a:lstStyle/>
          <a:p>
            <a:pPr marL="0" lvl="1"/>
            <a:r>
              <a:rPr lang="es-CO" sz="1600" b="1" dirty="0"/>
              <a:t>OBJETIVOS ESPECIFICOS</a:t>
            </a:r>
            <a:endParaRPr lang="es-ES" sz="1600" dirty="0"/>
          </a:p>
          <a:p>
            <a:endParaRPr lang="es-ES" sz="3600" b="1" dirty="0">
              <a:solidFill>
                <a:schemeClr val="tx1">
                  <a:lumMod val="75000"/>
                  <a:lumOff val="25000"/>
                </a:schemeClr>
              </a:solidFill>
            </a:endParaRPr>
          </a:p>
        </p:txBody>
      </p:sp>
      <p:sp>
        <p:nvSpPr>
          <p:cNvPr id="6" name="CuadroTexto 5"/>
          <p:cNvSpPr txBox="1"/>
          <p:nvPr/>
        </p:nvSpPr>
        <p:spPr>
          <a:xfrm>
            <a:off x="771490" y="2039816"/>
            <a:ext cx="6253563" cy="2308324"/>
          </a:xfrm>
          <a:prstGeom prst="rect">
            <a:avLst/>
          </a:prstGeom>
          <a:noFill/>
        </p:spPr>
        <p:txBody>
          <a:bodyPr wrap="square" rtlCol="0">
            <a:spAutoFit/>
          </a:bodyPr>
          <a:lstStyle/>
          <a:p>
            <a:r>
              <a:rPr lang="es-CO" sz="1600" dirty="0"/>
              <a:t>• </a:t>
            </a:r>
            <a:r>
              <a:rPr lang="es-CO" sz="1600" i="1" dirty="0"/>
              <a:t>Realizar la recolección de la información de PSC S.A.S. respecto a los insumos y materiales para el desarrollo de los proyectos de obra civil.</a:t>
            </a:r>
            <a:endParaRPr lang="es-ES" sz="1600" dirty="0"/>
          </a:p>
          <a:p>
            <a:r>
              <a:rPr lang="es-CO" sz="1600" i="1" dirty="0"/>
              <a:t>• Apoyar el programa de producción y consumo sostenible en obra.</a:t>
            </a:r>
            <a:endParaRPr lang="es-ES" sz="1600" dirty="0"/>
          </a:p>
          <a:p>
            <a:r>
              <a:rPr lang="es-CO" sz="1600" i="1" dirty="0"/>
              <a:t>• Tener una base de datos para uso del almacén de obra que garantice la fácil consulta por todas las partes interesadas.</a:t>
            </a:r>
            <a:endParaRPr lang="es-ES" sz="1600" dirty="0"/>
          </a:p>
          <a:p>
            <a:r>
              <a:rPr lang="es-CO" sz="1600" i="1" dirty="0"/>
              <a:t>• Cumplir con el sistema de gestión de seguridad y salud en el trabajo en los procesos que competen al almacén de obra</a:t>
            </a:r>
            <a:endParaRPr lang="es-ES" sz="1600" dirty="0"/>
          </a:p>
          <a:p>
            <a:r>
              <a:rPr lang="es-CO" sz="1600" i="1" dirty="0"/>
              <a:t>• Implementar el uso del sistema de información para el control del inventario del almacén de PSC S.A.S</a:t>
            </a:r>
            <a:r>
              <a:rPr lang="es-CO" sz="1600" dirty="0"/>
              <a:t>.</a:t>
            </a:r>
            <a:endParaRPr lang="es-ES"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4" name="13 Imagen"/>
          <p:cNvPicPr/>
          <p:nvPr/>
        </p:nvPicPr>
        <p:blipFill>
          <a:blip r:embed="rId3">
            <a:extLst>
              <a:ext uri="{28A0092B-C50C-407E-A947-70E740481C1C}">
                <a14:useLocalDpi xmlns:a14="http://schemas.microsoft.com/office/drawing/2010/main" val="0"/>
              </a:ext>
            </a:extLst>
          </a:blip>
          <a:srcRect/>
          <a:stretch>
            <a:fillRect/>
          </a:stretch>
        </p:blipFill>
        <p:spPr bwMode="auto">
          <a:xfrm>
            <a:off x="7975979" y="4302549"/>
            <a:ext cx="599166" cy="564476"/>
          </a:xfrm>
          <a:prstGeom prst="rect">
            <a:avLst/>
          </a:prstGeom>
          <a:noFill/>
          <a:ln>
            <a:noFill/>
          </a:ln>
        </p:spPr>
      </p:pic>
    </p:spTree>
    <p:extLst>
      <p:ext uri="{BB962C8B-B14F-4D97-AF65-F5344CB8AC3E}">
        <p14:creationId xmlns:p14="http://schemas.microsoft.com/office/powerpoint/2010/main" val="2851027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3510363" cy="892552"/>
          </a:xfrm>
          <a:prstGeom prst="rect">
            <a:avLst/>
          </a:prstGeom>
          <a:noFill/>
        </p:spPr>
        <p:txBody>
          <a:bodyPr wrap="square" rtlCol="0">
            <a:spAutoFit/>
          </a:bodyPr>
          <a:lstStyle/>
          <a:p>
            <a:pPr marL="0" lvl="1"/>
            <a:r>
              <a:rPr lang="es-CO" sz="1600" b="1" dirty="0"/>
              <a:t>PLANTEAMIENTO DEL PROBLEMA</a:t>
            </a:r>
            <a:endParaRPr lang="es-ES" sz="1600" dirty="0"/>
          </a:p>
          <a:p>
            <a:endParaRPr lang="es-ES" sz="3600" b="1" dirty="0">
              <a:solidFill>
                <a:schemeClr val="tx1">
                  <a:lumMod val="75000"/>
                  <a:lumOff val="25000"/>
                </a:schemeClr>
              </a:solidFill>
            </a:endParaRPr>
          </a:p>
        </p:txBody>
      </p:sp>
      <p:sp>
        <p:nvSpPr>
          <p:cNvPr id="6" name="CuadroTexto 5"/>
          <p:cNvSpPr txBox="1"/>
          <p:nvPr/>
        </p:nvSpPr>
        <p:spPr>
          <a:xfrm>
            <a:off x="771490" y="2039816"/>
            <a:ext cx="6253563" cy="1569660"/>
          </a:xfrm>
          <a:prstGeom prst="rect">
            <a:avLst/>
          </a:prstGeom>
          <a:noFill/>
        </p:spPr>
        <p:txBody>
          <a:bodyPr wrap="square" rtlCol="0">
            <a:spAutoFit/>
          </a:bodyPr>
          <a:lstStyle/>
          <a:p>
            <a:pPr algn="just"/>
            <a:r>
              <a:rPr lang="es-CO" sz="1600" i="1" dirty="0"/>
              <a:t>La empresa PSC S.A.S, tiene la necesidad de un sistema de información para el almacén, el cual permita controlar el ingreso y salida de todo tipo de materiales para ser usados en los proyectos de obra civil con el fin de mantener un consumo responsable acorde con los sistemas de calidad de la compañía.</a:t>
            </a:r>
            <a:endParaRPr lang="es-ES" sz="1600" dirty="0"/>
          </a:p>
          <a:p>
            <a:endParaRPr lang="es-ES"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4" name="13 Imagen"/>
          <p:cNvPicPr/>
          <p:nvPr/>
        </p:nvPicPr>
        <p:blipFill>
          <a:blip r:embed="rId3">
            <a:extLst>
              <a:ext uri="{28A0092B-C50C-407E-A947-70E740481C1C}">
                <a14:useLocalDpi xmlns:a14="http://schemas.microsoft.com/office/drawing/2010/main" val="0"/>
              </a:ext>
            </a:extLst>
          </a:blip>
          <a:srcRect/>
          <a:stretch>
            <a:fillRect/>
          </a:stretch>
        </p:blipFill>
        <p:spPr bwMode="auto">
          <a:xfrm>
            <a:off x="7975979" y="4302549"/>
            <a:ext cx="599166" cy="564476"/>
          </a:xfrm>
          <a:prstGeom prst="rect">
            <a:avLst/>
          </a:prstGeom>
          <a:noFill/>
          <a:ln>
            <a:noFill/>
          </a:ln>
        </p:spPr>
      </p:pic>
    </p:spTree>
    <p:extLst>
      <p:ext uri="{BB962C8B-B14F-4D97-AF65-F5344CB8AC3E}">
        <p14:creationId xmlns:p14="http://schemas.microsoft.com/office/powerpoint/2010/main" val="2922836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3510363" cy="1169551"/>
          </a:xfrm>
          <a:prstGeom prst="rect">
            <a:avLst/>
          </a:prstGeom>
          <a:noFill/>
        </p:spPr>
        <p:txBody>
          <a:bodyPr wrap="square" rtlCol="0">
            <a:spAutoFit/>
          </a:bodyPr>
          <a:lstStyle/>
          <a:p>
            <a:pPr marL="0" lvl="1"/>
            <a:r>
              <a:rPr lang="es-CO" sz="1600" b="1" dirty="0"/>
              <a:t>ALCANCE</a:t>
            </a:r>
            <a:endParaRPr lang="es-ES" sz="1600" dirty="0"/>
          </a:p>
          <a:p>
            <a:pPr marL="0" lvl="1"/>
            <a:endParaRPr lang="es-ES" sz="1600" dirty="0"/>
          </a:p>
          <a:p>
            <a:endParaRPr lang="es-ES" sz="3600" b="1" dirty="0">
              <a:solidFill>
                <a:schemeClr val="tx1">
                  <a:lumMod val="75000"/>
                  <a:lumOff val="25000"/>
                </a:schemeClr>
              </a:solidFill>
            </a:endParaRPr>
          </a:p>
        </p:txBody>
      </p:sp>
      <p:sp>
        <p:nvSpPr>
          <p:cNvPr id="6" name="CuadroTexto 5"/>
          <p:cNvSpPr txBox="1"/>
          <p:nvPr/>
        </p:nvSpPr>
        <p:spPr>
          <a:xfrm>
            <a:off x="771490" y="2039816"/>
            <a:ext cx="6253563" cy="1077218"/>
          </a:xfrm>
          <a:prstGeom prst="rect">
            <a:avLst/>
          </a:prstGeom>
          <a:noFill/>
        </p:spPr>
        <p:txBody>
          <a:bodyPr wrap="square" rtlCol="0">
            <a:spAutoFit/>
          </a:bodyPr>
          <a:lstStyle/>
          <a:p>
            <a:pPr algn="just"/>
            <a:r>
              <a:rPr lang="es-CO" sz="1600" i="1" dirty="0"/>
              <a:t>El sistema de información para el almacén de PSC S.A.S será la base fundamental para el control de la producción y el consumo sostenible en el desarrollo de los proyectos de obra civil</a:t>
            </a:r>
            <a:r>
              <a:rPr lang="es-CO" sz="1600" dirty="0"/>
              <a:t>.</a:t>
            </a:r>
            <a:endParaRPr lang="es-ES" sz="1600" dirty="0"/>
          </a:p>
          <a:p>
            <a:endParaRPr lang="es-ES"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4" name="13 Imagen"/>
          <p:cNvPicPr/>
          <p:nvPr/>
        </p:nvPicPr>
        <p:blipFill>
          <a:blip r:embed="rId3">
            <a:extLst>
              <a:ext uri="{28A0092B-C50C-407E-A947-70E740481C1C}">
                <a14:useLocalDpi xmlns:a14="http://schemas.microsoft.com/office/drawing/2010/main" val="0"/>
              </a:ext>
            </a:extLst>
          </a:blip>
          <a:srcRect/>
          <a:stretch>
            <a:fillRect/>
          </a:stretch>
        </p:blipFill>
        <p:spPr bwMode="auto">
          <a:xfrm>
            <a:off x="7975979" y="4302549"/>
            <a:ext cx="599166" cy="564476"/>
          </a:xfrm>
          <a:prstGeom prst="rect">
            <a:avLst/>
          </a:prstGeom>
          <a:noFill/>
          <a:ln>
            <a:noFill/>
          </a:ln>
        </p:spPr>
      </p:pic>
    </p:spTree>
    <p:extLst>
      <p:ext uri="{BB962C8B-B14F-4D97-AF65-F5344CB8AC3E}">
        <p14:creationId xmlns:p14="http://schemas.microsoft.com/office/powerpoint/2010/main" val="1598366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3510363" cy="1169551"/>
          </a:xfrm>
          <a:prstGeom prst="rect">
            <a:avLst/>
          </a:prstGeom>
          <a:noFill/>
        </p:spPr>
        <p:txBody>
          <a:bodyPr wrap="square" rtlCol="0">
            <a:spAutoFit/>
          </a:bodyPr>
          <a:lstStyle/>
          <a:p>
            <a:pPr marL="0" lvl="1"/>
            <a:r>
              <a:rPr lang="es-CO" sz="1600" b="1" dirty="0"/>
              <a:t>JUSTIFICACION</a:t>
            </a:r>
            <a:endParaRPr lang="es-ES" sz="1600" dirty="0"/>
          </a:p>
          <a:p>
            <a:pPr marL="0" lvl="1"/>
            <a:endParaRPr lang="es-ES" sz="1600" dirty="0"/>
          </a:p>
          <a:p>
            <a:endParaRPr lang="es-ES" sz="3600" b="1" dirty="0">
              <a:solidFill>
                <a:schemeClr val="tx1">
                  <a:lumMod val="75000"/>
                  <a:lumOff val="25000"/>
                </a:schemeClr>
              </a:solidFill>
            </a:endParaRPr>
          </a:p>
        </p:txBody>
      </p:sp>
      <p:sp>
        <p:nvSpPr>
          <p:cNvPr id="6" name="CuadroTexto 5"/>
          <p:cNvSpPr txBox="1"/>
          <p:nvPr/>
        </p:nvSpPr>
        <p:spPr>
          <a:xfrm>
            <a:off x="771490" y="2039816"/>
            <a:ext cx="6253563" cy="2062103"/>
          </a:xfrm>
          <a:prstGeom prst="rect">
            <a:avLst/>
          </a:prstGeom>
          <a:noFill/>
        </p:spPr>
        <p:txBody>
          <a:bodyPr wrap="square" rtlCol="0">
            <a:spAutoFit/>
          </a:bodyPr>
          <a:lstStyle/>
          <a:p>
            <a:pPr algn="just"/>
            <a:r>
              <a:rPr lang="es-CO" sz="1600" i="1" dirty="0"/>
              <a:t>El diseño, desarrollo e implementación del sistema de información para el control de inventarios del almacén de PSC S.A.S beneficiara directamente al personal responsable del mismo e indirectamente a todas las personas interesadas (</a:t>
            </a:r>
            <a:r>
              <a:rPr lang="es-CO" sz="1600" i="1" dirty="0" err="1"/>
              <a:t>stakeholders</a:t>
            </a:r>
            <a:r>
              <a:rPr lang="es-CO" sz="1600" i="1" dirty="0"/>
              <a:t>),ya que cumplirá con los requisitos de los sistemas de calidad y promoverá el consumo y la producción sostenible, todo lo anterior se verá reflejado en la reducción de costos y en el cumplimiento de la normatividad específica para la ejecución de proyectos de obras civiles en el país</a:t>
            </a:r>
            <a:endParaRPr lang="es-ES"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7560961" y="4302549"/>
            <a:ext cx="1316995" cy="564476"/>
          </a:xfrm>
          <a:prstGeom prst="rect">
            <a:avLst/>
          </a:prstGeom>
          <a:no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4" name="13 Imagen"/>
          <p:cNvPicPr/>
          <p:nvPr/>
        </p:nvPicPr>
        <p:blipFill>
          <a:blip r:embed="rId3">
            <a:extLst>
              <a:ext uri="{28A0092B-C50C-407E-A947-70E740481C1C}">
                <a14:useLocalDpi xmlns:a14="http://schemas.microsoft.com/office/drawing/2010/main" val="0"/>
              </a:ext>
            </a:extLst>
          </a:blip>
          <a:srcRect/>
          <a:stretch>
            <a:fillRect/>
          </a:stretch>
        </p:blipFill>
        <p:spPr bwMode="auto">
          <a:xfrm>
            <a:off x="7975979" y="4302549"/>
            <a:ext cx="599166" cy="564476"/>
          </a:xfrm>
          <a:prstGeom prst="rect">
            <a:avLst/>
          </a:prstGeom>
          <a:noFill/>
          <a:ln>
            <a:noFill/>
          </a:ln>
        </p:spPr>
      </p:pic>
    </p:spTree>
    <p:extLst>
      <p:ext uri="{BB962C8B-B14F-4D97-AF65-F5344CB8AC3E}">
        <p14:creationId xmlns:p14="http://schemas.microsoft.com/office/powerpoint/2010/main" val="214984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336</Words>
  <Application>Microsoft Office PowerPoint</Application>
  <PresentationFormat>Presentación en pantalla (16:9)</PresentationFormat>
  <Paragraphs>18</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Samsung</cp:lastModifiedBy>
  <cp:revision>10</cp:revision>
  <dcterms:created xsi:type="dcterms:W3CDTF">2019-11-27T03:16:21Z</dcterms:created>
  <dcterms:modified xsi:type="dcterms:W3CDTF">2021-01-24T22:43:17Z</dcterms:modified>
</cp:coreProperties>
</file>