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5"/>
  </p:notesMasterIdLst>
  <p:sldIdLst>
    <p:sldId id="256" r:id="rId2"/>
    <p:sldId id="260" r:id="rId3"/>
    <p:sldId id="261" r:id="rId4"/>
    <p:sldId id="360" r:id="rId5"/>
    <p:sldId id="361" r:id="rId6"/>
    <p:sldId id="357" r:id="rId7"/>
    <p:sldId id="358" r:id="rId8"/>
    <p:sldId id="359" r:id="rId9"/>
    <p:sldId id="362" r:id="rId10"/>
    <p:sldId id="363" r:id="rId11"/>
    <p:sldId id="364" r:id="rId12"/>
    <p:sldId id="365" r:id="rId13"/>
    <p:sldId id="315" r:id="rId14"/>
  </p:sldIdLst>
  <p:sldSz cx="9144000" cy="5143500" type="screen16x9"/>
  <p:notesSz cx="6858000" cy="9144000"/>
  <p:embeddedFontLst>
    <p:embeddedFont>
      <p:font typeface="Kulim Park" panose="020B0604020202020204" charset="0"/>
      <p:regular r:id="rId16"/>
      <p:bold r:id="rId17"/>
      <p:italic r:id="rId18"/>
      <p:boldItalic r:id="rId19"/>
    </p:embeddedFont>
    <p:embeddedFont>
      <p:font typeface="Kulim Park SemiBold" panose="020B0604020202020204" charset="0"/>
      <p:regular r:id="rId20"/>
      <p:bold r:id="rId21"/>
      <p:italic r:id="rId22"/>
      <p:boldItalic r:id="rId23"/>
    </p:embeddedFont>
    <p:embeddedFont>
      <p:font typeface="Manrope" panose="020B0604020202020204" charset="0"/>
      <p:regular r:id="rId24"/>
      <p:bold r:id="rId25"/>
    </p:embeddedFont>
    <p:embeddedFont>
      <p:font typeface="Nunito Light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4F874B-9277-402E-BE8E-20100B09FC4D}">
  <a:tblStyle styleId="{F54F874B-9277-402E-BE8E-20100B09FC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7B1BF2-92C5-49A2-98A5-FB441CC428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32" autoAdjust="0"/>
  </p:normalViewPr>
  <p:slideViewPr>
    <p:cSldViewPr snapToGrid="0">
      <p:cViewPr>
        <p:scale>
          <a:sx n="100" d="100"/>
          <a:sy n="100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457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433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399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ead612980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ead612980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98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56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97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18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428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7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7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7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7"/>
          <p:cNvSpPr/>
          <p:nvPr/>
        </p:nvSpPr>
        <p:spPr>
          <a:xfrm rot="-8823147" flipH="1">
            <a:off x="58042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7"/>
          <p:cNvSpPr/>
          <p:nvPr/>
        </p:nvSpPr>
        <p:spPr>
          <a:xfrm rot="8100000" flipH="1">
            <a:off x="-2522993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7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7"/>
          <p:cNvSpPr/>
          <p:nvPr/>
        </p:nvSpPr>
        <p:spPr>
          <a:xfrm rot="-2128845" flipH="1">
            <a:off x="-1704639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subTitle" idx="1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47"/>
          <p:cNvSpPr/>
          <p:nvPr/>
        </p:nvSpPr>
        <p:spPr>
          <a:xfrm rot="9555807" flipH="1">
            <a:off x="7660042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7"/>
          <p:cNvSpPr txBox="1"/>
          <p:nvPr/>
        </p:nvSpPr>
        <p:spPr>
          <a:xfrm>
            <a:off x="1672100" y="3967300"/>
            <a:ext cx="5806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7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2950" y="148610"/>
            <a:ext cx="7697700" cy="597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sz="36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53" name="Google Shape;553;p57"/>
          <p:cNvSpPr txBox="1">
            <a:spLocks noGrp="1"/>
          </p:cNvSpPr>
          <p:nvPr>
            <p:ph type="subTitle" idx="1"/>
          </p:nvPr>
        </p:nvSpPr>
        <p:spPr>
          <a:xfrm>
            <a:off x="1798320" y="2888303"/>
            <a:ext cx="591312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vs One</a:t>
            </a:r>
          </a:p>
          <a:p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E1BF8A7-C7EA-8BB3-0019-4E96B075E0FB}"/>
              </a:ext>
            </a:extLst>
          </p:cNvPr>
          <p:cNvSpPr txBox="1"/>
          <p:nvPr/>
        </p:nvSpPr>
        <p:spPr>
          <a:xfrm>
            <a:off x="3072292" y="3758505"/>
            <a:ext cx="35933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64TTNT2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2. Hoàng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3. Trần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Minh-2251262619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Vinh Quang-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1F03B1-571E-BFF0-3DA7-4E24A3E3A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78" y="746629"/>
            <a:ext cx="2458603" cy="13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5DD7F37-F995-2A28-7185-A56A8D0F9880}"/>
              </a:ext>
            </a:extLst>
          </p:cNvPr>
          <p:cNvSpPr txBox="1"/>
          <p:nvPr/>
        </p:nvSpPr>
        <p:spPr>
          <a:xfrm>
            <a:off x="-850550" y="2263973"/>
            <a:ext cx="7310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F927272-6A2D-EC38-89AB-D824FCD63DCD}"/>
              </a:ext>
            </a:extLst>
          </p:cNvPr>
          <p:cNvSpPr txBox="1"/>
          <p:nvPr/>
        </p:nvSpPr>
        <p:spPr>
          <a:xfrm>
            <a:off x="263816" y="294203"/>
            <a:ext cx="826105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Symbol" panose="05050102010706020507" pitchFamily="18" charset="2"/>
              <a:buChar char="·"/>
            </a:pPr>
            <a:r>
              <a:rPr lang="en-US" sz="1600" dirty="0">
                <a:latin typeface="Times New Roman" panose="02020603050405020304" pitchFamily="18" charset="0"/>
              </a:rPr>
              <a:t>6 bi</a:t>
            </a:r>
            <a:r>
              <a:rPr lang="vi-VN" sz="1600" dirty="0" err="1">
                <a:latin typeface="Times New Roman" panose="02020603050405020304" pitchFamily="18" charset="0"/>
              </a:rPr>
              <a:t>ểu</a:t>
            </a:r>
            <a:r>
              <a:rPr lang="vi-VN" sz="1600" dirty="0">
                <a:latin typeface="Times New Roman" panose="02020603050405020304" pitchFamily="18" charset="0"/>
              </a:rPr>
              <a:t> đồ </a:t>
            </a:r>
            <a:r>
              <a:rPr lang="vi-VN" sz="1600" dirty="0" err="1">
                <a:latin typeface="Times New Roman" panose="02020603050405020304" pitchFamily="18" charset="0"/>
              </a:rPr>
              <a:t>ovo</a:t>
            </a:r>
            <a:r>
              <a:rPr lang="vi-VN" sz="1600" dirty="0">
                <a:latin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</a:rPr>
              <a:t>svm</a:t>
            </a:r>
            <a:endParaRPr lang="vi-VN" sz="1600" dirty="0">
              <a:latin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</a:rPr>
              <a:t>Đánh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hình</a:t>
            </a:r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+ B</a:t>
            </a:r>
            <a:r>
              <a:rPr lang="vi-VN" sz="1600" dirty="0" err="1">
                <a:latin typeface="Times New Roman" panose="02020603050405020304" pitchFamily="18" charset="0"/>
              </a:rPr>
              <a:t>ọn</a:t>
            </a:r>
            <a:r>
              <a:rPr lang="vi-VN" sz="1600" dirty="0">
                <a:latin typeface="Times New Roman" panose="02020603050405020304" pitchFamily="18" charset="0"/>
              </a:rPr>
              <a:t> em đ</a:t>
            </a:r>
            <a:r>
              <a:rPr lang="en-US" sz="1600" dirty="0">
                <a:latin typeface="Times New Roman" panose="02020603050405020304" pitchFamily="18" charset="0"/>
              </a:rPr>
              <a:t>ã </a:t>
            </a:r>
            <a:r>
              <a:rPr lang="en-US" sz="1600" dirty="0" err="1">
                <a:latin typeface="Times New Roman" panose="02020603050405020304" pitchFamily="18" charset="0"/>
              </a:rPr>
              <a:t>tinh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ch</a:t>
            </a:r>
            <a:r>
              <a:rPr lang="vi-VN" sz="1600" dirty="0">
                <a:latin typeface="Times New Roman" panose="02020603050405020304" pitchFamily="18" charset="0"/>
              </a:rPr>
              <a:t>ỉnh nhiều m</a:t>
            </a:r>
            <a:r>
              <a:rPr lang="en-US" sz="1600" dirty="0">
                <a:latin typeface="Times New Roman" panose="02020603050405020304" pitchFamily="18" charset="0"/>
              </a:rPr>
              <a:t>ô </a:t>
            </a:r>
            <a:r>
              <a:rPr lang="en-US" sz="1600" dirty="0" err="1">
                <a:latin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</a:rPr>
              <a:t> v</a:t>
            </a:r>
            <a:r>
              <a:rPr lang="vi-VN" sz="1600" dirty="0">
                <a:latin typeface="Times New Roman" panose="02020603050405020304" pitchFamily="18" charset="0"/>
              </a:rPr>
              <a:t>ới c</a:t>
            </a:r>
            <a:r>
              <a:rPr lang="en-US" sz="1600" dirty="0" err="1">
                <a:latin typeface="Times New Roman" panose="02020603050405020304" pitchFamily="18" charset="0"/>
              </a:rPr>
              <a:t>ác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1600" dirty="0" err="1">
                <a:latin typeface="Times New Roman" panose="02020603050405020304" pitchFamily="18" charset="0"/>
              </a:rPr>
              <a:t>C,max-inner,leaning_rate,momentum,patience</a:t>
            </a:r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</a:rPr>
              <a:t>Ví</a:t>
            </a:r>
            <a:r>
              <a:rPr lang="en-US" sz="1600" dirty="0">
                <a:latin typeface="Times New Roman" panose="02020603050405020304" pitchFamily="18" charset="0"/>
              </a:rPr>
              <a:t> d</a:t>
            </a:r>
            <a:r>
              <a:rPr lang="vi-VN" sz="1600" dirty="0">
                <a:latin typeface="Times New Roman" panose="02020603050405020304" pitchFamily="18" charset="0"/>
              </a:rPr>
              <a:t>ụ:</a:t>
            </a:r>
          </a:p>
          <a:p>
            <a:endParaRPr lang="en" sz="1400" dirty="0">
              <a:latin typeface="Times New Roman" panose="02020603050405020304" pitchFamily="18" charset="0"/>
            </a:endParaRP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F817914-839A-022D-5BE3-C6E4719A6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51" y="1722613"/>
            <a:ext cx="4210638" cy="523948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015D6256-B128-2C46-DE27-025683E1C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0" y="2327514"/>
            <a:ext cx="4210638" cy="205768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E1B27ACC-3AFC-C1C4-E79E-5F49E535B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547" y="1722613"/>
            <a:ext cx="4210637" cy="511925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4357537C-A6AF-163B-4F4D-F3CEB8505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547" y="2327514"/>
            <a:ext cx="4210638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5DD7F37-F995-2A28-7185-A56A8D0F9880}"/>
              </a:ext>
            </a:extLst>
          </p:cNvPr>
          <p:cNvSpPr txBox="1"/>
          <p:nvPr/>
        </p:nvSpPr>
        <p:spPr>
          <a:xfrm>
            <a:off x="-850550" y="2263973"/>
            <a:ext cx="7310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F927272-6A2D-EC38-89AB-D824FCD63DCD}"/>
              </a:ext>
            </a:extLst>
          </p:cNvPr>
          <p:cNvSpPr txBox="1"/>
          <p:nvPr/>
        </p:nvSpPr>
        <p:spPr>
          <a:xfrm>
            <a:off x="348650" y="244750"/>
            <a:ext cx="8261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Symbol" panose="05050102010706020507" pitchFamily="18" charset="2"/>
              <a:buChar char="·"/>
            </a:pPr>
            <a:r>
              <a:rPr lang="en-US" sz="1800">
                <a:latin typeface="Times New Roman" panose="02020603050405020304" pitchFamily="18" charset="0"/>
              </a:rPr>
              <a:t>Kết quả đầu ra cho thấy </a:t>
            </a:r>
            <a:endParaRPr lang="vi-VN" sz="1800">
              <a:latin typeface="Times New Roman" panose="02020603050405020304" pitchFamily="18" charset="0"/>
            </a:endParaRPr>
          </a:p>
          <a:p>
            <a:endParaRPr lang="en" sz="1400" dirty="0">
              <a:latin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3EA53AC-569F-8980-E2A3-A9E0EE101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1" y="857725"/>
            <a:ext cx="5082373" cy="500857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A5ACC561-2817-0138-9C2B-F3C9A5D91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01" y="1509564"/>
            <a:ext cx="4173184" cy="2275355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9E56466-9B50-9B75-C584-1A785DD68CF2}"/>
              </a:ext>
            </a:extLst>
          </p:cNvPr>
          <p:cNvSpPr txBox="1"/>
          <p:nvPr/>
        </p:nvSpPr>
        <p:spPr>
          <a:xfrm>
            <a:off x="4920450" y="1457919"/>
            <a:ext cx="41809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+ Cho </a:t>
            </a:r>
            <a:r>
              <a:rPr lang="en-US" dirty="0" err="1">
                <a:latin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</a:rPr>
              <a:t>ọ ch</a:t>
            </a:r>
            <a:r>
              <a:rPr lang="en-US" dirty="0" err="1">
                <a:latin typeface="Times New Roman" panose="02020603050405020304" pitchFamily="18" charset="0"/>
              </a:rPr>
              <a:t>ính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</a:rPr>
              <a:t>ất l</a:t>
            </a:r>
            <a:r>
              <a:rPr lang="en-US" dirty="0">
                <a:latin typeface="Times New Roman" panose="02020603050405020304" pitchFamily="18" charset="0"/>
              </a:rPr>
              <a:t>à 87%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+ Đ</a:t>
            </a:r>
            <a:r>
              <a:rPr lang="vi-VN" dirty="0">
                <a:latin typeface="Times New Roman" panose="02020603050405020304" pitchFamily="18" charset="0"/>
              </a:rPr>
              <a:t>ộ ch</a:t>
            </a:r>
            <a:r>
              <a:rPr lang="en-US" dirty="0" err="1">
                <a:latin typeface="Times New Roman" panose="02020603050405020304" pitchFamily="18" charset="0"/>
              </a:rPr>
              <a:t>ính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</a:rPr>
              <a:t> t</a:t>
            </a:r>
            <a:r>
              <a:rPr lang="vi-VN" dirty="0" err="1">
                <a:latin typeface="Times New Roman" panose="02020603050405020304" pitchFamily="18" charset="0"/>
              </a:rPr>
              <a:t>ập</a:t>
            </a:r>
            <a:r>
              <a:rPr lang="vi-VN" dirty="0">
                <a:latin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</a:rPr>
              <a:t>test</a:t>
            </a:r>
            <a:r>
              <a:rPr lang="vi-VN" dirty="0">
                <a:latin typeface="Times New Roman" panose="02020603050405020304" pitchFamily="18" charset="0"/>
              </a:rPr>
              <a:t>: 87%</a:t>
            </a:r>
            <a:r>
              <a:rPr lang="en-US" dirty="0">
                <a:latin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</a:rPr>
              <a:t> 87%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</a:rPr>
              <a:t>ti</a:t>
            </a:r>
            <a:r>
              <a:rPr lang="vi-VN" dirty="0" err="1">
                <a:latin typeface="Times New Roman" panose="02020603050405020304" pitchFamily="18" charset="0"/>
              </a:rPr>
              <a:t>ết</a:t>
            </a:r>
            <a:r>
              <a:rPr lang="vi-VN" dirty="0">
                <a:latin typeface="Times New Roman" panose="02020603050405020304" pitchFamily="18" charset="0"/>
              </a:rPr>
              <a:t> cung cấp c</a:t>
            </a:r>
            <a:r>
              <a:rPr lang="en-US" dirty="0" err="1">
                <a:latin typeface="Times New Roman" panose="02020603050405020304" pitchFamily="18" charset="0"/>
              </a:rPr>
              <a:t>ác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</a:rPr>
              <a:t>ỉ số quan trọng như </a:t>
            </a:r>
            <a:r>
              <a:rPr lang="vi-VN" dirty="0" err="1">
                <a:latin typeface="Times New Roman" panose="02020603050405020304" pitchFamily="18" charset="0"/>
              </a:rPr>
              <a:t>precision</a:t>
            </a:r>
            <a:r>
              <a:rPr lang="vi-VN" dirty="0">
                <a:latin typeface="Times New Roman" panose="02020603050405020304" pitchFamily="18" charset="0"/>
              </a:rPr>
              <a:t> (độ ch</a:t>
            </a:r>
            <a:r>
              <a:rPr lang="en-US" dirty="0" err="1">
                <a:latin typeface="Times New Roman" panose="02020603050405020304" pitchFamily="18" charset="0"/>
              </a:rPr>
              <a:t>ính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</a:rPr>
              <a:t>), recall (t</a:t>
            </a:r>
            <a:r>
              <a:rPr lang="vi-VN" dirty="0">
                <a:latin typeface="Times New Roman" panose="02020603050405020304" pitchFamily="18" charset="0"/>
              </a:rPr>
              <a:t>ỷ lệ hồi đ</a:t>
            </a:r>
            <a:r>
              <a:rPr lang="en-US" dirty="0" err="1">
                <a:latin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</a:rPr>
              <a:t>), f1-score, </a:t>
            </a:r>
            <a:r>
              <a:rPr lang="en-US" dirty="0" err="1">
                <a:latin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</a:rPr>
              <a:t> support (s</a:t>
            </a:r>
            <a:r>
              <a:rPr lang="vi-VN" dirty="0">
                <a:latin typeface="Times New Roman" panose="02020603050405020304" pitchFamily="18" charset="0"/>
              </a:rPr>
              <a:t>ố lượng mẫu) cho từng lớp.</a:t>
            </a:r>
          </a:p>
          <a:p>
            <a:r>
              <a:rPr lang="en-US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6" name="Bảng 16">
            <a:extLst>
              <a:ext uri="{FF2B5EF4-FFF2-40B4-BE49-F238E27FC236}">
                <a16:creationId xmlns:a16="http://schemas.microsoft.com/office/drawing/2014/main" id="{A1543E48-3836-ADCF-CAF0-5AB8EA14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36446"/>
              </p:ext>
            </p:extLst>
          </p:nvPr>
        </p:nvGraphicFramePr>
        <p:xfrm>
          <a:off x="4572000" y="3190158"/>
          <a:ext cx="4529385" cy="1823824"/>
        </p:xfrm>
        <a:graphic>
          <a:graphicData uri="http://schemas.openxmlformats.org/drawingml/2006/table">
            <a:tbl>
              <a:tblPr firstRow="1" bandRow="1">
                <a:tableStyleId>{F54F874B-9277-402E-BE8E-20100B09FC4D}</a:tableStyleId>
              </a:tblPr>
              <a:tblGrid>
                <a:gridCol w="905877">
                  <a:extLst>
                    <a:ext uri="{9D8B030D-6E8A-4147-A177-3AD203B41FA5}">
                      <a16:colId xmlns:a16="http://schemas.microsoft.com/office/drawing/2014/main" val="740314120"/>
                    </a:ext>
                  </a:extLst>
                </a:gridCol>
                <a:gridCol w="905877">
                  <a:extLst>
                    <a:ext uri="{9D8B030D-6E8A-4147-A177-3AD203B41FA5}">
                      <a16:colId xmlns:a16="http://schemas.microsoft.com/office/drawing/2014/main" val="2666028427"/>
                    </a:ext>
                  </a:extLst>
                </a:gridCol>
                <a:gridCol w="905877">
                  <a:extLst>
                    <a:ext uri="{9D8B030D-6E8A-4147-A177-3AD203B41FA5}">
                      <a16:colId xmlns:a16="http://schemas.microsoft.com/office/drawing/2014/main" val="3992417044"/>
                    </a:ext>
                  </a:extLst>
                </a:gridCol>
                <a:gridCol w="905877">
                  <a:extLst>
                    <a:ext uri="{9D8B030D-6E8A-4147-A177-3AD203B41FA5}">
                      <a16:colId xmlns:a16="http://schemas.microsoft.com/office/drawing/2014/main" val="3386935249"/>
                    </a:ext>
                  </a:extLst>
                </a:gridCol>
                <a:gridCol w="905877">
                  <a:extLst>
                    <a:ext uri="{9D8B030D-6E8A-4147-A177-3AD203B41FA5}">
                      <a16:colId xmlns:a16="http://schemas.microsoft.com/office/drawing/2014/main" val="2126103967"/>
                    </a:ext>
                  </a:extLst>
                </a:gridCol>
              </a:tblGrid>
              <a:tr h="3264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Lớp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22697"/>
                  </a:ext>
                </a:extLst>
              </a:tr>
              <a:tr h="3264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645881"/>
                  </a:ext>
                </a:extLst>
              </a:tr>
              <a:tr h="3264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9576"/>
                  </a:ext>
                </a:extLst>
              </a:tr>
              <a:tr h="3264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23246"/>
                  </a:ext>
                </a:extLst>
              </a:tr>
              <a:tr h="32641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927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05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/>
          <p:nvPr/>
        </p:nvSpPr>
        <p:spPr>
          <a:xfrm>
            <a:off x="348649" y="804585"/>
            <a:ext cx="8347675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(False positive)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recall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recall)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F1-Score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positive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Negative.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5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16"/>
          <p:cNvSpPr txBox="1">
            <a:spLocks noGrp="1"/>
          </p:cNvSpPr>
          <p:nvPr>
            <p:ph type="subTitle" idx="1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addyouremail@freepik.com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561" name="Google Shape;1561;p116"/>
          <p:cNvSpPr txBox="1">
            <a:spLocks noGrp="1"/>
          </p:cNvSpPr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62" name="Google Shape;1562;p116"/>
          <p:cNvSpPr txBox="1"/>
          <p:nvPr/>
        </p:nvSpPr>
        <p:spPr>
          <a:xfrm>
            <a:off x="2903825" y="4654275"/>
            <a:ext cx="33363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Please keep this slide for attribution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63" name="Google Shape;1563;p116"/>
          <p:cNvSpPr/>
          <p:nvPr/>
        </p:nvSpPr>
        <p:spPr>
          <a:xfrm>
            <a:off x="3057275" y="3011869"/>
            <a:ext cx="787910" cy="567612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116"/>
          <p:cNvSpPr/>
          <p:nvPr/>
        </p:nvSpPr>
        <p:spPr>
          <a:xfrm flipH="1">
            <a:off x="4506862" y="3005975"/>
            <a:ext cx="787910" cy="567679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116"/>
          <p:cNvSpPr/>
          <p:nvPr/>
        </p:nvSpPr>
        <p:spPr>
          <a:xfrm flipH="1">
            <a:off x="5447962" y="3011836"/>
            <a:ext cx="638859" cy="5676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116"/>
          <p:cNvSpPr/>
          <p:nvPr/>
        </p:nvSpPr>
        <p:spPr>
          <a:xfrm>
            <a:off x="3865257" y="3009374"/>
            <a:ext cx="631071" cy="56086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116"/>
          <p:cNvSpPr/>
          <p:nvPr/>
        </p:nvSpPr>
        <p:spPr>
          <a:xfrm>
            <a:off x="4079438" y="3201875"/>
            <a:ext cx="212764" cy="175874"/>
          </a:xfrm>
          <a:custGeom>
            <a:avLst/>
            <a:gdLst/>
            <a:ahLst/>
            <a:cxnLst/>
            <a:rect l="l" t="t" r="r" b="b"/>
            <a:pathLst>
              <a:path w="13277" h="10975" extrusionOk="0">
                <a:moveTo>
                  <a:pt x="4037" y="8573"/>
                </a:moveTo>
                <a:cubicBezTo>
                  <a:pt x="2602" y="8540"/>
                  <a:pt x="1735" y="7506"/>
                  <a:pt x="1502" y="6672"/>
                </a:cubicBezTo>
                <a:cubicBezTo>
                  <a:pt x="1902" y="6772"/>
                  <a:pt x="2269" y="6739"/>
                  <a:pt x="2669" y="6639"/>
                </a:cubicBezTo>
                <a:cubicBezTo>
                  <a:pt x="2669" y="6639"/>
                  <a:pt x="2669" y="6639"/>
                  <a:pt x="2702" y="6639"/>
                </a:cubicBezTo>
                <a:cubicBezTo>
                  <a:pt x="1935" y="6472"/>
                  <a:pt x="1335" y="6038"/>
                  <a:pt x="934" y="5371"/>
                </a:cubicBezTo>
                <a:cubicBezTo>
                  <a:pt x="668" y="4938"/>
                  <a:pt x="534" y="4471"/>
                  <a:pt x="534" y="3937"/>
                </a:cubicBezTo>
                <a:cubicBezTo>
                  <a:pt x="901" y="4137"/>
                  <a:pt x="1301" y="4270"/>
                  <a:pt x="1735" y="4270"/>
                </a:cubicBezTo>
                <a:cubicBezTo>
                  <a:pt x="1168" y="3837"/>
                  <a:pt x="768" y="3303"/>
                  <a:pt x="634" y="2603"/>
                </a:cubicBezTo>
                <a:cubicBezTo>
                  <a:pt x="467" y="1902"/>
                  <a:pt x="568" y="1268"/>
                  <a:pt x="901" y="634"/>
                </a:cubicBezTo>
                <a:cubicBezTo>
                  <a:pt x="2402" y="2369"/>
                  <a:pt x="4270" y="3336"/>
                  <a:pt x="6538" y="3470"/>
                </a:cubicBezTo>
                <a:cubicBezTo>
                  <a:pt x="6538" y="3370"/>
                  <a:pt x="6505" y="3270"/>
                  <a:pt x="6505" y="3170"/>
                </a:cubicBezTo>
                <a:cubicBezTo>
                  <a:pt x="6405" y="2536"/>
                  <a:pt x="6538" y="1935"/>
                  <a:pt x="6905" y="1402"/>
                </a:cubicBezTo>
                <a:cubicBezTo>
                  <a:pt x="7339" y="735"/>
                  <a:pt x="7939" y="301"/>
                  <a:pt x="8740" y="167"/>
                </a:cubicBezTo>
                <a:cubicBezTo>
                  <a:pt x="9674" y="1"/>
                  <a:pt x="10475" y="268"/>
                  <a:pt x="11142" y="935"/>
                </a:cubicBezTo>
                <a:cubicBezTo>
                  <a:pt x="11175" y="968"/>
                  <a:pt x="11208" y="968"/>
                  <a:pt x="11275" y="968"/>
                </a:cubicBezTo>
                <a:cubicBezTo>
                  <a:pt x="11842" y="835"/>
                  <a:pt x="12376" y="634"/>
                  <a:pt x="12876" y="368"/>
                </a:cubicBezTo>
                <a:cubicBezTo>
                  <a:pt x="12876" y="334"/>
                  <a:pt x="12910" y="334"/>
                  <a:pt x="12910" y="334"/>
                </a:cubicBezTo>
                <a:lnTo>
                  <a:pt x="12910" y="334"/>
                </a:lnTo>
                <a:cubicBezTo>
                  <a:pt x="12710" y="968"/>
                  <a:pt x="12309" y="1468"/>
                  <a:pt x="11742" y="1835"/>
                </a:cubicBezTo>
                <a:cubicBezTo>
                  <a:pt x="12276" y="1769"/>
                  <a:pt x="12776" y="1635"/>
                  <a:pt x="13277" y="1402"/>
                </a:cubicBezTo>
                <a:lnTo>
                  <a:pt x="13277" y="1435"/>
                </a:lnTo>
                <a:cubicBezTo>
                  <a:pt x="13177" y="1568"/>
                  <a:pt x="13076" y="1702"/>
                  <a:pt x="12976" y="1835"/>
                </a:cubicBezTo>
                <a:cubicBezTo>
                  <a:pt x="12676" y="2202"/>
                  <a:pt x="12343" y="2502"/>
                  <a:pt x="11976" y="2769"/>
                </a:cubicBezTo>
                <a:cubicBezTo>
                  <a:pt x="11942" y="2803"/>
                  <a:pt x="11942" y="2836"/>
                  <a:pt x="11942" y="2869"/>
                </a:cubicBezTo>
                <a:cubicBezTo>
                  <a:pt x="11942" y="3270"/>
                  <a:pt x="11942" y="3670"/>
                  <a:pt x="11876" y="4070"/>
                </a:cubicBezTo>
                <a:cubicBezTo>
                  <a:pt x="11776" y="4938"/>
                  <a:pt x="11542" y="5738"/>
                  <a:pt x="11175" y="6505"/>
                </a:cubicBezTo>
                <a:cubicBezTo>
                  <a:pt x="10808" y="7306"/>
                  <a:pt x="10308" y="8040"/>
                  <a:pt x="9707" y="8674"/>
                </a:cubicBezTo>
                <a:cubicBezTo>
                  <a:pt x="8673" y="9741"/>
                  <a:pt x="7406" y="10441"/>
                  <a:pt x="5971" y="10742"/>
                </a:cubicBezTo>
                <a:cubicBezTo>
                  <a:pt x="5438" y="10875"/>
                  <a:pt x="4937" y="10908"/>
                  <a:pt x="4437" y="10942"/>
                </a:cubicBezTo>
                <a:cubicBezTo>
                  <a:pt x="2869" y="10975"/>
                  <a:pt x="1401" y="10575"/>
                  <a:pt x="67" y="9774"/>
                </a:cubicBezTo>
                <a:cubicBezTo>
                  <a:pt x="34" y="9741"/>
                  <a:pt x="34" y="9741"/>
                  <a:pt x="0" y="9708"/>
                </a:cubicBezTo>
                <a:cubicBezTo>
                  <a:pt x="968" y="9808"/>
                  <a:pt x="1868" y="9708"/>
                  <a:pt x="2736" y="9341"/>
                </a:cubicBezTo>
                <a:cubicBezTo>
                  <a:pt x="3203" y="9141"/>
                  <a:pt x="3636" y="8907"/>
                  <a:pt x="4037" y="85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116"/>
          <p:cNvSpPr/>
          <p:nvPr/>
        </p:nvSpPr>
        <p:spPr>
          <a:xfrm>
            <a:off x="3305469" y="3180488"/>
            <a:ext cx="113874" cy="218645"/>
          </a:xfrm>
          <a:custGeom>
            <a:avLst/>
            <a:gdLst/>
            <a:ahLst/>
            <a:cxnLst/>
            <a:rect l="l" t="t" r="r" b="b"/>
            <a:pathLst>
              <a:path w="7106" h="13644" extrusionOk="0">
                <a:moveTo>
                  <a:pt x="5671" y="2336"/>
                </a:moveTo>
                <a:cubicBezTo>
                  <a:pt x="6071" y="2302"/>
                  <a:pt x="6505" y="2336"/>
                  <a:pt x="6939" y="2336"/>
                </a:cubicBezTo>
                <a:lnTo>
                  <a:pt x="7105" y="2336"/>
                </a:lnTo>
                <a:lnTo>
                  <a:pt x="7105" y="134"/>
                </a:lnTo>
                <a:cubicBezTo>
                  <a:pt x="6872" y="101"/>
                  <a:pt x="6638" y="67"/>
                  <a:pt x="6405" y="67"/>
                </a:cubicBezTo>
                <a:cubicBezTo>
                  <a:pt x="5971" y="34"/>
                  <a:pt x="5538" y="1"/>
                  <a:pt x="5104" y="34"/>
                </a:cubicBezTo>
                <a:cubicBezTo>
                  <a:pt x="4437" y="34"/>
                  <a:pt x="3803" y="201"/>
                  <a:pt x="3269" y="601"/>
                </a:cubicBezTo>
                <a:cubicBezTo>
                  <a:pt x="2635" y="1035"/>
                  <a:pt x="2302" y="1668"/>
                  <a:pt x="2168" y="2436"/>
                </a:cubicBezTo>
                <a:cubicBezTo>
                  <a:pt x="2102" y="2736"/>
                  <a:pt x="2102" y="3069"/>
                  <a:pt x="2102" y="3370"/>
                </a:cubicBezTo>
                <a:cubicBezTo>
                  <a:pt x="2068" y="3870"/>
                  <a:pt x="2068" y="4370"/>
                  <a:pt x="2102" y="4837"/>
                </a:cubicBezTo>
                <a:lnTo>
                  <a:pt x="2102" y="5038"/>
                </a:lnTo>
                <a:lnTo>
                  <a:pt x="0" y="5038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506"/>
                </a:lnTo>
                <a:lnTo>
                  <a:pt x="6705" y="7506"/>
                </a:lnTo>
                <a:cubicBezTo>
                  <a:pt x="6805" y="6672"/>
                  <a:pt x="6905" y="5871"/>
                  <a:pt x="7039" y="5038"/>
                </a:cubicBezTo>
                <a:lnTo>
                  <a:pt x="6572" y="5038"/>
                </a:lnTo>
                <a:cubicBezTo>
                  <a:pt x="5971" y="5038"/>
                  <a:pt x="4604" y="5038"/>
                  <a:pt x="4604" y="5038"/>
                </a:cubicBezTo>
                <a:cubicBezTo>
                  <a:pt x="4604" y="5038"/>
                  <a:pt x="4604" y="3803"/>
                  <a:pt x="4637" y="3303"/>
                </a:cubicBezTo>
                <a:cubicBezTo>
                  <a:pt x="4637" y="2569"/>
                  <a:pt x="5071" y="2336"/>
                  <a:pt x="5671" y="23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9" name="Google Shape;1569;p116"/>
          <p:cNvGrpSpPr/>
          <p:nvPr/>
        </p:nvGrpSpPr>
        <p:grpSpPr>
          <a:xfrm>
            <a:off x="5671474" y="3198910"/>
            <a:ext cx="181781" cy="181780"/>
            <a:chOff x="2698516" y="3260966"/>
            <a:chExt cx="166375" cy="166374"/>
          </a:xfrm>
        </p:grpSpPr>
        <p:sp>
          <p:nvSpPr>
            <p:cNvPr id="1570" name="Google Shape;1570;p116"/>
            <p:cNvSpPr/>
            <p:nvPr/>
          </p:nvSpPr>
          <p:spPr>
            <a:xfrm>
              <a:off x="2698516" y="3260966"/>
              <a:ext cx="40130" cy="166373"/>
            </a:xfrm>
            <a:custGeom>
              <a:avLst/>
              <a:gdLst/>
              <a:ahLst/>
              <a:cxnLst/>
              <a:rect l="l" t="t" r="r" b="b"/>
              <a:pathLst>
                <a:path w="2736" h="11343" extrusionOk="0">
                  <a:moveTo>
                    <a:pt x="1368" y="1"/>
                  </a:moveTo>
                  <a:cubicBezTo>
                    <a:pt x="601" y="1"/>
                    <a:pt x="1" y="635"/>
                    <a:pt x="1" y="1368"/>
                  </a:cubicBezTo>
                  <a:cubicBezTo>
                    <a:pt x="1" y="2136"/>
                    <a:pt x="601" y="2736"/>
                    <a:pt x="1368" y="2736"/>
                  </a:cubicBezTo>
                  <a:cubicBezTo>
                    <a:pt x="2136" y="2736"/>
                    <a:pt x="2736" y="2136"/>
                    <a:pt x="2736" y="1368"/>
                  </a:cubicBezTo>
                  <a:cubicBezTo>
                    <a:pt x="2736" y="635"/>
                    <a:pt x="2136" y="1"/>
                    <a:pt x="1368" y="1"/>
                  </a:cubicBezTo>
                  <a:close/>
                  <a:moveTo>
                    <a:pt x="201" y="3770"/>
                  </a:moveTo>
                  <a:lnTo>
                    <a:pt x="201" y="11342"/>
                  </a:lnTo>
                  <a:lnTo>
                    <a:pt x="2536" y="11342"/>
                  </a:lnTo>
                  <a:lnTo>
                    <a:pt x="2536" y="37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16"/>
            <p:cNvSpPr/>
            <p:nvPr/>
          </p:nvSpPr>
          <p:spPr>
            <a:xfrm>
              <a:off x="2757715" y="3313330"/>
              <a:ext cx="107175" cy="114010"/>
            </a:xfrm>
            <a:custGeom>
              <a:avLst/>
              <a:gdLst/>
              <a:ahLst/>
              <a:cxnLst/>
              <a:rect l="l" t="t" r="r" b="b"/>
              <a:pathLst>
                <a:path w="7307" h="7773" extrusionOk="0">
                  <a:moveTo>
                    <a:pt x="4504" y="0"/>
                  </a:moveTo>
                  <a:cubicBezTo>
                    <a:pt x="3337" y="0"/>
                    <a:pt x="2569" y="634"/>
                    <a:pt x="2269" y="1234"/>
                  </a:cubicBezTo>
                  <a:lnTo>
                    <a:pt x="2236" y="1234"/>
                  </a:lnTo>
                  <a:lnTo>
                    <a:pt x="2236" y="200"/>
                  </a:lnTo>
                  <a:lnTo>
                    <a:pt x="1" y="200"/>
                  </a:lnTo>
                  <a:lnTo>
                    <a:pt x="1" y="7772"/>
                  </a:lnTo>
                  <a:lnTo>
                    <a:pt x="2336" y="7772"/>
                  </a:lnTo>
                  <a:lnTo>
                    <a:pt x="2336" y="4036"/>
                  </a:lnTo>
                  <a:cubicBezTo>
                    <a:pt x="2336" y="3036"/>
                    <a:pt x="2536" y="2068"/>
                    <a:pt x="3737" y="2068"/>
                  </a:cubicBezTo>
                  <a:cubicBezTo>
                    <a:pt x="4938" y="2068"/>
                    <a:pt x="4971" y="3202"/>
                    <a:pt x="4971" y="4103"/>
                  </a:cubicBezTo>
                  <a:lnTo>
                    <a:pt x="4971" y="7772"/>
                  </a:lnTo>
                  <a:lnTo>
                    <a:pt x="7306" y="7772"/>
                  </a:lnTo>
                  <a:lnTo>
                    <a:pt x="7306" y="3603"/>
                  </a:lnTo>
                  <a:cubicBezTo>
                    <a:pt x="7306" y="1568"/>
                    <a:pt x="6872" y="0"/>
                    <a:pt x="4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2" name="Google Shape;1572;p116"/>
          <p:cNvSpPr/>
          <p:nvPr/>
        </p:nvSpPr>
        <p:spPr>
          <a:xfrm>
            <a:off x="4881590" y="3191378"/>
            <a:ext cx="200473" cy="196867"/>
          </a:xfrm>
          <a:custGeom>
            <a:avLst/>
            <a:gdLst/>
            <a:ahLst/>
            <a:cxnLst/>
            <a:rect l="l" t="t" r="r" b="b"/>
            <a:pathLst>
              <a:path w="12510" h="12285" extrusionOk="0">
                <a:moveTo>
                  <a:pt x="9540" y="2148"/>
                </a:moveTo>
                <a:cubicBezTo>
                  <a:pt x="9107" y="2148"/>
                  <a:pt x="8773" y="2448"/>
                  <a:pt x="8773" y="2882"/>
                </a:cubicBezTo>
                <a:cubicBezTo>
                  <a:pt x="8773" y="3282"/>
                  <a:pt x="9107" y="3616"/>
                  <a:pt x="9540" y="3616"/>
                </a:cubicBezTo>
                <a:cubicBezTo>
                  <a:pt x="9941" y="3616"/>
                  <a:pt x="10274" y="3282"/>
                  <a:pt x="10274" y="2882"/>
                </a:cubicBezTo>
                <a:cubicBezTo>
                  <a:pt x="10274" y="2448"/>
                  <a:pt x="9941" y="2148"/>
                  <a:pt x="9540" y="2148"/>
                </a:cubicBezTo>
                <a:close/>
                <a:moveTo>
                  <a:pt x="6271" y="4083"/>
                </a:moveTo>
                <a:cubicBezTo>
                  <a:pt x="7372" y="4116"/>
                  <a:pt x="8306" y="5017"/>
                  <a:pt x="8273" y="6151"/>
                </a:cubicBezTo>
                <a:cubicBezTo>
                  <a:pt x="8273" y="7285"/>
                  <a:pt x="7339" y="8186"/>
                  <a:pt x="6238" y="8186"/>
                </a:cubicBezTo>
                <a:cubicBezTo>
                  <a:pt x="5104" y="8152"/>
                  <a:pt x="4203" y="7252"/>
                  <a:pt x="4203" y="6118"/>
                </a:cubicBezTo>
                <a:cubicBezTo>
                  <a:pt x="4203" y="4984"/>
                  <a:pt x="5137" y="4083"/>
                  <a:pt x="6271" y="4083"/>
                </a:cubicBezTo>
                <a:close/>
                <a:moveTo>
                  <a:pt x="6238" y="2982"/>
                </a:moveTo>
                <a:cubicBezTo>
                  <a:pt x="4503" y="2982"/>
                  <a:pt x="3102" y="4416"/>
                  <a:pt x="3102" y="6151"/>
                </a:cubicBezTo>
                <a:cubicBezTo>
                  <a:pt x="3102" y="7886"/>
                  <a:pt x="4503" y="9287"/>
                  <a:pt x="6238" y="9287"/>
                </a:cubicBezTo>
                <a:cubicBezTo>
                  <a:pt x="7972" y="9287"/>
                  <a:pt x="9407" y="7886"/>
                  <a:pt x="9407" y="6151"/>
                </a:cubicBezTo>
                <a:cubicBezTo>
                  <a:pt x="9407" y="4416"/>
                  <a:pt x="8006" y="2982"/>
                  <a:pt x="6238" y="2982"/>
                </a:cubicBezTo>
                <a:close/>
                <a:moveTo>
                  <a:pt x="6330" y="1114"/>
                </a:moveTo>
                <a:cubicBezTo>
                  <a:pt x="7581" y="1114"/>
                  <a:pt x="8823" y="1147"/>
                  <a:pt x="9340" y="1214"/>
                </a:cubicBezTo>
                <a:cubicBezTo>
                  <a:pt x="10408" y="1381"/>
                  <a:pt x="11075" y="2115"/>
                  <a:pt x="11208" y="3182"/>
                </a:cubicBezTo>
                <a:cubicBezTo>
                  <a:pt x="11308" y="4183"/>
                  <a:pt x="11342" y="8152"/>
                  <a:pt x="11175" y="9220"/>
                </a:cubicBezTo>
                <a:cubicBezTo>
                  <a:pt x="11008" y="10287"/>
                  <a:pt x="10274" y="10954"/>
                  <a:pt x="9207" y="11088"/>
                </a:cubicBezTo>
                <a:cubicBezTo>
                  <a:pt x="8730" y="11136"/>
                  <a:pt x="7479" y="11176"/>
                  <a:pt x="6199" y="11176"/>
                </a:cubicBezTo>
                <a:cubicBezTo>
                  <a:pt x="4796" y="11176"/>
                  <a:pt x="3357" y="11127"/>
                  <a:pt x="2869" y="10988"/>
                </a:cubicBezTo>
                <a:cubicBezTo>
                  <a:pt x="2002" y="10754"/>
                  <a:pt x="1468" y="10154"/>
                  <a:pt x="1334" y="9253"/>
                </a:cubicBezTo>
                <a:cubicBezTo>
                  <a:pt x="1201" y="8419"/>
                  <a:pt x="1168" y="4183"/>
                  <a:pt x="1334" y="3049"/>
                </a:cubicBezTo>
                <a:cubicBezTo>
                  <a:pt x="1501" y="1981"/>
                  <a:pt x="2202" y="1314"/>
                  <a:pt x="3269" y="1214"/>
                </a:cubicBezTo>
                <a:cubicBezTo>
                  <a:pt x="3820" y="1147"/>
                  <a:pt x="5079" y="1114"/>
                  <a:pt x="6330" y="1114"/>
                </a:cubicBezTo>
                <a:close/>
                <a:moveTo>
                  <a:pt x="6118" y="0"/>
                </a:moveTo>
                <a:cubicBezTo>
                  <a:pt x="4861" y="0"/>
                  <a:pt x="3603" y="41"/>
                  <a:pt x="2969" y="147"/>
                </a:cubicBezTo>
                <a:cubicBezTo>
                  <a:pt x="1601" y="347"/>
                  <a:pt x="667" y="1147"/>
                  <a:pt x="300" y="2515"/>
                </a:cubicBezTo>
                <a:cubicBezTo>
                  <a:pt x="0" y="3583"/>
                  <a:pt x="67" y="8386"/>
                  <a:pt x="234" y="9420"/>
                </a:cubicBezTo>
                <a:cubicBezTo>
                  <a:pt x="467" y="10821"/>
                  <a:pt x="1301" y="11755"/>
                  <a:pt x="2702" y="12089"/>
                </a:cubicBezTo>
                <a:cubicBezTo>
                  <a:pt x="3204" y="12227"/>
                  <a:pt x="4733" y="12285"/>
                  <a:pt x="6235" y="12285"/>
                </a:cubicBezTo>
                <a:cubicBezTo>
                  <a:pt x="7626" y="12285"/>
                  <a:pt x="8994" y="12236"/>
                  <a:pt x="9507" y="12155"/>
                </a:cubicBezTo>
                <a:cubicBezTo>
                  <a:pt x="10941" y="11922"/>
                  <a:pt x="11842" y="11088"/>
                  <a:pt x="12209" y="9687"/>
                </a:cubicBezTo>
                <a:cubicBezTo>
                  <a:pt x="12509" y="8619"/>
                  <a:pt x="12409" y="4050"/>
                  <a:pt x="12309" y="3082"/>
                </a:cubicBezTo>
                <a:cubicBezTo>
                  <a:pt x="12209" y="2282"/>
                  <a:pt x="11909" y="1548"/>
                  <a:pt x="11308" y="981"/>
                </a:cubicBezTo>
                <a:cubicBezTo>
                  <a:pt x="10674" y="380"/>
                  <a:pt x="9907" y="113"/>
                  <a:pt x="9040" y="80"/>
                </a:cubicBezTo>
                <a:cubicBezTo>
                  <a:pt x="8363" y="33"/>
                  <a:pt x="7241" y="0"/>
                  <a:pt x="61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1"/>
          <p:cNvSpPr txBox="1">
            <a:spLocks noGrp="1"/>
          </p:cNvSpPr>
          <p:nvPr>
            <p:ph type="body" idx="1"/>
          </p:nvPr>
        </p:nvSpPr>
        <p:spPr>
          <a:xfrm>
            <a:off x="495300" y="1369325"/>
            <a:ext cx="839724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dirty="0"/>
              <a:t>Trong </a:t>
            </a:r>
            <a:r>
              <a:rPr lang="en-US" dirty="0" err="1"/>
              <a:t>bài</a:t>
            </a:r>
            <a:r>
              <a:rPr lang="en-US" dirty="0"/>
              <a:t> t</a:t>
            </a:r>
            <a:r>
              <a:rPr lang="vi-VN" dirty="0" err="1"/>
              <a:t>ập</a:t>
            </a:r>
            <a:r>
              <a:rPr lang="vi-VN" dirty="0"/>
              <a:t> lớn n</a:t>
            </a:r>
            <a:r>
              <a:rPr lang="en-US" dirty="0" err="1"/>
              <a:t>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s</a:t>
            </a:r>
            <a:r>
              <a:rPr lang="vi-VN" dirty="0"/>
              <a:t>ẽ </a:t>
            </a:r>
            <a:r>
              <a:rPr lang="en-US" dirty="0" err="1"/>
              <a:t>áp</a:t>
            </a:r>
            <a:r>
              <a:rPr lang="en-US" dirty="0"/>
              <a:t> d</a:t>
            </a:r>
            <a:r>
              <a:rPr lang="vi-VN" dirty="0" err="1"/>
              <a:t>ụng</a:t>
            </a:r>
            <a:r>
              <a:rPr lang="vi-VN" dirty="0"/>
              <a:t> m</a:t>
            </a:r>
            <a:r>
              <a:rPr lang="en-US" dirty="0"/>
              <a:t>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lo</a:t>
            </a:r>
            <a:r>
              <a:rPr lang="vi-VN" dirty="0" err="1"/>
              <a:t>ại</a:t>
            </a:r>
            <a:r>
              <a:rPr lang="vi-VN" dirty="0"/>
              <a:t> SVM (</a:t>
            </a:r>
            <a:r>
              <a:rPr lang="vi-VN" dirty="0" err="1"/>
              <a:t>Support</a:t>
            </a:r>
            <a:r>
              <a:rPr lang="vi-VN" dirty="0"/>
              <a:t> </a:t>
            </a:r>
            <a:r>
              <a:rPr lang="vi-VN" dirty="0" err="1"/>
              <a:t>Vector</a:t>
            </a:r>
            <a:r>
              <a:rPr lang="vi-VN" dirty="0"/>
              <a:t> </a:t>
            </a:r>
            <a:r>
              <a:rPr lang="vi-VN" dirty="0" err="1"/>
              <a:t>Machine</a:t>
            </a:r>
            <a:r>
              <a:rPr lang="vi-VN" dirty="0"/>
              <a:t>) kết hợp với chiến lược OVO (</a:t>
            </a:r>
            <a:r>
              <a:rPr lang="vi-VN" dirty="0" err="1"/>
              <a:t>One-vs-One</a:t>
            </a:r>
            <a:r>
              <a:rPr lang="vi-VN" dirty="0"/>
              <a:t>) để dự đo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vi-VN" dirty="0"/>
              <a:t>ảng gi</a:t>
            </a:r>
            <a:r>
              <a:rPr lang="en-US" dirty="0"/>
              <a:t>á c</a:t>
            </a:r>
            <a:r>
              <a:rPr lang="vi-VN" dirty="0"/>
              <a:t>ủa điện thoại. Để cải thiện hiệu suất của mô hình, các phương pháp tiền xử l</a:t>
            </a:r>
            <a:r>
              <a:rPr lang="en-US" dirty="0"/>
              <a:t>ý d</a:t>
            </a:r>
            <a:r>
              <a:rPr lang="vi-VN" dirty="0"/>
              <a:t>ữ liệu như </a:t>
            </a:r>
            <a:r>
              <a:rPr lang="vi-VN" dirty="0" err="1"/>
              <a:t>StandardScaler</a:t>
            </a:r>
            <a:r>
              <a:rPr lang="vi-VN" dirty="0"/>
              <a:t> sẽ được sử dụng để chuẩn h</a:t>
            </a:r>
            <a:r>
              <a:rPr lang="en-US" dirty="0" err="1"/>
              <a:t>óa</a:t>
            </a:r>
            <a:r>
              <a:rPr lang="en-US" dirty="0"/>
              <a:t> d</a:t>
            </a:r>
            <a:r>
              <a:rPr lang="vi-VN" dirty="0"/>
              <a:t>ữ liệu, gi</a:t>
            </a:r>
            <a:r>
              <a:rPr lang="en-US" dirty="0" err="1"/>
              <a:t>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vi-VN" dirty="0"/>
              <a:t>ật to</a:t>
            </a:r>
            <a:r>
              <a:rPr lang="en-US" dirty="0" err="1"/>
              <a:t>án</a:t>
            </a:r>
            <a:r>
              <a:rPr lang="en-US" dirty="0"/>
              <a:t> h</a:t>
            </a:r>
            <a:r>
              <a:rPr lang="vi-VN" dirty="0"/>
              <a:t>ọc m</a:t>
            </a:r>
            <a:r>
              <a:rPr lang="en-US" dirty="0" err="1"/>
              <a:t>áy</a:t>
            </a:r>
            <a:r>
              <a:rPr lang="en-US" dirty="0"/>
              <a:t> ho</a:t>
            </a:r>
            <a:r>
              <a:rPr lang="vi-VN" dirty="0"/>
              <a:t>ạt động hiệu quả hơn. </a:t>
            </a:r>
            <a:r>
              <a:rPr lang="vi-VN" dirty="0" err="1"/>
              <a:t>Ngo</a:t>
            </a:r>
            <a:r>
              <a:rPr lang="en-US" dirty="0" err="1"/>
              <a:t>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</a:t>
            </a:r>
            <a:r>
              <a:rPr lang="vi-VN" dirty="0"/>
              <a:t>ẽ sử dụng c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c</a:t>
            </a:r>
            <a:r>
              <a:rPr lang="vi-VN" dirty="0"/>
              <a:t>ụ trực quan h</a:t>
            </a:r>
            <a:r>
              <a:rPr lang="en-US" dirty="0" err="1"/>
              <a:t>óa</a:t>
            </a:r>
            <a:r>
              <a:rPr lang="en-US" dirty="0"/>
              <a:t> d</a:t>
            </a:r>
            <a:r>
              <a:rPr lang="vi-VN" dirty="0"/>
              <a:t>ữ liệu như </a:t>
            </a:r>
            <a:r>
              <a:rPr lang="vi-VN" dirty="0" err="1"/>
              <a:t>Heatmap</a:t>
            </a:r>
            <a:r>
              <a:rPr lang="vi-VN" dirty="0"/>
              <a:t> v</a:t>
            </a:r>
            <a:r>
              <a:rPr lang="en-US" dirty="0"/>
              <a:t>à Boxplot đ</a:t>
            </a:r>
            <a:r>
              <a:rPr lang="vi-VN" dirty="0"/>
              <a:t>ể </a:t>
            </a:r>
            <a:r>
              <a:rPr lang="vi-VN" dirty="0" err="1"/>
              <a:t>ph</a:t>
            </a:r>
            <a:r>
              <a:rPr lang="en-US" dirty="0" err="1"/>
              <a:t>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tr</a:t>
            </a:r>
            <a:r>
              <a:rPr lang="vi-VN" dirty="0"/>
              <a:t>ực quan h</a:t>
            </a:r>
            <a:r>
              <a:rPr lang="en-US" dirty="0" err="1"/>
              <a:t>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</a:t>
            </a:r>
            <a:r>
              <a:rPr lang="vi-VN" dirty="0"/>
              <a:t>ối quan hệ giữa c</a:t>
            </a:r>
            <a:r>
              <a:rPr lang="en-US" dirty="0" err="1"/>
              <a:t>ác</a:t>
            </a:r>
            <a:r>
              <a:rPr lang="en-US" dirty="0"/>
              <a:t> y</a:t>
            </a:r>
            <a:r>
              <a:rPr lang="vi-VN" dirty="0" err="1"/>
              <a:t>ếu</a:t>
            </a:r>
            <a:r>
              <a:rPr lang="vi-VN" dirty="0"/>
              <a:t> tố kỹ thuật v</a:t>
            </a:r>
            <a:r>
              <a:rPr lang="en-US" dirty="0"/>
              <a:t>à </a:t>
            </a:r>
            <a:r>
              <a:rPr lang="en-US" dirty="0" err="1"/>
              <a:t>giá</a:t>
            </a:r>
            <a:r>
              <a:rPr lang="en-US" dirty="0"/>
              <a:t> c</a:t>
            </a:r>
            <a:r>
              <a:rPr lang="vi-VN" dirty="0"/>
              <a:t>ủa điện thoại.</a:t>
            </a:r>
            <a:endParaRPr lang="en-US" dirty="0"/>
          </a:p>
          <a:p>
            <a:r>
              <a:rPr lang="en-US" dirty="0"/>
              <a:t>D</a:t>
            </a:r>
            <a:r>
              <a:rPr lang="vi-VN" dirty="0"/>
              <a:t>ữ liệu sử dụng trong b</a:t>
            </a:r>
            <a:r>
              <a:rPr lang="en-US" dirty="0" err="1"/>
              <a:t>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bao g</a:t>
            </a:r>
            <a:r>
              <a:rPr lang="vi-VN" dirty="0"/>
              <a:t>ồm c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s</a:t>
            </a:r>
            <a:r>
              <a:rPr lang="vi-VN" dirty="0"/>
              <a:t>ố kỹ thuật của điện thoại, bao gồm dung lượng bộ nhớ, số l</a:t>
            </a:r>
            <a:r>
              <a:rPr lang="en-US" dirty="0" err="1"/>
              <a:t>õi</a:t>
            </a:r>
            <a:r>
              <a:rPr lang="en-US" dirty="0"/>
              <a:t> CPU, t</a:t>
            </a:r>
            <a:r>
              <a:rPr lang="vi-VN" dirty="0"/>
              <a:t>ốc độ xử l</a:t>
            </a:r>
            <a:r>
              <a:rPr lang="en-US" dirty="0"/>
              <a:t>ý, tr</a:t>
            </a:r>
            <a:r>
              <a:rPr lang="vi-VN" dirty="0" err="1"/>
              <a:t>ọng</a:t>
            </a:r>
            <a:r>
              <a:rPr lang="vi-VN" dirty="0"/>
              <a:t> lượng, và các tính năng như màn hình cảm ứng, kết nối </a:t>
            </a:r>
            <a:r>
              <a:rPr lang="vi-VN" dirty="0" err="1"/>
              <a:t>Wi-Fi</a:t>
            </a:r>
            <a:r>
              <a:rPr lang="vi-VN" dirty="0"/>
              <a:t>, 4G, v</a:t>
            </a:r>
            <a:r>
              <a:rPr lang="en-US" dirty="0"/>
              <a:t>à 3G. D</a:t>
            </a:r>
            <a:r>
              <a:rPr lang="vi-VN" dirty="0"/>
              <a:t>ữ liệu n</a:t>
            </a:r>
            <a:r>
              <a:rPr lang="en-US" dirty="0" err="1"/>
              <a:t>ày</a:t>
            </a:r>
            <a:r>
              <a:rPr lang="en-US" dirty="0"/>
              <a:t> s</a:t>
            </a:r>
            <a:r>
              <a:rPr lang="vi-VN" dirty="0"/>
              <a:t>ẽ được xử l</a:t>
            </a:r>
            <a:r>
              <a:rPr lang="en-US" dirty="0"/>
              <a:t>ý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đ</a:t>
            </a:r>
            <a:r>
              <a:rPr lang="vi-VN" dirty="0"/>
              <a:t>ể x</a:t>
            </a:r>
            <a:r>
              <a:rPr lang="en-US" dirty="0" err="1"/>
              <a:t>ây</a:t>
            </a:r>
            <a:r>
              <a:rPr lang="en-US" dirty="0"/>
              <a:t> d</a:t>
            </a:r>
            <a:r>
              <a:rPr lang="vi-VN" dirty="0" err="1"/>
              <a:t>ựng</a:t>
            </a:r>
            <a:r>
              <a:rPr lang="vi-VN" dirty="0"/>
              <a:t> m</a:t>
            </a:r>
            <a:r>
              <a:rPr lang="en-US" dirty="0"/>
              <a:t>ô </a:t>
            </a:r>
            <a:r>
              <a:rPr lang="en-US" dirty="0" err="1"/>
              <a:t>hình</a:t>
            </a:r>
            <a:r>
              <a:rPr lang="en-US" dirty="0"/>
              <a:t> d</a:t>
            </a:r>
            <a:r>
              <a:rPr lang="vi-VN" dirty="0"/>
              <a:t>ự đo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</a:t>
            </a:r>
          </a:p>
          <a:p>
            <a:r>
              <a:rPr lang="en-US" dirty="0"/>
              <a:t>M</a:t>
            </a:r>
            <a:r>
              <a:rPr lang="vi-VN" dirty="0"/>
              <a:t>ục ti</a:t>
            </a:r>
            <a:r>
              <a:rPr lang="en-US" dirty="0" err="1"/>
              <a:t>êu</a:t>
            </a:r>
            <a:r>
              <a:rPr lang="en-US" dirty="0"/>
              <a:t> c</a:t>
            </a:r>
            <a:r>
              <a:rPr lang="vi-VN" dirty="0"/>
              <a:t>ủa b</a:t>
            </a:r>
            <a:r>
              <a:rPr lang="en-US" dirty="0" err="1"/>
              <a:t>ài</a:t>
            </a:r>
            <a:r>
              <a:rPr lang="en-US" dirty="0"/>
              <a:t> t</a:t>
            </a:r>
            <a:r>
              <a:rPr lang="vi-VN" dirty="0" err="1"/>
              <a:t>ập</a:t>
            </a:r>
            <a:r>
              <a:rPr lang="vi-VN" dirty="0"/>
              <a:t> l</a:t>
            </a:r>
            <a:r>
              <a:rPr lang="en-US" dirty="0"/>
              <a:t>à </a:t>
            </a:r>
            <a:r>
              <a:rPr lang="en-US" dirty="0" err="1"/>
              <a:t>áp</a:t>
            </a:r>
            <a:r>
              <a:rPr lang="en-US" dirty="0"/>
              <a:t> d</a:t>
            </a:r>
            <a:r>
              <a:rPr lang="vi-VN" dirty="0" err="1"/>
              <a:t>ụng</a:t>
            </a:r>
            <a:r>
              <a:rPr lang="vi-VN" dirty="0"/>
              <a:t> c</a:t>
            </a:r>
            <a:r>
              <a:rPr lang="en-US" dirty="0" err="1"/>
              <a:t>ác</a:t>
            </a:r>
            <a:r>
              <a:rPr lang="en-US" dirty="0"/>
              <a:t> k</a:t>
            </a:r>
            <a:r>
              <a:rPr lang="vi-VN" dirty="0"/>
              <a:t>ỹ thuật học m</a:t>
            </a:r>
            <a:r>
              <a:rPr lang="en-US" dirty="0" err="1"/>
              <a:t>áy</a:t>
            </a:r>
            <a:r>
              <a:rPr lang="en-US" dirty="0"/>
              <a:t> đ</a:t>
            </a:r>
            <a:r>
              <a:rPr lang="vi-VN" dirty="0"/>
              <a:t>ể giải quyết b</a:t>
            </a:r>
            <a:r>
              <a:rPr lang="en-US" dirty="0" err="1"/>
              <a:t>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lo</a:t>
            </a:r>
            <a:r>
              <a:rPr lang="vi-VN" dirty="0" err="1"/>
              <a:t>ại</a:t>
            </a:r>
            <a:r>
              <a:rPr lang="vi-VN" dirty="0"/>
              <a:t> gi</a:t>
            </a:r>
            <a:r>
              <a:rPr lang="en-US" dirty="0"/>
              <a:t>á </a:t>
            </a:r>
            <a:r>
              <a:rPr lang="en-US" dirty="0" err="1"/>
              <a:t>đi</a:t>
            </a:r>
            <a:r>
              <a:rPr lang="vi-VN" dirty="0" err="1"/>
              <a:t>ện</a:t>
            </a:r>
            <a:r>
              <a:rPr lang="vi-VN" dirty="0"/>
              <a:t> thoại, đồng thời n</a:t>
            </a:r>
            <a:r>
              <a:rPr lang="en-US" dirty="0" err="1"/>
              <a:t>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kh</a:t>
            </a:r>
            <a:r>
              <a:rPr lang="vi-VN" dirty="0"/>
              <a:t>ả năng hiểu v</a:t>
            </a:r>
            <a:r>
              <a:rPr lang="en-US" dirty="0"/>
              <a:t>à </a:t>
            </a:r>
            <a:r>
              <a:rPr lang="en-US" dirty="0" err="1"/>
              <a:t>áp</a:t>
            </a:r>
            <a:r>
              <a:rPr lang="en-US" dirty="0"/>
              <a:t> d</a:t>
            </a:r>
            <a:r>
              <a:rPr lang="vi-VN" dirty="0" err="1"/>
              <a:t>ụng</a:t>
            </a:r>
            <a:r>
              <a:rPr lang="vi-VN" dirty="0"/>
              <a:t> các phương pháp phân tích dữ liệu trong thực tế.</a:t>
            </a:r>
          </a:p>
          <a:p>
            <a:pPr marL="0" indent="0">
              <a:buSzPts val="1100"/>
              <a:buNone/>
            </a:pP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09" name="Google Shape;609;p61"/>
          <p:cNvSpPr txBox="1">
            <a:spLocks noGrp="1"/>
          </p:cNvSpPr>
          <p:nvPr>
            <p:ph type="title"/>
          </p:nvPr>
        </p:nvSpPr>
        <p:spPr>
          <a:xfrm>
            <a:off x="762418" y="146685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 Giới Thiệu Bài Toán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10" name="Google Shape;610;p61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>
            <a:spLocks noGrp="1"/>
          </p:cNvSpPr>
          <p:nvPr>
            <p:ph type="title"/>
          </p:nvPr>
        </p:nvSpPr>
        <p:spPr>
          <a:xfrm>
            <a:off x="624840" y="190655"/>
            <a:ext cx="6882340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1.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sz="2800" dirty="0"/>
          </a:p>
        </p:txBody>
      </p:sp>
      <p:sp>
        <p:nvSpPr>
          <p:cNvPr id="616" name="Google Shape;616;p62"/>
          <p:cNvSpPr txBox="1">
            <a:spLocks noGrp="1"/>
          </p:cNvSpPr>
          <p:nvPr>
            <p:ph type="body" idx="1"/>
          </p:nvPr>
        </p:nvSpPr>
        <p:spPr>
          <a:xfrm>
            <a:off x="624840" y="1280160"/>
            <a:ext cx="8061960" cy="2164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1.2.1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SVM (Support Vector Machine)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chiến</a:t>
            </a:r>
            <a:r>
              <a:rPr lang="en-US" b="1" dirty="0"/>
              <a:t> </a:t>
            </a:r>
            <a:r>
              <a:rPr lang="en-US" b="1" dirty="0" err="1"/>
              <a:t>lược</a:t>
            </a:r>
            <a:r>
              <a:rPr lang="en-US" b="1" dirty="0"/>
              <a:t> OVO (One-vs-One)</a:t>
            </a:r>
          </a:p>
          <a:p>
            <a:r>
              <a:rPr lang="en-US" b="1" dirty="0"/>
              <a:t>1.2.2 </a:t>
            </a:r>
            <a:r>
              <a:rPr lang="en-US" b="1" dirty="0" err="1"/>
              <a:t>StandardScaler</a:t>
            </a:r>
            <a:r>
              <a:rPr lang="en-US" b="1" dirty="0"/>
              <a:t> (Chu</a:t>
            </a:r>
            <a:r>
              <a:rPr lang="vi-VN" b="1" dirty="0"/>
              <a:t>ẩn h</a:t>
            </a:r>
            <a:r>
              <a:rPr lang="en-US" b="1" dirty="0" err="1"/>
              <a:t>óa</a:t>
            </a:r>
            <a:r>
              <a:rPr lang="en-US" b="1" dirty="0"/>
              <a:t> d</a:t>
            </a:r>
            <a:r>
              <a:rPr lang="vi-VN" b="1" dirty="0"/>
              <a:t>ữ liệu)</a:t>
            </a:r>
          </a:p>
          <a:p>
            <a:r>
              <a:rPr lang="en-US" b="1" dirty="0"/>
              <a:t>1.2.3 Heatmap (B</a:t>
            </a:r>
            <a:r>
              <a:rPr lang="vi-VN" b="1" dirty="0" err="1"/>
              <a:t>ản</a:t>
            </a:r>
            <a:r>
              <a:rPr lang="vi-VN" b="1" dirty="0"/>
              <a:t> đồ nhiệt)</a:t>
            </a:r>
          </a:p>
          <a:p>
            <a:r>
              <a:rPr lang="en-US" b="1" dirty="0"/>
              <a:t>1.2.4 Boxplot (Bi</a:t>
            </a:r>
            <a:r>
              <a:rPr lang="vi-VN" b="1" dirty="0" err="1"/>
              <a:t>ểu</a:t>
            </a:r>
            <a:r>
              <a:rPr lang="vi-VN" b="1" dirty="0"/>
              <a:t> đồ hộp)</a:t>
            </a:r>
          </a:p>
          <a:p>
            <a:r>
              <a:rPr lang="en-US" b="1" dirty="0"/>
              <a:t>1.2.5 IQR (Interquartile Range)</a:t>
            </a:r>
          </a:p>
          <a:p>
            <a:r>
              <a:rPr lang="vi-VN" b="1" dirty="0"/>
              <a:t>1.2.6 Các phương pháp phân tích và đánh giá mô hình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>
            <a:spLocks noGrp="1"/>
          </p:cNvSpPr>
          <p:nvPr>
            <p:ph type="title"/>
          </p:nvPr>
        </p:nvSpPr>
        <p:spPr>
          <a:xfrm>
            <a:off x="624840" y="190655"/>
            <a:ext cx="6882340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1.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sz="2800" dirty="0"/>
          </a:p>
        </p:txBody>
      </p:sp>
      <p:sp>
        <p:nvSpPr>
          <p:cNvPr id="616" name="Google Shape;616;p62"/>
          <p:cNvSpPr txBox="1">
            <a:spLocks noGrp="1"/>
          </p:cNvSpPr>
          <p:nvPr>
            <p:ph type="body" idx="1"/>
          </p:nvPr>
        </p:nvSpPr>
        <p:spPr>
          <a:xfrm>
            <a:off x="624840" y="1832610"/>
            <a:ext cx="8061960" cy="2164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SVM (Support Vector Machine)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chiến</a:t>
            </a:r>
            <a:r>
              <a:rPr lang="en-US" b="1" dirty="0"/>
              <a:t> </a:t>
            </a:r>
            <a:r>
              <a:rPr lang="en-US" b="1" dirty="0" err="1"/>
              <a:t>lược</a:t>
            </a:r>
            <a:r>
              <a:rPr lang="en-US" b="1" dirty="0"/>
              <a:t> OVO (One-vs-One)</a:t>
            </a:r>
          </a:p>
          <a:p>
            <a:endParaRPr lang="en-US" b="1" dirty="0"/>
          </a:p>
          <a:p>
            <a:r>
              <a:rPr lang="en-US" b="1" dirty="0" err="1"/>
              <a:t>Mô</a:t>
            </a:r>
            <a:r>
              <a:rPr lang="en-US" b="1" dirty="0"/>
              <a:t> t</a:t>
            </a:r>
            <a:r>
              <a:rPr lang="vi-VN" b="1" dirty="0"/>
              <a:t>ả</a:t>
            </a:r>
            <a:r>
              <a:rPr lang="vi-VN" dirty="0"/>
              <a:t>: SVM l</a:t>
            </a:r>
            <a:r>
              <a:rPr lang="en-US" dirty="0"/>
              <a:t>à m</a:t>
            </a:r>
            <a:r>
              <a:rPr lang="vi-VN" dirty="0" err="1"/>
              <a:t>ột</a:t>
            </a:r>
            <a:r>
              <a:rPr lang="vi-VN" dirty="0"/>
              <a:t> thuật to</a:t>
            </a:r>
            <a:r>
              <a:rPr lang="en-US" dirty="0" err="1"/>
              <a:t>án</a:t>
            </a:r>
            <a:r>
              <a:rPr lang="en-US" dirty="0"/>
              <a:t> h</a:t>
            </a:r>
            <a:r>
              <a:rPr lang="vi-VN" dirty="0"/>
              <a:t>ọc m</a:t>
            </a:r>
            <a:r>
              <a:rPr lang="en-US" dirty="0" err="1"/>
              <a:t>áy</a:t>
            </a:r>
            <a:r>
              <a:rPr lang="en-US" dirty="0"/>
              <a:t> m</a:t>
            </a:r>
            <a:r>
              <a:rPr lang="vi-VN" dirty="0" err="1"/>
              <a:t>ạnh</a:t>
            </a:r>
            <a:r>
              <a:rPr lang="vi-VN" dirty="0"/>
              <a:t> mẽ, được sử dụng phổ biến trong c</a:t>
            </a:r>
            <a:r>
              <a:rPr lang="es-ES" dirty="0" err="1"/>
              <a:t>ác</a:t>
            </a:r>
            <a:r>
              <a:rPr lang="es-ES" dirty="0"/>
              <a:t> </a:t>
            </a:r>
            <a:r>
              <a:rPr lang="es-ES" dirty="0" err="1"/>
              <a:t>bài</a:t>
            </a:r>
            <a:r>
              <a:rPr lang="es-ES" dirty="0"/>
              <a:t> </a:t>
            </a:r>
            <a:r>
              <a:rPr lang="es-ES" dirty="0" err="1"/>
              <a:t>toán</a:t>
            </a:r>
            <a:r>
              <a:rPr lang="es-ES" dirty="0"/>
              <a:t> </a:t>
            </a:r>
            <a:r>
              <a:rPr lang="es-ES" dirty="0" err="1"/>
              <a:t>phân</a:t>
            </a:r>
            <a:r>
              <a:rPr lang="es-ES" dirty="0"/>
              <a:t> lo</a:t>
            </a:r>
            <a:r>
              <a:rPr lang="vi-VN" dirty="0" err="1"/>
              <a:t>ại</a:t>
            </a:r>
            <a:r>
              <a:rPr lang="vi-VN" dirty="0"/>
              <a:t>. Trong trường hợp n</a:t>
            </a:r>
            <a:r>
              <a:rPr lang="en-US" dirty="0" err="1"/>
              <a:t>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s</a:t>
            </a:r>
            <a:r>
              <a:rPr lang="vi-VN" dirty="0"/>
              <a:t>ử dụng SVM để </a:t>
            </a:r>
            <a:r>
              <a:rPr lang="vi-VN" dirty="0" err="1"/>
              <a:t>ph</a:t>
            </a:r>
            <a:r>
              <a:rPr lang="en-US" dirty="0" err="1"/>
              <a:t>ân</a:t>
            </a:r>
            <a:r>
              <a:rPr lang="en-US" dirty="0"/>
              <a:t> lo</a:t>
            </a:r>
            <a:r>
              <a:rPr lang="vi-VN" dirty="0" err="1"/>
              <a:t>ại</a:t>
            </a:r>
            <a:r>
              <a:rPr lang="vi-VN" dirty="0"/>
              <a:t> khoảng gi</a:t>
            </a:r>
            <a:r>
              <a:rPr lang="en-US" dirty="0"/>
              <a:t>á c</a:t>
            </a:r>
            <a:r>
              <a:rPr lang="vi-VN" dirty="0"/>
              <a:t>ủa điện thoại </a:t>
            </a:r>
            <a:r>
              <a:rPr lang="vi-VN" dirty="0" err="1"/>
              <a:t>th</a:t>
            </a:r>
            <a:r>
              <a:rPr lang="en-US" dirty="0" err="1"/>
              <a:t>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</a:t>
            </a:r>
            <a:r>
              <a:rPr lang="vi-VN" dirty="0" err="1"/>
              <a:t>ớp</a:t>
            </a:r>
            <a:r>
              <a:rPr lang="vi-VN" dirty="0"/>
              <a:t> </a:t>
            </a:r>
            <a:r>
              <a:rPr lang="vi-VN" dirty="0" err="1"/>
              <a:t>kh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Chi</a:t>
            </a:r>
            <a:r>
              <a:rPr lang="vi-VN" dirty="0" err="1"/>
              <a:t>ến</a:t>
            </a:r>
            <a:r>
              <a:rPr lang="vi-VN" dirty="0"/>
              <a:t> lược OVO (</a:t>
            </a:r>
            <a:r>
              <a:rPr lang="vi-VN" dirty="0" err="1"/>
              <a:t>One-vs-One</a:t>
            </a:r>
            <a:r>
              <a:rPr lang="vi-VN" dirty="0"/>
              <a:t>) sẽ được </a:t>
            </a:r>
            <a:r>
              <a:rPr lang="en-US" dirty="0" err="1"/>
              <a:t>áp</a:t>
            </a:r>
            <a:r>
              <a:rPr lang="en-US" dirty="0"/>
              <a:t> d</a:t>
            </a:r>
            <a:r>
              <a:rPr lang="vi-VN" dirty="0" err="1"/>
              <a:t>ụng</a:t>
            </a:r>
            <a:r>
              <a:rPr lang="vi-VN" dirty="0"/>
              <a:t> để xử l</a:t>
            </a:r>
            <a:r>
              <a:rPr lang="es-ES" dirty="0"/>
              <a:t>ý </a:t>
            </a:r>
            <a:r>
              <a:rPr lang="es-ES" dirty="0" err="1"/>
              <a:t>bài</a:t>
            </a:r>
            <a:r>
              <a:rPr lang="es-ES" dirty="0"/>
              <a:t> </a:t>
            </a:r>
            <a:r>
              <a:rPr lang="es-ES" dirty="0" err="1"/>
              <a:t>toán</a:t>
            </a:r>
            <a:r>
              <a:rPr lang="es-ES" dirty="0"/>
              <a:t> </a:t>
            </a:r>
            <a:r>
              <a:rPr lang="es-ES" dirty="0" err="1"/>
              <a:t>phân</a:t>
            </a:r>
            <a:r>
              <a:rPr lang="es-ES" dirty="0"/>
              <a:t> lo</a:t>
            </a:r>
            <a:r>
              <a:rPr lang="vi-VN" dirty="0" err="1"/>
              <a:t>ại</a:t>
            </a:r>
            <a:r>
              <a:rPr lang="vi-VN" dirty="0"/>
              <a:t> đa lớp, với mỗi cặp lớp được xử l</a:t>
            </a:r>
            <a:r>
              <a:rPr lang="en-US" dirty="0"/>
              <a:t>ý </a:t>
            </a:r>
            <a:r>
              <a:rPr lang="en-US" dirty="0" err="1"/>
              <a:t>riêng</a:t>
            </a:r>
            <a:r>
              <a:rPr lang="en-US" dirty="0"/>
              <a:t> bi</a:t>
            </a:r>
            <a:r>
              <a:rPr lang="vi-VN" dirty="0" err="1"/>
              <a:t>ệt</a:t>
            </a:r>
            <a:r>
              <a:rPr lang="vi-VN" dirty="0"/>
              <a:t>.</a:t>
            </a:r>
          </a:p>
          <a:p>
            <a:endParaRPr lang="en-US" b="1" dirty="0"/>
          </a:p>
          <a:p>
            <a:r>
              <a:rPr lang="vi-VN" b="1" dirty="0"/>
              <a:t>Ưu điểm</a:t>
            </a:r>
            <a:r>
              <a:rPr lang="vi-VN" dirty="0"/>
              <a:t>: SVM c</a:t>
            </a:r>
            <a:r>
              <a:rPr lang="en-US" dirty="0"/>
              <a:t>ó </a:t>
            </a:r>
            <a:r>
              <a:rPr lang="en-US" dirty="0" err="1"/>
              <a:t>kh</a:t>
            </a:r>
            <a:r>
              <a:rPr lang="vi-VN" dirty="0"/>
              <a:t>ả năng </a:t>
            </a:r>
            <a:r>
              <a:rPr lang="vi-VN" dirty="0" err="1"/>
              <a:t>ph</a:t>
            </a:r>
            <a:r>
              <a:rPr lang="en-US" dirty="0" err="1"/>
              <a:t>ân</a:t>
            </a:r>
            <a:r>
              <a:rPr lang="en-US" dirty="0"/>
              <a:t> lo</a:t>
            </a:r>
            <a:r>
              <a:rPr lang="vi-VN" dirty="0" err="1"/>
              <a:t>ại</a:t>
            </a:r>
            <a:r>
              <a:rPr lang="vi-VN" dirty="0"/>
              <a:t> tốt với dữ liệu c</a:t>
            </a:r>
            <a:r>
              <a:rPr lang="en-US" dirty="0"/>
              <a:t>ó chi</a:t>
            </a:r>
            <a:r>
              <a:rPr lang="vi-VN" dirty="0" err="1"/>
              <a:t>ều</a:t>
            </a:r>
            <a:r>
              <a:rPr lang="vi-VN" dirty="0"/>
              <a:t> cao v</a:t>
            </a:r>
            <a:r>
              <a:rPr lang="en-US" dirty="0"/>
              <a:t>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l</a:t>
            </a:r>
            <a:r>
              <a:rPr lang="vi-VN" dirty="0"/>
              <a:t>ớn. Khi kết hợp với chiến lược OVO, SVM c</a:t>
            </a:r>
            <a:r>
              <a:rPr lang="en-US" dirty="0"/>
              <a:t>ó </a:t>
            </a:r>
            <a:r>
              <a:rPr lang="en-US" dirty="0" err="1"/>
              <a:t>th</a:t>
            </a:r>
            <a:r>
              <a:rPr lang="vi-VN" dirty="0"/>
              <a:t>ể xử l</a:t>
            </a:r>
            <a:r>
              <a:rPr lang="en-US" dirty="0"/>
              <a:t>ý hi</a:t>
            </a:r>
            <a:r>
              <a:rPr lang="vi-VN" dirty="0" err="1"/>
              <a:t>ệu</a:t>
            </a:r>
            <a:r>
              <a:rPr lang="vi-VN" dirty="0"/>
              <a:t> quả c</a:t>
            </a:r>
            <a:r>
              <a:rPr lang="es-ES" dirty="0" err="1"/>
              <a:t>ác</a:t>
            </a:r>
            <a:r>
              <a:rPr lang="es-ES" dirty="0"/>
              <a:t> </a:t>
            </a:r>
            <a:r>
              <a:rPr lang="es-ES" dirty="0" err="1"/>
              <a:t>bài</a:t>
            </a:r>
            <a:r>
              <a:rPr lang="es-ES" dirty="0"/>
              <a:t> </a:t>
            </a:r>
            <a:r>
              <a:rPr lang="es-ES" dirty="0" err="1"/>
              <a:t>toán</a:t>
            </a:r>
            <a:r>
              <a:rPr lang="es-ES" dirty="0"/>
              <a:t> </a:t>
            </a:r>
            <a:r>
              <a:rPr lang="es-ES" dirty="0" err="1"/>
              <a:t>phân</a:t>
            </a:r>
            <a:r>
              <a:rPr lang="es-ES" dirty="0"/>
              <a:t> lo</a:t>
            </a:r>
            <a:r>
              <a:rPr lang="vi-VN" dirty="0" err="1"/>
              <a:t>ại</a:t>
            </a:r>
            <a:r>
              <a:rPr lang="vi-VN" dirty="0"/>
              <a:t> nhiều lớp.</a:t>
            </a:r>
          </a:p>
          <a:p>
            <a:endParaRPr lang="en-US" b="1" dirty="0"/>
          </a:p>
          <a:p>
            <a:r>
              <a:rPr lang="en-US" b="1" dirty="0" err="1"/>
              <a:t>Cách</a:t>
            </a:r>
            <a:r>
              <a:rPr lang="en-US" b="1" dirty="0"/>
              <a:t> s</a:t>
            </a:r>
            <a:r>
              <a:rPr lang="vi-VN" b="1" dirty="0"/>
              <a:t>ử dụng</a:t>
            </a:r>
            <a:r>
              <a:rPr lang="vi-VN" dirty="0"/>
              <a:t>: SVM với chiến lược OVO sẽ được huấn luyện </a:t>
            </a:r>
            <a:r>
              <a:rPr lang="vi-VN" dirty="0" err="1"/>
              <a:t>tr</a:t>
            </a:r>
            <a:r>
              <a:rPr lang="en-US" dirty="0" err="1"/>
              <a:t>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</a:t>
            </a:r>
            <a:r>
              <a:rPr lang="vi-VN" dirty="0"/>
              <a:t>ặc t</a:t>
            </a:r>
            <a:r>
              <a:rPr lang="en-US" dirty="0" err="1"/>
              <a:t>ính</a:t>
            </a:r>
            <a:r>
              <a:rPr lang="en-US" dirty="0"/>
              <a:t> k</a:t>
            </a:r>
            <a:r>
              <a:rPr lang="vi-VN" dirty="0"/>
              <a:t>ỹ thuật của điện thoại (như bộ nhớ, số l</a:t>
            </a:r>
            <a:r>
              <a:rPr lang="en-US" dirty="0" err="1"/>
              <a:t>õi</a:t>
            </a:r>
            <a:r>
              <a:rPr lang="en-US" dirty="0"/>
              <a:t>, t</a:t>
            </a:r>
            <a:r>
              <a:rPr lang="vi-VN" dirty="0"/>
              <a:t>ốc độ xử l</a:t>
            </a:r>
            <a:r>
              <a:rPr lang="en-US" dirty="0"/>
              <a:t>ý, v.v.) </a:t>
            </a:r>
            <a:r>
              <a:rPr lang="en-US" dirty="0" err="1"/>
              <a:t>và</a:t>
            </a:r>
            <a:r>
              <a:rPr lang="en-US" dirty="0"/>
              <a:t> k</a:t>
            </a:r>
            <a:r>
              <a:rPr lang="vi-VN" dirty="0" err="1"/>
              <a:t>ết</a:t>
            </a:r>
            <a:r>
              <a:rPr lang="vi-VN" dirty="0"/>
              <a:t> quả </a:t>
            </a:r>
            <a:r>
              <a:rPr lang="vi-VN" dirty="0" err="1"/>
              <a:t>ph</a:t>
            </a:r>
            <a:r>
              <a:rPr lang="en-US" dirty="0" err="1"/>
              <a:t>ân</a:t>
            </a:r>
            <a:r>
              <a:rPr lang="en-US" dirty="0"/>
              <a:t> lo</a:t>
            </a:r>
            <a:r>
              <a:rPr lang="vi-VN" dirty="0" err="1"/>
              <a:t>ại</a:t>
            </a:r>
            <a:r>
              <a:rPr lang="vi-VN" dirty="0"/>
              <a:t> sẽ gi</a:t>
            </a:r>
            <a:r>
              <a:rPr lang="en-US" dirty="0" err="1"/>
              <a:t>úp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đ</a:t>
            </a:r>
            <a:r>
              <a:rPr lang="vi-VN" dirty="0" err="1"/>
              <a:t>ịnh</a:t>
            </a:r>
            <a:r>
              <a:rPr lang="vi-VN" dirty="0"/>
              <a:t> khoảng gi</a:t>
            </a:r>
            <a:r>
              <a:rPr lang="en-US" dirty="0"/>
              <a:t>á c</a:t>
            </a:r>
            <a:r>
              <a:rPr lang="vi-VN" dirty="0"/>
              <a:t>ủa từng chiếc điện thoại.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>
            <a:spLocks noGrp="1"/>
          </p:cNvSpPr>
          <p:nvPr>
            <p:ph type="title"/>
          </p:nvPr>
        </p:nvSpPr>
        <p:spPr>
          <a:xfrm>
            <a:off x="624840" y="190655"/>
            <a:ext cx="6882340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1.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sz="2800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22023D15-C2D5-33CC-C252-76534034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1771650"/>
            <a:ext cx="6409513" cy="3181195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82A8BBA-0B3D-B058-F251-46CD48F800AF}"/>
              </a:ext>
            </a:extLst>
          </p:cNvPr>
          <p:cNvSpPr txBox="1"/>
          <p:nvPr/>
        </p:nvSpPr>
        <p:spPr>
          <a:xfrm>
            <a:off x="861253" y="1124635"/>
            <a:ext cx="6409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</a:rPr>
              <a:t>D</a:t>
            </a:r>
            <a:r>
              <a:rPr lang="vi-VN" sz="1400" dirty="0">
                <a:latin typeface="Times New Roman" panose="02020603050405020304" pitchFamily="18" charset="0"/>
              </a:rPr>
              <a:t>ữ liệu m</a:t>
            </a:r>
            <a:r>
              <a:rPr lang="en-US" sz="1400" dirty="0">
                <a:latin typeface="Times New Roman" panose="02020603050405020304" pitchFamily="18" charset="0"/>
              </a:rPr>
              <a:t>à </a:t>
            </a:r>
            <a:r>
              <a:rPr lang="en-US" sz="1400" dirty="0" err="1">
                <a:latin typeface="Times New Roman" panose="02020603050405020304" pitchFamily="18" charset="0"/>
              </a:rPr>
              <a:t>chúng</a:t>
            </a:r>
            <a:r>
              <a:rPr lang="en-US" sz="1400" dirty="0">
                <a:latin typeface="Times New Roman" panose="02020603050405020304" pitchFamily="18" charset="0"/>
              </a:rPr>
              <a:t> ta s</a:t>
            </a:r>
            <a:r>
              <a:rPr lang="vi-VN" sz="1400" dirty="0">
                <a:latin typeface="Times New Roman" panose="02020603050405020304" pitchFamily="18" charset="0"/>
              </a:rPr>
              <a:t>ử dụng c</a:t>
            </a:r>
            <a:r>
              <a:rPr lang="en-US" sz="1400" dirty="0">
                <a:latin typeface="Times New Roman" panose="02020603050405020304" pitchFamily="18" charset="0"/>
              </a:rPr>
              <a:t>ó 20 </a:t>
            </a:r>
            <a:r>
              <a:rPr lang="en-US" sz="1400" dirty="0" err="1">
                <a:latin typeface="Times New Roman" panose="02020603050405020304" pitchFamily="18" charset="0"/>
              </a:rPr>
              <a:t>thu</a:t>
            </a:r>
            <a:r>
              <a:rPr lang="vi-VN" sz="1400" dirty="0">
                <a:latin typeface="Times New Roman" panose="02020603050405020304" pitchFamily="18" charset="0"/>
              </a:rPr>
              <a:t>ộc t</a:t>
            </a:r>
            <a:r>
              <a:rPr lang="en-US" sz="1400" dirty="0" err="1">
                <a:latin typeface="Times New Roman" panose="02020603050405020304" pitchFamily="18" charset="0"/>
              </a:rPr>
              <a:t>ính</a:t>
            </a:r>
            <a:r>
              <a:rPr lang="en-US" sz="1400" dirty="0">
                <a:latin typeface="Times New Roman" panose="02020603050405020304" pitchFamily="18" charset="0"/>
              </a:rPr>
              <a:t> k</a:t>
            </a:r>
            <a:r>
              <a:rPr lang="vi-VN" sz="1400" dirty="0">
                <a:latin typeface="Times New Roman" panose="02020603050405020304" pitchFamily="18" charset="0"/>
              </a:rPr>
              <a:t>ỹ thuật của c</a:t>
            </a:r>
            <a:r>
              <a:rPr lang="en-US" sz="1400" dirty="0" err="1">
                <a:latin typeface="Times New Roman" panose="02020603050405020304" pitchFamily="18" charset="0"/>
              </a:rPr>
              <a:t>ác</a:t>
            </a:r>
            <a:r>
              <a:rPr lang="en-US" sz="1400" dirty="0">
                <a:latin typeface="Times New Roman" panose="02020603050405020304" pitchFamily="18" charset="0"/>
              </a:rPr>
              <a:t> m</a:t>
            </a:r>
            <a:r>
              <a:rPr lang="vi-VN" sz="1400" dirty="0" err="1">
                <a:latin typeface="Times New Roman" panose="02020603050405020304" pitchFamily="18" charset="0"/>
              </a:rPr>
              <a:t>ẫu</a:t>
            </a:r>
            <a:r>
              <a:rPr lang="vi-VN" sz="1400" dirty="0">
                <a:latin typeface="Times New Roman" panose="02020603050405020304" pitchFamily="18" charset="0"/>
              </a:rPr>
              <a:t> điện thoại, với 1 biến mục ti</a:t>
            </a:r>
            <a:r>
              <a:rPr lang="fr-FR" sz="1400" dirty="0" err="1">
                <a:latin typeface="Times New Roman" panose="02020603050405020304" pitchFamily="18" charset="0"/>
              </a:rPr>
              <a:t>êu</a:t>
            </a:r>
            <a:r>
              <a:rPr lang="fr-FR" sz="1400" dirty="0">
                <a:latin typeface="Times New Roman" panose="02020603050405020304" pitchFamily="18" charset="0"/>
              </a:rPr>
              <a:t> là </a:t>
            </a:r>
            <a:r>
              <a:rPr lang="fr-FR" sz="1400" b="1" dirty="0" err="1">
                <a:latin typeface="Times New Roman" panose="02020603050405020304" pitchFamily="18" charset="0"/>
              </a:rPr>
              <a:t>price_range</a:t>
            </a:r>
            <a:r>
              <a:rPr lang="fr-FR" sz="1400" b="0" dirty="0">
                <a:latin typeface="Times New Roman" panose="02020603050405020304" pitchFamily="18" charset="0"/>
              </a:rPr>
              <a:t> (</a:t>
            </a:r>
            <a:r>
              <a:rPr lang="fr-FR" sz="1400" b="0" dirty="0" err="1">
                <a:latin typeface="Times New Roman" panose="02020603050405020304" pitchFamily="18" charset="0"/>
              </a:rPr>
              <a:t>phân</a:t>
            </a:r>
            <a:r>
              <a:rPr lang="fr-FR" sz="1400" b="0" dirty="0">
                <a:latin typeface="Times New Roman" panose="02020603050405020304" pitchFamily="18" charset="0"/>
              </a:rPr>
              <a:t> </a:t>
            </a:r>
            <a:r>
              <a:rPr lang="fr-FR" sz="1400" b="0" dirty="0" err="1">
                <a:latin typeface="Times New Roman" panose="02020603050405020304" pitchFamily="18" charset="0"/>
              </a:rPr>
              <a:t>khúc</a:t>
            </a:r>
            <a:r>
              <a:rPr lang="fr-FR" sz="1400" b="0" dirty="0">
                <a:latin typeface="Times New Roman" panose="02020603050405020304" pitchFamily="18" charset="0"/>
              </a:rPr>
              <a:t> </a:t>
            </a:r>
            <a:r>
              <a:rPr lang="fr-FR" sz="1400" b="0" dirty="0" err="1">
                <a:latin typeface="Times New Roman" panose="02020603050405020304" pitchFamily="18" charset="0"/>
              </a:rPr>
              <a:t>giá</a:t>
            </a:r>
            <a:r>
              <a:rPr lang="fr-FR" sz="1400" b="0" dirty="0">
                <a:latin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1"/>
          <p:cNvSpPr txBox="1">
            <a:spLocks noGrp="1"/>
          </p:cNvSpPr>
          <p:nvPr>
            <p:ph type="body" idx="1"/>
          </p:nvPr>
        </p:nvSpPr>
        <p:spPr>
          <a:xfrm>
            <a:off x="415798" y="264920"/>
            <a:ext cx="8397240" cy="4878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0" indent="0"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ữ liệu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ẽ biểu đồ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heatmap:</a:t>
            </a:r>
          </a:p>
          <a:p>
            <a:pPr marL="1270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quả: cho ra 2 biểu đồ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boxplot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Google Shape;609;p61"/>
          <p:cNvSpPr txBox="1">
            <a:spLocks noGrp="1"/>
          </p:cNvSpPr>
          <p:nvPr>
            <p:ph type="title"/>
          </p:nvPr>
        </p:nvSpPr>
        <p:spPr>
          <a:xfrm>
            <a:off x="330962" y="87626"/>
            <a:ext cx="597798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Kulim Park" panose="020B0604020202020204" charset="0"/>
              </a:rPr>
              <a:t>2. </a:t>
            </a:r>
            <a:r>
              <a:rPr lang="en-US" dirty="0" err="1">
                <a:solidFill>
                  <a:schemeClr val="tx1"/>
                </a:solidFill>
                <a:latin typeface="Kulim Park" panose="020B0604020202020204" charset="0"/>
              </a:rPr>
              <a:t>Đánh</a:t>
            </a:r>
            <a:r>
              <a:rPr lang="en-US" dirty="0">
                <a:solidFill>
                  <a:schemeClr val="tx1"/>
                </a:solidFill>
                <a:latin typeface="Kulim Par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lim Park" panose="020B0604020202020204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Kulim Par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lim Park" panose="020B0604020202020204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Kulim Par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lim Park" panose="020B0604020202020204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Kulim Par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lim Park" panose="020B060402020202020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Kulim Par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lim Park" panose="020B060402020202020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Kulim Par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lim Park" panose="020B0604020202020204" charset="0"/>
              </a:rPr>
              <a:t>luận</a:t>
            </a:r>
            <a:endParaRPr dirty="0">
              <a:solidFill>
                <a:schemeClr val="tx1"/>
              </a:solidFill>
              <a:latin typeface="Kulim Park" panose="020B060402020202020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050FBC2-E478-54F5-BB39-87BE55A28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4" y="1518326"/>
            <a:ext cx="4007673" cy="290839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D543870B-286F-1BB6-34B7-F2D071799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65" y="1518326"/>
            <a:ext cx="4007673" cy="290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A3D98AC-D352-E793-207E-6CBFE98BD406}"/>
              </a:ext>
            </a:extLst>
          </p:cNvPr>
          <p:cNvSpPr txBox="1"/>
          <p:nvPr/>
        </p:nvSpPr>
        <p:spPr>
          <a:xfrm>
            <a:off x="521935" y="224632"/>
            <a:ext cx="731092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Sau </a:t>
            </a:r>
            <a:r>
              <a:rPr lang="en-US" sz="1600" dirty="0" err="1">
                <a:latin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thay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th</a:t>
            </a:r>
            <a:r>
              <a:rPr lang="vi-VN" sz="1600" dirty="0">
                <a:latin typeface="Times New Roman" panose="02020603050405020304" pitchFamily="18" charset="0"/>
              </a:rPr>
              <a:t>ế gi</a:t>
            </a:r>
            <a:r>
              <a:rPr lang="en-US" sz="1600" dirty="0">
                <a:latin typeface="Times New Roman" panose="02020603050405020304" pitchFamily="18" charset="0"/>
              </a:rPr>
              <a:t>á tr</a:t>
            </a:r>
            <a:r>
              <a:rPr lang="vi-VN" sz="1600" dirty="0">
                <a:latin typeface="Times New Roman" panose="02020603050405020304" pitchFamily="18" charset="0"/>
              </a:rPr>
              <a:t>ị ngoại lai ta thu được lại </a:t>
            </a:r>
            <a:r>
              <a:rPr lang="vi-VN" sz="1600" dirty="0" err="1">
                <a:latin typeface="Times New Roman" panose="02020603050405020304" pitchFamily="18" charset="0"/>
              </a:rPr>
              <a:t>data_cleaned</a:t>
            </a:r>
            <a:r>
              <a:rPr lang="vi-VN" sz="1600" dirty="0">
                <a:latin typeface="Times New Roman" panose="02020603050405020304" pitchFamily="18" charset="0"/>
              </a:rPr>
              <a:t> sẵn sàng đưa vào mô hình.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Bi</a:t>
            </a:r>
            <a:r>
              <a:rPr lang="vi-VN" sz="1600" dirty="0" err="1">
                <a:latin typeface="Times New Roman" panose="02020603050405020304" pitchFamily="18" charset="0"/>
              </a:rPr>
              <a:t>ểu</a:t>
            </a:r>
            <a:r>
              <a:rPr lang="vi-VN" sz="1600" dirty="0">
                <a:latin typeface="Times New Roman" panose="02020603050405020304" pitchFamily="18" charset="0"/>
              </a:rPr>
              <a:t> đồ </a:t>
            </a:r>
            <a:r>
              <a:rPr lang="vi-VN" sz="1600" dirty="0" err="1">
                <a:latin typeface="Times New Roman" panose="02020603050405020304" pitchFamily="18" charset="0"/>
              </a:rPr>
              <a:t>boxplot</a:t>
            </a:r>
            <a:r>
              <a:rPr lang="vi-VN" sz="1600" dirty="0">
                <a:latin typeface="Times New Roman" panose="02020603050405020304" pitchFamily="18" charset="0"/>
              </a:rPr>
              <a:t> sau khi đ</a:t>
            </a:r>
            <a:r>
              <a:rPr lang="en-US" sz="1600" dirty="0">
                <a:latin typeface="Times New Roman" panose="02020603050405020304" pitchFamily="18" charset="0"/>
              </a:rPr>
              <a:t>ã </a:t>
            </a:r>
            <a:r>
              <a:rPr lang="en-US" sz="1600" dirty="0" err="1">
                <a:latin typeface="Times New Roman" panose="02020603050405020304" pitchFamily="18" charset="0"/>
              </a:rPr>
              <a:t>xóa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</a:rPr>
              <a:t> tr</a:t>
            </a:r>
            <a:r>
              <a:rPr lang="vi-VN" sz="1600" dirty="0">
                <a:latin typeface="Times New Roman" panose="02020603050405020304" pitchFamily="18" charset="0"/>
              </a:rPr>
              <a:t>ị ngoại lại:</a:t>
            </a:r>
          </a:p>
          <a:p>
            <a:endParaRPr lang="en" sz="1600" dirty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BE1E1FED-AC68-4E83-5C64-51474444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9" y="1158240"/>
            <a:ext cx="5163271" cy="3550920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EA3CF52D-9F8A-1AB4-12B9-F34062BD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734" y="1014928"/>
            <a:ext cx="324526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battery_power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px_width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px_height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px_height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px_width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3500),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clock_speed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fc,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m_dep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touch_screen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v.v.)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0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5FCCC08-51D1-1511-F78B-2F01C86D7652}"/>
              </a:ext>
            </a:extLst>
          </p:cNvPr>
          <p:cNvSpPr txBox="1"/>
          <p:nvPr/>
        </p:nvSpPr>
        <p:spPr>
          <a:xfrm>
            <a:off x="348650" y="804584"/>
            <a:ext cx="731139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latin typeface="Times New Roman" panose="02020603050405020304" pitchFamily="18" charset="0"/>
              </a:rPr>
              <a:t>Bước tiếp theo l</a:t>
            </a:r>
            <a:r>
              <a:rPr lang="en-US" sz="1800" dirty="0">
                <a:latin typeface="Times New Roman" panose="02020603050405020304" pitchFamily="18" charset="0"/>
              </a:rPr>
              <a:t>à chu</a:t>
            </a:r>
            <a:r>
              <a:rPr lang="vi-VN" sz="1800" dirty="0">
                <a:latin typeface="Times New Roman" panose="02020603050405020304" pitchFamily="18" charset="0"/>
              </a:rPr>
              <a:t>ẩn h</a:t>
            </a:r>
            <a:r>
              <a:rPr lang="en-US" sz="1800" dirty="0" err="1">
                <a:latin typeface="Times New Roman" panose="02020603050405020304" pitchFamily="18" charset="0"/>
              </a:rPr>
              <a:t>óa</a:t>
            </a:r>
            <a:r>
              <a:rPr lang="en-US" sz="1800" dirty="0">
                <a:latin typeface="Times New Roman" panose="02020603050405020304" pitchFamily="18" charset="0"/>
              </a:rPr>
              <a:t> l</a:t>
            </a:r>
            <a:r>
              <a:rPr lang="vi-VN" sz="1800" dirty="0" err="1">
                <a:latin typeface="Times New Roman" panose="02020603050405020304" pitchFamily="18" charset="0"/>
              </a:rPr>
              <a:t>ại</a:t>
            </a:r>
            <a:r>
              <a:rPr lang="vi-VN" sz="1800" dirty="0">
                <a:latin typeface="Times New Roman" panose="02020603050405020304" pitchFamily="18" charset="0"/>
              </a:rPr>
              <a:t> c</a:t>
            </a:r>
            <a:r>
              <a:rPr lang="en-US" sz="1800" dirty="0" err="1">
                <a:latin typeface="Times New Roman" panose="02020603050405020304" pitchFamily="18" charset="0"/>
              </a:rPr>
              <a:t>ác</a:t>
            </a:r>
            <a:r>
              <a:rPr lang="en-US" sz="1800" dirty="0">
                <a:latin typeface="Times New Roman" panose="02020603050405020304" pitchFamily="18" charset="0"/>
              </a:rPr>
              <a:t> d</a:t>
            </a:r>
            <a:r>
              <a:rPr lang="vi-VN" sz="1800" dirty="0">
                <a:latin typeface="Times New Roman" panose="02020603050405020304" pitchFamily="18" charset="0"/>
              </a:rPr>
              <a:t>ữ liệu li</a:t>
            </a:r>
            <a:r>
              <a:rPr lang="en-US" sz="1800" dirty="0" err="1">
                <a:latin typeface="Times New Roman" panose="02020603050405020304" pitchFamily="18" charset="0"/>
              </a:rPr>
              <a:t>ên</a:t>
            </a:r>
            <a:r>
              <a:rPr lang="en-US" sz="1800" dirty="0">
                <a:latin typeface="Times New Roman" panose="02020603050405020304" pitchFamily="18" charset="0"/>
              </a:rPr>
              <a:t> t</a:t>
            </a:r>
            <a:r>
              <a:rPr lang="vi-VN" sz="1800" dirty="0">
                <a:latin typeface="Times New Roman" panose="02020603050405020304" pitchFamily="18" charset="0"/>
              </a:rPr>
              <a:t>ục: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+ Sau </a:t>
            </a:r>
            <a:r>
              <a:rPr lang="en-US" sz="1600" dirty="0" err="1">
                <a:latin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</a:rPr>
              <a:t> chu</a:t>
            </a:r>
            <a:r>
              <a:rPr lang="vi-VN" sz="1600" dirty="0">
                <a:latin typeface="Times New Roman" panose="02020603050405020304" pitchFamily="18" charset="0"/>
              </a:rPr>
              <a:t>ẩn h</a:t>
            </a:r>
            <a:r>
              <a:rPr lang="en-US" sz="1600" dirty="0" err="1">
                <a:latin typeface="Times New Roman" panose="02020603050405020304" pitchFamily="18" charset="0"/>
              </a:rPr>
              <a:t>óa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xong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</a:rPr>
              <a:t> c</a:t>
            </a:r>
            <a:r>
              <a:rPr lang="vi-VN" sz="1600" dirty="0" err="1">
                <a:latin typeface="Times New Roman" panose="02020603050405020304" pitchFamily="18" charset="0"/>
              </a:rPr>
              <a:t>ột</a:t>
            </a:r>
            <a:r>
              <a:rPr lang="vi-VN" sz="1600" dirty="0">
                <a:latin typeface="Times New Roman" panose="02020603050405020304" pitchFamily="18" charset="0"/>
              </a:rPr>
              <a:t> được chuẩn h</a:t>
            </a:r>
            <a:r>
              <a:rPr lang="en-US" sz="1600" dirty="0" err="1">
                <a:latin typeface="Times New Roman" panose="02020603050405020304" pitchFamily="18" charset="0"/>
              </a:rPr>
              <a:t>óa</a:t>
            </a:r>
            <a:r>
              <a:rPr lang="en-US" sz="1600" dirty="0">
                <a:latin typeface="Times New Roman" panose="02020603050405020304" pitchFamily="18" charset="0"/>
              </a:rPr>
              <a:t> s</a:t>
            </a:r>
            <a:r>
              <a:rPr lang="vi-VN" sz="1600" dirty="0">
                <a:latin typeface="Times New Roman" panose="02020603050405020304" pitchFamily="18" charset="0"/>
              </a:rPr>
              <a:t>ẽ thay đổi gi</a:t>
            </a:r>
            <a:r>
              <a:rPr lang="en-US" sz="1600" dirty="0">
                <a:latin typeface="Times New Roman" panose="02020603050405020304" pitchFamily="18" charset="0"/>
              </a:rPr>
              <a:t>á tr</a:t>
            </a:r>
            <a:r>
              <a:rPr lang="vi-VN" sz="1600" dirty="0">
                <a:latin typeface="Times New Roman" panose="02020603050405020304" pitchFamily="18" charset="0"/>
              </a:rPr>
              <a:t>ị với trung b</a:t>
            </a:r>
            <a:r>
              <a:rPr lang="en-US" sz="1600" dirty="0" err="1">
                <a:latin typeface="Times New Roman" panose="02020603050405020304" pitchFamily="18" charset="0"/>
              </a:rPr>
              <a:t>ình</a:t>
            </a:r>
            <a:r>
              <a:rPr lang="en-US" sz="1600" dirty="0">
                <a:latin typeface="Times New Roman" panose="02020603050405020304" pitchFamily="18" charset="0"/>
              </a:rPr>
              <a:t> = 0 </a:t>
            </a:r>
            <a:r>
              <a:rPr lang="en-US" sz="1600" dirty="0" err="1">
                <a:latin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</a:rPr>
              <a:t> đ</a:t>
            </a:r>
            <a:r>
              <a:rPr lang="vi-VN" sz="1600" dirty="0">
                <a:latin typeface="Times New Roman" panose="02020603050405020304" pitchFamily="18" charset="0"/>
              </a:rPr>
              <a:t>ộ lệch chuẩn = 1.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</a:rPr>
              <a:t>Ti</a:t>
            </a:r>
            <a:r>
              <a:rPr lang="vi-VN" sz="1600" dirty="0" err="1">
                <a:latin typeface="Times New Roman" panose="02020603050405020304" pitchFamily="18" charset="0"/>
              </a:rPr>
              <a:t>ếp</a:t>
            </a:r>
            <a:r>
              <a:rPr lang="vi-VN" sz="1600" dirty="0">
                <a:latin typeface="Times New Roman" panose="02020603050405020304" pitchFamily="18" charset="0"/>
              </a:rPr>
              <a:t> theo ch</a:t>
            </a:r>
            <a:r>
              <a:rPr lang="en-US" sz="1600" dirty="0" err="1">
                <a:latin typeface="Times New Roman" panose="02020603050405020304" pitchFamily="18" charset="0"/>
              </a:rPr>
              <a:t>úng</a:t>
            </a:r>
            <a:r>
              <a:rPr lang="en-US" sz="1600" dirty="0">
                <a:latin typeface="Times New Roman" panose="02020603050405020304" pitchFamily="18" charset="0"/>
              </a:rPr>
              <a:t> ta s</a:t>
            </a:r>
            <a:r>
              <a:rPr lang="vi-VN" sz="1600" dirty="0">
                <a:latin typeface="Times New Roman" panose="02020603050405020304" pitchFamily="18" charset="0"/>
              </a:rPr>
              <a:t>ẽ cho </a:t>
            </a:r>
            <a:r>
              <a:rPr lang="vi-VN" sz="1600" dirty="0" err="1">
                <a:latin typeface="Times New Roman" panose="02020603050405020304" pitchFamily="18" charset="0"/>
              </a:rPr>
              <a:t>data</a:t>
            </a:r>
            <a:r>
              <a:rPr lang="vi-VN" sz="1600" dirty="0">
                <a:latin typeface="Times New Roman" panose="02020603050405020304" pitchFamily="18" charset="0"/>
              </a:rPr>
              <a:t> v</a:t>
            </a:r>
            <a:r>
              <a:rPr lang="en-US" sz="1600" dirty="0" err="1">
                <a:latin typeface="Times New Roman" panose="02020603050405020304" pitchFamily="18" charset="0"/>
              </a:rPr>
              <a:t>ào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</a:rPr>
              <a:t> đ</a:t>
            </a:r>
            <a:r>
              <a:rPr lang="vi-VN" sz="1600" dirty="0">
                <a:latin typeface="Times New Roman" panose="02020603050405020304" pitchFamily="18" charset="0"/>
              </a:rPr>
              <a:t>ể bắt đầu huấn luyện:</a:t>
            </a:r>
            <a:endParaRPr lang="en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+</a:t>
            </a:r>
            <a:r>
              <a:rPr lang="vi-VN" sz="1600" dirty="0">
                <a:latin typeface="Times New Roman" panose="02020603050405020304" pitchFamily="18" charset="0"/>
              </a:rPr>
              <a:t>Thêm thư viện:</a:t>
            </a:r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</a:rPr>
              <a:t>mathplotlib</a:t>
            </a:r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</a:rPr>
              <a:t>numpy</a:t>
            </a:r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-pandas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</a:rPr>
              <a:t>itertools.combinations</a:t>
            </a:r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</a:rPr>
              <a:t>sklearn.model_selection.train_test_split</a:t>
            </a:r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</a:rPr>
              <a:t>sklearn.metrics.classification_report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accuracy_score</a:t>
            </a:r>
            <a:endParaRPr lang="vi-VN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5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5FCCC08-51D1-1511-F78B-2F01C86D7652}"/>
              </a:ext>
            </a:extLst>
          </p:cNvPr>
          <p:cNvSpPr txBox="1"/>
          <p:nvPr/>
        </p:nvSpPr>
        <p:spPr>
          <a:xfrm>
            <a:off x="120049" y="158287"/>
            <a:ext cx="874772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Times New Roman" panose="02020603050405020304" pitchFamily="18" charset="0"/>
              </a:rPr>
              <a:t>Hàm</a:t>
            </a:r>
            <a:r>
              <a:rPr lang="en-US" sz="1800" b="1" dirty="0">
                <a:latin typeface="Times New Roman" panose="02020603050405020304" pitchFamily="18" charset="0"/>
              </a:rPr>
              <a:t> main </a:t>
            </a:r>
            <a:r>
              <a:rPr lang="en-US" sz="1800" b="1" dirty="0" err="1">
                <a:latin typeface="Times New Roman" panose="02020603050405020304" pitchFamily="18" charset="0"/>
              </a:rPr>
              <a:t>th</a:t>
            </a:r>
            <a:r>
              <a:rPr lang="vi-VN" sz="1800" b="1" dirty="0">
                <a:latin typeface="Times New Roman" panose="02020603050405020304" pitchFamily="18" charset="0"/>
              </a:rPr>
              <a:t>ực hiện các bước sau: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</a:rPr>
              <a:t>Tải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tra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huấn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luyện</a:t>
            </a:r>
            <a:r>
              <a:rPr lang="en-US" sz="1600" dirty="0">
                <a:latin typeface="Times New Roman" panose="02020603050405020304" pitchFamily="18" charset="0"/>
              </a:rPr>
              <a:t> -&gt; </a:t>
            </a:r>
            <a:r>
              <a:rPr lang="en-US" sz="1600" dirty="0" err="1">
                <a:latin typeface="Times New Roman" panose="02020603050405020304" pitchFamily="18" charset="0"/>
              </a:rPr>
              <a:t>tách</a:t>
            </a:r>
            <a:r>
              <a:rPr lang="en-US" sz="1600" dirty="0">
                <a:latin typeface="Times New Roman" panose="02020603050405020304" pitchFamily="18" charset="0"/>
              </a:rPr>
              <a:t> features </a:t>
            </a:r>
            <a:r>
              <a:rPr lang="en-US" sz="1600" dirty="0" err="1">
                <a:latin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</a:rPr>
              <a:t> labels -&gt; chia </a:t>
            </a:r>
            <a:r>
              <a:rPr lang="en-US" sz="1600" dirty="0" err="1">
                <a:latin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</a:rPr>
              <a:t> -&gt; </a:t>
            </a:r>
            <a:r>
              <a:rPr lang="en-US" sz="1600" dirty="0" err="1">
                <a:latin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trọng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lớp</a:t>
            </a:r>
            <a:r>
              <a:rPr lang="en-US" sz="1600" dirty="0">
                <a:latin typeface="Times New Roman" panose="02020603050405020304" pitchFamily="18" charset="0"/>
              </a:rPr>
              <a:t> -&gt; </a:t>
            </a:r>
            <a:r>
              <a:rPr lang="en-US" sz="1600" dirty="0" err="1">
                <a:latin typeface="Times New Roman" panose="02020603050405020304" pitchFamily="18" charset="0"/>
              </a:rPr>
              <a:t>huấn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luyện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</a:rPr>
              <a:t> -&gt; </a:t>
            </a:r>
            <a:r>
              <a:rPr lang="en-US" sz="1600" dirty="0" err="1">
                <a:latin typeface="Times New Roman" panose="02020603050405020304" pitchFamily="18" charset="0"/>
              </a:rPr>
              <a:t>đánh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</a:rPr>
              <a:t> -&gt; </a:t>
            </a:r>
            <a:r>
              <a:rPr lang="en-US" sz="1600" dirty="0" err="1">
                <a:latin typeface="Times New Roman" panose="02020603050405020304" pitchFamily="18" charset="0"/>
              </a:rPr>
              <a:t>vẽ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quả</a:t>
            </a:r>
            <a:r>
              <a:rPr lang="en-US" sz="1600" dirty="0">
                <a:latin typeface="Times New Roman" panose="02020603050405020304" pitchFamily="18" charset="0"/>
              </a:rPr>
              <a:t> -&gt; </a:t>
            </a:r>
            <a:r>
              <a:rPr lang="en-US" sz="1600" dirty="0" err="1">
                <a:latin typeface="Times New Roman" panose="02020603050405020304" pitchFamily="18" charset="0"/>
              </a:rPr>
              <a:t>lưu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hình</a:t>
            </a:r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quả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trả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bảng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xác</a:t>
            </a:r>
            <a:r>
              <a:rPr lang="en-US" sz="1600" dirty="0">
                <a:latin typeface="Times New Roman" panose="02020603050405020304" pitchFamily="18" charset="0"/>
              </a:rPr>
              <a:t> :</a:t>
            </a:r>
            <a:endParaRPr lang="vi-VN" sz="1600" dirty="0">
              <a:latin typeface="Times New Roman" panose="020206030504050203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5DD7F37-F995-2A28-7185-A56A8D0F9880}"/>
              </a:ext>
            </a:extLst>
          </p:cNvPr>
          <p:cNvSpPr txBox="1"/>
          <p:nvPr/>
        </p:nvSpPr>
        <p:spPr>
          <a:xfrm>
            <a:off x="-850550" y="2263973"/>
            <a:ext cx="7310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0B9A4FDE-0506-1F0E-9102-4E84376C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9" y="1579511"/>
            <a:ext cx="4210638" cy="2152950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F927272-6A2D-EC38-89AB-D824FCD63DCD}"/>
              </a:ext>
            </a:extLst>
          </p:cNvPr>
          <p:cNvSpPr txBox="1"/>
          <p:nvPr/>
        </p:nvSpPr>
        <p:spPr>
          <a:xfrm>
            <a:off x="4988181" y="1546722"/>
            <a:ext cx="302320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Symbol" panose="05050102010706020507" pitchFamily="18" charset="2"/>
              <a:buChar char="·"/>
            </a:pPr>
            <a:r>
              <a:rPr lang="en-US" sz="1600" dirty="0">
                <a:latin typeface="Times New Roman" panose="02020603050405020304" pitchFamily="18" charset="0"/>
              </a:rPr>
              <a:t>6 bi</a:t>
            </a:r>
            <a:r>
              <a:rPr lang="vi-VN" sz="1600" dirty="0" err="1">
                <a:latin typeface="Times New Roman" panose="02020603050405020304" pitchFamily="18" charset="0"/>
              </a:rPr>
              <a:t>ểu</a:t>
            </a:r>
            <a:r>
              <a:rPr lang="vi-VN" sz="1600" dirty="0">
                <a:latin typeface="Times New Roman" panose="02020603050405020304" pitchFamily="18" charset="0"/>
              </a:rPr>
              <a:t> đồ </a:t>
            </a:r>
            <a:r>
              <a:rPr lang="vi-VN" sz="1600" dirty="0" err="1">
                <a:latin typeface="Times New Roman" panose="02020603050405020304" pitchFamily="18" charset="0"/>
              </a:rPr>
              <a:t>ovo</a:t>
            </a:r>
            <a:r>
              <a:rPr lang="vi-VN" sz="1600" dirty="0">
                <a:latin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</a:rPr>
              <a:t>svm</a:t>
            </a:r>
            <a:endParaRPr lang="vi-VN" sz="1600" dirty="0">
              <a:latin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</a:rPr>
              <a:t>Đánh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hình</a:t>
            </a:r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+ B</a:t>
            </a:r>
            <a:r>
              <a:rPr lang="vi-VN" sz="1600" dirty="0" err="1">
                <a:latin typeface="Times New Roman" panose="02020603050405020304" pitchFamily="18" charset="0"/>
              </a:rPr>
              <a:t>ọn</a:t>
            </a:r>
            <a:r>
              <a:rPr lang="vi-VN" sz="1600" dirty="0">
                <a:latin typeface="Times New Roman" panose="02020603050405020304" pitchFamily="18" charset="0"/>
              </a:rPr>
              <a:t> em đ</a:t>
            </a:r>
            <a:r>
              <a:rPr lang="en-US" sz="1600" dirty="0">
                <a:latin typeface="Times New Roman" panose="02020603050405020304" pitchFamily="18" charset="0"/>
              </a:rPr>
              <a:t>ã </a:t>
            </a:r>
            <a:r>
              <a:rPr lang="en-US" sz="1600" dirty="0" err="1">
                <a:latin typeface="Times New Roman" panose="02020603050405020304" pitchFamily="18" charset="0"/>
              </a:rPr>
              <a:t>tinh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ch</a:t>
            </a:r>
            <a:r>
              <a:rPr lang="vi-VN" sz="1600" dirty="0">
                <a:latin typeface="Times New Roman" panose="02020603050405020304" pitchFamily="18" charset="0"/>
              </a:rPr>
              <a:t>ỉnh nhiều m</a:t>
            </a:r>
            <a:r>
              <a:rPr lang="en-US" sz="1600" dirty="0">
                <a:latin typeface="Times New Roman" panose="02020603050405020304" pitchFamily="18" charset="0"/>
              </a:rPr>
              <a:t>ô </a:t>
            </a:r>
            <a:r>
              <a:rPr lang="en-US" sz="1600" dirty="0" err="1">
                <a:latin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</a:rPr>
              <a:t> v</a:t>
            </a:r>
            <a:r>
              <a:rPr lang="vi-VN" sz="1600" dirty="0">
                <a:latin typeface="Times New Roman" panose="02020603050405020304" pitchFamily="18" charset="0"/>
              </a:rPr>
              <a:t>ới c</a:t>
            </a:r>
            <a:r>
              <a:rPr lang="en-US" sz="1600" dirty="0" err="1">
                <a:latin typeface="Times New Roman" panose="02020603050405020304" pitchFamily="18" charset="0"/>
              </a:rPr>
              <a:t>ác</a:t>
            </a:r>
            <a:r>
              <a:rPr lang="en-US" sz="1600" dirty="0">
                <a:latin typeface="Times New Roman" panose="02020603050405020304" pitchFamily="18" charset="0"/>
              </a:rPr>
              <a:t>: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1600" dirty="0" err="1">
                <a:latin typeface="Times New Roman" panose="02020603050405020304" pitchFamily="18" charset="0"/>
              </a:rPr>
              <a:t>C,max-inner,leaning_rate,momentum,patience</a:t>
            </a:r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</a:rPr>
              <a:t>Ví</a:t>
            </a:r>
            <a:r>
              <a:rPr lang="en-US" sz="1600" dirty="0">
                <a:latin typeface="Times New Roman" panose="02020603050405020304" pitchFamily="18" charset="0"/>
              </a:rPr>
              <a:t> d</a:t>
            </a:r>
            <a:r>
              <a:rPr lang="vi-VN" sz="1600" dirty="0">
                <a:latin typeface="Times New Roman" panose="02020603050405020304" pitchFamily="18" charset="0"/>
              </a:rPr>
              <a:t>ụ:</a:t>
            </a:r>
          </a:p>
          <a:p>
            <a:endParaRPr lang="en" sz="1400" dirty="0">
              <a:latin typeface="Times New Roman" panose="02020603050405020304" pitchFamily="18" charset="0"/>
            </a:endParaRP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F817914-839A-022D-5BE3-C6E4719A6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418" y="3732461"/>
            <a:ext cx="429756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5539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1564</Words>
  <Application>Microsoft Office PowerPoint</Application>
  <PresentationFormat>Trình chiếu Trên màn hình (16:9)</PresentationFormat>
  <Paragraphs>149</Paragraphs>
  <Slides>13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1" baseType="lpstr">
      <vt:lpstr>Kulim Park</vt:lpstr>
      <vt:lpstr>Kulim Park SemiBold</vt:lpstr>
      <vt:lpstr>Arial</vt:lpstr>
      <vt:lpstr>Manrope</vt:lpstr>
      <vt:lpstr>Nunito Light</vt:lpstr>
      <vt:lpstr>Times New Roman</vt:lpstr>
      <vt:lpstr>Symbol</vt:lpstr>
      <vt:lpstr>Minimalist Korean Aesthetic Pitch Deck by Slidesgo</vt:lpstr>
      <vt:lpstr>Trường Đại Học Thủy Lợi</vt:lpstr>
      <vt:lpstr>  Giới Thiệu Bài Toán</vt:lpstr>
      <vt:lpstr>1. Các mô hình và phương pháp sử dụng</vt:lpstr>
      <vt:lpstr>1. Các mô hình và phương pháp sử dụng</vt:lpstr>
      <vt:lpstr>1. Các mô hình và phương pháp sử dụng</vt:lpstr>
      <vt:lpstr>2. Đánh giá mô hình và kết luận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Thủy Lợi</dc:title>
  <dc:creator>bop bi</dc:creator>
  <cp:lastModifiedBy>Minh Trần</cp:lastModifiedBy>
  <cp:revision>3</cp:revision>
  <dcterms:modified xsi:type="dcterms:W3CDTF">2025-01-08T17:06:06Z</dcterms:modified>
</cp:coreProperties>
</file>