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830391-EBD0-456F-9845-AE439BABE0DC}">
  <a:tblStyle styleId="{F2830391-EBD0-456F-9845-AE439BABE0DC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2"/>
  </p:normalViewPr>
  <p:slideViewPr>
    <p:cSldViewPr snapToGrid="0" snapToObjects="1">
      <p:cViewPr>
        <p:scale>
          <a:sx n="99" d="100"/>
          <a:sy n="99" d="100"/>
        </p:scale>
        <p:origin x="520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75213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09727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92723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67818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15359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41568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07471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50337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82914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23874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477585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89002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654269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374403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401148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45990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6185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16263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21756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4052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4080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96837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27389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6914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28" name="Shape 28"/>
            <p:cNvCxnSpPr/>
            <p:nvPr/>
          </p:nvCxnSpPr>
          <p:spPr>
            <a:xfrm>
              <a:off x="9371010" y="0"/>
              <a:ext cx="1219199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 flipH="1">
              <a:off x="7425266" y="3681412"/>
              <a:ext cx="4763558" cy="317658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" name="Shape 30"/>
            <p:cNvSpPr/>
            <p:nvPr/>
          </p:nvSpPr>
          <p:spPr>
            <a:xfrm>
              <a:off x="9181475" y="-8466"/>
              <a:ext cx="3007347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9603442" y="-8466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8932332" y="3048000"/>
              <a:ext cx="3259667" cy="3809998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9334500" y="-8466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34" name="Shape 34"/>
            <p:cNvSpPr/>
            <p:nvPr/>
          </p:nvSpPr>
          <p:spPr>
            <a:xfrm>
              <a:off x="10898728" y="-8466"/>
              <a:ext cx="1290093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35" name="Shape 35"/>
            <p:cNvSpPr/>
            <p:nvPr/>
          </p:nvSpPr>
          <p:spPr>
            <a:xfrm>
              <a:off x="10938999" y="-8466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36" name="Shape 36"/>
            <p:cNvSpPr/>
            <p:nvPr/>
          </p:nvSpPr>
          <p:spPr>
            <a:xfrm>
              <a:off x="10371664" y="3589867"/>
              <a:ext cx="1817159" cy="3268131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1507066" y="2404533"/>
            <a:ext cx="7766936" cy="164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931333" y="609600"/>
            <a:ext cx="8094134" cy="3022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366137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E471"/>
              </a:buClr>
              <a:buSzPct val="25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E471"/>
              </a:buClr>
              <a:buSzPct val="25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931333" y="609600"/>
            <a:ext cx="8094134" cy="3022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E471"/>
              </a:buClr>
              <a:buSzPct val="25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E471"/>
              </a:buClr>
              <a:buSzPct val="25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2" cy="3022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 rot="5400000">
            <a:off x="5994318" y="2582951"/>
            <a:ext cx="5251449" cy="13047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4184035" cy="38807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5089969" y="2160589"/>
            <a:ext cx="4184032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1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675745" y="2737243"/>
            <a:ext cx="4185621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3"/>
          </p:nvPr>
        </p:nvSpPr>
        <p:spPr>
          <a:xfrm>
            <a:off x="5088382" y="2160983"/>
            <a:ext cx="4185616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4"/>
          </p:nvPr>
        </p:nvSpPr>
        <p:spPr>
          <a:xfrm>
            <a:off x="5088382" y="2737243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677333" y="2777067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063" marR="0" lvl="1" indent="-1256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126" marR="0" lvl="2" indent="-1242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189" marR="0" lvl="3" indent="-122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251" marR="0" lvl="4" indent="-1215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5314" marR="0" lvl="5" indent="-1201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2377" marR="0" lvl="6" indent="-1187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199440" marR="0" lvl="7" indent="-117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6503" marR="0" lvl="8" indent="-1160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677333" y="4800600"/>
            <a:ext cx="8596667" cy="566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pic" idx="2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11" name="Shape 11"/>
            <p:cNvCxnSpPr/>
            <p:nvPr/>
          </p:nvCxnSpPr>
          <p:spPr>
            <a:xfrm>
              <a:off x="9371010" y="0"/>
              <a:ext cx="1219199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 flipH="1">
              <a:off x="7425266" y="3681412"/>
              <a:ext cx="4763558" cy="317658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" name="Shape 13"/>
            <p:cNvSpPr/>
            <p:nvPr/>
          </p:nvSpPr>
          <p:spPr>
            <a:xfrm>
              <a:off x="9181475" y="-8466"/>
              <a:ext cx="3007347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9603442" y="-8466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8932332" y="3048000"/>
              <a:ext cx="3259667" cy="3809998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9334500" y="-8466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17" name="Shape 17"/>
            <p:cNvSpPr/>
            <p:nvPr/>
          </p:nvSpPr>
          <p:spPr>
            <a:xfrm>
              <a:off x="10898728" y="-8466"/>
              <a:ext cx="1290093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18" name="Shape 18"/>
            <p:cNvSpPr/>
            <p:nvPr/>
          </p:nvSpPr>
          <p:spPr>
            <a:xfrm>
              <a:off x="10938999" y="-8466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9" name="Shape 19"/>
            <p:cNvSpPr/>
            <p:nvPr/>
          </p:nvSpPr>
          <p:spPr>
            <a:xfrm>
              <a:off x="10371664" y="3589867"/>
              <a:ext cx="1817159" cy="3268131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ctrTitle"/>
          </p:nvPr>
        </p:nvSpPr>
        <p:spPr>
          <a:xfrm>
            <a:off x="3186113" y="2404533"/>
            <a:ext cx="6087888" cy="16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ct val="25000"/>
              <a:buFont typeface="Trebuchet MS"/>
              <a:buNone/>
            </a:pPr>
            <a:r>
              <a:rPr lang="en-US" sz="7200" b="0" i="0" u="none" strike="noStrike" cap="none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POWER ENJOY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ubTitle" idx="1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1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SE2 PROJECT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BY: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1608749" y="4599280"/>
            <a:ext cx="766525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Stefano Brandoli, Silvia Calcaterra, Samuele Conti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298" y="2917347"/>
            <a:ext cx="1246583" cy="1246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-765262" y="0"/>
            <a:ext cx="7569600" cy="75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INTEGRATION STRATEGIES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209175" y="638947"/>
            <a:ext cx="9104099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arenR"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Integrate the units belonging to the same </a:t>
            </a:r>
            <a:r>
              <a:rPr lang="en-US" sz="1800" b="0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subsystem</a:t>
            </a: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arenR"/>
            </a:pPr>
            <a:r>
              <a:rPr lang="en-US" sz="1800" b="0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Integrate the subsystems</a:t>
            </a:r>
            <a:endParaRPr lang="en-US" sz="1800" b="0" i="0" u="none" strike="noStrike" cap="none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334851" y="1543012"/>
            <a:ext cx="4312073" cy="211458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ct val="25000"/>
              <a:buFont typeface="Trebuchet MS"/>
              <a:buNone/>
            </a:pPr>
            <a:r>
              <a:rPr lang="en-US" sz="20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BOTTOM-UP APPROACH</a:t>
            </a:r>
            <a:r>
              <a:rPr lang="en-US" sz="2000" b="0" i="0" u="none" strike="noStrike" cap="none" dirty="0">
                <a:solidFill>
                  <a:schemeClr val="accent2">
                    <a:lumMod val="7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Char char="●"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Start the integration of the most independent units, in order to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limit the number of stubs/mocks</a:t>
            </a:r>
            <a:r>
              <a:rPr lang="en-US" sz="18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1800" b="0" i="0" u="none" strike="noStrike" cap="none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Char char="●"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Follow more closely the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development process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4984124" y="1543012"/>
            <a:ext cx="4645652" cy="211458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ct val="25000"/>
              <a:buFont typeface="Trebuchet MS"/>
              <a:buNone/>
            </a:pPr>
            <a:r>
              <a:rPr lang="en-US" sz="2000" b="1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CRITICAL MODULES APPROACH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Char char="●"/>
            </a:pPr>
            <a:r>
              <a:rPr lang="en-US" sz="1800" b="1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First</a:t>
            </a:r>
            <a:r>
              <a:rPr lang="en-US" sz="1800" b="0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 concentrate on the integration of </a:t>
            </a:r>
            <a:r>
              <a:rPr lang="en-US" sz="1800" b="1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the riskiest units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1800" b="1" i="0" u="none" strike="noStrike" cap="none" dirty="0" smtClean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Char char="●"/>
            </a:pPr>
            <a:r>
              <a:rPr lang="en-US" sz="1800" b="0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Discover sooner eventual critical </a:t>
            </a:r>
            <a:r>
              <a:rPr lang="en-US" sz="1800" b="1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“bad </a:t>
            </a:r>
            <a:r>
              <a:rPr lang="en-US" sz="1800" b="1" i="0" u="none" strike="noStrike" cap="none" dirty="0" err="1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behaviours</a:t>
            </a:r>
            <a:r>
              <a:rPr lang="en-US" sz="1800" b="1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r>
              <a:rPr lang="en-US" sz="1800" b="0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 that can compromise the fulfillment of the goals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1" name="Shape 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0608" y="3899815"/>
            <a:ext cx="7924799" cy="2716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0" y="759600"/>
            <a:ext cx="12192000" cy="6098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-738152" y="0"/>
            <a:ext cx="9104099" cy="75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INTEGRATION: APPLICATION LAYER</a:t>
            </a:r>
          </a:p>
        </p:txBody>
      </p:sp>
      <p:pic>
        <p:nvPicPr>
          <p:cNvPr id="240" name="Shape 2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633" y="630813"/>
            <a:ext cx="8398778" cy="609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-1243226" y="79572"/>
            <a:ext cx="9104099" cy="75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TOOLS AND TEST EQUIPMENT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425669" y="779771"/>
            <a:ext cx="8904070" cy="23296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ct val="25000"/>
              <a:buFont typeface="Trebuchet MS"/>
              <a:buNone/>
            </a:pPr>
            <a:r>
              <a:rPr lang="en-US" sz="20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TOOLS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-US" sz="2000" b="0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They will be used to automate part of the testing: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 dirty="0" err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jUnit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</a:t>
            </a:r>
            <a:r>
              <a:rPr lang="en-US" sz="2000" b="0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test 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-US" sz="2000" b="1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integration of components</a:t>
            </a:r>
            <a:endParaRPr lang="en-US" sz="2000" b="1" i="0" u="none" strike="noStrike" cap="none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 dirty="0" err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Arquillan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</a:t>
            </a:r>
            <a:r>
              <a:rPr lang="en-US" sz="2000" b="0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check 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the integration between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 and containers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 dirty="0" err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Mockito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</a:t>
            </a:r>
            <a:r>
              <a:rPr lang="en-US" sz="2000" b="0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create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stubs and drivers 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useful for testing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 dirty="0" err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JMeter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</a:t>
            </a:r>
            <a:r>
              <a:rPr lang="en-US" sz="2000" b="0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test 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performance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 and </a:t>
            </a:r>
            <a:r>
              <a:rPr lang="en-US" sz="2000" b="1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non functional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requirements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425669" y="3251320"/>
            <a:ext cx="3400637" cy="13453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-US" sz="20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DRIVERS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Car Application 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driver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Application Layer 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driver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Front End 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driver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4428422" y="3251320"/>
            <a:ext cx="3288238" cy="10530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-US" sz="20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STUBS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Network 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stub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Vehicle Interface 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stub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425669" y="5015179"/>
            <a:ext cx="7552410" cy="131673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We will also </a:t>
            </a:r>
            <a:r>
              <a:rPr lang="en-US" sz="2000" b="0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need:</a:t>
            </a:r>
            <a:endParaRPr lang="en-US" sz="2000" b="0" i="0" u="none" strike="noStrike" cap="none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Testing Database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Activate 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testing mode for </a:t>
            </a:r>
            <a:r>
              <a:rPr lang="en-US" sz="2000" b="1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the STRIPE account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1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Android and iOS devices</a:t>
            </a:r>
            <a:endParaRPr lang="en-US" sz="2000" b="1" i="0" u="none" strike="noStrike" cap="none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" name="Shape 232"/>
          <p:cNvSpPr/>
          <p:nvPr/>
        </p:nvSpPr>
        <p:spPr>
          <a:xfrm>
            <a:off x="425669" y="3251321"/>
            <a:ext cx="3522329" cy="1622002"/>
          </a:xfrm>
          <a:prstGeom prst="frame">
            <a:avLst>
              <a:gd name="adj1" fmla="val 183"/>
            </a:avLst>
          </a:prstGeom>
          <a:solidFill>
            <a:schemeClr val="accent1"/>
          </a:solidFill>
          <a:ln w="25400" cap="flat" cmpd="sng">
            <a:solidFill>
              <a:srgbClr val="698D1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232"/>
          <p:cNvSpPr/>
          <p:nvPr/>
        </p:nvSpPr>
        <p:spPr>
          <a:xfrm>
            <a:off x="4428422" y="3226736"/>
            <a:ext cx="3288238" cy="1646587"/>
          </a:xfrm>
          <a:prstGeom prst="frame">
            <a:avLst>
              <a:gd name="adj1" fmla="val 183"/>
            </a:avLst>
          </a:prstGeom>
          <a:solidFill>
            <a:schemeClr val="accent1"/>
          </a:solidFill>
          <a:ln w="25400" cap="flat" cmpd="sng">
            <a:solidFill>
              <a:srgbClr val="698D1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/>
        </p:nvSpPr>
        <p:spPr>
          <a:xfrm>
            <a:off x="3943823" y="2935725"/>
            <a:ext cx="5545199" cy="164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ct val="25000"/>
              <a:buFont typeface="Trebuchet MS"/>
              <a:buNone/>
            </a:pPr>
            <a:r>
              <a:rPr lang="en-US" sz="6000" b="0" i="0" u="none" strike="noStrike" cap="none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PLAN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55080" y="5928360"/>
            <a:ext cx="2453640" cy="929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96130" y="1075749"/>
            <a:ext cx="7021323" cy="564678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0" y="-43233"/>
            <a:ext cx="3922022" cy="7594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SIZE ESTIMATION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31332" y="567129"/>
            <a:ext cx="9657299" cy="588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Following the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COCOMO II approach</a:t>
            </a:r>
            <a:r>
              <a:rPr lang="en-US" sz="18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, we’ve identified </a:t>
            </a:r>
            <a:r>
              <a:rPr lang="en-US" sz="1800" b="0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these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User Function Types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7762496" y="1125925"/>
            <a:ext cx="4429504" cy="57320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 smtClean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 smtClean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 smtClean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 smtClean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 smtClean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Determine complexity levels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Assign complexity weights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Calculate UFPs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Relate UFPs to SLOC</a:t>
            </a:r>
            <a:endParaRPr lang="en-US" sz="1800" b="0" i="0" u="none" strike="noStrike" cap="none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8569912" y="5732915"/>
            <a:ext cx="2814672" cy="3570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sz="1800" b="1" i="1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SLOC</a:t>
            </a:r>
            <a:r>
              <a:rPr lang="en-US" sz="1800" b="1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= 46 x </a:t>
            </a:r>
            <a:r>
              <a:rPr lang="en-US" sz="1800" b="1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UFP </a:t>
            </a:r>
            <a:r>
              <a:rPr lang="en-US" sz="1800" b="1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= 9016</a:t>
            </a:r>
            <a:endParaRPr lang="en-US" sz="1800" b="1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253829" y="4269009"/>
            <a:ext cx="3022378" cy="22994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ct val="25000"/>
              <a:buFont typeface="Trebuchet MS"/>
              <a:buNone/>
            </a:pPr>
            <a:r>
              <a:rPr lang="en-US" sz="18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INTERNAL </a:t>
            </a:r>
            <a:r>
              <a:rPr lang="en-US" sz="1800" b="1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LOGICAL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FILES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User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Registered User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Operator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Reservation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Car Status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Safe Area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Power Safe Area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3819029" y="4773900"/>
            <a:ext cx="3222992" cy="133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ct val="25000"/>
              <a:buFont typeface="Trebuchet MS"/>
              <a:buNone/>
            </a:pPr>
            <a:r>
              <a:rPr lang="en-US" sz="18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EXTERNAL INTERFACE </a:t>
            </a:r>
            <a:r>
              <a:rPr lang="en-US" sz="1800" b="1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FILES</a:t>
            </a:r>
            <a:endParaRPr lang="en-US" sz="1800" b="1" i="0" u="none" strike="noStrike" cap="none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Maps Service: Google Maps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BillingService</a:t>
            </a:r>
            <a:r>
              <a:rPr lang="en-US" sz="18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: Stripe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Vehicle Interface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253829" y="1125925"/>
            <a:ext cx="3565200" cy="31295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ct val="25000"/>
              <a:buFont typeface="Trebuchet MS"/>
              <a:buNone/>
            </a:pPr>
            <a:r>
              <a:rPr lang="en-US" sz="18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EXTERNAL INPUTS</a:t>
            </a:r>
          </a:p>
          <a:p>
            <a:pPr marL="28575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User </a:t>
            </a:r>
            <a:r>
              <a:rPr lang="en-US" sz="1800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R</a:t>
            </a:r>
            <a:r>
              <a:rPr lang="en-US" sz="18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egistration</a:t>
            </a:r>
          </a:p>
          <a:p>
            <a:pPr marL="28575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User </a:t>
            </a:r>
            <a:r>
              <a:rPr lang="en-US" sz="1800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L</a:t>
            </a:r>
            <a:r>
              <a:rPr lang="en-US" sz="18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ogin</a:t>
            </a:r>
          </a:p>
          <a:p>
            <a:pPr marL="28575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Unlock Reserved Car</a:t>
            </a:r>
          </a:p>
          <a:p>
            <a:pPr marL="28575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Request Car </a:t>
            </a:r>
            <a:r>
              <a:rPr lang="en-US" sz="1800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R</a:t>
            </a:r>
            <a:r>
              <a:rPr lang="en-US" sz="18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eservation</a:t>
            </a:r>
          </a:p>
          <a:p>
            <a:pPr marL="28575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Terminate Car </a:t>
            </a:r>
            <a:r>
              <a:rPr lang="en-US" sz="1800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R</a:t>
            </a:r>
            <a:r>
              <a:rPr lang="en-US" sz="18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eservation</a:t>
            </a:r>
          </a:p>
          <a:p>
            <a:pPr marL="28575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Make a Stop </a:t>
            </a:r>
          </a:p>
          <a:p>
            <a:pPr marL="28575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Enable Money Saving</a:t>
            </a:r>
          </a:p>
          <a:p>
            <a:pPr marL="28575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Request Car Maintenance</a:t>
            </a:r>
          </a:p>
          <a:p>
            <a:pPr marL="28575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Change Car Status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3883828" y="1480325"/>
            <a:ext cx="3271047" cy="133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ct val="25000"/>
              <a:buFont typeface="Trebuchet MS"/>
              <a:buNone/>
            </a:pPr>
            <a:r>
              <a:rPr lang="en-US" sz="18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EXTERNAL OUTPUTS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Send commands to a </a:t>
            </a:r>
            <a:r>
              <a:rPr lang="en-US" sz="1800" b="0" i="0" u="none" strike="noStrike" cap="none" dirty="0" err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PowerEnjoy</a:t>
            </a:r>
            <a:r>
              <a:rPr lang="en-US" sz="18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 car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Send payment </a:t>
            </a:r>
            <a:r>
              <a:rPr lang="en-US" sz="1800" b="0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notification</a:t>
            </a:r>
            <a:endParaRPr lang="en-US" sz="1800" b="0" i="0" u="none" strike="noStrike" cap="none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3883828" y="3139534"/>
            <a:ext cx="3158194" cy="123180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ct val="25000"/>
              <a:buFont typeface="Trebuchet MS"/>
              <a:buNone/>
            </a:pPr>
            <a:r>
              <a:rPr lang="en-US" sz="18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EXTERNAL </a:t>
            </a:r>
            <a:r>
              <a:rPr lang="en-US" sz="1800" b="1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INQUIRIES</a:t>
            </a:r>
            <a:endParaRPr lang="en-US" sz="1800" b="1" i="0" u="none" strike="noStrike" cap="none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Find available cars by GPS position or address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Find unavailable cars</a:t>
            </a:r>
          </a:p>
        </p:txBody>
      </p:sp>
      <p:sp>
        <p:nvSpPr>
          <p:cNvPr id="269" name="Shape 269"/>
          <p:cNvSpPr/>
          <p:nvPr/>
        </p:nvSpPr>
        <p:spPr>
          <a:xfrm rot="10800000" flipH="1">
            <a:off x="7890932" y="1522736"/>
            <a:ext cx="2365588" cy="874408"/>
          </a:xfrm>
          <a:prstGeom prst="bentUpArrow">
            <a:avLst>
              <a:gd name="adj1" fmla="val 29025"/>
              <a:gd name="adj2" fmla="val 36619"/>
              <a:gd name="adj3" fmla="val 36611"/>
            </a:avLst>
          </a:prstGeom>
          <a:solidFill>
            <a:schemeClr val="accent1"/>
          </a:solidFill>
          <a:ln w="28575" cap="rnd" cmpd="sng">
            <a:solidFill>
              <a:srgbClr val="698D1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9582999" y="3892870"/>
            <a:ext cx="673521" cy="71491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8575" cap="flat" cmpd="sng">
            <a:solidFill>
              <a:srgbClr val="698D1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8192558" y="5579596"/>
            <a:ext cx="3454399" cy="663654"/>
          </a:xfrm>
          <a:prstGeom prst="frame">
            <a:avLst>
              <a:gd name="adj1" fmla="val 12500"/>
            </a:avLst>
          </a:prstGeom>
          <a:solidFill>
            <a:schemeClr val="accent1"/>
          </a:solidFill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271"/>
          <p:cNvSpPr/>
          <p:nvPr/>
        </p:nvSpPr>
        <p:spPr>
          <a:xfrm>
            <a:off x="8192558" y="4744954"/>
            <a:ext cx="3454399" cy="663654"/>
          </a:xfrm>
          <a:prstGeom prst="frame">
            <a:avLst>
              <a:gd name="adj1" fmla="val 12500"/>
            </a:avLst>
          </a:prstGeom>
          <a:solidFill>
            <a:schemeClr val="accent1"/>
          </a:solidFill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263"/>
          <p:cNvSpPr txBox="1"/>
          <p:nvPr/>
        </p:nvSpPr>
        <p:spPr>
          <a:xfrm>
            <a:off x="9142606" y="4914418"/>
            <a:ext cx="1292049" cy="3570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sz="1800" b="1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UFP </a:t>
            </a:r>
            <a:r>
              <a:rPr lang="en-US" sz="1800" b="1" i="0" u="none" strike="noStrike" cap="none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= 196</a:t>
            </a:r>
            <a:endParaRPr lang="en-US" sz="1800" b="1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/>
        </p:nvSpPr>
        <p:spPr>
          <a:xfrm>
            <a:off x="0" y="977681"/>
            <a:ext cx="12192000" cy="5880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13019" y="40630"/>
            <a:ext cx="9104242" cy="7594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COST AND EFFORT ESTIMATION: COCOMO II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13019" y="977682"/>
            <a:ext cx="9573600" cy="75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445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US" sz="2000" b="1" dirty="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POST-ARCHITECTURE</a:t>
            </a:r>
            <a:r>
              <a:rPr lang="en-US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analysis</a:t>
            </a:r>
          </a:p>
          <a:p>
            <a:pPr marL="4445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We </a:t>
            </a:r>
            <a:r>
              <a:rPr lang="en-US" sz="2000" b="0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estimated 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cost and effort using the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Scale Drivers 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and the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Cost Drivers</a:t>
            </a:r>
          </a:p>
        </p:txBody>
      </p:sp>
      <p:graphicFrame>
        <p:nvGraphicFramePr>
          <p:cNvPr id="280" name="Shape 280"/>
          <p:cNvGraphicFramePr/>
          <p:nvPr>
            <p:extLst>
              <p:ext uri="{D42A27DB-BD31-4B8C-83A1-F6EECF244321}">
                <p14:modId xmlns:p14="http://schemas.microsoft.com/office/powerpoint/2010/main" val="864539921"/>
              </p:ext>
            </p:extLst>
          </p:nvPr>
        </p:nvGraphicFramePr>
        <p:xfrm>
          <a:off x="269537" y="2042160"/>
          <a:ext cx="5070550" cy="2401566"/>
        </p:xfrm>
        <a:graphic>
          <a:graphicData uri="http://schemas.openxmlformats.org/drawingml/2006/table">
            <a:tbl>
              <a:tblPr>
                <a:noFill/>
                <a:tableStyleId>{F2830391-EBD0-456F-9845-AE439BABE0DC}</a:tableStyleId>
              </a:tblPr>
              <a:tblGrid>
                <a:gridCol w="2415825"/>
                <a:gridCol w="964550"/>
                <a:gridCol w="1690175"/>
              </a:tblGrid>
              <a:tr h="7419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tx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Precedentness (PREC)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Low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tx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4.96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9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tx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Development flexibility (FLEX)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tx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Nominal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3.04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u="none" strike="noStrike" cap="none">
                          <a:solidFill>
                            <a:schemeClr val="tx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…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tx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tx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1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52525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tx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SF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52525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tx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15.05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1" name="Shape 281"/>
          <p:cNvGraphicFramePr/>
          <p:nvPr>
            <p:extLst>
              <p:ext uri="{D42A27DB-BD31-4B8C-83A1-F6EECF244321}">
                <p14:modId xmlns:p14="http://schemas.microsoft.com/office/powerpoint/2010/main" val="1337318223"/>
              </p:ext>
            </p:extLst>
          </p:nvPr>
        </p:nvGraphicFramePr>
        <p:xfrm>
          <a:off x="6003276" y="2042160"/>
          <a:ext cx="5779500" cy="2426640"/>
        </p:xfrm>
        <a:graphic>
          <a:graphicData uri="http://schemas.openxmlformats.org/drawingml/2006/table">
            <a:tbl>
              <a:tblPr>
                <a:noFill/>
                <a:tableStyleId>{F2830391-EBD0-456F-9845-AE439BABE0DC}</a:tableStyleId>
              </a:tblPr>
              <a:tblGrid>
                <a:gridCol w="688825"/>
                <a:gridCol w="3226575"/>
                <a:gridCol w="1106800"/>
                <a:gridCol w="757300"/>
              </a:tblGrid>
              <a:tr h="384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tx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RELY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Required Software Reliability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tx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High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tx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1.10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tx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DATA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tx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Database size 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tx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Nominal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tx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95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u="none" strike="noStrike" cap="none">
                          <a:solidFill>
                            <a:schemeClr val="tx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…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800" u="none" strike="noStrike" cap="none" dirty="0">
                        <a:solidFill>
                          <a:schemeClr val="tx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tx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tx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8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tx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Total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tx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EAF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800" b="1" u="none" strike="noStrike" cap="none" dirty="0">
                        <a:solidFill>
                          <a:schemeClr val="tx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tx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1.613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2" name="Shape 282"/>
          <p:cNvSpPr txBox="1"/>
          <p:nvPr/>
        </p:nvSpPr>
        <p:spPr>
          <a:xfrm>
            <a:off x="357565" y="5083833"/>
            <a:ext cx="3478875" cy="4404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Effort</a:t>
            </a:r>
            <a:r>
              <a:rPr lang="en-US" sz="2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= A × EAF × (KSLOC)</a:t>
            </a:r>
            <a:r>
              <a:rPr lang="en-US" sz="2000" b="1" i="0" u="none" strike="noStrike" cap="none" baseline="30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5537200" y="6282267"/>
            <a:ext cx="18473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357565" y="5795575"/>
            <a:ext cx="3316967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Duration</a:t>
            </a:r>
            <a:r>
              <a:rPr lang="en-US" sz="2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= C x (PM)</a:t>
            </a:r>
            <a:r>
              <a:rPr lang="en-US" sz="2000" b="1" i="0" u="none" strike="noStrike" cap="none" baseline="30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</a:t>
            </a:r>
          </a:p>
        </p:txBody>
      </p:sp>
      <p:sp>
        <p:nvSpPr>
          <p:cNvPr id="285" name="Shape 285"/>
          <p:cNvSpPr/>
          <p:nvPr/>
        </p:nvSpPr>
        <p:spPr>
          <a:xfrm>
            <a:off x="4376938" y="4912675"/>
            <a:ext cx="1257600" cy="594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8575" cap="rnd" cmpd="sng">
            <a:solidFill>
              <a:srgbClr val="698D1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6" name="Shape 286"/>
          <p:cNvSpPr txBox="1"/>
          <p:nvPr/>
        </p:nvSpPr>
        <p:spPr>
          <a:xfrm>
            <a:off x="6021303" y="4992419"/>
            <a:ext cx="2299251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-US" sz="20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49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 person-months</a:t>
            </a:r>
          </a:p>
        </p:txBody>
      </p:sp>
      <p:sp>
        <p:nvSpPr>
          <p:cNvPr id="287" name="Shape 287"/>
          <p:cNvSpPr/>
          <p:nvPr/>
        </p:nvSpPr>
        <p:spPr>
          <a:xfrm>
            <a:off x="4376926" y="5735900"/>
            <a:ext cx="1257600" cy="62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8575" cap="rnd" cmpd="sng">
            <a:solidFill>
              <a:srgbClr val="698D1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8" name="Shape 288"/>
          <p:cNvSpPr txBox="1"/>
          <p:nvPr/>
        </p:nvSpPr>
        <p:spPr>
          <a:xfrm>
            <a:off x="6398117" y="5850587"/>
            <a:ext cx="1452584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-US" sz="20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13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 months</a:t>
            </a:r>
          </a:p>
        </p:txBody>
      </p:sp>
      <p:sp>
        <p:nvSpPr>
          <p:cNvPr id="289" name="Shape 289"/>
          <p:cNvSpPr/>
          <p:nvPr/>
        </p:nvSpPr>
        <p:spPr>
          <a:xfrm>
            <a:off x="269537" y="4963421"/>
            <a:ext cx="3762225" cy="1401953"/>
          </a:xfrm>
          <a:prstGeom prst="frame">
            <a:avLst>
              <a:gd name="adj1" fmla="val 2325"/>
            </a:avLst>
          </a:prstGeom>
          <a:solidFill>
            <a:schemeClr val="accent1"/>
          </a:solidFill>
          <a:ln w="15875" cap="flat" cmpd="dbl">
            <a:solidFill>
              <a:srgbClr val="698D1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5985367" y="4878192"/>
            <a:ext cx="2371123" cy="629465"/>
          </a:xfrm>
          <a:prstGeom prst="frame">
            <a:avLst>
              <a:gd name="adj1" fmla="val 2325"/>
            </a:avLst>
          </a:prstGeom>
          <a:solidFill>
            <a:schemeClr val="accent1"/>
          </a:solidFill>
          <a:ln w="15875" cap="flat" cmpd="dbl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6003276" y="5735908"/>
            <a:ext cx="2371123" cy="629465"/>
          </a:xfrm>
          <a:prstGeom prst="frame">
            <a:avLst>
              <a:gd name="adj1" fmla="val 2325"/>
            </a:avLst>
          </a:prstGeom>
          <a:solidFill>
            <a:schemeClr val="accent1"/>
          </a:solidFill>
          <a:ln w="15875" cap="flat" cmpd="dbl">
            <a:solidFill>
              <a:srgbClr val="698D1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290103" y="16933"/>
            <a:ext cx="10028366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TASKS AND SCHEDULES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0" y="776691"/>
            <a:ext cx="12192000" cy="6081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By generally following </a:t>
            </a:r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en-US" sz="2000" b="0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standard </a:t>
            </a:r>
          </a:p>
          <a:p>
            <a: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WATERFALL SCHEMA</a:t>
            </a:r>
          </a:p>
          <a:p>
            <a: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marL="857250" marR="0" lvl="1" indent="-4635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Trebuchet MS"/>
              <a:buAutoNum type="arabicParenR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Deliver the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RASD</a:t>
            </a:r>
          </a:p>
          <a:p>
            <a:pPr marL="857250" marR="0" lvl="1" indent="-4635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Trebuchet MS"/>
              <a:buAutoNum type="arabicParenR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Deliver the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DD</a:t>
            </a:r>
          </a:p>
          <a:p>
            <a:pPr marL="857250" marR="0" lvl="1" indent="-4635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Trebuchet MS"/>
              <a:buAutoNum type="arabicParenR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Deliver the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ITPD</a:t>
            </a:r>
          </a:p>
          <a:p>
            <a:pPr marL="857250" marR="0" lvl="1" indent="-4635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Trebuchet MS"/>
              <a:buAutoNum type="arabicParenR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Deliver the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PP</a:t>
            </a:r>
          </a:p>
          <a:p>
            <a:pPr marL="857250" marR="0" lvl="1" indent="-4635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Trebuchet MS"/>
              <a:buAutoNum type="arabicParenR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Implementation + </a:t>
            </a:r>
            <a:r>
              <a:rPr lang="en-US" sz="2000" b="1" dirty="0">
                <a:solidFill>
                  <a:schemeClr val="tx1"/>
                </a:solidFill>
              </a:rPr>
              <a:t>unit tests</a:t>
            </a:r>
          </a:p>
          <a:p>
            <a:pPr marL="857250" marR="0" lvl="1" indent="-4635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Trebuchet MS"/>
              <a:buAutoNum type="arabicParenR"/>
            </a:pPr>
            <a:r>
              <a:rPr lang="en-US" sz="20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Integration testing</a:t>
            </a:r>
          </a:p>
          <a:p>
            <a:pPr marL="857250" marR="0" lvl="1" indent="-4635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Trebuchet MS"/>
              <a:buAutoNum type="arabicParenR"/>
            </a:pPr>
            <a:r>
              <a:rPr lang="en-US" sz="2000" b="1" i="0" u="none" strike="noStrike" cap="none" dirty="0">
                <a:solidFill>
                  <a:schemeClr val="tx1"/>
                </a:solidFill>
                <a:sym typeface="Trebuchet MS"/>
              </a:rPr>
              <a:t>Deploy</a:t>
            </a:r>
            <a:r>
              <a:rPr lang="en-US" sz="2000" b="1" dirty="0">
                <a:solidFill>
                  <a:schemeClr val="tx1"/>
                </a:solidFill>
              </a:rPr>
              <a:t>ment</a:t>
            </a:r>
          </a:p>
        </p:txBody>
      </p:sp>
      <p:graphicFrame>
        <p:nvGraphicFramePr>
          <p:cNvPr id="298" name="Shape 298"/>
          <p:cNvGraphicFramePr/>
          <p:nvPr>
            <p:extLst>
              <p:ext uri="{D42A27DB-BD31-4B8C-83A1-F6EECF244321}">
                <p14:modId xmlns:p14="http://schemas.microsoft.com/office/powerpoint/2010/main" val="1463987174"/>
              </p:ext>
            </p:extLst>
          </p:nvPr>
        </p:nvGraphicFramePr>
        <p:xfrm>
          <a:off x="4460141" y="1475797"/>
          <a:ext cx="7057050" cy="3757550"/>
        </p:xfrm>
        <a:graphic>
          <a:graphicData uri="http://schemas.openxmlformats.org/drawingml/2006/table">
            <a:tbl>
              <a:tblPr>
                <a:noFill/>
                <a:tableStyleId>{F2830391-EBD0-456F-9845-AE439BABE0DC}</a:tableStyleId>
              </a:tblPr>
              <a:tblGrid>
                <a:gridCol w="2352350"/>
                <a:gridCol w="2352350"/>
                <a:gridCol w="2352350"/>
              </a:tblGrid>
              <a:tr h="459800">
                <a:tc>
                  <a:txBody>
                    <a:bodyPr/>
                    <a:lstStyle/>
                    <a:p>
                      <a:pPr marL="0" marR="61912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1912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Starting Date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1912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End Date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49625">
                <a:tc>
                  <a:txBody>
                    <a:bodyPr/>
                    <a:lstStyle/>
                    <a:p>
                      <a:pPr marL="0" marR="61912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RASD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1912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16/10/2016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1912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13/11/2016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49625">
                <a:tc>
                  <a:txBody>
                    <a:bodyPr/>
                    <a:lstStyle/>
                    <a:p>
                      <a:pPr marL="0" marR="61912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DD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1912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14/11/2016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1912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11/12/2016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49625">
                <a:tc>
                  <a:txBody>
                    <a:bodyPr/>
                    <a:lstStyle/>
                    <a:p>
                      <a:pPr marL="0" marR="61912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ITPD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1912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12/12/2016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1912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15/01/2017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49625">
                <a:tc>
                  <a:txBody>
                    <a:bodyPr/>
                    <a:lstStyle/>
                    <a:p>
                      <a:pPr marL="0" marR="61912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PP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1912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16/01/2017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1912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22/01/2017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49625">
                <a:tc>
                  <a:txBody>
                    <a:bodyPr/>
                    <a:lstStyle/>
                    <a:p>
                      <a:pPr marL="0" marR="61912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Development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1912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23/01/2017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1912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16/10/2017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49625">
                <a:tc>
                  <a:txBody>
                    <a:bodyPr/>
                    <a:lstStyle/>
                    <a:p>
                      <a:pPr marL="0" marR="61912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Deployment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1912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17/10/2017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1912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16/11/2017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99" name="Shape 299"/>
          <p:cNvSpPr txBox="1"/>
          <p:nvPr/>
        </p:nvSpPr>
        <p:spPr>
          <a:xfrm>
            <a:off x="163948" y="5635571"/>
            <a:ext cx="2842786" cy="830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As evaluated using the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COCOMO II </a:t>
            </a:r>
            <a:r>
              <a:rPr lang="en-US" sz="2000" b="1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model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20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2000" b="0" i="0" u="none" strike="noStrike" cap="none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3132889" y="5635571"/>
            <a:ext cx="972649" cy="66920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698D1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Shape 301"/>
          <p:cNvSpPr txBox="1"/>
          <p:nvPr/>
        </p:nvSpPr>
        <p:spPr>
          <a:xfrm>
            <a:off x="4430510" y="5641867"/>
            <a:ext cx="7116313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The project will last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13 months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Starting from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October 2016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, finishing in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November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159747" y="126519"/>
            <a:ext cx="5016098" cy="6498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RISK MANAGEMENT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431802" y="833656"/>
            <a:ext cx="5069479" cy="266206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en-US" sz="2000" b="1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RISKS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▶"/>
            </a:pPr>
            <a:r>
              <a:rPr lang="en-US" sz="2000" b="1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Schedule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Delays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Underestimated development time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Requirements change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Problems among team members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Staff illness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20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20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type="body" idx="2"/>
          </p:nvPr>
        </p:nvSpPr>
        <p:spPr>
          <a:xfrm>
            <a:off x="5886450" y="824218"/>
            <a:ext cx="5357813" cy="55731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en-US" sz="2000" b="1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BUSINESS RISKS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Car 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provider bankrupt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Budget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Legislation change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System acceptance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No acceptance </a:t>
            </a:r>
            <a:r>
              <a:rPr lang="en-US" sz="2000" b="0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by 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city administration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No acceptance </a:t>
            </a:r>
            <a:r>
              <a:rPr lang="en-US" sz="2000" b="0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by potential customers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▶"/>
            </a:pPr>
            <a:r>
              <a:rPr lang="en-US" sz="2000" b="1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Competitors</a:t>
            </a:r>
            <a:endParaRPr lang="en-US" sz="2000" b="1" i="0" u="none" strike="noStrike" cap="none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801" y="3817189"/>
            <a:ext cx="5069479" cy="258019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000" b="1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TECHNICAL RISKS</a:t>
            </a:r>
          </a:p>
          <a:p>
            <a:pPr marL="742950" lvl="1" indent="-285750">
              <a:spcBef>
                <a:spcPts val="1000"/>
              </a:spcBef>
              <a:buClr>
                <a:schemeClr val="accent2"/>
              </a:buClr>
              <a:buSzPct val="80000"/>
              <a:buFont typeface="Noto Sans Symbols"/>
              <a:buChar char="▶"/>
            </a:pPr>
            <a:r>
              <a:rPr lang="en-US" sz="2000" b="1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Scalability </a:t>
            </a:r>
            <a:r>
              <a:rPr lang="en-US" sz="2000" b="1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issues</a:t>
            </a:r>
          </a:p>
          <a:p>
            <a:pPr marL="742950" lvl="1" indent="-285750">
              <a:spcBef>
                <a:spcPts val="1000"/>
              </a:spcBef>
              <a:buClr>
                <a:schemeClr val="accent2"/>
              </a:buClr>
              <a:buSzPct val="80000"/>
              <a:buFont typeface="Noto Sans Symbols"/>
              <a:buChar char="▶"/>
            </a:pPr>
            <a:r>
              <a:rPr lang="en-US" sz="2000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Loss of data</a:t>
            </a:r>
          </a:p>
          <a:p>
            <a:pPr marL="742950" lvl="1" indent="-285750">
              <a:spcBef>
                <a:spcPts val="1000"/>
              </a:spcBef>
              <a:buClr>
                <a:schemeClr val="accent2"/>
              </a:buClr>
              <a:buSzPct val="80000"/>
              <a:buFont typeface="Noto Sans Symbols"/>
              <a:buChar char="▶"/>
            </a:pPr>
            <a:r>
              <a:rPr lang="en-US" sz="2000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Integration failure</a:t>
            </a:r>
          </a:p>
          <a:p>
            <a:pPr marL="742950" lvl="1" indent="-285750">
              <a:spcBef>
                <a:spcPts val="1000"/>
              </a:spcBef>
              <a:buClr>
                <a:schemeClr val="accent2"/>
              </a:buClr>
              <a:buSzPct val="80000"/>
              <a:buFont typeface="Noto Sans Symbols"/>
              <a:buChar char="▶"/>
            </a:pPr>
            <a:r>
              <a:rPr lang="en-US" sz="2000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Issues with external services</a:t>
            </a:r>
          </a:p>
          <a:p>
            <a:pPr marL="742950" lvl="1" indent="-285750">
              <a:spcBef>
                <a:spcPts val="1000"/>
              </a:spcBef>
              <a:buClr>
                <a:schemeClr val="accent2"/>
              </a:buClr>
              <a:buSzPct val="80000"/>
              <a:buFont typeface="Noto Sans Symbols"/>
              <a:buChar char="▶"/>
            </a:pPr>
            <a:r>
              <a:rPr lang="en-US" sz="2000" b="1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Technical </a:t>
            </a:r>
            <a:r>
              <a:rPr lang="en-US" sz="2000" b="1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death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ctrTitle"/>
          </p:nvPr>
        </p:nvSpPr>
        <p:spPr>
          <a:xfrm>
            <a:off x="2681025" y="2709325"/>
            <a:ext cx="6859800" cy="164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ct val="25000"/>
              <a:buFont typeface="Trebuchet MS"/>
              <a:buNone/>
            </a:pPr>
            <a:r>
              <a:rPr lang="en-US" sz="6000" b="0" i="0" u="none" strike="noStrike" cap="none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CODE INSPECTION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248844" y="646199"/>
            <a:ext cx="8666555" cy="54040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We had to perform the code inspection of some classes from the </a:t>
            </a:r>
            <a:r>
              <a:rPr lang="en-US" sz="22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Apache </a:t>
            </a:r>
            <a:r>
              <a:rPr lang="en-US" sz="2200" b="1" i="0" u="none" strike="noStrike" cap="none" dirty="0" err="1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OFBiz</a:t>
            </a:r>
            <a:r>
              <a:rPr lang="en-US" sz="2200" b="1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20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source</a:t>
            </a:r>
            <a:r>
              <a:rPr lang="en-US" sz="22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2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code</a:t>
            </a:r>
            <a:r>
              <a:rPr lang="en-US" sz="2200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lang="en-US" sz="2200" b="0" i="0" u="none" strike="noStrike" cap="none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200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These were the classes assigned us:</a:t>
            </a:r>
            <a:endParaRPr lang="en-US" sz="2200" i="0" u="none" strike="noStrike" cap="none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None/>
            </a:pPr>
            <a:r>
              <a:rPr lang="en-US" sz="2400" b="1" i="0" u="none" strike="noStrike" cap="none" dirty="0" err="1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CmsEvents</a:t>
            </a:r>
            <a:endParaRPr lang="en-US" sz="2400" b="1" i="0" u="none" strike="noStrike" cap="none" dirty="0" smtClean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00050" lvl="1" indent="0">
              <a:buClr>
                <a:schemeClr val="accent2"/>
              </a:buClr>
              <a:buNone/>
            </a:pPr>
            <a:r>
              <a:rPr lang="en-US" sz="2200" dirty="0">
                <a:solidFill>
                  <a:schemeClr val="tx1"/>
                </a:solidFill>
              </a:rPr>
              <a:t>A</a:t>
            </a:r>
            <a:r>
              <a:rPr lang="en-US" sz="2200" b="0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2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class used to setup a website whose content can be managed using the </a:t>
            </a:r>
            <a:r>
              <a:rPr lang="en-US" sz="2200" b="0" i="0" u="none" strike="noStrike" cap="none" dirty="0" err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OFBiz</a:t>
            </a:r>
            <a:r>
              <a:rPr lang="en-US" sz="22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 built-in features of the Content Management Application (front-end user interface)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None/>
            </a:pPr>
            <a:r>
              <a:rPr lang="en-US" sz="2400" b="1" i="0" u="none" strike="noStrike" cap="none" dirty="0" err="1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CommonWorkers</a:t>
            </a:r>
            <a:endParaRPr lang="en-US" sz="2400" b="1" i="0" u="none" strike="noStrike" cap="none" dirty="0" smtClean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00050" lvl="1" indent="0">
              <a:buClr>
                <a:schemeClr val="accent2"/>
              </a:buClr>
              <a:buNone/>
            </a:pPr>
            <a:r>
              <a:rPr lang="en-US" sz="2200" dirty="0">
                <a:solidFill>
                  <a:schemeClr val="tx1"/>
                </a:solidFill>
              </a:rPr>
              <a:t>A</a:t>
            </a:r>
            <a:r>
              <a:rPr lang="en-US" sz="2200" b="0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2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class contained inside the framework component set of the system: it is </a:t>
            </a:r>
            <a:r>
              <a:rPr lang="en-US" sz="2200" b="0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a sort of utility class used by different classes in the entity </a:t>
            </a:r>
            <a:r>
              <a:rPr lang="en-US" sz="2200" b="0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package</a:t>
            </a:r>
            <a:endParaRPr lang="en-US" sz="2200" b="0" i="0" u="none" strike="noStrike" cap="none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248845" y="0"/>
            <a:ext cx="4035300" cy="64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ct val="25000"/>
              <a:buFont typeface="Trebuchet MS"/>
              <a:buNone/>
            </a:pPr>
            <a:r>
              <a:rPr lang="en-US" sz="3600" b="0" i="0" u="none" strike="noStrike" cap="none" dirty="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APACHE OFBIZ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ctrTitle"/>
          </p:nvPr>
        </p:nvSpPr>
        <p:spPr>
          <a:xfrm>
            <a:off x="2036909" y="3114674"/>
            <a:ext cx="7459490" cy="9361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ct val="25000"/>
              <a:buFont typeface="Trebuchet MS"/>
              <a:buNone/>
            </a:pPr>
            <a:r>
              <a:rPr lang="en-US" sz="6000" b="0" i="0" u="none" strike="noStrike" cap="none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RASD 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145491" y="3450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ct val="25000"/>
              <a:buFont typeface="Trebuchet MS"/>
              <a:buNone/>
            </a:pPr>
            <a:r>
              <a:rPr lang="en-US" sz="3600" b="0" i="0" u="none" strike="noStrike" cap="none" smtClean="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APACHE OFBIZ ARCHITECTURE SCHEMA</a:t>
            </a:r>
            <a:endParaRPr lang="en-US" sz="3600" b="0" i="0" u="none" strike="noStrike" cap="none" dirty="0">
              <a:solidFill>
                <a:srgbClr val="3F781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25" name="Shape 3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18669" y="606004"/>
            <a:ext cx="9144000" cy="584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494726" y="5586730"/>
            <a:ext cx="5653825" cy="86177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US" sz="1800" b="1" dirty="0" err="1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CmsEvents</a:t>
            </a:r>
            <a:r>
              <a:rPr lang="en-US" sz="1800" b="1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</a:t>
            </a:r>
            <a:r>
              <a:rPr lang="en-US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applications/content/</a:t>
            </a:r>
            <a:r>
              <a:rPr lang="en-US" sz="1800" dirty="0" err="1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cms</a:t>
            </a:r>
            <a:r>
              <a:rPr lang="en-US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lang="en-US"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US" sz="1800" b="1" dirty="0" err="1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CommonWorkers</a:t>
            </a:r>
            <a:r>
              <a:rPr lang="en-US" sz="1800" b="1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1800" b="1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framework/common</a:t>
            </a:r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243840" y="15389"/>
            <a:ext cx="2865120" cy="7010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ct val="25000"/>
              <a:buFont typeface="Trebuchet MS"/>
              <a:buNone/>
            </a:pPr>
            <a:r>
              <a:rPr lang="en-US" sz="3600" b="0" i="0" u="none" strike="noStrike" cap="none" dirty="0" smtClean="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CMS EVENTS</a:t>
            </a:r>
            <a:endParaRPr lang="en-US" sz="3600" b="0" i="0" u="none" strike="noStrike" cap="none" dirty="0">
              <a:solidFill>
                <a:srgbClr val="3F781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362432" y="1198095"/>
            <a:ext cx="8869251" cy="53713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0000"/>
              <a:buNone/>
            </a:pPr>
            <a:r>
              <a:rPr lang="en-US" sz="2200" b="1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SYNTACTIC ISSUES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▶"/>
            </a:pPr>
            <a:r>
              <a:rPr lang="en-US" sz="2200" b="0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Some </a:t>
            </a:r>
            <a:r>
              <a:rPr lang="en-US" sz="22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variables and methods names are not meaningful or don’t follow naming conventions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▶"/>
            </a:pPr>
            <a:r>
              <a:rPr lang="en-US" sz="22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Some indentations missing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▶"/>
            </a:pPr>
            <a:r>
              <a:rPr lang="en-US" sz="22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Some curly braces missing in conditional statements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▶"/>
            </a:pPr>
            <a:r>
              <a:rPr lang="en-US" sz="22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Some file organization issues, in particular regarding line lengths and line </a:t>
            </a:r>
            <a:r>
              <a:rPr lang="en-US" sz="2200" b="0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breaks</a:t>
            </a:r>
          </a:p>
          <a:p>
            <a:pPr indent="-342900">
              <a:buClr>
                <a:schemeClr val="accent2"/>
              </a:buClr>
              <a:buSzPct val="80000"/>
            </a:pPr>
            <a:r>
              <a:rPr lang="en-US" sz="2200" dirty="0">
                <a:solidFill>
                  <a:schemeClr val="tx1"/>
                </a:solidFill>
              </a:rPr>
              <a:t>Minor issues with variables initialization and </a:t>
            </a:r>
            <a:r>
              <a:rPr lang="en-US" sz="2200" dirty="0" smtClean="0">
                <a:solidFill>
                  <a:schemeClr val="tx1"/>
                </a:solidFill>
              </a:rPr>
              <a:t>declaration</a:t>
            </a:r>
          </a:p>
          <a:p>
            <a:pPr indent="-342900">
              <a:buClr>
                <a:schemeClr val="accent2"/>
              </a:buClr>
              <a:buSzPct val="80000"/>
            </a:pPr>
            <a:endParaRPr lang="en-US" sz="800" dirty="0" smtClean="0">
              <a:solidFill>
                <a:schemeClr val="tx1"/>
              </a:solidFill>
            </a:endParaRPr>
          </a:p>
          <a:p>
            <a:pPr marL="0" indent="0">
              <a:buClr>
                <a:schemeClr val="accent2"/>
              </a:buClr>
              <a:buSzPct val="80000"/>
              <a:buNone/>
            </a:pPr>
            <a:r>
              <a:rPr lang="en-US" sz="2200" b="1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OO ISSUES</a:t>
            </a:r>
            <a:endParaRPr lang="en-US" sz="2200" b="1" i="0" u="none" strike="noStrike" cap="none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▶"/>
            </a:pPr>
            <a:r>
              <a:rPr lang="en-US" sz="2200" b="0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-US" sz="22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main method</a:t>
            </a:r>
            <a:r>
              <a:rPr lang="en-US" sz="22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 of the class is </a:t>
            </a:r>
            <a:r>
              <a:rPr lang="en-US" sz="22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very long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▶"/>
            </a:pPr>
            <a:r>
              <a:rPr lang="en-US" sz="2200" b="0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Some </a:t>
            </a:r>
            <a:r>
              <a:rPr lang="en-US" sz="22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methods have </a:t>
            </a:r>
            <a:r>
              <a:rPr lang="en-US" sz="22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too many </a:t>
            </a:r>
            <a:r>
              <a:rPr lang="en-US" sz="2200" b="1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parameters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▶"/>
            </a:pPr>
            <a:r>
              <a:rPr lang="en-US" sz="2200" dirty="0" smtClean="0">
                <a:solidFill>
                  <a:schemeClr val="tx1"/>
                </a:solidFill>
              </a:rPr>
              <a:t>Strings copy pasted -&gt; </a:t>
            </a:r>
            <a:r>
              <a:rPr lang="en-US" sz="2200" b="1" dirty="0" smtClean="0">
                <a:solidFill>
                  <a:schemeClr val="tx1"/>
                </a:solidFill>
              </a:rPr>
              <a:t>no constants defined</a:t>
            </a:r>
            <a:endParaRPr sz="2200" b="1" i="0" u="none" strike="noStrike" cap="none" dirty="0">
              <a:solidFill>
                <a:schemeClr val="tx1"/>
              </a:solidFill>
              <a:sym typeface="Trebuchet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0659" y="599228"/>
            <a:ext cx="390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Trebuchet MS" charset="0"/>
                <a:ea typeface="Trebuchet MS" charset="0"/>
                <a:cs typeface="Trebuchet MS" charset="0"/>
              </a:rPr>
              <a:t>JavaDoc</a:t>
            </a:r>
            <a:r>
              <a:rPr lang="en-US" sz="2000" b="1" dirty="0" smtClean="0">
                <a:latin typeface="Trebuchet MS" charset="0"/>
                <a:ea typeface="Trebuchet MS" charset="0"/>
                <a:cs typeface="Trebuchet MS" charset="0"/>
              </a:rPr>
              <a:t> completely missing </a:t>
            </a:r>
            <a:endParaRPr lang="en-US" sz="2000" b="1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080778" y="574264"/>
            <a:ext cx="71628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45682" y="609823"/>
            <a:ext cx="431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Trebuchet MS" charset="0"/>
                <a:ea typeface="Trebuchet MS" charset="0"/>
                <a:cs typeface="Trebuchet MS" charset="0"/>
              </a:rPr>
              <a:t>STARTING POINT: </a:t>
            </a:r>
            <a:r>
              <a:rPr lang="en-US" sz="1800" dirty="0" smtClean="0">
                <a:latin typeface="Trebuchet MS" charset="0"/>
                <a:ea typeface="Trebuchet MS" charset="0"/>
                <a:cs typeface="Trebuchet MS" charset="0"/>
              </a:rPr>
              <a:t>an </a:t>
            </a:r>
            <a:r>
              <a:rPr lang="en-US" sz="1800" b="1" dirty="0" smtClean="0">
                <a:latin typeface="Trebuchet MS" charset="0"/>
                <a:ea typeface="Trebuchet MS" charset="0"/>
                <a:cs typeface="Trebuchet MS" charset="0"/>
              </a:rPr>
              <a:t>XML snippet</a:t>
            </a:r>
            <a:r>
              <a:rPr lang="en-US" sz="1800" dirty="0" smtClean="0">
                <a:latin typeface="Trebuchet MS" charset="0"/>
                <a:ea typeface="Trebuchet MS" charset="0"/>
                <a:cs typeface="Trebuchet MS" charset="0"/>
              </a:rPr>
              <a:t>!!!</a:t>
            </a:r>
            <a:endParaRPr lang="en-US" sz="1800" dirty="0">
              <a:latin typeface="Trebuchet MS" charset="0"/>
              <a:ea typeface="Trebuchet MS" charset="0"/>
              <a:cs typeface="Trebuchet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xfrm>
            <a:off x="111046" y="107541"/>
            <a:ext cx="4140914" cy="745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ct val="25000"/>
              <a:buFont typeface="Trebuchet MS"/>
              <a:buNone/>
            </a:pPr>
            <a:r>
              <a:rPr lang="en-US" b="0" i="0" u="none" strike="noStrike" cap="none" dirty="0" smtClean="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COMMON WORKERS</a:t>
            </a:r>
            <a:endParaRPr lang="en-US" b="0" i="0" u="none" strike="noStrike" cap="none" dirty="0">
              <a:solidFill>
                <a:srgbClr val="3F781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232966" y="1772998"/>
            <a:ext cx="8596668" cy="20749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0000"/>
              <a:buNone/>
            </a:pPr>
            <a:r>
              <a:rPr lang="en-US" sz="2200" b="1" dirty="0" smtClean="0">
                <a:solidFill>
                  <a:schemeClr val="tx1"/>
                </a:solidFill>
              </a:rPr>
              <a:t>MAIN ISSUES</a:t>
            </a:r>
            <a:endParaRPr lang="en-US" sz="2200" b="1" i="0" u="none" strike="noStrike" cap="none" dirty="0" smtClean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▶"/>
            </a:pPr>
            <a:r>
              <a:rPr lang="en-US" sz="2200" b="0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Some </a:t>
            </a:r>
            <a:r>
              <a:rPr lang="en-US" sz="22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issues regarding line lengths and breaks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▶"/>
            </a:pPr>
            <a:r>
              <a:rPr lang="en-US" sz="22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Some issues regarding the lack of useful comments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▶"/>
            </a:pPr>
            <a:r>
              <a:rPr lang="en-US" sz="2200" b="0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Some </a:t>
            </a:r>
            <a:r>
              <a:rPr lang="en-US" sz="22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issues in the position of declarations inside the code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▶"/>
            </a:pPr>
            <a:r>
              <a:rPr lang="en-US" sz="22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Lack of significant actions taken for some catch </a:t>
            </a:r>
            <a:r>
              <a:rPr lang="en-US" sz="2200" b="0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blocks</a:t>
            </a:r>
            <a:endParaRPr lang="en-US" sz="2200" b="0" i="0" u="none" strike="noStrike" cap="none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046" y="923833"/>
            <a:ext cx="3226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err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JavaDoc</a:t>
            </a:r>
            <a:r>
              <a:rPr lang="en-US" sz="2000" b="1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almost missing</a:t>
            </a:r>
            <a:endParaRPr lang="en-US" sz="2000" b="1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192780" y="942417"/>
            <a:ext cx="71628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96217" y="942417"/>
            <a:ext cx="499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STARTING POINT: 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directly see the code</a:t>
            </a:r>
            <a:endParaRPr lang="en-US" sz="2000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ctrTitle"/>
          </p:nvPr>
        </p:nvSpPr>
        <p:spPr>
          <a:xfrm>
            <a:off x="4845105" y="2389285"/>
            <a:ext cx="4710375" cy="164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ct val="25000"/>
              <a:buFont typeface="Trebuchet MS"/>
              <a:buNone/>
            </a:pPr>
            <a:r>
              <a:rPr lang="en-US" sz="6000" b="0" i="0" u="none" strike="noStrike" cap="none" smtClean="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QUESTIONS?</a:t>
            </a:r>
            <a:endParaRPr lang="en-US" sz="6000" b="0" i="0" u="none" strike="noStrike" cap="none" dirty="0">
              <a:solidFill>
                <a:srgbClr val="3F781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5584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524077" y="0"/>
            <a:ext cx="8596668" cy="7715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ct val="25000"/>
              <a:buFont typeface="Trebuchet MS"/>
              <a:buNone/>
            </a:pPr>
            <a:r>
              <a:rPr lang="en-US" sz="4000" b="0" i="0" u="none" strike="noStrike" cap="none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GOALS and SUBGOALS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0" y="695848"/>
            <a:ext cx="12192000" cy="61621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0000"/>
              <a:buNone/>
            </a:pPr>
            <a:r>
              <a:rPr lang="en-US" sz="2200" b="1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[G1] ALLOW USERS TO FIND AVAILABLE CARS AND RESERVE THEM</a:t>
            </a:r>
          </a:p>
          <a:p>
            <a:pPr marL="800100" lvl="1" indent="-342900">
              <a:spcBef>
                <a:spcPts val="600"/>
              </a:spcBef>
              <a:buClr>
                <a:schemeClr val="accent2"/>
              </a:buClr>
            </a:pPr>
            <a:r>
              <a:rPr lang="en-US" sz="2200" b="0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[</a:t>
            </a:r>
            <a:r>
              <a:rPr lang="en-US" sz="22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G1.1] Allow users to access the system</a:t>
            </a:r>
          </a:p>
          <a:p>
            <a:pPr marL="800100" lvl="1" indent="-342900">
              <a:spcBef>
                <a:spcPts val="600"/>
              </a:spcBef>
              <a:buClr>
                <a:schemeClr val="accent2"/>
              </a:buClr>
            </a:pPr>
            <a:r>
              <a:rPr lang="en-US" sz="22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[G1.2] Allow users to find available cars</a:t>
            </a:r>
          </a:p>
          <a:p>
            <a:pPr marL="800100" lvl="1" indent="-342900">
              <a:spcBef>
                <a:spcPts val="600"/>
              </a:spcBef>
              <a:buClr>
                <a:schemeClr val="accent2"/>
              </a:buClr>
            </a:pPr>
            <a:r>
              <a:rPr lang="en-US" sz="22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[G1.3] Allow users to reserve available cars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endParaRPr sz="1400" b="0" i="0" u="none" strike="noStrike" cap="none" dirty="0" smtClean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None/>
            </a:pPr>
            <a:r>
              <a:rPr lang="en-US" sz="2200" b="1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[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G2] ALLOW USERS TO USE THE RESERVED CARS IN THE CITY AREA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▶"/>
            </a:pPr>
            <a:r>
              <a:rPr lang="en-US" sz="22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[G2.1] Manage the user reservation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▶"/>
            </a:pPr>
            <a:r>
              <a:rPr lang="en-US" sz="22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[G2.2] Handle unexpected car situations and user behavior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endParaRPr sz="1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None/>
            </a:pPr>
            <a:r>
              <a:rPr lang="en-US" sz="2200" b="1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[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G3] GUARANTEE A UNIFORM DISTRIBUTION OF THE CARS IN THE </a:t>
            </a:r>
            <a:r>
              <a:rPr lang="en-US" sz="2200" b="1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None/>
            </a:pPr>
            <a:endParaRPr sz="2200" b="1" i="0" u="none" strike="noStrike" cap="none" dirty="0" smtClean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None/>
            </a:pPr>
            <a:endParaRPr sz="1400" b="1" i="0" u="none" strike="noStrike" cap="none" dirty="0" smtClean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None/>
            </a:pPr>
            <a:r>
              <a:rPr lang="en-US" sz="2200" b="1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[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G4] INCENTIVIZE USERS TO USE PROPERLY THE RESERVED CARS	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▶"/>
            </a:pPr>
            <a:r>
              <a:rPr lang="en-US" sz="22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[G4.1] Reward the users that ease the experience of other users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▶"/>
            </a:pPr>
            <a:r>
              <a:rPr lang="en-US" sz="22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[G4.2] Penalize the users that ruin the experience of other users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</a:p>
        </p:txBody>
      </p:sp>
      <p:sp>
        <p:nvSpPr>
          <p:cNvPr id="161" name="Shape 161"/>
          <p:cNvSpPr/>
          <p:nvPr/>
        </p:nvSpPr>
        <p:spPr>
          <a:xfrm>
            <a:off x="914634" y="4631673"/>
            <a:ext cx="757004" cy="51551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698D1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1804575" y="4689376"/>
            <a:ext cx="2972375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ct val="25000"/>
              <a:buFont typeface="Trebuchet MS"/>
              <a:buNone/>
            </a:pPr>
            <a:r>
              <a:rPr lang="en-US" sz="2000" b="1" i="0" u="none" strike="noStrike" cap="none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Money Saving Option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ctrTitle"/>
          </p:nvPr>
        </p:nvSpPr>
        <p:spPr>
          <a:xfrm>
            <a:off x="2366259" y="3172949"/>
            <a:ext cx="7459500" cy="93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ct val="25000"/>
              <a:buFont typeface="Trebuchet MS"/>
              <a:buNone/>
            </a:pPr>
            <a:r>
              <a:rPr lang="en-US" sz="6000" b="0" i="0" u="none" strike="noStrike" cap="none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DOCUMENT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-194776" y="13258"/>
            <a:ext cx="8796410" cy="5674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TIERS, MAIN COMPONENTS, BOUNDARIES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5915891" y="3065858"/>
            <a:ext cx="18473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4128055" y="4137916"/>
            <a:ext cx="7701995" cy="2442480"/>
          </a:xfrm>
          <a:prstGeom prst="rect">
            <a:avLst/>
          </a:prstGeom>
          <a:solidFill>
            <a:schemeClr val="lt1"/>
          </a:solidFill>
          <a:ln w="38100"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Refinement of the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RASD System Boundaries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Vehicle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Interface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</a:t>
            </a:r>
            <a:r>
              <a:rPr lang="en-US" sz="2000" b="1" i="0" u="none" strike="noStrike" cap="none" dirty="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Car Interfacing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Maps Service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</a:t>
            </a:r>
            <a:r>
              <a:rPr lang="en-US" sz="2000" b="1" i="0" u="none" strike="noStrike" cap="none" dirty="0" smtClean="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Google Maps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functionalities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 Service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000" b="1" i="0" u="none" strike="noStrike" cap="none" dirty="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Stripe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for billing management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DBMS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</a:t>
            </a:r>
            <a:r>
              <a:rPr lang="en-US" sz="2000" b="1" i="0" u="none" strike="noStrike" cap="none" dirty="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 JPA 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abstracting the DBMS </a:t>
            </a:r>
            <a:r>
              <a:rPr lang="en-US" sz="2000" b="0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connection</a:t>
            </a:r>
          </a:p>
        </p:txBody>
      </p:sp>
      <p:sp>
        <p:nvSpPr>
          <p:cNvPr id="176" name="Shape 176"/>
          <p:cNvSpPr/>
          <p:nvPr/>
        </p:nvSpPr>
        <p:spPr>
          <a:xfrm>
            <a:off x="3122083" y="1696498"/>
            <a:ext cx="848630" cy="74375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857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1379007" y="5380067"/>
            <a:ext cx="2579453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-US" sz="20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Not Fully Layered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but interaction with Cars is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CRITICAL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 in our business</a:t>
            </a:r>
          </a:p>
        </p:txBody>
      </p:sp>
      <p:sp>
        <p:nvSpPr>
          <p:cNvPr id="178" name="Shape 178"/>
          <p:cNvSpPr/>
          <p:nvPr/>
        </p:nvSpPr>
        <p:spPr>
          <a:xfrm rot="5400000">
            <a:off x="395793" y="5411325"/>
            <a:ext cx="1019702" cy="946725"/>
          </a:xfrm>
          <a:prstGeom prst="bentUpArrow">
            <a:avLst>
              <a:gd name="adj1" fmla="val 33473"/>
              <a:gd name="adj2" fmla="val 50000"/>
              <a:gd name="adj3" fmla="val 34399"/>
            </a:avLst>
          </a:prstGeom>
          <a:solidFill>
            <a:schemeClr val="accent1"/>
          </a:solidFill>
          <a:ln w="28575" cap="rnd" cmpd="sng">
            <a:solidFill>
              <a:srgbClr val="698D1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006" y="727616"/>
            <a:ext cx="2543736" cy="4367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28055" y="580745"/>
            <a:ext cx="7701995" cy="317234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/>
          <p:nvPr/>
        </p:nvSpPr>
        <p:spPr>
          <a:xfrm rot="5400000">
            <a:off x="7827321" y="3498367"/>
            <a:ext cx="837485" cy="711133"/>
          </a:xfrm>
          <a:prstGeom prst="rightArrow">
            <a:avLst>
              <a:gd name="adj1" fmla="val 50000"/>
              <a:gd name="adj2" fmla="val 76193"/>
            </a:avLst>
          </a:prstGeom>
          <a:solidFill>
            <a:schemeClr val="accent1"/>
          </a:solidFill>
          <a:ln w="28575" cap="rnd" cmpd="sng">
            <a:solidFill>
              <a:srgbClr val="698D1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>
            <a:off x="-188778" y="0"/>
            <a:ext cx="9259805" cy="9562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and PATTERNS meet TECHNOLOGY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5270157" y="631565"/>
            <a:ext cx="6600824" cy="6057024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accent2"/>
              </a:buClr>
              <a:buSzPct val="80000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Architecture </a:t>
            </a:r>
            <a:r>
              <a:rPr lang="en-US" sz="2000" dirty="0">
                <a:solidFill>
                  <a:schemeClr val="tx1"/>
                </a:solidFill>
              </a:rPr>
              <a:t>mainly based on </a:t>
            </a:r>
            <a:r>
              <a:rPr lang="en-US" sz="2000" b="1" dirty="0">
                <a:solidFill>
                  <a:schemeClr val="tx1"/>
                </a:solidFill>
              </a:rPr>
              <a:t>JEE </a:t>
            </a:r>
            <a:r>
              <a:rPr lang="en-US" sz="2000" b="1" dirty="0" smtClean="0">
                <a:solidFill>
                  <a:schemeClr val="tx1"/>
                </a:solidFill>
              </a:rPr>
              <a:t>7</a:t>
            </a:r>
          </a:p>
          <a:p>
            <a:pPr marL="0" indent="0">
              <a:spcBef>
                <a:spcPts val="0"/>
              </a:spcBef>
              <a:buClr>
                <a:schemeClr val="accent2"/>
              </a:buClr>
              <a:buSzPct val="80000"/>
              <a:buNone/>
            </a:pPr>
            <a:endParaRPr lang="en-US" sz="1000" b="1" i="0" u="none" strike="noStrike" cap="none" dirty="0" smtClean="0">
              <a:solidFill>
                <a:schemeClr val="accent2">
                  <a:lumMod val="75000"/>
                </a:schemeClr>
              </a:solidFill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0000"/>
              <a:buNone/>
            </a:pPr>
            <a:r>
              <a:rPr lang="en-US" sz="2200" b="1" i="0" u="none" strike="noStrike" cap="none" dirty="0" smtClean="0">
                <a:solidFill>
                  <a:schemeClr val="accent2">
                    <a:lumMod val="7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200" b="1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THIN CLIENT/FAT SERVER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2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None/>
            </a:pPr>
            <a:endParaRPr lang="en-US" sz="2200"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None/>
            </a:pPr>
            <a:r>
              <a:rPr lang="en-US" sz="2200" b="1" i="0" u="none" strike="noStrike" cap="none" dirty="0" smtClean="0">
                <a:solidFill>
                  <a:schemeClr val="accent2">
                    <a:lumMod val="7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200" b="1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4-TIER ARCHITECTURE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2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2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None/>
            </a:pPr>
            <a:r>
              <a:rPr lang="en-US" sz="2200" b="1" i="0" u="none" strike="noStrike" cap="none" dirty="0" smtClean="0">
                <a:solidFill>
                  <a:schemeClr val="accent2">
                    <a:lumMod val="7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200" b="1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ACTIVE SERVER (SERVER PUSH)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2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2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en-US" sz="2200" b="1" i="0" u="none" strike="noStrike" cap="none" dirty="0" smtClean="0">
                <a:solidFill>
                  <a:schemeClr val="accent2">
                    <a:lumMod val="7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200" b="1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API FIRST ARCHITECTURE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2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2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2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5607551" y="2829081"/>
            <a:ext cx="4148832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Scalability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Extendability</a:t>
            </a:r>
            <a:r>
              <a:rPr lang="en-US" sz="18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future web browser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High decoupling between tiers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5592071" y="4232522"/>
            <a:ext cx="5165084" cy="990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 dirty="0" err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Bidirectionality</a:t>
            </a:r>
            <a:endParaRPr lang="en-US" sz="1800" b="1" i="0" u="none" strike="noStrike" cap="none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HTTP Polling inefficiency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 dirty="0" err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WebSocket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 technology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5592071" y="1424172"/>
            <a:ext cx="4009151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Avoid platform desynchronization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Device support flexibility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Maintenance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5607551" y="5637431"/>
            <a:ext cx="6054559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RESTful technology</a:t>
            </a:r>
            <a:r>
              <a:rPr lang="en-US" sz="18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US" sz="1800" b="0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JAX-RS</a:t>
            </a:r>
            <a:endParaRPr lang="en-US" sz="1800" b="0" i="0" u="none" strike="noStrike" cap="none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Easier API extension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JSON</a:t>
            </a:r>
            <a:r>
              <a:rPr lang="en-US" sz="1800" b="0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: few </a:t>
            </a:r>
            <a:r>
              <a:rPr lang="en-US" sz="18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assumptions about the receiver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10335741" y="2219890"/>
            <a:ext cx="694980" cy="3933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-US" sz="20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MVC</a:t>
            </a:r>
          </a:p>
        </p:txBody>
      </p:sp>
      <p:sp>
        <p:nvSpPr>
          <p:cNvPr id="198" name="Shape 198"/>
          <p:cNvSpPr/>
          <p:nvPr/>
        </p:nvSpPr>
        <p:spPr>
          <a:xfrm>
            <a:off x="8847248" y="4319434"/>
            <a:ext cx="774647" cy="4849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8575" cap="rnd" cmpd="sng">
            <a:solidFill>
              <a:srgbClr val="698D1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9621895" y="5256660"/>
            <a:ext cx="2351729" cy="3585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-US" sz="1800" b="1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Mobile devices first</a:t>
            </a:r>
            <a:endParaRPr lang="en-US" sz="1800" b="1" i="0" u="none" strike="noStrike" cap="none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" name="Shape 198"/>
          <p:cNvSpPr/>
          <p:nvPr/>
        </p:nvSpPr>
        <p:spPr>
          <a:xfrm rot="1019070">
            <a:off x="9586409" y="1754610"/>
            <a:ext cx="839035" cy="4849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8575" cap="rnd" cmpd="sng">
            <a:solidFill>
              <a:srgbClr val="698D1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" name="Shape 198"/>
          <p:cNvSpPr/>
          <p:nvPr/>
        </p:nvSpPr>
        <p:spPr>
          <a:xfrm rot="19613343">
            <a:off x="9667540" y="2754984"/>
            <a:ext cx="898362" cy="4849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8575" cap="rnd" cmpd="sng">
            <a:solidFill>
              <a:srgbClr val="698D1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" name="Shape 198"/>
          <p:cNvSpPr/>
          <p:nvPr/>
        </p:nvSpPr>
        <p:spPr>
          <a:xfrm>
            <a:off x="8905546" y="5228265"/>
            <a:ext cx="702476" cy="4849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8575" cap="rnd" cmpd="sng">
            <a:solidFill>
              <a:srgbClr val="698D1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" name="Shape 199"/>
          <p:cNvSpPr txBox="1"/>
          <p:nvPr/>
        </p:nvSpPr>
        <p:spPr>
          <a:xfrm>
            <a:off x="9700914" y="4233990"/>
            <a:ext cx="144431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-US" sz="20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Publisher/Subscriber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44" y="835833"/>
            <a:ext cx="4996894" cy="56325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3375" y="162543"/>
            <a:ext cx="6829425" cy="6495431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357188" y="1718537"/>
            <a:ext cx="3263836" cy="322493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7818"/>
              </a:buClr>
              <a:buSzPct val="80000"/>
              <a:buNone/>
            </a:pPr>
            <a:r>
              <a:rPr lang="en-US" sz="2000" b="1" i="0" u="none" strike="noStrike" cap="none" dirty="0" smtClean="0">
                <a:solidFill>
                  <a:schemeClr val="dk1"/>
                </a:solidFill>
                <a:sym typeface="Trebuchet MS"/>
              </a:rPr>
              <a:t>O/R MAPPING</a:t>
            </a:r>
          </a:p>
          <a:p>
            <a:pPr indent="-349250">
              <a:spcBef>
                <a:spcPts val="600"/>
              </a:spcBef>
              <a:buClr>
                <a:srgbClr val="3F7818"/>
              </a:buClr>
            </a:pPr>
            <a:r>
              <a:rPr lang="en-US" b="0" i="0" u="none" strike="noStrike" cap="none" dirty="0" smtClean="0">
                <a:solidFill>
                  <a:schemeClr val="tx1"/>
                </a:solidFill>
                <a:sym typeface="Trebuchet MS"/>
              </a:rPr>
              <a:t>Handled </a:t>
            </a:r>
            <a:r>
              <a:rPr lang="en-US" b="0" i="0" u="none" strike="noStrike" cap="none" dirty="0">
                <a:solidFill>
                  <a:schemeClr val="tx1"/>
                </a:solidFill>
                <a:sym typeface="Trebuchet MS"/>
              </a:rPr>
              <a:t>by JPA</a:t>
            </a:r>
          </a:p>
          <a:p>
            <a:pPr indent="-349250">
              <a:spcBef>
                <a:spcPts val="600"/>
              </a:spcBef>
              <a:buClr>
                <a:srgbClr val="3F7818"/>
              </a:buClr>
            </a:pPr>
            <a:r>
              <a:rPr lang="en-US" b="0" i="0" u="none" strike="noStrike" cap="none" dirty="0">
                <a:solidFill>
                  <a:schemeClr val="tx1"/>
                </a:solidFill>
                <a:sym typeface="Trebuchet MS"/>
              </a:rPr>
              <a:t>JDBC is “under the hood</a:t>
            </a:r>
            <a:r>
              <a:rPr lang="en-US" b="0" i="0" u="none" strike="noStrike" cap="none" dirty="0" smtClean="0">
                <a:solidFill>
                  <a:schemeClr val="tx1"/>
                </a:solidFill>
                <a:sym typeface="Trebuchet MS"/>
              </a:rPr>
              <a:t>”</a:t>
            </a:r>
            <a:endParaRPr lang="en-US" dirty="0">
              <a:solidFill>
                <a:schemeClr val="tx1"/>
              </a:solidFill>
            </a:endParaRPr>
          </a:p>
          <a:p>
            <a:pPr indent="-349250">
              <a:spcBef>
                <a:spcPts val="600"/>
              </a:spcBef>
              <a:buClr>
                <a:srgbClr val="3F7818"/>
              </a:buClr>
            </a:pPr>
            <a:endParaRPr lang="en-US" dirty="0">
              <a:solidFill>
                <a:schemeClr val="tx1"/>
              </a:solidFill>
            </a:endParaRPr>
          </a:p>
          <a:p>
            <a:pPr marL="0" lvl="0" indent="0">
              <a:spcBef>
                <a:spcPts val="600"/>
              </a:spcBef>
              <a:buClr>
                <a:srgbClr val="3F7818"/>
              </a:buClr>
              <a:buSzPct val="80000"/>
              <a:buNone/>
            </a:pPr>
            <a:r>
              <a:rPr lang="en-US" sz="2000" b="1" dirty="0">
                <a:solidFill>
                  <a:schemeClr val="dk1"/>
                </a:solidFill>
              </a:rPr>
              <a:t>SECURITY</a:t>
            </a:r>
          </a:p>
          <a:p>
            <a:pPr marL="285750" indent="-285750">
              <a:spcBef>
                <a:spcPts val="600"/>
              </a:spcBef>
              <a:buClr>
                <a:srgbClr val="3F7818"/>
              </a:buClr>
            </a:pPr>
            <a:r>
              <a:rPr lang="en-US" dirty="0">
                <a:solidFill>
                  <a:schemeClr val="tx1"/>
                </a:solidFill>
              </a:rPr>
              <a:t>No payment information plainly stored in the DBMS</a:t>
            </a:r>
          </a:p>
          <a:p>
            <a:pPr marL="285750" indent="-285750">
              <a:spcBef>
                <a:spcPts val="600"/>
              </a:spcBef>
              <a:buClr>
                <a:srgbClr val="3F7818"/>
              </a:buClr>
            </a:pPr>
            <a:r>
              <a:rPr lang="en-US" b="1" dirty="0">
                <a:solidFill>
                  <a:srgbClr val="3F7818"/>
                </a:solidFill>
              </a:rPr>
              <a:t>STRIPE Payment </a:t>
            </a:r>
            <a:r>
              <a:rPr lang="en-US" b="1" dirty="0" smtClean="0">
                <a:solidFill>
                  <a:srgbClr val="3F7818"/>
                </a:solidFill>
              </a:rPr>
              <a:t>Token</a:t>
            </a:r>
            <a:endParaRPr lang="en-US" b="1" dirty="0">
              <a:solidFill>
                <a:srgbClr val="3F7818"/>
              </a:solidFill>
            </a:endParaRPr>
          </a:p>
        </p:txBody>
      </p:sp>
      <p:sp>
        <p:nvSpPr>
          <p:cNvPr id="5" name="Shape 188"/>
          <p:cNvSpPr txBox="1"/>
          <p:nvPr/>
        </p:nvSpPr>
        <p:spPr>
          <a:xfrm>
            <a:off x="0" y="0"/>
            <a:ext cx="3398889" cy="6804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ct val="25000"/>
              <a:buFont typeface="Trebuchet MS"/>
              <a:buNone/>
            </a:pPr>
            <a:r>
              <a:rPr lang="en-US" sz="3600" b="0" i="0" u="none" strike="noStrike" cap="none" smtClean="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ENTITY BEANS</a:t>
            </a:r>
            <a:endParaRPr lang="en-US" sz="3600" b="0" i="0" u="none" strike="noStrike" cap="none" dirty="0">
              <a:solidFill>
                <a:srgbClr val="3F781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/>
        </p:nvSpPr>
        <p:spPr>
          <a:xfrm>
            <a:off x="0" y="0"/>
            <a:ext cx="5543550" cy="101065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ct val="25000"/>
              <a:buFont typeface="Trebuchet MS"/>
              <a:buNone/>
            </a:pPr>
            <a:r>
              <a:rPr lang="en-US" sz="3600" b="0" i="0" u="none" strike="noStrike" cap="none" smtClean="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ENTERPRISE JAVA BEANS</a:t>
            </a:r>
            <a:endParaRPr lang="en-US" sz="3600" b="0" i="0" u="none" strike="noStrike" cap="none">
              <a:solidFill>
                <a:srgbClr val="3F781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232914" y="810882"/>
            <a:ext cx="3519574" cy="48654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GENERAL </a:t>
            </a:r>
            <a:r>
              <a:rPr lang="en-US" sz="2000" b="1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PRINCIPLES</a:t>
            </a:r>
          </a:p>
          <a:p>
            <a:pPr indent="-349250">
              <a:spcBef>
                <a:spcPts val="0"/>
              </a:spcBef>
              <a:buClr>
                <a:schemeClr val="accent2"/>
              </a:buClr>
            </a:pPr>
            <a:r>
              <a:rPr lang="en-US" b="1" i="0" u="none" strike="noStrike" cap="none" dirty="0" smtClean="0">
                <a:solidFill>
                  <a:schemeClr val="tx1"/>
                </a:solidFill>
                <a:sym typeface="Trebuchet MS"/>
              </a:rPr>
              <a:t>High </a:t>
            </a:r>
            <a:r>
              <a:rPr lang="en-US" b="1" i="0" u="none" strike="noStrike" cap="none" dirty="0" err="1" smtClean="0">
                <a:solidFill>
                  <a:schemeClr val="tx1"/>
                </a:solidFill>
                <a:sym typeface="Trebuchet MS"/>
              </a:rPr>
              <a:t>coesion</a:t>
            </a:r>
            <a:r>
              <a:rPr lang="en-US" b="1" i="0" u="none" strike="noStrike" cap="none" dirty="0" smtClean="0">
                <a:solidFill>
                  <a:schemeClr val="tx1"/>
                </a:solidFill>
                <a:sym typeface="Trebuchet MS"/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           </a:t>
            </a:r>
            <a:r>
              <a:rPr lang="en-US" b="1" i="0" u="none" strike="noStrike" cap="none" dirty="0" smtClean="0">
                <a:solidFill>
                  <a:schemeClr val="tx1"/>
                </a:solidFill>
                <a:sym typeface="Trebuchet MS"/>
              </a:rPr>
              <a:t>loose coupling</a:t>
            </a:r>
          </a:p>
          <a:p>
            <a:pPr indent="-349250">
              <a:spcBef>
                <a:spcPts val="600"/>
              </a:spcBef>
              <a:buClr>
                <a:schemeClr val="accent2"/>
              </a:buClr>
            </a:pPr>
            <a:r>
              <a:rPr lang="en-US" b="1" i="0" u="none" strike="noStrike" cap="none" dirty="0" smtClean="0">
                <a:solidFill>
                  <a:schemeClr val="tx1"/>
                </a:solidFill>
                <a:sym typeface="Trebuchet MS"/>
              </a:rPr>
              <a:t>Stateless </a:t>
            </a:r>
            <a:r>
              <a:rPr lang="en-US" b="1" i="0" u="none" strike="noStrike" cap="none" dirty="0">
                <a:solidFill>
                  <a:schemeClr val="tx1"/>
                </a:solidFill>
                <a:sym typeface="Trebuchet MS"/>
              </a:rPr>
              <a:t>EJB</a:t>
            </a:r>
          </a:p>
          <a:p>
            <a:pPr lvl="1" indent="-342900">
              <a:spcBef>
                <a:spcPts val="600"/>
              </a:spcBef>
              <a:buClr>
                <a:schemeClr val="accent2"/>
              </a:buClr>
              <a:buSzPct val="79999"/>
            </a:pPr>
            <a:r>
              <a:rPr lang="en-US" sz="1800" b="1" i="0" u="none" strike="noStrike" cap="none" dirty="0">
                <a:solidFill>
                  <a:srgbClr val="3F7818"/>
                </a:solidFill>
                <a:sym typeface="Trebuchet MS"/>
              </a:rPr>
              <a:t>RESTful principles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MAIN SUB-COMPONENTS</a:t>
            </a:r>
          </a:p>
          <a:p>
            <a:pPr indent="-285750">
              <a:spcBef>
                <a:spcPts val="600"/>
              </a:spcBef>
              <a:buClr>
                <a:schemeClr val="accent2"/>
              </a:buClr>
            </a:pPr>
            <a:r>
              <a:rPr lang="en-US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Account Manager</a:t>
            </a:r>
          </a:p>
          <a:p>
            <a:pPr indent="-285750">
              <a:spcBef>
                <a:spcPts val="600"/>
              </a:spcBef>
              <a:buClr>
                <a:schemeClr val="accent2"/>
              </a:buClr>
            </a:pPr>
            <a:r>
              <a:rPr lang="en-US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User Manager</a:t>
            </a:r>
          </a:p>
          <a:p>
            <a:pPr indent="-285750">
              <a:spcBef>
                <a:spcPts val="600"/>
              </a:spcBef>
              <a:buClr>
                <a:schemeClr val="accent2"/>
              </a:buClr>
            </a:pPr>
            <a:r>
              <a:rPr lang="en-US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Operator Manager</a:t>
            </a:r>
          </a:p>
          <a:p>
            <a:pPr indent="-285750">
              <a:spcBef>
                <a:spcPts val="600"/>
              </a:spcBef>
              <a:buClr>
                <a:schemeClr val="accent2"/>
              </a:buClr>
            </a:pPr>
            <a:r>
              <a:rPr lang="en-US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Reservation Manager</a:t>
            </a:r>
          </a:p>
          <a:p>
            <a:pPr indent="-285750">
              <a:spcBef>
                <a:spcPts val="600"/>
              </a:spcBef>
              <a:buClr>
                <a:schemeClr val="accent2"/>
              </a:buClr>
            </a:pPr>
            <a:r>
              <a:rPr lang="en-US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 Manager</a:t>
            </a:r>
          </a:p>
          <a:p>
            <a:pPr indent="-285750">
              <a:spcBef>
                <a:spcPts val="600"/>
              </a:spcBef>
              <a:buClr>
                <a:schemeClr val="accent2"/>
              </a:buClr>
            </a:pPr>
            <a:r>
              <a:rPr lang="en-US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Car Manager</a:t>
            </a:r>
          </a:p>
          <a:p>
            <a:pPr indent="-285750">
              <a:spcBef>
                <a:spcPts val="600"/>
              </a:spcBef>
              <a:buClr>
                <a:schemeClr val="accent2"/>
              </a:buClr>
            </a:pPr>
            <a:r>
              <a:rPr lang="en-US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Car Connection Manager</a:t>
            </a:r>
          </a:p>
        </p:txBody>
      </p:sp>
      <p:sp>
        <p:nvSpPr>
          <p:cNvPr id="215" name="Shape 215"/>
          <p:cNvSpPr/>
          <p:nvPr/>
        </p:nvSpPr>
        <p:spPr>
          <a:xfrm>
            <a:off x="589286" y="5745347"/>
            <a:ext cx="1069676" cy="74187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8575" cap="rnd" cmpd="sng">
            <a:solidFill>
              <a:srgbClr val="698D1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1676220" y="5636981"/>
            <a:ext cx="2191109" cy="9233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Exposed API is </a:t>
            </a:r>
            <a:r>
              <a:rPr lang="en-US" sz="1800" b="0" i="0" u="none" strike="noStrike" cap="none" dirty="0" err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detaily</a:t>
            </a:r>
            <a:r>
              <a:rPr lang="en-US" sz="18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 described in the DD</a:t>
            </a:r>
          </a:p>
        </p:txBody>
      </p:sp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0126" y="883974"/>
            <a:ext cx="8103673" cy="5301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ctrTitle"/>
          </p:nvPr>
        </p:nvSpPr>
        <p:spPr>
          <a:xfrm>
            <a:off x="2679250" y="2728775"/>
            <a:ext cx="7073400" cy="232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ct val="25000"/>
              <a:buFont typeface="Trebuchet MS"/>
              <a:buNone/>
            </a:pPr>
            <a:r>
              <a:rPr lang="en-US" sz="6000" b="0" i="0" u="none" strike="noStrike" cap="none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INTEGRATION TEST </a:t>
            </a:r>
            <a:br>
              <a:rPr lang="en-US" sz="6000" b="0" i="0" u="none" strike="noStrike" cap="none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6000" b="0" i="0" u="none" strike="noStrike" cap="none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   PLAN DOCUMENT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980</Words>
  <Application>Microsoft Macintosh PowerPoint</Application>
  <PresentationFormat>Widescreen</PresentationFormat>
  <Paragraphs>280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Noto Sans Symbols</vt:lpstr>
      <vt:lpstr>Trebuchet MS</vt:lpstr>
      <vt:lpstr>Arial</vt:lpstr>
      <vt:lpstr>Facet</vt:lpstr>
      <vt:lpstr>POWER ENJOY</vt:lpstr>
      <vt:lpstr>RASD SUMMARY</vt:lpstr>
      <vt:lpstr>GOALS and SUBGOALS</vt:lpstr>
      <vt:lpstr>DESIGN DOCUMENT</vt:lpstr>
      <vt:lpstr>TIERS, MAIN COMPONENTS, BOUNDARIES</vt:lpstr>
      <vt:lpstr>PowerPoint Presentation</vt:lpstr>
      <vt:lpstr>PowerPoint Presentation</vt:lpstr>
      <vt:lpstr>PowerPoint Presentation</vt:lpstr>
      <vt:lpstr>INTEGRATION TEST     PLAN DOCUMENT</vt:lpstr>
      <vt:lpstr>INTEGRATION STRATEGIES</vt:lpstr>
      <vt:lpstr>INTEGRATION: APPLICATION LAYER</vt:lpstr>
      <vt:lpstr>TOOLS AND TEST EQUIPMENT</vt:lpstr>
      <vt:lpstr>PowerPoint Presentation</vt:lpstr>
      <vt:lpstr>SIZE ESTIMATION</vt:lpstr>
      <vt:lpstr>COST AND EFFORT ESTIMATION: COCOMO II</vt:lpstr>
      <vt:lpstr>TASKS AND SCHEDULES</vt:lpstr>
      <vt:lpstr>RISK MANAGEMENT</vt:lpstr>
      <vt:lpstr>CODE INSPECTION</vt:lpstr>
      <vt:lpstr>PowerPoint Presentation</vt:lpstr>
      <vt:lpstr>APACHE OFBIZ ARCHITECTURE SCHEMA</vt:lpstr>
      <vt:lpstr>CMS EVENTS</vt:lpstr>
      <vt:lpstr>COMMON WORKERS</vt:lpstr>
      <vt:lpstr>QUESTIONS?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ENJOY</dc:title>
  <cp:lastModifiedBy>Microsoft Office User</cp:lastModifiedBy>
  <cp:revision>105</cp:revision>
  <cp:lastPrinted>2017-02-12T12:21:45Z</cp:lastPrinted>
  <dcterms:modified xsi:type="dcterms:W3CDTF">2017-02-13T20:16:54Z</dcterms:modified>
</cp:coreProperties>
</file>