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69" r:id="rId3"/>
    <p:sldId id="283" r:id="rId4"/>
    <p:sldId id="284" r:id="rId5"/>
    <p:sldId id="323" r:id="rId6"/>
    <p:sldId id="266" r:id="rId7"/>
    <p:sldId id="285" r:id="rId8"/>
    <p:sldId id="286" r:id="rId9"/>
    <p:sldId id="287" r:id="rId10"/>
    <p:sldId id="292" r:id="rId11"/>
    <p:sldId id="289" r:id="rId12"/>
    <p:sldId id="288" r:id="rId13"/>
    <p:sldId id="290" r:id="rId14"/>
    <p:sldId id="295" r:id="rId15"/>
    <p:sldId id="291" r:id="rId16"/>
    <p:sldId id="297" r:id="rId17"/>
    <p:sldId id="300" r:id="rId18"/>
    <p:sldId id="293" r:id="rId19"/>
    <p:sldId id="294" r:id="rId20"/>
    <p:sldId id="312" r:id="rId21"/>
    <p:sldId id="299" r:id="rId22"/>
    <p:sldId id="301" r:id="rId23"/>
    <p:sldId id="308" r:id="rId24"/>
    <p:sldId id="309" r:id="rId25"/>
    <p:sldId id="314" r:id="rId26"/>
    <p:sldId id="315" r:id="rId27"/>
    <p:sldId id="310" r:id="rId28"/>
    <p:sldId id="313" r:id="rId29"/>
    <p:sldId id="302" r:id="rId30"/>
    <p:sldId id="305" r:id="rId31"/>
    <p:sldId id="306" r:id="rId32"/>
    <p:sldId id="307" r:id="rId33"/>
    <p:sldId id="316" r:id="rId34"/>
    <p:sldId id="303" r:id="rId35"/>
    <p:sldId id="317" r:id="rId36"/>
    <p:sldId id="318" r:id="rId37"/>
    <p:sldId id="304" r:id="rId38"/>
    <p:sldId id="319" r:id="rId39"/>
    <p:sldId id="320" r:id="rId40"/>
    <p:sldId id="321" r:id="rId41"/>
    <p:sldId id="322" r:id="rId42"/>
  </p:sldIdLst>
  <p:sldSz cx="13003213" cy="9752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5773" autoAdjust="0"/>
  </p:normalViewPr>
  <p:slideViewPr>
    <p:cSldViewPr snapToGrid="0">
      <p:cViewPr varScale="1">
        <p:scale>
          <a:sx n="69" d="100"/>
          <a:sy n="69" d="100"/>
        </p:scale>
        <p:origin x="21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66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72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42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94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623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802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15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789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52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3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368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78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53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414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66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64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732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193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780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281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3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0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1939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2040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7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736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38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198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513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596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493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59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932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240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43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68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77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48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95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8643939"/>
            <a:ext cx="13003213" cy="842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70800" y="6660000"/>
            <a:ext cx="11052731" cy="17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67200" y="8060400"/>
            <a:ext cx="9752410" cy="58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2pPr>
            <a:lvl3pPr lvl="2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/>
            </a:lvl3pPr>
            <a:lvl4pPr lvl="3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4pPr>
            <a:lvl5pPr lvl="4" algn="ctr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9pPr>
          </a:lstStyle>
          <a:p>
            <a:endParaRPr/>
          </a:p>
        </p:txBody>
      </p:sp>
      <p:pic>
        <p:nvPicPr>
          <p:cNvPr id="14" name="Google Shape;14;p2" descr="이미지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2100" y="1360192"/>
            <a:ext cx="2578100" cy="61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3407825" y="82168"/>
            <a:ext cx="6187563" cy="112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 rot="5400000">
            <a:off x="6575144" y="3249486"/>
            <a:ext cx="8264380" cy="280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 rot="5400000">
            <a:off x="886239" y="526939"/>
            <a:ext cx="8264380" cy="824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93971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307315" y="9038674"/>
            <a:ext cx="4388584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183519" y="9038674"/>
            <a:ext cx="2925723" cy="51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11215271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87199" y="2431234"/>
            <a:ext cx="11215271" cy="405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2"/>
              <a:buFont typeface="Arial"/>
              <a:buNone/>
              <a:defRPr sz="853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7199" y="6526176"/>
            <a:ext cx="11215271" cy="213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 sz="25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5"/>
              <a:buNone/>
              <a:defRPr sz="22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93971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582876" y="2596022"/>
            <a:ext cx="5526366" cy="61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95665" y="519207"/>
            <a:ext cx="11215271" cy="188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95666" y="2390598"/>
            <a:ext cx="5500968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895666" y="3562194"/>
            <a:ext cx="5500968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6582877" y="2390598"/>
            <a:ext cx="5528059" cy="117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413"/>
              <a:buNone/>
              <a:defRPr sz="3413" b="1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6582877" y="3562194"/>
            <a:ext cx="5528059" cy="52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7525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4550"/>
              <a:buChar char="•"/>
              <a:defRPr sz="4550"/>
            </a:lvl1pPr>
            <a:lvl2pPr marL="914400" lvl="1" indent="-481457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2"/>
              <a:buChar char="•"/>
              <a:defRPr sz="3982"/>
            </a:lvl2pPr>
            <a:lvl3pPr marL="1371600" lvl="2" indent="-445325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Char char="•"/>
              <a:defRPr sz="3413"/>
            </a:lvl3pPr>
            <a:lvl4pPr marL="1828800" lvl="3" indent="-409194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4pPr>
            <a:lvl5pPr marL="2286000" lvl="4" indent="-409194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5pPr>
            <a:lvl6pPr marL="2743200" lvl="5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6pPr>
            <a:lvl7pPr marL="3200400" lvl="6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7pPr>
            <a:lvl8pPr marL="3657600" lvl="7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8pPr>
            <a:lvl9pPr marL="4114800" lvl="8" indent="-409194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Char char="•"/>
              <a:defRPr sz="2844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895664" y="650134"/>
            <a:ext cx="4193875" cy="227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0"/>
              <a:buFont typeface="Arial"/>
              <a:buNone/>
              <a:defRPr sz="4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5528059" y="1404111"/>
            <a:ext cx="6582877" cy="69302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895664" y="2925604"/>
            <a:ext cx="4193875" cy="542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1pPr>
            <a:lvl2pPr marL="914400" lvl="1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1"/>
              <a:buNone/>
              <a:defRPr sz="1991"/>
            </a:lvl2pPr>
            <a:lvl3pPr marL="1371600" lvl="2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6"/>
              <a:buNone/>
              <a:defRPr sz="1706"/>
            </a:lvl3pPr>
            <a:lvl4pPr marL="1828800" lvl="3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4pPr>
            <a:lvl5pPr marL="2286000" lvl="4" indent="-228600" algn="l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5pPr>
            <a:lvl6pPr marL="2743200" lvl="5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6pPr>
            <a:lvl7pPr marL="3200400" lvl="6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7pPr>
            <a:lvl8pPr marL="3657600" lvl="7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8pPr>
            <a:lvl9pPr marL="4114800" lvl="8" indent="-228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2"/>
              <a:buNone/>
              <a:defRPr sz="142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4800" y="619200"/>
            <a:ext cx="11564934" cy="12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63" y="2595564"/>
            <a:ext cx="11215687" cy="566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1457" algn="l" rtl="0">
              <a:lnSpc>
                <a:spcPct val="110000"/>
              </a:lnSpc>
              <a:spcBef>
                <a:spcPts val="1422"/>
              </a:spcBef>
              <a:spcAft>
                <a:spcPts val="0"/>
              </a:spcAft>
              <a:buClr>
                <a:schemeClr val="dk1"/>
              </a:buClr>
              <a:buSzPts val="3982"/>
              <a:buFont typeface="Arial"/>
              <a:buChar char="•"/>
              <a:defRPr sz="398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5325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•"/>
              <a:defRPr sz="34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9194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Char char="•"/>
              <a:defRPr sz="28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1160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1160" algn="l" rtl="0">
              <a:lnSpc>
                <a:spcPct val="11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1160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1159" algn="l" rtl="0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이미지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86533" y="9035798"/>
            <a:ext cx="1473201" cy="352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4106" y="8717988"/>
            <a:ext cx="12996588" cy="1"/>
          </a:xfrm>
          <a:prstGeom prst="straightConnector1">
            <a:avLst/>
          </a:prstGeom>
          <a:noFill/>
          <a:ln w="12700" cap="flat" cmpd="sng">
            <a:solidFill>
              <a:srgbClr val="DBDBD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270800" y="6660000"/>
            <a:ext cx="11052731" cy="17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ko-KR"/>
              <a:t>[</a:t>
            </a:r>
            <a:r>
              <a:rPr lang="ko-KR" altLang="en-US"/>
              <a:t>보이는 라디오 </a:t>
            </a:r>
            <a:r>
              <a:rPr lang="en-US" altLang="ko-KR"/>
              <a:t>with 41</a:t>
            </a:r>
            <a:r>
              <a:rPr lang="ko-KR" altLang="en-US"/>
              <a:t>기 수강생</a:t>
            </a:r>
            <a:r>
              <a:rPr lang="ko-KR"/>
              <a:t>]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267200" y="8060400"/>
            <a:ext cx="9752410" cy="100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SEB</a:t>
            </a:r>
            <a:r>
              <a:rPr lang="ko-KR" altLang="en-US"/>
              <a:t> 황정식 </a:t>
            </a:r>
            <a:endParaRPr lang="en-US" altLang="ko-KR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2022.12.13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도메인별로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Entity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의 틀을 만드세요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210B1E0-171C-F931-08E1-397AFF10C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19" y="2594238"/>
            <a:ext cx="3354926" cy="124803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91E7948-74F7-E899-BCD1-40A49727D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621" y="5277787"/>
            <a:ext cx="3356174" cy="124849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5E64DE3-13EB-C10F-D3C7-087A2704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286" y="2594238"/>
            <a:ext cx="3356174" cy="1248498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5A7421AF-E349-E601-C9D1-4A19679AC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51" y="2594238"/>
            <a:ext cx="3132706" cy="116536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3EAD94F-B83D-247E-CFAA-263F13C8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424" y="5143700"/>
            <a:ext cx="3884168" cy="14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686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4. Entity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에 필요한 기본 필드를 채워 넣으세요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AB5EE3AF-A258-C26E-0ECD-5BA81F62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1" y="2818488"/>
            <a:ext cx="4702898" cy="411503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13D8B88-64F1-39D6-05CB-A7BDD54F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15" y="3192561"/>
            <a:ext cx="6431004" cy="33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15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5. Controller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의 틀을 만드세요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FC7089-9569-F0D3-039A-5E16857F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66" y="1463891"/>
            <a:ext cx="7085878" cy="818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0677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6. Entity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에 맞는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DTO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를 만드세요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A2BDA3-87D4-F893-4813-FF68B489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02" y="1571363"/>
            <a:ext cx="5949806" cy="70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762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7. Controller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에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Stub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을 적용하세요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76D6CB-90A6-F686-1C06-A4A57D2D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44" y="1481725"/>
            <a:ext cx="8613576" cy="80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571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8. Controller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의 슬라이스 테스트 케이스를 만드세요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23CC1D-9F89-D63D-0D6C-461D7B6B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4" y="1636112"/>
            <a:ext cx="12350606" cy="69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518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9. DTO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에 유효성 검증을 적용하세요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8309B9-906E-2B46-D00F-85C67BFF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47" y="1354605"/>
            <a:ext cx="11159116" cy="81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55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349803"/>
            <a:ext cx="11457709" cy="102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10.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기본적인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API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문서 생성을 위한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documentation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로직을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슬라이스 테스트 케이스에 추가하고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API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문서를 만드세요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E9EE261-7AAA-9D60-7974-AACFAF57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67" y="1370013"/>
            <a:ext cx="10353675" cy="8382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C2FB07-148F-89C7-FEDD-2859D76BAAE8}"/>
              </a:ext>
            </a:extLst>
          </p:cNvPr>
          <p:cNvSpPr/>
          <p:nvPr/>
        </p:nvSpPr>
        <p:spPr>
          <a:xfrm>
            <a:off x="2660073" y="5112326"/>
            <a:ext cx="8562109" cy="428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1894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여기까지 하면 기본적인 기능 요구 사항은 정의됩니다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8898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그 다음부터는 구현입니다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3583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프로젝트에서 뭐부터 해야할지 모르겠다면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365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구현과 테스트는 가급적 함께 하세요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682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기능이 추가되거나 변경되면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3939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4. ~ 10. </a:t>
            </a: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까지 과정에 </a:t>
            </a:r>
            <a:endParaRPr lang="en-US" altLang="ko-KR" sz="4800" b="1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추가 및 변경된 내용을 반영합니다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07888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보안을 적용합니다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0239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로컬 기능 테스트를 진행합니다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1907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배포하세요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7981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서버에서 기능 테스트를 진행합니다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3327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보안 취약성 테스트를 진행합니다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0619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성능 테스트를 진행합니다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12283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rgbClr val="FF0000"/>
                </a:solidFill>
              </a:rPr>
              <a:t>프로젝트 진행 시 고려해야 할 부분</a:t>
            </a:r>
            <a:endParaRPr lang="ko-KR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368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이 문서를 참고하세요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69825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팀원의 학습 상태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2376130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서로 간에 오픈 마인드로 솔직하게 얘기해야 합니다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8" name="Google Shape;120;p2">
            <a:extLst>
              <a:ext uri="{FF2B5EF4-FFF2-40B4-BE49-F238E27FC236}">
                <a16:creationId xmlns:a16="http://schemas.microsoft.com/office/drawing/2014/main" id="{FBE8FBFE-2401-6E02-2831-B956BB3C0437}"/>
              </a:ext>
            </a:extLst>
          </p:cNvPr>
          <p:cNvSpPr txBox="1"/>
          <p:nvPr/>
        </p:nvSpPr>
        <p:spPr>
          <a:xfrm>
            <a:off x="1302327" y="3523138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그래야 구현 파트를 나눌 수 있습니다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42810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2376130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가급적 배운 기술내에서 해결하세요</a:t>
            </a:r>
            <a:endParaRPr sz="2400"/>
          </a:p>
        </p:txBody>
      </p:sp>
      <p:sp>
        <p:nvSpPr>
          <p:cNvPr id="8" name="Google Shape;120;p2">
            <a:extLst>
              <a:ext uri="{FF2B5EF4-FFF2-40B4-BE49-F238E27FC236}">
                <a16:creationId xmlns:a16="http://schemas.microsoft.com/office/drawing/2014/main" id="{FBE8FBFE-2401-6E02-2831-B956BB3C0437}"/>
              </a:ext>
            </a:extLst>
          </p:cNvPr>
          <p:cNvSpPr txBox="1"/>
          <p:nvPr/>
        </p:nvSpPr>
        <p:spPr>
          <a:xfrm>
            <a:off x="1302327" y="3523138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그 외에 추가로 안배운 기술을 적용해보고 싶다면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?</a:t>
            </a: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82F0EF77-85AE-52EA-4E57-ED6F3A73ADB2}"/>
              </a:ext>
            </a:extLst>
          </p:cNvPr>
          <p:cNvSpPr txBox="1"/>
          <p:nvPr/>
        </p:nvSpPr>
        <p:spPr>
          <a:xfrm>
            <a:off x="1925782" y="4382812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이미 구현된 애플리케이션에 최대한 영향을 주지 않아야 합니다</a:t>
            </a:r>
            <a:r>
              <a:rPr lang="en-US" altLang="ko-KR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A1C96DCE-8D32-ADBB-3442-963F3AC1B54F}"/>
              </a:ext>
            </a:extLst>
          </p:cNvPr>
          <p:cNvSpPr txBox="1"/>
          <p:nvPr/>
        </p:nvSpPr>
        <p:spPr>
          <a:xfrm>
            <a:off x="1925782" y="5172419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예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BAF3F1CF-0004-5F3C-6448-8C881CB69AA2}"/>
              </a:ext>
            </a:extLst>
          </p:cNvPr>
          <p:cNvSpPr txBox="1"/>
          <p:nvPr/>
        </p:nvSpPr>
        <p:spPr>
          <a:xfrm>
            <a:off x="2618508" y="5962026"/>
            <a:ext cx="10384703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ü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카카오톡 같은 외부 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API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연동</a:t>
            </a:r>
            <a:endParaRPr sz="2400"/>
          </a:p>
        </p:txBody>
      </p:sp>
      <p:sp>
        <p:nvSpPr>
          <p:cNvPr id="6" name="Google Shape;120;p2">
            <a:extLst>
              <a:ext uri="{FF2B5EF4-FFF2-40B4-BE49-F238E27FC236}">
                <a16:creationId xmlns:a16="http://schemas.microsoft.com/office/drawing/2014/main" id="{6CA18DD5-D1C3-3905-9E3D-9379D2521553}"/>
              </a:ext>
            </a:extLst>
          </p:cNvPr>
          <p:cNvSpPr txBox="1"/>
          <p:nvPr/>
        </p:nvSpPr>
        <p:spPr>
          <a:xfrm>
            <a:off x="2618508" y="6770062"/>
            <a:ext cx="10384703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QueryDSL</a:t>
            </a:r>
            <a:endParaRPr sz="2400"/>
          </a:p>
        </p:txBody>
      </p:sp>
      <p:sp>
        <p:nvSpPr>
          <p:cNvPr id="7" name="Google Shape;120;p2">
            <a:extLst>
              <a:ext uri="{FF2B5EF4-FFF2-40B4-BE49-F238E27FC236}">
                <a16:creationId xmlns:a16="http://schemas.microsoft.com/office/drawing/2014/main" id="{67E6A53B-7756-1FCB-8C45-48E26D1241E8}"/>
              </a:ext>
            </a:extLst>
          </p:cNvPr>
          <p:cNvSpPr txBox="1"/>
          <p:nvPr/>
        </p:nvSpPr>
        <p:spPr>
          <a:xfrm>
            <a:off x="2618508" y="7601789"/>
            <a:ext cx="10384703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Hibernate Search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2040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  <p:bldP spid="3" grpId="0"/>
      <p:bldP spid="4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업무 배분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JPA Entity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설계는 누가 전담할 것인가</a:t>
            </a:r>
            <a:endParaRPr sz="2400"/>
          </a:p>
        </p:txBody>
      </p:sp>
      <p:sp>
        <p:nvSpPr>
          <p:cNvPr id="8" name="Google Shape;120;p2">
            <a:extLst>
              <a:ext uri="{FF2B5EF4-FFF2-40B4-BE49-F238E27FC236}">
                <a16:creationId xmlns:a16="http://schemas.microsoft.com/office/drawing/2014/main" id="{FBE8FBFE-2401-6E02-2831-B956BB3C0437}"/>
              </a:ext>
            </a:extLst>
          </p:cNvPr>
          <p:cNvSpPr txBox="1"/>
          <p:nvPr/>
        </p:nvSpPr>
        <p:spPr>
          <a:xfrm>
            <a:off x="1302327" y="5766051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기술 단위의 기능 구현</a:t>
            </a:r>
            <a:endParaRPr sz="2400"/>
          </a:p>
        </p:txBody>
      </p:sp>
      <p:sp>
        <p:nvSpPr>
          <p:cNvPr id="9" name="Google Shape;120;p2">
            <a:extLst>
              <a:ext uri="{FF2B5EF4-FFF2-40B4-BE49-F238E27FC236}">
                <a16:creationId xmlns:a16="http://schemas.microsoft.com/office/drawing/2014/main" id="{1441939B-611B-874A-5742-DEBE62495F60}"/>
              </a:ext>
            </a:extLst>
          </p:cNvPr>
          <p:cNvSpPr txBox="1"/>
          <p:nvPr/>
        </p:nvSpPr>
        <p:spPr>
          <a:xfrm>
            <a:off x="1302327" y="4053722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도메인 단위의 기능 구현</a:t>
            </a:r>
            <a:endParaRPr sz="2400"/>
          </a:p>
        </p:txBody>
      </p:sp>
      <p:sp>
        <p:nvSpPr>
          <p:cNvPr id="11" name="Google Shape;120;p2">
            <a:extLst>
              <a:ext uri="{FF2B5EF4-FFF2-40B4-BE49-F238E27FC236}">
                <a16:creationId xmlns:a16="http://schemas.microsoft.com/office/drawing/2014/main" id="{F73EF5C9-061D-43C5-B250-EA8594E271E7}"/>
              </a:ext>
            </a:extLst>
          </p:cNvPr>
          <p:cNvSpPr txBox="1"/>
          <p:nvPr/>
        </p:nvSpPr>
        <p:spPr>
          <a:xfrm>
            <a:off x="1925782" y="2529433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컬럼 매핑</a:t>
            </a:r>
            <a:endParaRPr sz="2400"/>
          </a:p>
        </p:txBody>
      </p:sp>
      <p:sp>
        <p:nvSpPr>
          <p:cNvPr id="12" name="Google Shape;120;p2">
            <a:extLst>
              <a:ext uri="{FF2B5EF4-FFF2-40B4-BE49-F238E27FC236}">
                <a16:creationId xmlns:a16="http://schemas.microsoft.com/office/drawing/2014/main" id="{FD2627A3-D85A-F898-0A85-1A7E4DE9F665}"/>
              </a:ext>
            </a:extLst>
          </p:cNvPr>
          <p:cNvSpPr txBox="1"/>
          <p:nvPr/>
        </p:nvSpPr>
        <p:spPr>
          <a:xfrm>
            <a:off x="1925782" y="3191055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연관 관계 매핑</a:t>
            </a:r>
            <a:endParaRPr sz="2400"/>
          </a:p>
        </p:txBody>
      </p:sp>
      <p:sp>
        <p:nvSpPr>
          <p:cNvPr id="13" name="Google Shape;120;p2">
            <a:extLst>
              <a:ext uri="{FF2B5EF4-FFF2-40B4-BE49-F238E27FC236}">
                <a16:creationId xmlns:a16="http://schemas.microsoft.com/office/drawing/2014/main" id="{4077D5FA-BC01-3824-3371-898381D5EA68}"/>
              </a:ext>
            </a:extLst>
          </p:cNvPr>
          <p:cNvSpPr txBox="1"/>
          <p:nvPr/>
        </p:nvSpPr>
        <p:spPr>
          <a:xfrm>
            <a:off x="1925782" y="4766194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API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계층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, Service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계층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데이터액세스 계층까지 한번에 개발하기</a:t>
            </a:r>
            <a:endParaRPr sz="2400"/>
          </a:p>
        </p:txBody>
      </p:sp>
      <p:sp>
        <p:nvSpPr>
          <p:cNvPr id="14" name="Google Shape;120;p2">
            <a:extLst>
              <a:ext uri="{FF2B5EF4-FFF2-40B4-BE49-F238E27FC236}">
                <a16:creationId xmlns:a16="http://schemas.microsoft.com/office/drawing/2014/main" id="{BCA0D566-B0E8-3288-4F82-A66632F074B3}"/>
              </a:ext>
            </a:extLst>
          </p:cNvPr>
          <p:cNvSpPr txBox="1"/>
          <p:nvPr/>
        </p:nvSpPr>
        <p:spPr>
          <a:xfrm>
            <a:off x="1925782" y="6340619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Controller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슬라이스 테스트 및 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API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문서화</a:t>
            </a:r>
            <a:endParaRPr sz="2400"/>
          </a:p>
        </p:txBody>
      </p:sp>
      <p:sp>
        <p:nvSpPr>
          <p:cNvPr id="15" name="Google Shape;120;p2">
            <a:extLst>
              <a:ext uri="{FF2B5EF4-FFF2-40B4-BE49-F238E27FC236}">
                <a16:creationId xmlns:a16="http://schemas.microsoft.com/office/drawing/2014/main" id="{4EBCD2F9-DE31-9B1F-3660-C379C7146774}"/>
              </a:ext>
            </a:extLst>
          </p:cNvPr>
          <p:cNvSpPr txBox="1"/>
          <p:nvPr/>
        </p:nvSpPr>
        <p:spPr>
          <a:xfrm>
            <a:off x="1925782" y="7092073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Spring Security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를 이용한 보안 영역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6485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테스트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내가 구현하지 않은 다른 파트를 테스트해서 버그 찾기</a:t>
            </a: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24E1BB60-9E33-9B38-C275-C56E5B30B7A3}"/>
              </a:ext>
            </a:extLst>
          </p:cNvPr>
          <p:cNvSpPr txBox="1"/>
          <p:nvPr/>
        </p:nvSpPr>
        <p:spPr>
          <a:xfrm>
            <a:off x="1302327" y="2827702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할 수 있다면 성능 테스트까지 해보기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0641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프로젝트 때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정말 중요한 것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2489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간의 커뮤니케이션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혼자 잠수 타지 않기</a:t>
            </a: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24E1BB60-9E33-9B38-C275-C56E5B30B7A3}"/>
              </a:ext>
            </a:extLst>
          </p:cNvPr>
          <p:cNvSpPr txBox="1"/>
          <p:nvPr/>
        </p:nvSpPr>
        <p:spPr>
          <a:xfrm>
            <a:off x="1302327" y="5155265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해결이 안되는 건 최대한 빨리 공유하기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CC58F43A-4C45-7964-337E-DE66958263EE}"/>
              </a:ext>
            </a:extLst>
          </p:cNvPr>
          <p:cNvSpPr txBox="1"/>
          <p:nvPr/>
        </p:nvSpPr>
        <p:spPr>
          <a:xfrm>
            <a:off x="1302327" y="6223512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프로젝트 시작 전</a:t>
            </a:r>
            <a:r>
              <a:rPr lang="en-US" altLang="ko-KR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그냥 온라인 회식 한 번 하세요</a:t>
            </a:r>
            <a:r>
              <a:rPr lang="en-US" altLang="ko-KR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!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B9F8923C-EB09-16C5-E637-ED04EDFFC0F4}"/>
              </a:ext>
            </a:extLst>
          </p:cNvPr>
          <p:cNvSpPr txBox="1"/>
          <p:nvPr/>
        </p:nvSpPr>
        <p:spPr>
          <a:xfrm>
            <a:off x="1302327" y="2973786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다른 팀원 얘기 들어주기</a:t>
            </a:r>
            <a:endParaRPr sz="2400"/>
          </a:p>
        </p:txBody>
      </p:sp>
      <p:sp>
        <p:nvSpPr>
          <p:cNvPr id="6" name="Google Shape;120;p2">
            <a:extLst>
              <a:ext uri="{FF2B5EF4-FFF2-40B4-BE49-F238E27FC236}">
                <a16:creationId xmlns:a16="http://schemas.microsoft.com/office/drawing/2014/main" id="{CAFC5A09-596C-7D65-31E2-E2D41EFECB85}"/>
              </a:ext>
            </a:extLst>
          </p:cNvPr>
          <p:cNvSpPr txBox="1"/>
          <p:nvPr/>
        </p:nvSpPr>
        <p:spPr>
          <a:xfrm>
            <a:off x="1302327" y="4115886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팀원을 설득하려면 논리적으로 설득하기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9740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배려심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2316091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팀원이 역량이 안되서 끙끙 앓고 있으면 어떡하시겠어요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?</a:t>
            </a: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24E1BB60-9E33-9B38-C275-C56E5B30B7A3}"/>
              </a:ext>
            </a:extLst>
          </p:cNvPr>
          <p:cNvSpPr txBox="1"/>
          <p:nvPr/>
        </p:nvSpPr>
        <p:spPr>
          <a:xfrm>
            <a:off x="1302327" y="3201774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답답해서 한숨쉬고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프로젝트 망할까봐 걱정하실건가요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?</a:t>
            </a:r>
            <a:endParaRPr sz="2400"/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AAA2B226-A9F4-09B6-D6AE-E6EFA78C9D81}"/>
              </a:ext>
            </a:extLst>
          </p:cNvPr>
          <p:cNvSpPr txBox="1"/>
          <p:nvPr/>
        </p:nvSpPr>
        <p:spPr>
          <a:xfrm>
            <a:off x="1302327" y="4087457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도와 주세요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남을 돕는게 내가 성장하는 길입니다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4382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프로젝트 이 후 해야될 일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10998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버그 리포팅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발생한 버그 내용</a:t>
            </a:r>
            <a:endParaRPr sz="2400"/>
          </a:p>
        </p:txBody>
      </p:sp>
      <p:sp>
        <p:nvSpPr>
          <p:cNvPr id="2" name="Google Shape;120;p2">
            <a:extLst>
              <a:ext uri="{FF2B5EF4-FFF2-40B4-BE49-F238E27FC236}">
                <a16:creationId xmlns:a16="http://schemas.microsoft.com/office/drawing/2014/main" id="{24E1BB60-9E33-9B38-C275-C56E5B30B7A3}"/>
              </a:ext>
            </a:extLst>
          </p:cNvPr>
          <p:cNvSpPr txBox="1"/>
          <p:nvPr/>
        </p:nvSpPr>
        <p:spPr>
          <a:xfrm>
            <a:off x="1302327" y="2827702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발생 원인</a:t>
            </a:r>
            <a:endParaRPr sz="2400"/>
          </a:p>
        </p:txBody>
      </p:sp>
      <p:sp>
        <p:nvSpPr>
          <p:cNvPr id="3" name="Google Shape;120;p2">
            <a:extLst>
              <a:ext uri="{FF2B5EF4-FFF2-40B4-BE49-F238E27FC236}">
                <a16:creationId xmlns:a16="http://schemas.microsoft.com/office/drawing/2014/main" id="{CC58F43A-4C45-7964-337E-DE66958263EE}"/>
              </a:ext>
            </a:extLst>
          </p:cNvPr>
          <p:cNvSpPr txBox="1"/>
          <p:nvPr/>
        </p:nvSpPr>
        <p:spPr>
          <a:xfrm>
            <a:off x="1302327" y="3713385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해결책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" name="Google Shape;120;p2">
            <a:extLst>
              <a:ext uri="{FF2B5EF4-FFF2-40B4-BE49-F238E27FC236}">
                <a16:creationId xmlns:a16="http://schemas.microsoft.com/office/drawing/2014/main" id="{E398F7F8-A8BB-C9DB-FC0E-299FB92C8EE1}"/>
              </a:ext>
            </a:extLst>
          </p:cNvPr>
          <p:cNvSpPr txBox="1"/>
          <p:nvPr/>
        </p:nvSpPr>
        <p:spPr>
          <a:xfrm>
            <a:off x="1302327" y="4599068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차선책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" name="Google Shape;120;p2">
            <a:extLst>
              <a:ext uri="{FF2B5EF4-FFF2-40B4-BE49-F238E27FC236}">
                <a16:creationId xmlns:a16="http://schemas.microsoft.com/office/drawing/2014/main" id="{4C12E9F1-11F3-3618-7C3B-AA28CFBBA971}"/>
              </a:ext>
            </a:extLst>
          </p:cNvPr>
          <p:cNvSpPr txBox="1"/>
          <p:nvPr/>
        </p:nvSpPr>
        <p:spPr>
          <a:xfrm>
            <a:off x="1302326" y="5582740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FF0000"/>
                </a:solidFill>
                <a:latin typeface="Malgun Gothic"/>
                <a:ea typeface="Malgun Gothic"/>
                <a:sym typeface="Malgun Gothic"/>
              </a:rPr>
              <a:t>이력서에 잘 포장해서 넣으세요</a:t>
            </a:r>
            <a:endParaRPr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60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백로그로 남은 기능 구현해보기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프로젝트 끝났다고 끝난게 아닙니다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!!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5793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온라인 마켓을 예로 들어볼게요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19291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구현된 기능 리팩토링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1942019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아직 안끝났어요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!!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0557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-1" y="3933896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41</a:t>
            </a: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기 화이팅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4936A422-A23A-247B-1469-5FE70B6A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33" y="4876006"/>
            <a:ext cx="3057143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537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4">
            <a:extLst>
              <a:ext uri="{FF2B5EF4-FFF2-40B4-BE49-F238E27FC236}">
                <a16:creationId xmlns:a16="http://schemas.microsoft.com/office/drawing/2014/main" id="{4254716B-6870-428C-B5EE-55E46A6E2895}"/>
              </a:ext>
            </a:extLst>
          </p:cNvPr>
          <p:cNvSpPr txBox="1">
            <a:spLocks/>
          </p:cNvSpPr>
          <p:nvPr/>
        </p:nvSpPr>
        <p:spPr>
          <a:xfrm>
            <a:off x="0" y="3933897"/>
            <a:ext cx="1300321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6"/>
              <a:buFont typeface="Arial"/>
              <a:buNone/>
              <a:defRPr sz="8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8000"/>
            </a:pP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프로젝트 설계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4800" b="1">
                <a:solidFill>
                  <a:schemeClr val="accent5">
                    <a:lumMod val="75000"/>
                  </a:schemeClr>
                </a:solidFill>
              </a:rPr>
              <a:t>구현 전 제일 먼저 해야될 일은</a:t>
            </a:r>
            <a:r>
              <a:rPr lang="en-US" altLang="ko-KR" sz="4800" b="1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ko-KR" altLang="en-US"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276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할 애플리케이션의 경계를 잘 설정하세요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E6F5A70F-2802-4B0E-A772-25B246C80878}"/>
              </a:ext>
            </a:extLst>
          </p:cNvPr>
          <p:cNvSpPr txBox="1"/>
          <p:nvPr/>
        </p:nvSpPr>
        <p:spPr>
          <a:xfrm>
            <a:off x="831273" y="2719574"/>
            <a:ext cx="1217194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Noto Sans Symbols"/>
              <a:buChar char="✔"/>
            </a:pPr>
            <a:endParaRPr sz="2400"/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4362F119-C659-5F4A-A2D2-F4A86616689C}"/>
              </a:ext>
            </a:extLst>
          </p:cNvPr>
          <p:cNvSpPr txBox="1"/>
          <p:nvPr/>
        </p:nvSpPr>
        <p:spPr>
          <a:xfrm>
            <a:off x="1302327" y="2376130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범위를 처음부터 넓게 잡지마세요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8" name="Google Shape;120;p2">
            <a:extLst>
              <a:ext uri="{FF2B5EF4-FFF2-40B4-BE49-F238E27FC236}">
                <a16:creationId xmlns:a16="http://schemas.microsoft.com/office/drawing/2014/main" id="{FBE8FBFE-2401-6E02-2831-B956BB3C0437}"/>
              </a:ext>
            </a:extLst>
          </p:cNvPr>
          <p:cNvSpPr txBox="1"/>
          <p:nvPr/>
        </p:nvSpPr>
        <p:spPr>
          <a:xfrm>
            <a:off x="1302327" y="3523138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단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확장의 가능성을 잘 판단하세요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2400"/>
          </a:p>
        </p:txBody>
      </p:sp>
      <p:sp>
        <p:nvSpPr>
          <p:cNvPr id="9" name="Google Shape;120;p2">
            <a:extLst>
              <a:ext uri="{FF2B5EF4-FFF2-40B4-BE49-F238E27FC236}">
                <a16:creationId xmlns:a16="http://schemas.microsoft.com/office/drawing/2014/main" id="{4CAE37FF-C1F1-C09A-B001-9E1968701E17}"/>
              </a:ext>
            </a:extLst>
          </p:cNvPr>
          <p:cNvSpPr txBox="1"/>
          <p:nvPr/>
        </p:nvSpPr>
        <p:spPr>
          <a:xfrm>
            <a:off x="1302327" y="4681081"/>
            <a:ext cx="11700885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Wingdings" panose="05000000000000000000" pitchFamily="2" charset="2"/>
              <a:buChar char="§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예</a:t>
            </a:r>
            <a:r>
              <a:rPr lang="en-US" altLang="ko-KR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sz="2400"/>
          </a:p>
        </p:txBody>
      </p:sp>
      <p:sp>
        <p:nvSpPr>
          <p:cNvPr id="11" name="Google Shape;120;p2">
            <a:extLst>
              <a:ext uri="{FF2B5EF4-FFF2-40B4-BE49-F238E27FC236}">
                <a16:creationId xmlns:a16="http://schemas.microsoft.com/office/drawing/2014/main" id="{9BA3719B-69B0-3D50-7403-8A1408708A6C}"/>
              </a:ext>
            </a:extLst>
          </p:cNvPr>
          <p:cNvSpPr txBox="1"/>
          <p:nvPr/>
        </p:nvSpPr>
        <p:spPr>
          <a:xfrm>
            <a:off x="1925782" y="5824207"/>
            <a:ext cx="11077430" cy="59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200"/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2F5597"/>
                </a:solidFill>
                <a:latin typeface="Malgun Gothic"/>
                <a:ea typeface="Malgun Gothic"/>
                <a:sym typeface="Malgun Gothic"/>
              </a:rPr>
              <a:t>오픈 마켓인지 아닌지에 따라서 애플리케이션 설계는 천차만별이다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4526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476081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오픈 마켓이 아닌 단순 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mall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의 경우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1B2633-2776-24DC-3DD3-AD51BE32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74" y="1744085"/>
            <a:ext cx="8288666" cy="62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16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476081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sym typeface="Malgun Gothic"/>
              </a:rPr>
              <a:t>오픈 마켓의 경우</a:t>
            </a:r>
            <a:endParaRPr lang="ko-KR" altLang="en-US" sz="3200">
              <a:solidFill>
                <a:srgbClr val="C0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39B3A0-798B-F1EC-0C35-2CF4FC08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76" y="1436453"/>
            <a:ext cx="8554460" cy="68791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EAA4E1-D6D3-69C1-ED34-112621691961}"/>
              </a:ext>
            </a:extLst>
          </p:cNvPr>
          <p:cNvSpPr/>
          <p:nvPr/>
        </p:nvSpPr>
        <p:spPr>
          <a:xfrm>
            <a:off x="3906982" y="6788727"/>
            <a:ext cx="1814946" cy="518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F35E93-AB05-E8CA-590A-C3279257010A}"/>
              </a:ext>
            </a:extLst>
          </p:cNvPr>
          <p:cNvSpPr/>
          <p:nvPr/>
        </p:nvSpPr>
        <p:spPr>
          <a:xfrm>
            <a:off x="3906982" y="7552143"/>
            <a:ext cx="1814946" cy="518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9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772751" y="836299"/>
            <a:ext cx="11457709" cy="51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F5597"/>
              </a:buClr>
              <a:buSzPts val="3200"/>
            </a:pP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서비스의 기능을 도메인 단위로 선정하세요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 순위 포함</a:t>
            </a:r>
            <a:r>
              <a:rPr lang="en-US" altLang="ko-KR" sz="32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B7265-6E4C-39C7-D80A-F352810CF1B6}"/>
              </a:ext>
            </a:extLst>
          </p:cNvPr>
          <p:cNvSpPr/>
          <p:nvPr/>
        </p:nvSpPr>
        <p:spPr>
          <a:xfrm>
            <a:off x="3564377" y="2042608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회원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2C488D-BBBE-97FC-7200-96437F13EA36}"/>
              </a:ext>
            </a:extLst>
          </p:cNvPr>
          <p:cNvSpPr/>
          <p:nvPr/>
        </p:nvSpPr>
        <p:spPr>
          <a:xfrm>
            <a:off x="775854" y="1690047"/>
            <a:ext cx="11928764" cy="6830498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altLang="ko-KR" sz="32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86DD0D-C149-9CE1-8D7D-3ED5C37E1DEE}"/>
              </a:ext>
            </a:extLst>
          </p:cNvPr>
          <p:cNvSpPr/>
          <p:nvPr/>
        </p:nvSpPr>
        <p:spPr>
          <a:xfrm>
            <a:off x="8402063" y="2042608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주문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19B66-CD8D-96B8-3368-A3CD7D09F7CD}"/>
              </a:ext>
            </a:extLst>
          </p:cNvPr>
          <p:cNvSpPr/>
          <p:nvPr/>
        </p:nvSpPr>
        <p:spPr>
          <a:xfrm>
            <a:off x="10820905" y="2042608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상품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C077D1-464D-5D24-84A1-5FF84FB0BFBE}"/>
              </a:ext>
            </a:extLst>
          </p:cNvPr>
          <p:cNvSpPr/>
          <p:nvPr/>
        </p:nvSpPr>
        <p:spPr>
          <a:xfrm>
            <a:off x="1183774" y="3769954"/>
            <a:ext cx="1406454" cy="1196796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배송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B3F31-AFB4-9D77-8706-D51C2A19BF49}"/>
              </a:ext>
            </a:extLst>
          </p:cNvPr>
          <p:cNvSpPr/>
          <p:nvPr/>
        </p:nvSpPr>
        <p:spPr>
          <a:xfrm>
            <a:off x="6009192" y="5405069"/>
            <a:ext cx="1406454" cy="1196796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결제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A0066-9B91-032B-E0F6-5A8C8CD1D53C}"/>
              </a:ext>
            </a:extLst>
          </p:cNvPr>
          <p:cNvSpPr/>
          <p:nvPr/>
        </p:nvSpPr>
        <p:spPr>
          <a:xfrm>
            <a:off x="1145534" y="2042608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구매자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D140A5-30CD-F952-DE61-304A99083805}"/>
              </a:ext>
            </a:extLst>
          </p:cNvPr>
          <p:cNvSpPr/>
          <p:nvPr/>
        </p:nvSpPr>
        <p:spPr>
          <a:xfrm>
            <a:off x="5983220" y="2042608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판매자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03C55C-33E9-3858-48A5-C0AB45DE15CA}"/>
              </a:ext>
            </a:extLst>
          </p:cNvPr>
          <p:cNvSpPr/>
          <p:nvPr/>
        </p:nvSpPr>
        <p:spPr>
          <a:xfrm>
            <a:off x="10820905" y="3769954"/>
            <a:ext cx="1406454" cy="1196796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상품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카테고리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BCD3E5-D5BB-B0B0-B676-ECB4A84AE6E6}"/>
              </a:ext>
            </a:extLst>
          </p:cNvPr>
          <p:cNvSpPr/>
          <p:nvPr/>
        </p:nvSpPr>
        <p:spPr>
          <a:xfrm>
            <a:off x="3596483" y="5405069"/>
            <a:ext cx="1406454" cy="1196796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구매 후기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91592-B334-D0E3-E657-8CBE5F750DAB}"/>
              </a:ext>
            </a:extLst>
          </p:cNvPr>
          <p:cNvSpPr/>
          <p:nvPr/>
        </p:nvSpPr>
        <p:spPr>
          <a:xfrm>
            <a:off x="6002340" y="3769954"/>
            <a:ext cx="1406454" cy="1196796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포인트</a:t>
            </a:r>
            <a:endParaRPr lang="en-US" altLang="ko-KR" sz="2400" b="1">
              <a:ln w="0"/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5B7EA7-84C4-883D-8151-391C27C8D1C1}"/>
              </a:ext>
            </a:extLst>
          </p:cNvPr>
          <p:cNvSpPr/>
          <p:nvPr/>
        </p:nvSpPr>
        <p:spPr>
          <a:xfrm>
            <a:off x="8421901" y="5405069"/>
            <a:ext cx="1406454" cy="1196796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공지사항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8DC73B-D7B2-A19B-C82D-1B8B2A9A0D4B}"/>
              </a:ext>
            </a:extLst>
          </p:cNvPr>
          <p:cNvSpPr/>
          <p:nvPr/>
        </p:nvSpPr>
        <p:spPr>
          <a:xfrm>
            <a:off x="3564377" y="7026979"/>
            <a:ext cx="1406454" cy="1196796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Q&amp;A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64BF90-9A4D-8F9F-9FFD-EA37D123DAD1}"/>
              </a:ext>
            </a:extLst>
          </p:cNvPr>
          <p:cNvSpPr/>
          <p:nvPr/>
        </p:nvSpPr>
        <p:spPr>
          <a:xfrm>
            <a:off x="1183774" y="5405069"/>
            <a:ext cx="1406454" cy="1196796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구매 내역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C39A3D-23FE-8BFA-BCAC-E8CA6D2ED288}"/>
              </a:ext>
            </a:extLst>
          </p:cNvPr>
          <p:cNvSpPr/>
          <p:nvPr/>
        </p:nvSpPr>
        <p:spPr>
          <a:xfrm>
            <a:off x="1145534" y="7026979"/>
            <a:ext cx="1406454" cy="1196796"/>
          </a:xfrm>
          <a:prstGeom prst="rect">
            <a:avLst/>
          </a:prstGeom>
          <a:solidFill>
            <a:srgbClr val="00B05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판매 내역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93A679-5F24-ED70-D71B-563502105198}"/>
              </a:ext>
            </a:extLst>
          </p:cNvPr>
          <p:cNvSpPr/>
          <p:nvPr/>
        </p:nvSpPr>
        <p:spPr>
          <a:xfrm>
            <a:off x="3593057" y="3769954"/>
            <a:ext cx="1406454" cy="1196796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상품 즐겨찾기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E0B8C1-122A-8C1F-1F7A-6A6B8761F784}"/>
              </a:ext>
            </a:extLst>
          </p:cNvPr>
          <p:cNvSpPr/>
          <p:nvPr/>
        </p:nvSpPr>
        <p:spPr>
          <a:xfrm>
            <a:off x="8411623" y="3769954"/>
            <a:ext cx="1406454" cy="1196796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장바구니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91F41B-ED7F-6AE5-2175-BB92612796BE}"/>
              </a:ext>
            </a:extLst>
          </p:cNvPr>
          <p:cNvSpPr/>
          <p:nvPr/>
        </p:nvSpPr>
        <p:spPr>
          <a:xfrm>
            <a:off x="10834609" y="5405069"/>
            <a:ext cx="1406454" cy="1196796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반품</a:t>
            </a:r>
            <a:r>
              <a:rPr lang="en-US" altLang="ko-KR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/</a:t>
            </a:r>
          </a:p>
          <a:p>
            <a:pPr algn="ctr"/>
            <a:r>
              <a:rPr lang="ko-KR" altLang="en-US" sz="2400" b="1">
                <a:ln w="0"/>
                <a:latin typeface="맑은 고딕" panose="020B0503020000020004" pitchFamily="50" charset="-127"/>
                <a:ea typeface="맑은 고딕" panose="020B0503020000020004" pitchFamily="50" charset="-127"/>
                <a:cs typeface="Microsoft Himalaya" panose="01010100010101010101" pitchFamily="2" charset="0"/>
              </a:rPr>
              <a:t>교환</a:t>
            </a:r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965C49-EF25-6276-BF4E-A9C1B8DF62F6}"/>
              </a:ext>
            </a:extLst>
          </p:cNvPr>
          <p:cNvSpPr/>
          <p:nvPr/>
        </p:nvSpPr>
        <p:spPr>
          <a:xfrm>
            <a:off x="5983220" y="7026979"/>
            <a:ext cx="1406454" cy="1196796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DA651F-B2AC-7E15-D6BE-4A54F5A17826}"/>
              </a:ext>
            </a:extLst>
          </p:cNvPr>
          <p:cNvSpPr/>
          <p:nvPr/>
        </p:nvSpPr>
        <p:spPr>
          <a:xfrm>
            <a:off x="8402063" y="7026979"/>
            <a:ext cx="1406454" cy="1196796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C1E289-F077-9A7C-00FD-91E736541C58}"/>
              </a:ext>
            </a:extLst>
          </p:cNvPr>
          <p:cNvSpPr/>
          <p:nvPr/>
        </p:nvSpPr>
        <p:spPr>
          <a:xfrm>
            <a:off x="10820905" y="7026979"/>
            <a:ext cx="1406454" cy="1196796"/>
          </a:xfrm>
          <a:prstGeom prst="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altLang="ko-KR" sz="2400" b="1">
              <a:ln w="0"/>
              <a:latin typeface="맑은 고딕" panose="020B0503020000020004" pitchFamily="50" charset="-127"/>
              <a:ea typeface="맑은 고딕" panose="020B0503020000020004" pitchFamily="50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10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472</Words>
  <Application>Microsoft Office PowerPoint</Application>
  <PresentationFormat>사용자 지정</PresentationFormat>
  <Paragraphs>101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Noto Sans Symbols</vt:lpstr>
      <vt:lpstr>Malgun Gothic</vt:lpstr>
      <vt:lpstr>Malgun Gothic</vt:lpstr>
      <vt:lpstr>Arial</vt:lpstr>
      <vt:lpstr>Calibri</vt:lpstr>
      <vt:lpstr>Wingdings</vt:lpstr>
      <vt:lpstr>Office 테마</vt:lpstr>
      <vt:lpstr>[보이는 라디오 with 41기 수강생]</vt:lpstr>
      <vt:lpstr>PowerPoint 프레젠테이션</vt:lpstr>
      <vt:lpstr>PowerPoint 프레젠테이션</vt:lpstr>
      <vt:lpstr>PowerPoint 프레젠테이션</vt:lpstr>
      <vt:lpstr>PowerPoint 프레젠테이션</vt:lpstr>
      <vt:lpstr>1. 서비스 할 애플리케이션의 경계를 잘 설정하세요</vt:lpstr>
      <vt:lpstr>오픈 마켓이 아닌 단순 mall의 경우</vt:lpstr>
      <vt:lpstr>오픈 마켓의 경우</vt:lpstr>
      <vt:lpstr>2. 서비스의 기능을 도메인 단위로 선정하세요(우선 순위 포함)</vt:lpstr>
      <vt:lpstr>3. 도메인별로 Entity의 틀을 만드세요</vt:lpstr>
      <vt:lpstr>4. Entity에 필요한 기본 필드를 채워 넣으세요</vt:lpstr>
      <vt:lpstr>5. Controller의 틀을 만드세요</vt:lpstr>
      <vt:lpstr>6. Entity에 맞는 DTO를 만드세요</vt:lpstr>
      <vt:lpstr>7. Controller에 Stub을 적용하세요</vt:lpstr>
      <vt:lpstr>8. Controller의 슬라이스 테스트 케이스를 만드세요</vt:lpstr>
      <vt:lpstr>9. DTO에 유효성 검증을 적용하세요</vt:lpstr>
      <vt:lpstr>10. 기본적인 API 문서 생성을 위한 documentation 로직을 슬라이스 테스트 케이스에 추가하고 API 문서를 만드세요.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팀원의 학습 상태</vt:lpstr>
      <vt:lpstr>2. 기술 스택</vt:lpstr>
      <vt:lpstr>3. 개발 업무 배분</vt:lpstr>
      <vt:lpstr>4. 기능 테스트</vt:lpstr>
      <vt:lpstr>PowerPoint 프레젠테이션</vt:lpstr>
      <vt:lpstr>1. 팀원 간의 커뮤니케이션</vt:lpstr>
      <vt:lpstr>2. 배려심</vt:lpstr>
      <vt:lpstr>PowerPoint 프레젠테이션</vt:lpstr>
      <vt:lpstr>1. 버그 리포팅</vt:lpstr>
      <vt:lpstr>2. 백로그로 남은 기능 구현해보기</vt:lpstr>
      <vt:lpstr>3. 구현된 기능 리팩토링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[Java Stream 강의 자료]</dc:title>
  <cp:lastModifiedBy>황정식</cp:lastModifiedBy>
  <cp:revision>27</cp:revision>
  <dcterms:modified xsi:type="dcterms:W3CDTF">2022-12-14T08:09:50Z</dcterms:modified>
</cp:coreProperties>
</file>