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Poppins Bold" charset="1" panose="02000000000000000000"/>
      <p:regular r:id="rId28"/>
    </p:embeddedFont>
    <p:embeddedFont>
      <p:font typeface="Poppins Medium" charset="1" panose="02000000000000000000"/>
      <p:regular r:id="rId29"/>
    </p:embeddedFont>
    <p:embeddedFont>
      <p:font typeface="Poppins Medium Bold" charset="1" panose="02000000000000000000"/>
      <p:regular r:id="rId30"/>
    </p:embeddedFont>
    <p:embeddedFont>
      <p:font typeface="Poppins Light" charset="1" panose="020000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80500" y="4099684"/>
            <a:ext cx="1142289" cy="2087631"/>
          </a:xfrm>
          <a:custGeom>
            <a:avLst/>
            <a:gdLst/>
            <a:ahLst/>
            <a:cxnLst/>
            <a:rect r="r" b="b" t="t" l="l"/>
            <a:pathLst>
              <a:path h="2087631" w="1142289">
                <a:moveTo>
                  <a:pt x="0" y="0"/>
                </a:moveTo>
                <a:lnTo>
                  <a:pt x="1142288" y="0"/>
                </a:lnTo>
                <a:lnTo>
                  <a:pt x="1142288" y="2087632"/>
                </a:lnTo>
                <a:lnTo>
                  <a:pt x="0" y="2087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1" t="0" r="-41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75088" y="3330427"/>
            <a:ext cx="6912796" cy="5713777"/>
            <a:chOff x="0" y="0"/>
            <a:chExt cx="9217061" cy="761836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28600"/>
              <a:ext cx="9217061" cy="60008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499"/>
                </a:lnSpc>
              </a:pPr>
              <a:r>
                <a:rPr lang="en-US" sz="11499">
                  <a:solidFill>
                    <a:srgbClr val="43A5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CADÊ </a:t>
              </a:r>
            </a:p>
            <a:p>
              <a:pPr algn="l">
                <a:lnSpc>
                  <a:spcPts val="11500"/>
                </a:lnSpc>
              </a:pPr>
              <a:r>
                <a:rPr lang="en-US" sz="11500">
                  <a:solidFill>
                    <a:srgbClr val="43A5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 DE BEBER?</a:t>
              </a:r>
            </a:p>
          </p:txBody>
        </p:sp>
        <p:sp>
          <p:nvSpPr>
            <p:cNvPr name="AutoShape 5" id="5"/>
            <p:cNvSpPr/>
            <p:nvPr/>
          </p:nvSpPr>
          <p:spPr>
            <a:xfrm rot="0">
              <a:off x="0" y="6697310"/>
              <a:ext cx="9073621" cy="12700"/>
            </a:xfrm>
            <a:prstGeom prst="rect">
              <a:avLst/>
            </a:prstGeom>
            <a:solidFill>
              <a:srgbClr val="323232"/>
            </a:solid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6784931"/>
              <a:ext cx="7594250" cy="8334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00"/>
                </a:lnSpc>
              </a:pPr>
              <a:r>
                <a:rPr lang="en-US" sz="2000" spc="40">
                  <a:solidFill>
                    <a:srgbClr val="32323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SEQUÊNCI</a:t>
              </a:r>
              <a:r>
                <a:rPr lang="en-US" sz="2000" spc="40">
                  <a:solidFill>
                    <a:srgbClr val="32323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 DIDÁTICA 3</a:t>
              </a:r>
            </a:p>
            <a:p>
              <a:pPr algn="l">
                <a:lnSpc>
                  <a:spcPts val="2400"/>
                </a:lnSpc>
              </a:pPr>
              <a:r>
                <a:rPr lang="en-US" sz="2000" spc="40">
                  <a:solidFill>
                    <a:srgbClr val="32323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Guardiões do Planeta Azul: Missão H</a:t>
              </a:r>
              <a:r>
                <a:rPr lang="en-US" sz="2000" spc="40">
                  <a:solidFill>
                    <a:srgbClr val="32323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</a:t>
              </a:r>
              <a:r>
                <a:rPr lang="en-US" sz="2000" spc="40">
                  <a:solidFill>
                    <a:srgbClr val="32323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2053700" y="0"/>
            <a:ext cx="6234300" cy="10287000"/>
          </a:xfrm>
          <a:custGeom>
            <a:avLst/>
            <a:gdLst/>
            <a:ahLst/>
            <a:cxnLst/>
            <a:rect r="r" b="b" t="t" l="l"/>
            <a:pathLst>
              <a:path h="10287000" w="6234300">
                <a:moveTo>
                  <a:pt x="0" y="0"/>
                </a:moveTo>
                <a:lnTo>
                  <a:pt x="6234300" y="0"/>
                </a:lnTo>
                <a:lnTo>
                  <a:pt x="62343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286" t="-484" r="-5286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75088" y="1028700"/>
            <a:ext cx="6702086" cy="334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b="true" sz="2199" spc="175">
                <a:solidFill>
                  <a:srgbClr val="323232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AULA 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713907"/>
            <a:ext cx="9134301" cy="3985922"/>
          </a:xfrm>
          <a:custGeom>
            <a:avLst/>
            <a:gdLst/>
            <a:ahLst/>
            <a:cxnLst/>
            <a:rect r="r" b="b" t="t" l="l"/>
            <a:pathLst>
              <a:path h="3985922" w="9134301">
                <a:moveTo>
                  <a:pt x="0" y="0"/>
                </a:moveTo>
                <a:lnTo>
                  <a:pt x="9134301" y="0"/>
                </a:lnTo>
                <a:lnTo>
                  <a:pt x="9134301" y="3985922"/>
                </a:lnTo>
                <a:lnTo>
                  <a:pt x="0" y="39859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57" t="-14380" r="-5457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8960423" y="8713907"/>
            <a:ext cx="9416267" cy="3976260"/>
          </a:xfrm>
          <a:custGeom>
            <a:avLst/>
            <a:gdLst/>
            <a:ahLst/>
            <a:cxnLst/>
            <a:rect r="r" b="b" t="t" l="l"/>
            <a:pathLst>
              <a:path h="3976260" w="9416267">
                <a:moveTo>
                  <a:pt x="9416268" y="0"/>
                </a:moveTo>
                <a:lnTo>
                  <a:pt x="0" y="0"/>
                </a:lnTo>
                <a:lnTo>
                  <a:pt x="0" y="3976260"/>
                </a:lnTo>
                <a:lnTo>
                  <a:pt x="9416268" y="3976260"/>
                </a:lnTo>
                <a:lnTo>
                  <a:pt x="9416268" y="0"/>
                </a:lnTo>
                <a:close/>
              </a:path>
            </a:pathLst>
          </a:custGeom>
          <a:blipFill>
            <a:blip r:embed="rId3"/>
            <a:stretch>
              <a:fillRect l="-2299" t="-14658" r="-5294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45134" y="6852087"/>
            <a:ext cx="4553739" cy="4382974"/>
          </a:xfrm>
          <a:custGeom>
            <a:avLst/>
            <a:gdLst/>
            <a:ahLst/>
            <a:cxnLst/>
            <a:rect r="r" b="b" t="t" l="l"/>
            <a:pathLst>
              <a:path h="4382974" w="4553739">
                <a:moveTo>
                  <a:pt x="0" y="0"/>
                </a:moveTo>
                <a:lnTo>
                  <a:pt x="4553739" y="0"/>
                </a:lnTo>
                <a:lnTo>
                  <a:pt x="4553739" y="4382974"/>
                </a:lnTo>
                <a:lnTo>
                  <a:pt x="0" y="43829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698819" y="6392635"/>
            <a:ext cx="3939476" cy="2650939"/>
          </a:xfrm>
          <a:custGeom>
            <a:avLst/>
            <a:gdLst/>
            <a:ahLst/>
            <a:cxnLst/>
            <a:rect r="r" b="b" t="t" l="l"/>
            <a:pathLst>
              <a:path h="2650939" w="3939476">
                <a:moveTo>
                  <a:pt x="0" y="0"/>
                </a:moveTo>
                <a:lnTo>
                  <a:pt x="3939476" y="0"/>
                </a:lnTo>
                <a:lnTo>
                  <a:pt x="3939476" y="2650939"/>
                </a:lnTo>
                <a:lnTo>
                  <a:pt x="0" y="26509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47750"/>
            <a:ext cx="9268824" cy="1402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sz="4800">
                <a:solidFill>
                  <a:srgbClr val="43A5FF"/>
                </a:solidFill>
                <a:latin typeface="Poppins Bold"/>
                <a:ea typeface="Poppins Bold"/>
                <a:cs typeface="Poppins Bold"/>
                <a:sym typeface="Poppins Bold"/>
              </a:rPr>
              <a:t>O Que os Olhos Não Veem... A Água Sente!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219944"/>
            <a:ext cx="10912436" cy="5550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</a:pPr>
            <a:r>
              <a:rPr lang="en-US" sz="2799" spc="55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Por não podermos enxergar a água debaixo do solo, ela pode se tornar poluída sem que percebamos, até que seja tarde demais para reverter o dano! </a:t>
            </a:r>
          </a:p>
          <a:p>
            <a:pPr algn="ctr" marL="0" indent="0" lvl="0">
              <a:lnSpc>
                <a:spcPts val="2850"/>
              </a:lnSpc>
            </a:pPr>
          </a:p>
          <a:p>
            <a:pPr algn="ctr" marL="0" indent="0" lvl="0">
              <a:lnSpc>
                <a:spcPts val="4199"/>
              </a:lnSpc>
            </a:pPr>
            <a:r>
              <a:rPr lang="en-US" sz="2799" spc="55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Isso acontecer pela contaminação por coisas que entram no solo e chegam até a água, como por exemplo:</a:t>
            </a:r>
          </a:p>
          <a:p>
            <a:pPr algn="just" marL="0" indent="0" lvl="0">
              <a:lnSpc>
                <a:spcPts val="1950"/>
              </a:lnSpc>
            </a:pPr>
          </a:p>
          <a:p>
            <a:pPr algn="just" marL="539751" indent="-269876" lvl="1">
              <a:lnSpc>
                <a:spcPts val="3750"/>
              </a:lnSpc>
              <a:buFont typeface="Arial"/>
              <a:buChar char="•"/>
            </a:pPr>
            <a:r>
              <a:rPr lang="en-US" sz="2500" spc="50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Lixo jogado no chão</a:t>
            </a:r>
          </a:p>
          <a:p>
            <a:pPr algn="just" marL="539751" indent="-269876" lvl="1">
              <a:lnSpc>
                <a:spcPts val="3750"/>
              </a:lnSpc>
              <a:buFont typeface="Arial"/>
              <a:buChar char="•"/>
            </a:pPr>
            <a:r>
              <a:rPr lang="en-US" sz="2500" spc="50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Produtos químicos nas plantações</a:t>
            </a:r>
          </a:p>
          <a:p>
            <a:pPr algn="just" marL="539751" indent="-269876" lvl="1">
              <a:lnSpc>
                <a:spcPts val="3750"/>
              </a:lnSpc>
              <a:buFont typeface="Arial"/>
              <a:buChar char="•"/>
            </a:pPr>
            <a:r>
              <a:rPr lang="en-US" sz="2500" spc="50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Esgoto sem tratamento</a:t>
            </a:r>
          </a:p>
          <a:p>
            <a:pPr algn="just" marL="539751" indent="-269876" lvl="1">
              <a:lnSpc>
                <a:spcPts val="3750"/>
              </a:lnSpc>
              <a:buFont typeface="Arial"/>
              <a:buChar char="•"/>
            </a:pPr>
            <a:r>
              <a:rPr lang="en-US" sz="2500" spc="50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Óleo e combustíveis</a:t>
            </a:r>
          </a:p>
          <a:p>
            <a:pPr algn="just">
              <a:lnSpc>
                <a:spcPts val="3473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A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44173" y="1349758"/>
            <a:ext cx="3542364" cy="6511352"/>
          </a:xfrm>
          <a:custGeom>
            <a:avLst/>
            <a:gdLst/>
            <a:ahLst/>
            <a:cxnLst/>
            <a:rect r="r" b="b" t="t" l="l"/>
            <a:pathLst>
              <a:path h="6511352" w="3542364">
                <a:moveTo>
                  <a:pt x="0" y="0"/>
                </a:moveTo>
                <a:lnTo>
                  <a:pt x="3542363" y="0"/>
                </a:lnTo>
                <a:lnTo>
                  <a:pt x="3542363" y="6511351"/>
                </a:lnTo>
                <a:lnTo>
                  <a:pt x="0" y="65113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517" b="-3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72888" y="3896241"/>
            <a:ext cx="14331882" cy="1204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29"/>
              </a:lnSpc>
            </a:pPr>
            <a:r>
              <a:rPr lang="en-US" sz="8199">
                <a:solidFill>
                  <a:srgbClr val="FFFEFE"/>
                </a:solidFill>
                <a:latin typeface="Poppins Bold"/>
                <a:ea typeface="Poppins Bold"/>
                <a:cs typeface="Poppins Bold"/>
                <a:sym typeface="Poppins Bold"/>
              </a:rPr>
              <a:t>E a água potável?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34468" y="2503890"/>
            <a:ext cx="5977428" cy="7783110"/>
          </a:xfrm>
          <a:custGeom>
            <a:avLst/>
            <a:gdLst/>
            <a:ahLst/>
            <a:cxnLst/>
            <a:rect r="r" b="b" t="t" l="l"/>
            <a:pathLst>
              <a:path h="7783110" w="5977428">
                <a:moveTo>
                  <a:pt x="0" y="0"/>
                </a:moveTo>
                <a:lnTo>
                  <a:pt x="5977428" y="0"/>
                </a:lnTo>
                <a:lnTo>
                  <a:pt x="5977428" y="7783110"/>
                </a:lnTo>
                <a:lnTo>
                  <a:pt x="0" y="7783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66146" y="3712398"/>
            <a:ext cx="9170043" cy="196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0"/>
              </a:lnSpc>
            </a:pPr>
            <a:r>
              <a:rPr lang="en-US" sz="2600" spc="52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água potável é aquela que pode ser consumida com segurança, ou seja, está livre de substâncias e organismos que possam causar doenças. Além disso, não possui cor, gosto ou cheiro.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6146" y="1066800"/>
            <a:ext cx="10688570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75"/>
              </a:lnSpc>
            </a:pPr>
            <a:r>
              <a:rPr lang="en-US" sz="6500">
                <a:solidFill>
                  <a:srgbClr val="43A5FF"/>
                </a:solidFill>
                <a:latin typeface="Poppins Bold"/>
                <a:ea typeface="Poppins Bold"/>
                <a:cs typeface="Poppins Bold"/>
                <a:sym typeface="Poppins Bold"/>
              </a:rPr>
              <a:t>O que é água potável?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233336"/>
            <a:ext cx="8916764" cy="196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0"/>
              </a:lnSpc>
            </a:pPr>
            <a:r>
              <a:rPr lang="en-US" sz="2600" spc="52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Normalmente, ág</a:t>
            </a:r>
            <a:r>
              <a:rPr lang="en-US" sz="2600" spc="52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uas de rios e lagos não são próprias para consumo humano, sendo fundamental que passem por processos específicos em estações de tratamento de água.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43354" y="2778381"/>
            <a:ext cx="14401292" cy="7182774"/>
          </a:xfrm>
          <a:custGeom>
            <a:avLst/>
            <a:gdLst/>
            <a:ahLst/>
            <a:cxnLst/>
            <a:rect r="r" b="b" t="t" l="l"/>
            <a:pathLst>
              <a:path h="7182774" w="14401292">
                <a:moveTo>
                  <a:pt x="0" y="0"/>
                </a:moveTo>
                <a:lnTo>
                  <a:pt x="14401292" y="0"/>
                </a:lnTo>
                <a:lnTo>
                  <a:pt x="14401292" y="7182773"/>
                </a:lnTo>
                <a:lnTo>
                  <a:pt x="0" y="71827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764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57275"/>
            <a:ext cx="13501413" cy="72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0"/>
              </a:lnSpc>
            </a:pPr>
            <a:r>
              <a:rPr lang="en-US" sz="5000">
                <a:solidFill>
                  <a:srgbClr val="43A5FF"/>
                </a:solidFill>
                <a:latin typeface="Poppins Bold"/>
                <a:ea typeface="Poppins Bold"/>
                <a:cs typeface="Poppins Bold"/>
                <a:sym typeface="Poppins Bold"/>
              </a:rPr>
              <a:t>Água Potável no Mundo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85349" y="2100153"/>
            <a:ext cx="12717302" cy="415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6"/>
              </a:lnSpc>
            </a:pPr>
            <a:r>
              <a:rPr lang="en-US" sz="2357" spc="47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Porcentagem da população que utiliza de fontes de água</a:t>
            </a:r>
            <a:r>
              <a:rPr lang="en-US" sz="2357" spc="47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não tratada.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14809244" y="5284414"/>
            <a:ext cx="5866730" cy="26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7"/>
              </a:lnSpc>
            </a:pPr>
            <a:r>
              <a:rPr lang="en-US" sz="1498" spc="29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Imagem: SUNICEF; OMS, 2017.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72336" y="2833777"/>
            <a:ext cx="3308678" cy="4619446"/>
          </a:xfrm>
          <a:custGeom>
            <a:avLst/>
            <a:gdLst/>
            <a:ahLst/>
            <a:cxnLst/>
            <a:rect r="r" b="b" t="t" l="l"/>
            <a:pathLst>
              <a:path h="4619446" w="3308678">
                <a:moveTo>
                  <a:pt x="0" y="0"/>
                </a:moveTo>
                <a:lnTo>
                  <a:pt x="3308678" y="0"/>
                </a:lnTo>
                <a:lnTo>
                  <a:pt x="3308678" y="4619446"/>
                </a:lnTo>
                <a:lnTo>
                  <a:pt x="0" y="46194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657222"/>
            <a:ext cx="9538712" cy="5601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35"/>
              </a:lnSpc>
            </a:pPr>
            <a:r>
              <a:rPr lang="en-US" sz="2490" spc="49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Organização Mundial de Saúde estima que, em 2022, pelo menos 1,7 bilhão de pessoas em todo o mundo utilizaram uma fonte de água potável contaminada com fezes. </a:t>
            </a:r>
          </a:p>
          <a:p>
            <a:pPr algn="just" marL="0" indent="0" lvl="0">
              <a:lnSpc>
                <a:spcPts val="2535"/>
              </a:lnSpc>
            </a:pPr>
          </a:p>
          <a:p>
            <a:pPr algn="just" marL="0" indent="0" lvl="0">
              <a:lnSpc>
                <a:spcPts val="3735"/>
              </a:lnSpc>
            </a:pPr>
            <a:r>
              <a:rPr lang="en-US" sz="2490" spc="49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Novo relatório revela que 1 em cada 3 pessoas no mundo não tem acesso a água potável!</a:t>
            </a:r>
          </a:p>
          <a:p>
            <a:pPr algn="just" marL="0" indent="0" lvl="0">
              <a:lnSpc>
                <a:spcPts val="1485"/>
              </a:lnSpc>
            </a:pPr>
          </a:p>
          <a:p>
            <a:pPr algn="just">
              <a:lnSpc>
                <a:spcPts val="3735"/>
              </a:lnSpc>
            </a:pPr>
            <a:r>
              <a:rPr lang="en-US" sz="2490" spc="49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Saneamento deficiente e água contaminada também estão ligados à transmissão de doenças como cólera,  diarreia, febre tifoide e poliomielite. Estima-se que isso cause, a cada ano, aproximadamente 505 mil mortes por diarreia.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57275"/>
            <a:ext cx="7532331" cy="145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0"/>
              </a:lnSpc>
            </a:pPr>
            <a:r>
              <a:rPr lang="en-US" sz="5000">
                <a:solidFill>
                  <a:srgbClr val="43A5FF"/>
                </a:solidFill>
                <a:latin typeface="Poppins Bold"/>
                <a:ea typeface="Poppins Bold"/>
                <a:cs typeface="Poppins Bold"/>
                <a:sym typeface="Poppins Bold"/>
              </a:rPr>
              <a:t>Distribuição de Água Potável no Mundo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15910" y="748907"/>
            <a:ext cx="9350513" cy="8789187"/>
          </a:xfrm>
          <a:custGeom>
            <a:avLst/>
            <a:gdLst/>
            <a:ahLst/>
            <a:cxnLst/>
            <a:rect r="r" b="b" t="t" l="l"/>
            <a:pathLst>
              <a:path h="8789187" w="9350513">
                <a:moveTo>
                  <a:pt x="0" y="0"/>
                </a:moveTo>
                <a:lnTo>
                  <a:pt x="9350512" y="0"/>
                </a:lnTo>
                <a:lnTo>
                  <a:pt x="9350512" y="8789186"/>
                </a:lnTo>
                <a:lnTo>
                  <a:pt x="0" y="87891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8977" y="4322936"/>
            <a:ext cx="6099310" cy="2891120"/>
          </a:xfrm>
          <a:custGeom>
            <a:avLst/>
            <a:gdLst/>
            <a:ahLst/>
            <a:cxnLst/>
            <a:rect r="r" b="b" t="t" l="l"/>
            <a:pathLst>
              <a:path h="2891120" w="6099310">
                <a:moveTo>
                  <a:pt x="0" y="0"/>
                </a:moveTo>
                <a:lnTo>
                  <a:pt x="6099310" y="0"/>
                </a:lnTo>
                <a:lnTo>
                  <a:pt x="6099310" y="2891120"/>
                </a:lnTo>
                <a:lnTo>
                  <a:pt x="0" y="28911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36" t="-8086" r="-83051" b="-673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627052" y="9530473"/>
            <a:ext cx="3638525" cy="30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6"/>
              </a:lnSpc>
            </a:pPr>
            <a:r>
              <a:rPr lang="en-US" sz="1797" spc="35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Dados de 2022.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14809244" y="5284414"/>
            <a:ext cx="5866730" cy="26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7"/>
              </a:lnSpc>
            </a:pPr>
            <a:r>
              <a:rPr lang="en-US" sz="1498" spc="29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Imagem: Secretaria Nacional de Saneamento, 2023.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057275"/>
            <a:ext cx="6889394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0"/>
              </a:lnSpc>
            </a:pPr>
            <a:r>
              <a:rPr lang="en-US" sz="5000">
                <a:solidFill>
                  <a:srgbClr val="43A5FF"/>
                </a:solidFill>
                <a:latin typeface="Poppins Bold"/>
                <a:ea typeface="Poppins Bold"/>
                <a:cs typeface="Poppins Bold"/>
                <a:sym typeface="Poppins Bold"/>
              </a:rPr>
              <a:t>Distribuição de Água Potável no Brasil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01389" y="8076896"/>
            <a:ext cx="5666898" cy="1461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2"/>
              </a:lnSpc>
            </a:pPr>
            <a:r>
              <a:rPr lang="en-US" sz="2648" spc="52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Isso significa que 34</a:t>
            </a:r>
            <a:r>
              <a:rPr lang="en-US" sz="2648" spc="52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milhões de habitantes não têm acesso à água potável!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34226" y="2944126"/>
            <a:ext cx="4525074" cy="4398749"/>
          </a:xfrm>
          <a:custGeom>
            <a:avLst/>
            <a:gdLst/>
            <a:ahLst/>
            <a:cxnLst/>
            <a:rect r="r" b="b" t="t" l="l"/>
            <a:pathLst>
              <a:path h="4398749" w="4525074">
                <a:moveTo>
                  <a:pt x="0" y="0"/>
                </a:moveTo>
                <a:lnTo>
                  <a:pt x="4525074" y="0"/>
                </a:lnTo>
                <a:lnTo>
                  <a:pt x="4525074" y="4398748"/>
                </a:lnTo>
                <a:lnTo>
                  <a:pt x="0" y="43987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070482"/>
            <a:ext cx="10981570" cy="6187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35"/>
              </a:lnSpc>
            </a:pPr>
            <a:r>
              <a:rPr lang="en-US" sz="2290" spc="45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escassez de água no mundo é intensificada pela desigualdade social e pela falta de gestão sustentável dos recursos naturais.</a:t>
            </a:r>
          </a:p>
          <a:p>
            <a:pPr algn="just" marL="0" indent="0" lvl="0">
              <a:lnSpc>
                <a:spcPts val="3435"/>
              </a:lnSpc>
            </a:pPr>
          </a:p>
          <a:p>
            <a:pPr algn="just" marL="0" indent="0" lvl="0">
              <a:lnSpc>
                <a:spcPts val="3585"/>
              </a:lnSpc>
            </a:pPr>
            <a:r>
              <a:rPr lang="en-US" sz="2390" spc="47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As discrepâncias entre países desenvolvidos e em desenvolvimento são alarmantes:</a:t>
            </a:r>
          </a:p>
          <a:p>
            <a:pPr algn="just" marL="0" indent="0" lvl="0">
              <a:lnSpc>
                <a:spcPts val="3585"/>
              </a:lnSpc>
            </a:pPr>
          </a:p>
          <a:p>
            <a:pPr algn="just" marL="516016" indent="-258008" lvl="1">
              <a:lnSpc>
                <a:spcPts val="3585"/>
              </a:lnSpc>
              <a:buFont typeface="Arial"/>
              <a:buChar char="•"/>
            </a:pPr>
            <a:r>
              <a:rPr lang="en-US" sz="2390" spc="47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Em regiões onde a falta de água já alcança níveis críticos, como no continente africano, a média de consumo é de apenas dezenove metros cúbicos por dia, ou de dez a quinze litros por pessoa.  </a:t>
            </a:r>
          </a:p>
          <a:p>
            <a:pPr algn="just">
              <a:lnSpc>
                <a:spcPts val="3585"/>
              </a:lnSpc>
            </a:pPr>
          </a:p>
          <a:p>
            <a:pPr algn="just" marL="516016" indent="-258008" lvl="1">
              <a:lnSpc>
                <a:spcPts val="3585"/>
              </a:lnSpc>
              <a:buFont typeface="Arial"/>
              <a:buChar char="•"/>
            </a:pPr>
            <a:r>
              <a:rPr lang="en-US" sz="2390" spc="47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Em contraste, na cidade de Nova York o uso de água doce tratada e potável é excessivo, onde um cidadão chega a gastar 2000 litros por dia (CETESB, [s.d]).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57275"/>
            <a:ext cx="8461294" cy="145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0"/>
              </a:lnSpc>
            </a:pPr>
            <a:r>
              <a:rPr lang="en-US" sz="5000">
                <a:solidFill>
                  <a:srgbClr val="43A5FF"/>
                </a:solidFill>
                <a:latin typeface="Poppins Bold"/>
                <a:ea typeface="Poppins Bold"/>
                <a:cs typeface="Poppins Bold"/>
                <a:sym typeface="Poppins Bold"/>
              </a:rPr>
              <a:t>O problema da escassez de água no mundo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84952" y="3241119"/>
            <a:ext cx="4674348" cy="5012706"/>
          </a:xfrm>
          <a:custGeom>
            <a:avLst/>
            <a:gdLst/>
            <a:ahLst/>
            <a:cxnLst/>
            <a:rect r="r" b="b" t="t" l="l"/>
            <a:pathLst>
              <a:path h="5012706" w="4674348">
                <a:moveTo>
                  <a:pt x="0" y="0"/>
                </a:moveTo>
                <a:lnTo>
                  <a:pt x="4674348" y="0"/>
                </a:lnTo>
                <a:lnTo>
                  <a:pt x="4674348" y="5012705"/>
                </a:lnTo>
                <a:lnTo>
                  <a:pt x="0" y="5012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662819"/>
            <a:ext cx="10667673" cy="5595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sz="2799" spc="55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 aumento da temperatura do planeta acelera o ciclo da água, gerando mais vapor no ar e intensificando eventos extremos, como chuvas intensas. </a:t>
            </a:r>
          </a:p>
          <a:p>
            <a:pPr algn="l" marL="0" indent="0" lvl="0">
              <a:lnSpc>
                <a:spcPts val="4199"/>
              </a:lnSpc>
            </a:pPr>
          </a:p>
          <a:p>
            <a:pPr algn="l" marL="0" indent="0" lvl="0">
              <a:lnSpc>
                <a:spcPts val="4199"/>
              </a:lnSpc>
            </a:pPr>
            <a:r>
              <a:rPr lang="en-US" sz="2799" spc="55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Essas chuvas podem causar erosão do solo e diminuir a capacidade de infiltração da água, prejudicando o abastecimento dos aquíferos subterrâneos. </a:t>
            </a:r>
          </a:p>
          <a:p>
            <a:pPr algn="l" marL="0" indent="0" lvl="0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799" spc="55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Além disso, contribuem para o aumento da frequência de enchentes.</a:t>
            </a:r>
          </a:p>
          <a:p>
            <a:pPr algn="l">
              <a:lnSpc>
                <a:spcPts val="296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419225"/>
            <a:ext cx="12165170" cy="145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0"/>
              </a:lnSpc>
            </a:pPr>
            <a:r>
              <a:rPr lang="en-US" sz="5000">
                <a:solidFill>
                  <a:srgbClr val="43A5FF"/>
                </a:solidFill>
                <a:latin typeface="Poppins Bold"/>
                <a:ea typeface="Poppins Bold"/>
                <a:cs typeface="Poppins Bold"/>
                <a:sym typeface="Poppins Bold"/>
              </a:rPr>
              <a:t>O que pode acontecer ao ciclo das águas com o aquecimento global?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84952" y="3241119"/>
            <a:ext cx="4674348" cy="5012706"/>
          </a:xfrm>
          <a:custGeom>
            <a:avLst/>
            <a:gdLst/>
            <a:ahLst/>
            <a:cxnLst/>
            <a:rect r="r" b="b" t="t" l="l"/>
            <a:pathLst>
              <a:path h="5012706" w="4674348">
                <a:moveTo>
                  <a:pt x="0" y="0"/>
                </a:moveTo>
                <a:lnTo>
                  <a:pt x="4674348" y="0"/>
                </a:lnTo>
                <a:lnTo>
                  <a:pt x="4674348" y="5012705"/>
                </a:lnTo>
                <a:lnTo>
                  <a:pt x="0" y="5012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419225"/>
            <a:ext cx="12165170" cy="145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0"/>
              </a:lnSpc>
            </a:pPr>
            <a:r>
              <a:rPr lang="en-US" sz="5000">
                <a:solidFill>
                  <a:srgbClr val="43A5FF"/>
                </a:solidFill>
                <a:latin typeface="Poppins Bold"/>
                <a:ea typeface="Poppins Bold"/>
                <a:cs typeface="Poppins Bold"/>
                <a:sym typeface="Poppins Bold"/>
              </a:rPr>
              <a:t>O que pode acontecer ao ciclo das águas com o aquecimento global?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662819"/>
            <a:ext cx="10667673" cy="5595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sz="2799" spc="55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 derretimento das calotas polares também representa uma ameaça à vazão dos rios e à disponibilidade de água doce em determinadas regiões.</a:t>
            </a:r>
          </a:p>
          <a:p>
            <a:pPr algn="l" marL="0" indent="0" lvl="0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799" spc="55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Outro impacto importante está na qualidade da água que chega até nós: a emissão de poluentes por indústrias e veículos pode alterar a composição da chuva, originando o fenômeno conhecido como chuva ácida, que prejudica o solo, os corpos d’água e até as construções.</a:t>
            </a:r>
          </a:p>
          <a:p>
            <a:pPr algn="l">
              <a:lnSpc>
                <a:spcPts val="296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596521"/>
            <a:ext cx="11663473" cy="6187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35"/>
              </a:lnSpc>
            </a:pPr>
            <a:r>
              <a:rPr lang="en-US" sz="2290" spc="45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Como vimos, mesmo que o planeta Terra tenha muita água, nem toda está disponível para nosso uso. </a:t>
            </a:r>
          </a:p>
          <a:p>
            <a:pPr algn="just" marL="0" indent="0" lvl="0">
              <a:lnSpc>
                <a:spcPts val="3435"/>
              </a:lnSpc>
            </a:pPr>
          </a:p>
          <a:p>
            <a:pPr algn="just" marL="0" indent="0" lvl="0">
              <a:lnSpc>
                <a:spcPts val="3585"/>
              </a:lnSpc>
            </a:pPr>
            <a:r>
              <a:rPr lang="en-US" sz="2390" spc="47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Além disso, essa água potável está mal distribuída, e milhões de pessoas não têm acesso fácil à água limpa e segura.</a:t>
            </a:r>
          </a:p>
          <a:p>
            <a:pPr algn="just" marL="0" indent="0" lvl="0">
              <a:lnSpc>
                <a:spcPts val="3585"/>
              </a:lnSpc>
            </a:pPr>
          </a:p>
          <a:p>
            <a:pPr algn="just" marL="0" indent="0" lvl="0">
              <a:lnSpc>
                <a:spcPts val="3585"/>
              </a:lnSpc>
            </a:pPr>
            <a:r>
              <a:rPr lang="en-US" sz="2390" spc="47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Quando deixamos a torneira aberta sem necessidade, usamos mangueira para lavar calçada ou ignoramos vazamentos, estamos gastando água que pode faltar para outras pessoas ou no futuro.</a:t>
            </a:r>
          </a:p>
          <a:p>
            <a:pPr algn="just" marL="0" indent="0" lvl="0">
              <a:lnSpc>
                <a:spcPts val="3585"/>
              </a:lnSpc>
            </a:pPr>
          </a:p>
          <a:p>
            <a:pPr algn="just">
              <a:lnSpc>
                <a:spcPts val="3585"/>
              </a:lnSpc>
            </a:pPr>
            <a:r>
              <a:rPr lang="en-US" sz="2390" spc="47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poluição de rios e lagos, o desmatamento, o lixo jogado em lugares errados e o uso exagerado da água contribuem para diminuir ainda mais esse recurso precioso!</a:t>
            </a:r>
          </a:p>
          <a:p>
            <a:pPr algn="just">
              <a:lnSpc>
                <a:spcPts val="3585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57275"/>
            <a:ext cx="8461294" cy="145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0"/>
              </a:lnSpc>
            </a:pPr>
            <a:r>
              <a:rPr lang="en-US" sz="5000">
                <a:solidFill>
                  <a:srgbClr val="43A5FF"/>
                </a:solidFill>
                <a:latin typeface="Poppins Bold"/>
                <a:ea typeface="Poppins Bold"/>
                <a:cs typeface="Poppins Bold"/>
                <a:sym typeface="Poppins Bold"/>
              </a:rPr>
              <a:t>Pequenas atitudes que fazem grande diferença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8506" y="1887824"/>
            <a:ext cx="3542364" cy="6511352"/>
          </a:xfrm>
          <a:custGeom>
            <a:avLst/>
            <a:gdLst/>
            <a:ahLst/>
            <a:cxnLst/>
            <a:rect r="r" b="b" t="t" l="l"/>
            <a:pathLst>
              <a:path h="6511352" w="3542364">
                <a:moveTo>
                  <a:pt x="0" y="0"/>
                </a:moveTo>
                <a:lnTo>
                  <a:pt x="3542364" y="0"/>
                </a:lnTo>
                <a:lnTo>
                  <a:pt x="3542364" y="6511352"/>
                </a:lnTo>
                <a:lnTo>
                  <a:pt x="0" y="65113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517" b="-32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38867" y="1585913"/>
            <a:ext cx="7115175" cy="7115175"/>
          </a:xfrm>
          <a:custGeom>
            <a:avLst/>
            <a:gdLst/>
            <a:ahLst/>
            <a:cxnLst/>
            <a:rect r="r" b="b" t="t" l="l"/>
            <a:pathLst>
              <a:path h="7115175" w="7115175">
                <a:moveTo>
                  <a:pt x="0" y="0"/>
                </a:moveTo>
                <a:lnTo>
                  <a:pt x="7115175" y="0"/>
                </a:lnTo>
                <a:lnTo>
                  <a:pt x="7115175" y="7115174"/>
                </a:lnTo>
                <a:lnTo>
                  <a:pt x="0" y="7115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66146" y="1196975"/>
            <a:ext cx="9246831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75"/>
              </a:lnSpc>
            </a:pPr>
            <a:r>
              <a:rPr lang="en-US" sz="6500">
                <a:solidFill>
                  <a:srgbClr val="43A5FF"/>
                </a:solidFill>
                <a:latin typeface="Poppins Bold"/>
                <a:ea typeface="Poppins Bold"/>
                <a:cs typeface="Poppins Bold"/>
                <a:sym typeface="Poppins Bold"/>
              </a:rPr>
              <a:t>PLANETA AZUL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148116"/>
            <a:ext cx="7768912" cy="5368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6"/>
              </a:lnSpc>
            </a:pPr>
            <a:r>
              <a:rPr lang="en-US" sz="3597" spc="71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 volume total de ág</a:t>
            </a:r>
            <a:r>
              <a:rPr lang="en-US" sz="3597" spc="71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ua na Terra não muda. Não aumenta nem diminui, é sempre o mesmo. </a:t>
            </a:r>
          </a:p>
          <a:p>
            <a:pPr algn="l">
              <a:lnSpc>
                <a:spcPts val="5396"/>
              </a:lnSpc>
            </a:pPr>
          </a:p>
          <a:p>
            <a:pPr algn="l">
              <a:lnSpc>
                <a:spcPts val="5396"/>
              </a:lnSpc>
            </a:pPr>
            <a:r>
              <a:rPr lang="en-US" sz="3597" spc="71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água ocupa aproximadamente 70% da superfície do nosso planeta.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70791" y="1303582"/>
            <a:ext cx="7420303" cy="8229600"/>
          </a:xfrm>
          <a:custGeom>
            <a:avLst/>
            <a:gdLst/>
            <a:ahLst/>
            <a:cxnLst/>
            <a:rect r="r" b="b" t="t" l="l"/>
            <a:pathLst>
              <a:path h="8229600" w="7420303">
                <a:moveTo>
                  <a:pt x="0" y="0"/>
                </a:moveTo>
                <a:lnTo>
                  <a:pt x="7420304" y="0"/>
                </a:lnTo>
                <a:lnTo>
                  <a:pt x="742030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5557" y="4363648"/>
            <a:ext cx="8009226" cy="940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75"/>
              </a:lnSpc>
            </a:pPr>
            <a:r>
              <a:rPr lang="en-US" sz="6500">
                <a:solidFill>
                  <a:srgbClr val="43A5FF"/>
                </a:solidFill>
                <a:latin typeface="Poppins Bold"/>
                <a:ea typeface="Poppins Bold"/>
                <a:cs typeface="Poppins Bold"/>
                <a:sym typeface="Poppins Bold"/>
              </a:rPr>
              <a:t>Para ref</a:t>
            </a:r>
            <a:r>
              <a:rPr lang="en-US" sz="6500">
                <a:solidFill>
                  <a:srgbClr val="43A5FF"/>
                </a:solidFill>
                <a:latin typeface="Poppins Bold"/>
                <a:ea typeface="Poppins Bold"/>
                <a:cs typeface="Poppins Bold"/>
                <a:sym typeface="Poppins Bold"/>
              </a:rPr>
              <a:t>letir: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5557" y="5633526"/>
            <a:ext cx="8009226" cy="877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323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C</a:t>
            </a:r>
            <a:r>
              <a:rPr lang="en-US" sz="2500">
                <a:solidFill>
                  <a:srgbClr val="323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omo seria a sua vida se, de repente, faltasse água na sua casa por uma semana inteira?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70791" y="1303582"/>
            <a:ext cx="7420303" cy="8229600"/>
          </a:xfrm>
          <a:custGeom>
            <a:avLst/>
            <a:gdLst/>
            <a:ahLst/>
            <a:cxnLst/>
            <a:rect r="r" b="b" t="t" l="l"/>
            <a:pathLst>
              <a:path h="8229600" w="7420303">
                <a:moveTo>
                  <a:pt x="0" y="0"/>
                </a:moveTo>
                <a:lnTo>
                  <a:pt x="7420304" y="0"/>
                </a:lnTo>
                <a:lnTo>
                  <a:pt x="742030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5557" y="4223345"/>
            <a:ext cx="8009226" cy="1878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75"/>
              </a:lnSpc>
            </a:pPr>
            <a:r>
              <a:rPr lang="en-US" sz="6500">
                <a:solidFill>
                  <a:srgbClr val="43A5FF"/>
                </a:solidFill>
                <a:latin typeface="Poppins Bold"/>
                <a:ea typeface="Poppins Bold"/>
                <a:cs typeface="Poppins Bold"/>
                <a:sym typeface="Poppins Bold"/>
              </a:rPr>
              <a:t>Até a próxima aula turma!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F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53353" y="852488"/>
            <a:ext cx="13631624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75"/>
              </a:lnSpc>
            </a:pPr>
            <a:r>
              <a:rPr lang="en-US" sz="6500">
                <a:solidFill>
                  <a:srgbClr val="323232"/>
                </a:solidFill>
                <a:latin typeface="Poppins Bold"/>
                <a:ea typeface="Poppins Bold"/>
                <a:cs typeface="Poppins Bold"/>
                <a:sym typeface="Poppins Bold"/>
              </a:rPr>
              <a:t>Referências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10810"/>
            <a:ext cx="16405947" cy="7271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11"/>
              </a:lnSpc>
            </a:pPr>
            <a:r>
              <a:rPr lang="en-US" sz="1651">
                <a:solidFill>
                  <a:srgbClr val="323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CZAPSKI, S. Mudanças ambientais globais. Pensar + agir na escola e na comunidade.  Brasília: Ministério da Educação, Secad : Ministério do Meio Ambiente, Saic, 2008. 20 p. Disponível em: &lt;https://portal.mec.gov.br/index.php?option=com_docman&amp;view=download&amp;alias=16494-mudancas-ambientais-globais-ct-agua&amp;category_slug=outubro-2014-pdf&amp;Itemid=30192&gt;. </a:t>
            </a:r>
          </a:p>
          <a:p>
            <a:pPr algn="just">
              <a:lnSpc>
                <a:spcPts val="2311"/>
              </a:lnSpc>
            </a:pPr>
          </a:p>
          <a:p>
            <a:pPr algn="just">
              <a:lnSpc>
                <a:spcPts val="2311"/>
              </a:lnSpc>
            </a:pPr>
            <a:r>
              <a:rPr lang="en-US" sz="1651">
                <a:solidFill>
                  <a:srgbClr val="323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Guimarães, Luiz Ricardo. Desafios jurídicos na proteção do sistema agüífero guarani. 2007. 183 f. Tese (Doutorado em Ciências Sociais) - Pontifícia Universidade Católica de São Paulo, São Paulo, 2007.</a:t>
            </a:r>
          </a:p>
          <a:p>
            <a:pPr algn="just">
              <a:lnSpc>
                <a:spcPts val="2311"/>
              </a:lnSpc>
            </a:pPr>
          </a:p>
          <a:p>
            <a:pPr algn="just">
              <a:lnSpc>
                <a:spcPts val="2311"/>
              </a:lnSpc>
            </a:pPr>
            <a:r>
              <a:rPr lang="en-US" sz="1651">
                <a:solidFill>
                  <a:srgbClr val="323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MEC. CONSUMO SUSTENTÁVEL: Manual de Educação. Brasília: Consumers International ; Ministério do Meio Ambiente ; Ministério da Educação (MEC). Instituto Brasileiro de Defesa do Consumidor (IDEC), 2005. 160 p. Disponível em: &lt;https://portal.mec.gov.br/dmdocuments/publicacao8.pdf&gt;.</a:t>
            </a:r>
          </a:p>
          <a:p>
            <a:pPr algn="just">
              <a:lnSpc>
                <a:spcPts val="2311"/>
              </a:lnSpc>
            </a:pPr>
          </a:p>
          <a:p>
            <a:pPr algn="just">
              <a:lnSpc>
                <a:spcPts val="2311"/>
              </a:lnSpc>
            </a:pPr>
            <a:r>
              <a:rPr lang="en-US" sz="1651">
                <a:solidFill>
                  <a:srgbClr val="323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SECRETARIA NACIONAL DE SANEAMENTO. Sistema Nacional de Informações sobre Saneamento (SNIS): indicadores de abastecimento de água e saneamento. Portal Gov.br, 2023. Disponível em: &lt;https://www.gov.br/cidades/pt-br/acesso-a-informacao/acoes-e-programas/saneamento/snis/painel &gt;.</a:t>
            </a:r>
          </a:p>
          <a:p>
            <a:pPr algn="just">
              <a:lnSpc>
                <a:spcPts val="2311"/>
              </a:lnSpc>
            </a:pPr>
          </a:p>
          <a:p>
            <a:pPr algn="just">
              <a:lnSpc>
                <a:spcPts val="2311"/>
              </a:lnSpc>
            </a:pPr>
            <a:r>
              <a:rPr lang="en-US" sz="1651">
                <a:solidFill>
                  <a:srgbClr val="323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Tribunal de Contas do Estado de Goiás, Instituto Rui Barbosa. A Primeira Infância e os Tribunais de Contas. Brasília, DF: Tribunal de Contas do Estado de Goiás: Instituto Rui Barbosa, 2022. Disponível:&lt;https://dadosabertos.tce.go.gov.br/dataset/acesso-agua-potavel&gt;.</a:t>
            </a:r>
          </a:p>
          <a:p>
            <a:pPr algn="just">
              <a:lnSpc>
                <a:spcPts val="2311"/>
              </a:lnSpc>
            </a:pPr>
          </a:p>
          <a:p>
            <a:pPr algn="just">
              <a:lnSpc>
                <a:spcPts val="2311"/>
              </a:lnSpc>
            </a:pPr>
            <a:r>
              <a:rPr lang="en-US" sz="1651">
                <a:solidFill>
                  <a:srgbClr val="323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UNICEF; OMS. Servicios de agua potable gestionada de forma segura. Informe temático sobre el agua potable 2017. Disponível em: &lt;https://data.unicef.org/resources/safely-managed-drinking-water/&gt;.</a:t>
            </a:r>
          </a:p>
          <a:p>
            <a:pPr algn="just">
              <a:lnSpc>
                <a:spcPts val="2311"/>
              </a:lnSpc>
            </a:pPr>
          </a:p>
          <a:p>
            <a:pPr algn="just">
              <a:lnSpc>
                <a:spcPts val="2311"/>
              </a:lnSpc>
            </a:pPr>
            <a:r>
              <a:rPr lang="en-US" sz="1651">
                <a:solidFill>
                  <a:srgbClr val="323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UNICEF; OMS – Organização Mundial da Saúde. 1 em cada 3 pessoas no mundo não tem acesso a água potável. Comunicado de imprensa, 18 jun. 2019. Disponível em: &lt;https://www.unicef.org/mozambique/comunicados-de-imprensa/1-em-cada-3-pessoas-no-mundo-não-tem-acesso-àgua-potável-unicef-oms&gt;.</a:t>
            </a:r>
          </a:p>
          <a:p>
            <a:pPr algn="just">
              <a:lnSpc>
                <a:spcPts val="2311"/>
              </a:lnSpc>
            </a:pPr>
          </a:p>
          <a:p>
            <a:pPr algn="just">
              <a:lnSpc>
                <a:spcPts val="2311"/>
              </a:lnSpc>
            </a:pPr>
            <a:r>
              <a:rPr lang="en-US" sz="1651">
                <a:solidFill>
                  <a:srgbClr val="323232"/>
                </a:solidFill>
                <a:latin typeface="Poppins Light"/>
                <a:ea typeface="Poppins Light"/>
                <a:cs typeface="Poppins Light"/>
                <a:sym typeface="Poppins Light"/>
              </a:rPr>
              <a:t>CETESB – Companhia Ambiental do Estado de São Paulo. O problema da escassez de água no mundo. São Paulo: CETESB, [s.d.]. Disponível em: &lt;https://cetesb.sp.gov.br/aguas-interiores/tpos-de-agua/o-problema-da-escasez-de-agua-no-mundo/&gt;.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38867" y="1585913"/>
            <a:ext cx="7115175" cy="7115175"/>
          </a:xfrm>
          <a:custGeom>
            <a:avLst/>
            <a:gdLst/>
            <a:ahLst/>
            <a:cxnLst/>
            <a:rect r="r" b="b" t="t" l="l"/>
            <a:pathLst>
              <a:path h="7115175" w="7115175">
                <a:moveTo>
                  <a:pt x="0" y="0"/>
                </a:moveTo>
                <a:lnTo>
                  <a:pt x="7115175" y="0"/>
                </a:lnTo>
                <a:lnTo>
                  <a:pt x="7115175" y="7115174"/>
                </a:lnTo>
                <a:lnTo>
                  <a:pt x="0" y="7115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06433" y="7878700"/>
            <a:ext cx="1458877" cy="1667288"/>
          </a:xfrm>
          <a:custGeom>
            <a:avLst/>
            <a:gdLst/>
            <a:ahLst/>
            <a:cxnLst/>
            <a:rect r="r" b="b" t="t" l="l"/>
            <a:pathLst>
              <a:path h="1667288" w="1458877">
                <a:moveTo>
                  <a:pt x="0" y="0"/>
                </a:moveTo>
                <a:lnTo>
                  <a:pt x="1458877" y="0"/>
                </a:lnTo>
                <a:lnTo>
                  <a:pt x="1458877" y="1667288"/>
                </a:lnTo>
                <a:lnTo>
                  <a:pt x="0" y="1667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66146" y="1196975"/>
            <a:ext cx="9246831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75"/>
              </a:lnSpc>
            </a:pPr>
            <a:r>
              <a:rPr lang="en-US" sz="6500">
                <a:solidFill>
                  <a:srgbClr val="43A5FF"/>
                </a:solidFill>
                <a:latin typeface="Poppins Bold"/>
                <a:ea typeface="Poppins Bold"/>
                <a:cs typeface="Poppins Bold"/>
                <a:sym typeface="Poppins Bold"/>
              </a:rPr>
              <a:t>PLANETA AZUL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6146" y="2629739"/>
            <a:ext cx="7768912" cy="474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397" spc="67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Mas você deve estar se perguntando:</a:t>
            </a:r>
          </a:p>
          <a:p>
            <a:pPr algn="ctr">
              <a:lnSpc>
                <a:spcPts val="1496"/>
              </a:lnSpc>
            </a:pPr>
            <a:r>
              <a:rPr lang="en-US" sz="997" spc="19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</a:p>
          <a:p>
            <a:pPr algn="l">
              <a:lnSpc>
                <a:spcPts val="597"/>
              </a:lnSpc>
            </a:pPr>
          </a:p>
          <a:p>
            <a:pPr algn="l">
              <a:lnSpc>
                <a:spcPts val="5096"/>
              </a:lnSpc>
            </a:pPr>
            <a:r>
              <a:rPr lang="en-US" sz="3397" spc="67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</a:t>
            </a:r>
            <a:r>
              <a:rPr lang="en-US" sz="3397" spc="67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 a ág</a:t>
            </a:r>
            <a:r>
              <a:rPr lang="en-US" sz="3397" spc="67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ua está por toda parte, compondo oceanos, mares, rios, riachos, nascentes, poços, na atmosfera, nas nuvens, na chuva, na neve, granizo, geleiras...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783450"/>
            <a:ext cx="7340287" cy="1310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6"/>
              </a:lnSpc>
            </a:pPr>
            <a:r>
              <a:rPr lang="en-US" sz="3597" spc="71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</a:t>
            </a:r>
            <a:r>
              <a:rPr lang="en-US" sz="3597" spc="71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 que falam que a água pode acabar?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155198" y="2036306"/>
            <a:ext cx="5147410" cy="726001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66146" y="1064121"/>
            <a:ext cx="8077854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75"/>
              </a:lnSpc>
            </a:pPr>
            <a:r>
              <a:rPr lang="en-US" sz="6500">
                <a:solidFill>
                  <a:srgbClr val="43A5FF"/>
                </a:solidFill>
                <a:latin typeface="Poppins Bold"/>
                <a:ea typeface="Poppins Bold"/>
                <a:cs typeface="Poppins Bold"/>
                <a:sym typeface="Poppins Bold"/>
              </a:rPr>
              <a:t>Á</a:t>
            </a:r>
            <a:r>
              <a:rPr lang="en-US" sz="6500">
                <a:solidFill>
                  <a:srgbClr val="43A5FF"/>
                </a:solidFill>
                <a:latin typeface="Poppins Bold"/>
                <a:ea typeface="Poppins Bold"/>
                <a:cs typeface="Poppins Bold"/>
                <a:sym typeface="Poppins Bold"/>
              </a:rPr>
              <a:t>gua no mundo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348297" y="3781703"/>
            <a:ext cx="9434808" cy="5717306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>
            <a:off x="4728903" y="4403148"/>
            <a:ext cx="6492240" cy="0"/>
          </a:xfrm>
          <a:prstGeom prst="line">
            <a:avLst/>
          </a:prstGeom>
          <a:ln cap="flat" w="38100">
            <a:solidFill>
              <a:srgbClr val="43A5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1221143" y="4403148"/>
            <a:ext cx="0" cy="444644"/>
          </a:xfrm>
          <a:prstGeom prst="line">
            <a:avLst/>
          </a:prstGeom>
          <a:ln cap="flat" w="38100">
            <a:solidFill>
              <a:srgbClr val="43A5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8392623" y="8665150"/>
            <a:ext cx="3151452" cy="282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7"/>
              </a:lnSpc>
            </a:pPr>
            <a:r>
              <a:rPr lang="en-US" sz="1598" spc="3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(geleiras e calotas polares)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298864" y="5501494"/>
            <a:ext cx="3385247" cy="282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7"/>
              </a:lnSpc>
            </a:pPr>
            <a:r>
              <a:rPr lang="en-US" sz="1598" spc="3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(a</a:t>
            </a:r>
            <a:r>
              <a:rPr lang="en-US" sz="1598" spc="3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rmazenadas em aquíferos)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63272" y="2010271"/>
            <a:ext cx="8859647" cy="7477542"/>
          </a:xfrm>
          <a:custGeom>
            <a:avLst/>
            <a:gdLst/>
            <a:ahLst/>
            <a:cxnLst/>
            <a:rect r="r" b="b" t="t" l="l"/>
            <a:pathLst>
              <a:path h="7477542" w="8859647">
                <a:moveTo>
                  <a:pt x="0" y="0"/>
                </a:moveTo>
                <a:lnTo>
                  <a:pt x="8859647" y="0"/>
                </a:lnTo>
                <a:lnTo>
                  <a:pt x="8859647" y="7477542"/>
                </a:lnTo>
                <a:lnTo>
                  <a:pt x="0" y="74775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66146" y="1064121"/>
            <a:ext cx="8077854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75"/>
              </a:lnSpc>
            </a:pPr>
            <a:r>
              <a:rPr lang="en-US" sz="6500">
                <a:solidFill>
                  <a:srgbClr val="43A5FF"/>
                </a:solidFill>
                <a:latin typeface="Poppins Bold"/>
                <a:ea typeface="Poppins Bold"/>
                <a:cs typeface="Poppins Bold"/>
                <a:sym typeface="Poppins Bold"/>
              </a:rPr>
              <a:t>Á</a:t>
            </a:r>
            <a:r>
              <a:rPr lang="en-US" sz="6500">
                <a:solidFill>
                  <a:srgbClr val="43A5FF"/>
                </a:solidFill>
                <a:latin typeface="Poppins Bold"/>
                <a:ea typeface="Poppins Bold"/>
                <a:cs typeface="Poppins Bold"/>
                <a:sym typeface="Poppins Bold"/>
              </a:rPr>
              <a:t>gua no mundo</a:t>
            </a:r>
          </a:p>
        </p:txBody>
      </p:sp>
      <p:sp>
        <p:nvSpPr>
          <p:cNvPr name="TextBox 4" id="4"/>
          <p:cNvSpPr txBox="true"/>
          <p:nvPr/>
        </p:nvSpPr>
        <p:spPr>
          <a:xfrm rot="-5400000">
            <a:off x="15218976" y="6219626"/>
            <a:ext cx="3541111" cy="26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7"/>
              </a:lnSpc>
            </a:pPr>
            <a:r>
              <a:rPr lang="en-US" sz="1498" spc="29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Imagem: Silvia Czapsk, 2008.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823970"/>
            <a:ext cx="6911662" cy="2543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397" spc="67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Na prática, se resumíssemos toda</a:t>
            </a:r>
            <a:r>
              <a:rPr lang="en-US" sz="3397" spc="67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 ág</a:t>
            </a:r>
            <a:r>
              <a:rPr lang="en-US" sz="3397" spc="67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ua do Planeta em 1.000 litros, veja como ficaria a proporção: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6146" y="1064121"/>
            <a:ext cx="8077854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75"/>
              </a:lnSpc>
            </a:pPr>
            <a:r>
              <a:rPr lang="en-US" sz="6500">
                <a:solidFill>
                  <a:srgbClr val="43A5FF"/>
                </a:solidFill>
                <a:latin typeface="Poppins Bold"/>
                <a:ea typeface="Poppins Bold"/>
                <a:cs typeface="Poppins Bold"/>
                <a:sym typeface="Poppins Bold"/>
              </a:rPr>
              <a:t>Á</a:t>
            </a:r>
            <a:r>
              <a:rPr lang="en-US" sz="6500">
                <a:solidFill>
                  <a:srgbClr val="43A5FF"/>
                </a:solidFill>
                <a:latin typeface="Poppins Bold"/>
                <a:ea typeface="Poppins Bold"/>
                <a:cs typeface="Poppins Bold"/>
                <a:sym typeface="Poppins Bold"/>
              </a:rPr>
              <a:t>gua no Brasil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84040" y="3564689"/>
            <a:ext cx="6308303" cy="4711219"/>
            <a:chOff x="0" y="0"/>
            <a:chExt cx="1661446" cy="12408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61446" cy="1240815"/>
            </a:xfrm>
            <a:custGeom>
              <a:avLst/>
              <a:gdLst/>
              <a:ahLst/>
              <a:cxnLst/>
              <a:rect r="r" b="b" t="t" l="l"/>
              <a:pathLst>
                <a:path h="1240815" w="1661446">
                  <a:moveTo>
                    <a:pt x="55227" y="0"/>
                  </a:moveTo>
                  <a:lnTo>
                    <a:pt x="1606219" y="0"/>
                  </a:lnTo>
                  <a:cubicBezTo>
                    <a:pt x="1636720" y="0"/>
                    <a:pt x="1661446" y="24726"/>
                    <a:pt x="1661446" y="55227"/>
                  </a:cubicBezTo>
                  <a:lnTo>
                    <a:pt x="1661446" y="1185588"/>
                  </a:lnTo>
                  <a:cubicBezTo>
                    <a:pt x="1661446" y="1216089"/>
                    <a:pt x="1636720" y="1240815"/>
                    <a:pt x="1606219" y="1240815"/>
                  </a:cubicBezTo>
                  <a:lnTo>
                    <a:pt x="55227" y="1240815"/>
                  </a:lnTo>
                  <a:cubicBezTo>
                    <a:pt x="24726" y="1240815"/>
                    <a:pt x="0" y="1216089"/>
                    <a:pt x="0" y="1185588"/>
                  </a:cubicBezTo>
                  <a:lnTo>
                    <a:pt x="0" y="55227"/>
                  </a:lnTo>
                  <a:cubicBezTo>
                    <a:pt x="0" y="24726"/>
                    <a:pt x="24726" y="0"/>
                    <a:pt x="55227" y="0"/>
                  </a:cubicBezTo>
                  <a:close/>
                </a:path>
              </a:pathLst>
            </a:custGeom>
            <a:solidFill>
              <a:srgbClr val="1FA4E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661446" cy="1278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54063" y="3999067"/>
            <a:ext cx="5768256" cy="3766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6"/>
              </a:lnSpc>
            </a:pPr>
            <a:r>
              <a:rPr lang="en-US" sz="2897" spc="5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 Brasil é um país privilegiado quanto ao volume de recursos hídricos que possui, pois abriga 13,7% da ág</a:t>
            </a:r>
            <a:r>
              <a:rPr lang="en-US" sz="2897" spc="5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ua doce do mundo. </a:t>
            </a:r>
          </a:p>
          <a:p>
            <a:pPr algn="ctr">
              <a:lnSpc>
                <a:spcPts val="4346"/>
              </a:lnSpc>
            </a:pPr>
            <a:r>
              <a:rPr lang="en-US" sz="2897" spc="57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É o país com a maior reserva de água doce do mundo,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144000" y="2608123"/>
            <a:ext cx="7766365" cy="6292985"/>
            <a:chOff x="0" y="0"/>
            <a:chExt cx="2045462" cy="16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45463" cy="1657412"/>
            </a:xfrm>
            <a:custGeom>
              <a:avLst/>
              <a:gdLst/>
              <a:ahLst/>
              <a:cxnLst/>
              <a:rect r="r" b="b" t="t" l="l"/>
              <a:pathLst>
                <a:path h="1657412" w="2045463">
                  <a:moveTo>
                    <a:pt x="44858" y="0"/>
                  </a:moveTo>
                  <a:lnTo>
                    <a:pt x="2000604" y="0"/>
                  </a:lnTo>
                  <a:cubicBezTo>
                    <a:pt x="2025379" y="0"/>
                    <a:pt x="2045463" y="20084"/>
                    <a:pt x="2045463" y="44858"/>
                  </a:cubicBezTo>
                  <a:lnTo>
                    <a:pt x="2045463" y="1612553"/>
                  </a:lnTo>
                  <a:cubicBezTo>
                    <a:pt x="2045463" y="1637328"/>
                    <a:pt x="2025379" y="1657412"/>
                    <a:pt x="2000604" y="1657412"/>
                  </a:cubicBezTo>
                  <a:lnTo>
                    <a:pt x="44858" y="1657412"/>
                  </a:lnTo>
                  <a:cubicBezTo>
                    <a:pt x="20084" y="1657412"/>
                    <a:pt x="0" y="1637328"/>
                    <a:pt x="0" y="1612553"/>
                  </a:cubicBezTo>
                  <a:lnTo>
                    <a:pt x="0" y="44858"/>
                  </a:lnTo>
                  <a:cubicBezTo>
                    <a:pt x="0" y="20084"/>
                    <a:pt x="20084" y="0"/>
                    <a:pt x="44858" y="0"/>
                  </a:cubicBezTo>
                  <a:close/>
                </a:path>
              </a:pathLst>
            </a:custGeom>
            <a:solidFill>
              <a:srgbClr val="9DDC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045462" cy="1695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446865" y="2759873"/>
            <a:ext cx="7160635" cy="5937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6"/>
              </a:lnSpc>
            </a:pPr>
            <a:r>
              <a:rPr lang="en-US" sz="2897" spc="57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Mas a disponibilidade desses recursos não é uniforme. </a:t>
            </a:r>
          </a:p>
          <a:p>
            <a:pPr algn="ctr">
              <a:lnSpc>
                <a:spcPts val="4346"/>
              </a:lnSpc>
            </a:pPr>
            <a:r>
              <a:rPr lang="en-US" sz="2897" spc="57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Mais da metade da água doce disponível no país (73%) encontra-se na bacia Amazônica que é habitada por menos de 5% da população. Apenas 27 % dos recursos hídricos brasileiros estão disponíveis para as demais regiões, onde residem 95% da população do país.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70027" y="3581188"/>
            <a:ext cx="7367159" cy="4540849"/>
          </a:xfrm>
          <a:custGeom>
            <a:avLst/>
            <a:gdLst/>
            <a:ahLst/>
            <a:cxnLst/>
            <a:rect r="r" b="b" t="t" l="l"/>
            <a:pathLst>
              <a:path h="4540849" w="7367159">
                <a:moveTo>
                  <a:pt x="0" y="0"/>
                </a:moveTo>
                <a:lnTo>
                  <a:pt x="7367160" y="0"/>
                </a:lnTo>
                <a:lnTo>
                  <a:pt x="7367160" y="4540849"/>
                </a:lnTo>
                <a:lnTo>
                  <a:pt x="0" y="45408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395412"/>
            <a:ext cx="13048517" cy="70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sz="4800">
                <a:solidFill>
                  <a:srgbClr val="43A5FF"/>
                </a:solidFill>
                <a:latin typeface="Poppins Bold"/>
                <a:ea typeface="Poppins Bold"/>
                <a:cs typeface="Poppins Bold"/>
                <a:sym typeface="Poppins Bold"/>
              </a:rPr>
              <a:t>Bacias Hidrográficas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605794"/>
            <a:ext cx="7848835" cy="6415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23"/>
              </a:lnSpc>
            </a:pPr>
            <a:r>
              <a:rPr lang="en-US" sz="2615" spc="52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Qua</a:t>
            </a:r>
            <a:r>
              <a:rPr lang="en-US" sz="2615" spc="52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ndo chove, nem toda água entra no solo. Uma parte dela escorre pela terra, formando pequenos riachos, córregos, rios e, por fim, deságua em lagos ou no mar. </a:t>
            </a:r>
          </a:p>
          <a:p>
            <a:pPr algn="just" marL="0" indent="0" lvl="0">
              <a:lnSpc>
                <a:spcPts val="3923"/>
              </a:lnSpc>
            </a:pPr>
          </a:p>
          <a:p>
            <a:pPr algn="just">
              <a:lnSpc>
                <a:spcPts val="3923"/>
              </a:lnSpc>
            </a:pPr>
            <a:r>
              <a:rPr lang="en-US" sz="2615" spc="52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Mas essa água não corre de qualquer jeito. Ela segue caminhos naturais definidos pelas formas do relevo (como morros, vales e montanhas).</a:t>
            </a:r>
          </a:p>
          <a:p>
            <a:pPr algn="just">
              <a:lnSpc>
                <a:spcPts val="3923"/>
              </a:lnSpc>
            </a:pPr>
          </a:p>
          <a:p>
            <a:pPr algn="just">
              <a:lnSpc>
                <a:spcPts val="3923"/>
              </a:lnSpc>
            </a:pPr>
            <a:r>
              <a:rPr lang="en-US" sz="2615" spc="52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Então, uma bacia hidrográfica é uma área da superfície terrestre que alimenta uma rede de rios.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84628" y="457989"/>
            <a:ext cx="11941958" cy="9580571"/>
          </a:xfrm>
          <a:custGeom>
            <a:avLst/>
            <a:gdLst/>
            <a:ahLst/>
            <a:cxnLst/>
            <a:rect r="r" b="b" t="t" l="l"/>
            <a:pathLst>
              <a:path h="9580571" w="11941958">
                <a:moveTo>
                  <a:pt x="0" y="0"/>
                </a:moveTo>
                <a:lnTo>
                  <a:pt x="11941958" y="0"/>
                </a:lnTo>
                <a:lnTo>
                  <a:pt x="11941958" y="9580572"/>
                </a:lnTo>
                <a:lnTo>
                  <a:pt x="0" y="95805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12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856220"/>
            <a:ext cx="8779240" cy="1402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sz="4800">
                <a:solidFill>
                  <a:srgbClr val="43A5FF"/>
                </a:solidFill>
                <a:latin typeface="Poppins Bold"/>
                <a:ea typeface="Poppins Bold"/>
                <a:cs typeface="Poppins Bold"/>
                <a:sym typeface="Poppins Bold"/>
              </a:rPr>
              <a:t>As 12 regiões hidrográficas que formam o Brasil </a:t>
            </a:r>
          </a:p>
        </p:txBody>
      </p:sp>
      <p:sp>
        <p:nvSpPr>
          <p:cNvPr name="TextBox 4" id="4"/>
          <p:cNvSpPr txBox="true"/>
          <p:nvPr/>
        </p:nvSpPr>
        <p:spPr>
          <a:xfrm rot="-5400000">
            <a:off x="14659832" y="5480982"/>
            <a:ext cx="5866730" cy="26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7"/>
              </a:lnSpc>
            </a:pPr>
            <a:r>
              <a:rPr lang="en-US" sz="1498" spc="29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Imagem: MEC; Demien, 2005.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585465"/>
            <a:ext cx="9134301" cy="3985922"/>
          </a:xfrm>
          <a:custGeom>
            <a:avLst/>
            <a:gdLst/>
            <a:ahLst/>
            <a:cxnLst/>
            <a:rect r="r" b="b" t="t" l="l"/>
            <a:pathLst>
              <a:path h="3985922" w="9134301">
                <a:moveTo>
                  <a:pt x="0" y="0"/>
                </a:moveTo>
                <a:lnTo>
                  <a:pt x="9134301" y="0"/>
                </a:lnTo>
                <a:lnTo>
                  <a:pt x="9134301" y="3985922"/>
                </a:lnTo>
                <a:lnTo>
                  <a:pt x="0" y="39859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57" t="-14380" r="-5457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8989605" y="8585465"/>
            <a:ext cx="9416267" cy="3976260"/>
          </a:xfrm>
          <a:custGeom>
            <a:avLst/>
            <a:gdLst/>
            <a:ahLst/>
            <a:cxnLst/>
            <a:rect r="r" b="b" t="t" l="l"/>
            <a:pathLst>
              <a:path h="3976260" w="9416267">
                <a:moveTo>
                  <a:pt x="9416268" y="0"/>
                </a:moveTo>
                <a:lnTo>
                  <a:pt x="0" y="0"/>
                </a:lnTo>
                <a:lnTo>
                  <a:pt x="0" y="3976260"/>
                </a:lnTo>
                <a:lnTo>
                  <a:pt x="9416268" y="3976260"/>
                </a:lnTo>
                <a:lnTo>
                  <a:pt x="9416268" y="0"/>
                </a:lnTo>
                <a:close/>
              </a:path>
            </a:pathLst>
          </a:custGeom>
          <a:blipFill>
            <a:blip r:embed="rId3"/>
            <a:stretch>
              <a:fillRect l="-2299" t="-14658" r="-529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30506" y="3235110"/>
            <a:ext cx="16228794" cy="5172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77"/>
              </a:lnSpc>
            </a:pPr>
            <a:r>
              <a:rPr lang="en-US" sz="2318" spc="46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Um aquífero é como um grande reservatório de água que fica debaixo da terra. Imagine uma esponja gigante feita de pedras e areia, cheia de água entre os espaços. É isso que acontece no solo: quando chove, parte da água desce pelo chão e fica guardada nessas camadas subterrâneas.</a:t>
            </a:r>
          </a:p>
          <a:p>
            <a:pPr algn="just" marL="0" indent="0" lvl="0">
              <a:lnSpc>
                <a:spcPts val="3477"/>
              </a:lnSpc>
            </a:pPr>
          </a:p>
          <a:p>
            <a:pPr algn="just" marL="0" indent="0" lvl="0">
              <a:lnSpc>
                <a:spcPts val="3477"/>
              </a:lnSpc>
            </a:pPr>
            <a:r>
              <a:rPr lang="en-US" sz="2318" spc="46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 Brasil, estão situados cerca de 70% de um dos maiores reservatórios de água subterrânea do mundo: o Aqüífero Guarani, que dividimos com o Paraguai, Argentina e Uruguai. No país, abrange os estados de Goiás, Mato Grosso do Sul, Minas Gerais, São Paulo, Paraná, Santa Catarina e Rio Grande do Sul. </a:t>
            </a:r>
          </a:p>
          <a:p>
            <a:pPr algn="just" marL="0" indent="0" lvl="0">
              <a:lnSpc>
                <a:spcPts val="3477"/>
              </a:lnSpc>
            </a:pPr>
          </a:p>
          <a:p>
            <a:pPr algn="just" marL="0" indent="0" lvl="0">
              <a:lnSpc>
                <a:spcPts val="3477"/>
              </a:lnSpc>
            </a:pPr>
            <a:r>
              <a:rPr lang="en-US" sz="2318" spc="46">
                <a:solidFill>
                  <a:srgbClr val="18376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Por não podermos enxergar a água debaixo do solo, ela pode se tornar poluída sem que percebamos, até que seja tarde para reverter o dano.</a:t>
            </a:r>
          </a:p>
          <a:p>
            <a:pPr algn="just">
              <a:lnSpc>
                <a:spcPts val="347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395412"/>
            <a:ext cx="13048517" cy="70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sz="4800">
                <a:solidFill>
                  <a:srgbClr val="43A5FF"/>
                </a:solidFill>
                <a:latin typeface="Poppins Bold"/>
                <a:ea typeface="Poppins Bold"/>
                <a:cs typeface="Poppins Bold"/>
                <a:sym typeface="Poppins Bold"/>
              </a:rPr>
              <a:t>Um dos maiores aqüíferos do mundo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DAGuM6gTnHA</dc:identifier>
  <dcterms:modified xsi:type="dcterms:W3CDTF">2011-08-01T06:04:30Z</dcterms:modified>
  <cp:revision>1</cp:revision>
  <dc:title>Aula 2 - SEQUÊNCIA DIDÁTICA 3</dc:title>
</cp:coreProperties>
</file>