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4" r:id="rId4"/>
    <p:sldId id="258" r:id="rId5"/>
    <p:sldId id="269" r:id="rId6"/>
    <p:sldId id="259" r:id="rId7"/>
    <p:sldId id="270" r:id="rId8"/>
    <p:sldId id="260" r:id="rId9"/>
    <p:sldId id="261" r:id="rId10"/>
    <p:sldId id="265" r:id="rId11"/>
    <p:sldId id="267" r:id="rId12"/>
    <p:sldId id="273"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8" d="100"/>
          <a:sy n="118" d="100"/>
        </p:scale>
        <p:origin x="-19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0D08A-2676-8846-B384-5C1038553035}" type="datetimeFigureOut">
              <a:rPr lang="en-US" smtClean="0"/>
              <a:t>7/8/15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676F25-B63E-BF41-A2F3-E06CC4B886BB}" type="slidenum">
              <a:rPr lang="en-US" smtClean="0"/>
              <a:t>‹#›</a:t>
            </a:fld>
            <a:endParaRPr lang="en-US"/>
          </a:p>
        </p:txBody>
      </p:sp>
    </p:spTree>
    <p:extLst>
      <p:ext uri="{BB962C8B-B14F-4D97-AF65-F5344CB8AC3E}">
        <p14:creationId xmlns:p14="http://schemas.microsoft.com/office/powerpoint/2010/main" val="30397128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76F25-B63E-BF41-A2F3-E06CC4B886BB}" type="slidenum">
              <a:rPr lang="en-US" smtClean="0"/>
              <a:t>2</a:t>
            </a:fld>
            <a:endParaRPr lang="en-US"/>
          </a:p>
        </p:txBody>
      </p:sp>
    </p:spTree>
    <p:extLst>
      <p:ext uri="{BB962C8B-B14F-4D97-AF65-F5344CB8AC3E}">
        <p14:creationId xmlns:p14="http://schemas.microsoft.com/office/powerpoint/2010/main" val="408791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a:t>
            </a:r>
            <a:r>
              <a:rPr lang="en-US" baseline="0" dirty="0" smtClean="0"/>
              <a:t> is basically the View layer of your MV* framework</a:t>
            </a:r>
          </a:p>
          <a:p>
            <a:r>
              <a:rPr lang="en-US" baseline="0" dirty="0" smtClean="0"/>
              <a:t>It is not a full stack framework.</a:t>
            </a:r>
          </a:p>
          <a:p>
            <a:r>
              <a:rPr lang="en-US" baseline="0" dirty="0" smtClean="0"/>
              <a:t>However, you can easily combine it with 3</a:t>
            </a:r>
            <a:r>
              <a:rPr lang="en-US" baseline="30000" dirty="0" smtClean="0"/>
              <a:t>rd</a:t>
            </a:r>
            <a:r>
              <a:rPr lang="en-US" baseline="0" dirty="0" smtClean="0"/>
              <a:t> party components to piece together your own framework to handle models, </a:t>
            </a:r>
            <a:r>
              <a:rPr lang="en-US" baseline="0" dirty="0" err="1" smtClean="0"/>
              <a:t>ajax</a:t>
            </a:r>
            <a:r>
              <a:rPr lang="en-US" baseline="0" dirty="0" smtClean="0"/>
              <a:t>, http requests, etc.</a:t>
            </a:r>
            <a:endParaRPr lang="en-US" dirty="0"/>
          </a:p>
        </p:txBody>
      </p:sp>
      <p:sp>
        <p:nvSpPr>
          <p:cNvPr id="4" name="Slide Number Placeholder 3"/>
          <p:cNvSpPr>
            <a:spLocks noGrp="1"/>
          </p:cNvSpPr>
          <p:nvPr>
            <p:ph type="sldNum" sz="quarter" idx="10"/>
          </p:nvPr>
        </p:nvSpPr>
        <p:spPr/>
        <p:txBody>
          <a:bodyPr/>
          <a:lstStyle/>
          <a:p>
            <a:fld id="{26676F25-B63E-BF41-A2F3-E06CC4B886BB}" type="slidenum">
              <a:rPr lang="en-US" smtClean="0"/>
              <a:t>3</a:t>
            </a:fld>
            <a:endParaRPr lang="en-US"/>
          </a:p>
        </p:txBody>
      </p:sp>
    </p:spTree>
    <p:extLst>
      <p:ext uri="{BB962C8B-B14F-4D97-AF65-F5344CB8AC3E}">
        <p14:creationId xmlns:p14="http://schemas.microsoft.com/office/powerpoint/2010/main" val="4087914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a:t>
            </a:r>
          </a:p>
          <a:p>
            <a:r>
              <a:rPr lang="en-US" dirty="0" smtClean="0"/>
              <a:t>	Dom</a:t>
            </a:r>
            <a:r>
              <a:rPr lang="en-US" baseline="0" dirty="0" smtClean="0"/>
              <a:t> Manipulation is far slower than </a:t>
            </a:r>
            <a:r>
              <a:rPr lang="en-US" baseline="0" dirty="0" err="1" smtClean="0"/>
              <a:t>Javascript</a:t>
            </a:r>
            <a:r>
              <a:rPr lang="en-US" baseline="0" dirty="0" smtClean="0"/>
              <a:t> execution, so React uses a virtual </a:t>
            </a:r>
            <a:r>
              <a:rPr lang="en-US" baseline="0" dirty="0" err="1" smtClean="0"/>
              <a:t>dom</a:t>
            </a:r>
            <a:r>
              <a:rPr lang="en-US" baseline="0" dirty="0" smtClean="0"/>
              <a:t> that it runs a diff on to see if there are any DOM changes that it needs t make</a:t>
            </a:r>
          </a:p>
          <a:p>
            <a:r>
              <a:rPr lang="en-US" baseline="0" dirty="0" smtClean="0"/>
              <a:t>	This prevents you from tearing apart a piece of the </a:t>
            </a:r>
            <a:r>
              <a:rPr lang="en-US" baseline="0" dirty="0" err="1" smtClean="0"/>
              <a:t>dom</a:t>
            </a:r>
            <a:r>
              <a:rPr lang="en-US" baseline="0" dirty="0" smtClean="0"/>
              <a:t> and building it back up when your data changes but doesn’t affect the actual dom.</a:t>
            </a:r>
          </a:p>
          <a:p>
            <a:r>
              <a:rPr lang="en-US" baseline="0" dirty="0" smtClean="0"/>
              <a:t>Easy</a:t>
            </a:r>
          </a:p>
          <a:p>
            <a:r>
              <a:rPr lang="en-US" baseline="0" dirty="0" smtClean="0"/>
              <a:t>	Compared to other frameworks, the learning curve is insanely fast</a:t>
            </a:r>
          </a:p>
          <a:p>
            <a:r>
              <a:rPr lang="en-US" baseline="0" dirty="0" smtClean="0"/>
              <a:t>	Was up and running creating my own custom React components within an hour or so</a:t>
            </a:r>
          </a:p>
          <a:p>
            <a:r>
              <a:rPr lang="en-US" baseline="0" dirty="0" smtClean="0"/>
              <a:t>	No need to understand the underlying mechanisms like how the virtual </a:t>
            </a:r>
            <a:r>
              <a:rPr lang="en-US" baseline="0" dirty="0" err="1" smtClean="0"/>
              <a:t>dom</a:t>
            </a:r>
            <a:r>
              <a:rPr lang="en-US" baseline="0" dirty="0" smtClean="0"/>
              <a:t> works.  Unlike Angular, where you may need to know about things like the digest cycle pretty early on if you are using non-Angular libraries</a:t>
            </a:r>
          </a:p>
          <a:p>
            <a:r>
              <a:rPr lang="en-US" baseline="0" dirty="0" smtClean="0"/>
              <a:t>Powerful</a:t>
            </a:r>
          </a:p>
          <a:p>
            <a:r>
              <a:rPr lang="en-US" baseline="0" dirty="0" smtClean="0"/>
              <a:t>	Extremely flexible.</a:t>
            </a:r>
          </a:p>
          <a:p>
            <a:r>
              <a:rPr lang="en-US" baseline="0" dirty="0" smtClean="0"/>
              <a:t>		You can use third party libraries out of the box, you can easily create your own </a:t>
            </a:r>
            <a:r>
              <a:rPr lang="en-US" baseline="0" dirty="0" err="1" smtClean="0"/>
              <a:t>compnents</a:t>
            </a:r>
            <a:r>
              <a:rPr lang="en-US" baseline="0" dirty="0" smtClean="0"/>
              <a:t> that are re-usable between projects.</a:t>
            </a:r>
          </a:p>
          <a:p>
            <a:r>
              <a:rPr lang="en-US" baseline="0" dirty="0" smtClean="0"/>
              <a:t>		You aren’t pigeon holed into framework constructs to build your backend logic out that controls your views</a:t>
            </a:r>
          </a:p>
          <a:p>
            <a:r>
              <a:rPr lang="en-US" baseline="0" dirty="0" smtClean="0"/>
              <a:t>		You can create components that need not know about the rest of the application, or create subcomponents dependent on parents, You can mount and </a:t>
            </a:r>
            <a:r>
              <a:rPr lang="en-US" baseline="0" dirty="0" err="1" smtClean="0"/>
              <a:t>unmount</a:t>
            </a:r>
            <a:r>
              <a:rPr lang="en-US" baseline="0" dirty="0" smtClean="0"/>
              <a:t> components on the fly</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676F25-B63E-BF41-A2F3-E06CC4B886BB}" type="slidenum">
              <a:rPr lang="en-US" smtClean="0"/>
              <a:t>4</a:t>
            </a:fld>
            <a:endParaRPr lang="en-US"/>
          </a:p>
        </p:txBody>
      </p:sp>
    </p:spTree>
    <p:extLst>
      <p:ext uri="{BB962C8B-B14F-4D97-AF65-F5344CB8AC3E}">
        <p14:creationId xmlns:p14="http://schemas.microsoft.com/office/powerpoint/2010/main" val="108407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building block of React is the component.</a:t>
            </a:r>
          </a:p>
          <a:p>
            <a:r>
              <a:rPr lang="en-US" dirty="0" smtClean="0"/>
              <a:t>These</a:t>
            </a:r>
            <a:r>
              <a:rPr lang="en-US" baseline="0" dirty="0" smtClean="0"/>
              <a:t> are basically independent “modules” for lack of a better term that handle rendering themselves independent of other modules.</a:t>
            </a:r>
          </a:p>
          <a:p>
            <a:r>
              <a:rPr lang="en-US" baseline="0" dirty="0" smtClean="0"/>
              <a:t>They allow you to encapsulate view logic of components and can be re-used throughout your application</a:t>
            </a:r>
          </a:p>
          <a:p>
            <a:r>
              <a:rPr lang="en-US" baseline="0" dirty="0" smtClean="0"/>
              <a:t>There are many built in components that look pretty much like html constructs like inputs, selects, </a:t>
            </a:r>
            <a:r>
              <a:rPr lang="en-US" baseline="0" dirty="0" err="1" smtClean="0"/>
              <a:t>divs</a:t>
            </a:r>
            <a:r>
              <a:rPr lang="en-US" baseline="0" dirty="0" smtClean="0"/>
              <a:t>, </a:t>
            </a:r>
            <a:r>
              <a:rPr lang="en-US" baseline="0" dirty="0" err="1" smtClean="0"/>
              <a:t>etc</a:t>
            </a:r>
            <a:endParaRPr lang="en-US" baseline="0" dirty="0" smtClean="0"/>
          </a:p>
          <a:p>
            <a:r>
              <a:rPr lang="en-US" baseline="0" dirty="0" smtClean="0"/>
              <a:t>Typically, you would have a top level “app” component, which has subcomponents, which have their own subcomponents, etc.</a:t>
            </a:r>
          </a:p>
          <a:p>
            <a:endParaRPr lang="en-US" baseline="0" dirty="0" smtClean="0"/>
          </a:p>
          <a:p>
            <a:r>
              <a:rPr lang="en-US" baseline="0" dirty="0" smtClean="0"/>
              <a:t>Props</a:t>
            </a:r>
          </a:p>
          <a:p>
            <a:r>
              <a:rPr lang="en-US" baseline="0" dirty="0" smtClean="0"/>
              <a:t>	These are pieces of data that are passed into a component from a parent</a:t>
            </a:r>
          </a:p>
          <a:p>
            <a:r>
              <a:rPr lang="en-US" baseline="0" dirty="0" smtClean="0"/>
              <a:t>	You can access these in your child using </a:t>
            </a:r>
            <a:r>
              <a:rPr lang="en-US" baseline="0" dirty="0" err="1" smtClean="0"/>
              <a:t>this.props</a:t>
            </a:r>
            <a:endParaRPr lang="en-US" baseline="0" dirty="0" smtClean="0"/>
          </a:p>
          <a:p>
            <a:r>
              <a:rPr lang="en-US" baseline="0" dirty="0" smtClean="0"/>
              <a:t>	A common pattern is to control your data at the top level and trickle it down through your components as needed</a:t>
            </a:r>
          </a:p>
          <a:p>
            <a:r>
              <a:rPr lang="en-US" baseline="0" dirty="0" smtClean="0"/>
              <a:t>	When your data that you were passing to your children changes In the app, the changes trickle down as well, which trigger a new render of each component (remember the virtual </a:t>
            </a:r>
            <a:r>
              <a:rPr lang="en-US" baseline="0" dirty="0" err="1" smtClean="0"/>
              <a:t>dom</a:t>
            </a:r>
            <a:r>
              <a:rPr lang="en-US" baseline="0" dirty="0" smtClean="0"/>
              <a:t> helps performance here)</a:t>
            </a:r>
          </a:p>
          <a:p>
            <a:r>
              <a:rPr lang="en-US" baseline="0" dirty="0" smtClean="0"/>
              <a:t>	Props should be treated as immutable.  We don’t want the child changing the props it received from its parent.  If you need to, clone them first</a:t>
            </a:r>
          </a:p>
          <a:p>
            <a:endParaRPr lang="en-US" baseline="0" dirty="0" smtClean="0"/>
          </a:p>
          <a:p>
            <a:r>
              <a:rPr lang="en-US" baseline="0" dirty="0" smtClean="0"/>
              <a:t>State</a:t>
            </a:r>
          </a:p>
          <a:p>
            <a:r>
              <a:rPr lang="en-US" baseline="0" dirty="0" smtClean="0"/>
              <a:t>	Each component can have its own state, accessed through </a:t>
            </a:r>
            <a:r>
              <a:rPr lang="en-US" baseline="0" dirty="0" err="1" smtClean="0"/>
              <a:t>this.state</a:t>
            </a:r>
            <a:endParaRPr lang="en-US" baseline="0" dirty="0" smtClean="0"/>
          </a:p>
          <a:p>
            <a:r>
              <a:rPr lang="en-US" baseline="0" dirty="0" smtClean="0"/>
              <a:t>	State should be data that is only relevant to that particular component (or its children), such as a loading indicator, or the top level app data in your app component</a:t>
            </a:r>
          </a:p>
          <a:p>
            <a:r>
              <a:rPr lang="en-US" baseline="0" dirty="0" smtClean="0"/>
              <a:t>	When you change your state data, you can use a specific method to change it (</a:t>
            </a:r>
            <a:r>
              <a:rPr lang="en-US" baseline="0" dirty="0" err="1" smtClean="0"/>
              <a:t>this.setState</a:t>
            </a:r>
            <a:r>
              <a:rPr lang="en-US" baseline="0" dirty="0" smtClean="0"/>
              <a:t>), which triggers a render of the individual component.</a:t>
            </a:r>
          </a:p>
          <a:p>
            <a:r>
              <a:rPr lang="en-US" baseline="0" dirty="0" smtClean="0"/>
              <a:t>	A common pattern would be to keep state at the top-most component that needs it, and trickle down the state to subcomponents via props</a:t>
            </a:r>
          </a:p>
          <a:p>
            <a:r>
              <a:rPr lang="en-US" baseline="0" dirty="0" smtClean="0"/>
              <a:t>Render Method</a:t>
            </a:r>
          </a:p>
          <a:p>
            <a:r>
              <a:rPr lang="en-US" baseline="0" dirty="0" smtClean="0"/>
              <a:t>	Every component must have a render method</a:t>
            </a:r>
          </a:p>
          <a:p>
            <a:r>
              <a:rPr lang="en-US" baseline="0" dirty="0" smtClean="0"/>
              <a:t>	This is triggered by mounting the component, props changing, or calling </a:t>
            </a:r>
            <a:r>
              <a:rPr lang="en-US" baseline="0" dirty="0" err="1" smtClean="0"/>
              <a:t>setState</a:t>
            </a:r>
            <a:endParaRPr lang="en-US" baseline="0" dirty="0" smtClean="0"/>
          </a:p>
          <a:p>
            <a:r>
              <a:rPr lang="en-US" baseline="0" dirty="0" smtClean="0"/>
              <a:t>	Render returns the </a:t>
            </a:r>
            <a:r>
              <a:rPr lang="en-US" baseline="0" dirty="0" err="1" smtClean="0"/>
              <a:t>jsx</a:t>
            </a:r>
            <a:r>
              <a:rPr lang="en-US" baseline="0" dirty="0" smtClean="0"/>
              <a:t> (or the </a:t>
            </a:r>
            <a:r>
              <a:rPr lang="en-US" baseline="0" dirty="0" err="1" smtClean="0"/>
              <a:t>javascript</a:t>
            </a:r>
            <a:r>
              <a:rPr lang="en-US" baseline="0" dirty="0" smtClean="0"/>
              <a:t> equivalent) that will be translated and displayed as html</a:t>
            </a:r>
          </a:p>
          <a:p>
            <a:r>
              <a:rPr lang="en-US" baseline="0" dirty="0" smtClean="0"/>
              <a:t>	Just because render is called, does not mean that it is actually rendering the </a:t>
            </a:r>
            <a:r>
              <a:rPr lang="en-US" baseline="0" dirty="0" err="1" smtClean="0"/>
              <a:t>dom</a:t>
            </a:r>
            <a:r>
              <a:rPr lang="en-US" baseline="0" dirty="0" smtClean="0"/>
              <a:t> elements.  It first does a diff on the virtual </a:t>
            </a:r>
            <a:r>
              <a:rPr lang="en-US" baseline="0" dirty="0" err="1" smtClean="0"/>
              <a:t>dom</a:t>
            </a:r>
            <a:r>
              <a:rPr lang="en-US" baseline="0" dirty="0" smtClean="0"/>
              <a:t> to see if there are any actual </a:t>
            </a:r>
            <a:r>
              <a:rPr lang="en-US" baseline="0" dirty="0" err="1" smtClean="0"/>
              <a:t>dom</a:t>
            </a:r>
            <a:r>
              <a:rPr lang="en-US" baseline="0" dirty="0" smtClean="0"/>
              <a:t> changes needed. If not, it does not do any </a:t>
            </a:r>
            <a:r>
              <a:rPr lang="en-US" baseline="0" dirty="0" err="1" smtClean="0"/>
              <a:t>dom</a:t>
            </a:r>
            <a:r>
              <a:rPr lang="en-US" baseline="0" dirty="0" smtClean="0"/>
              <a:t> manipulation</a:t>
            </a:r>
          </a:p>
          <a:p>
            <a:r>
              <a:rPr lang="en-US" baseline="0" dirty="0" smtClean="0"/>
              <a:t>	JSX – looks like html, but can also use your custom components as tags.  Pass down props like html attributes.  You can also do things like add classes, styles, values, </a:t>
            </a:r>
            <a:r>
              <a:rPr lang="en-US" baseline="0" dirty="0" err="1" smtClean="0"/>
              <a:t>defaultValues</a:t>
            </a:r>
            <a:r>
              <a:rPr lang="en-US" baseline="0" dirty="0" smtClean="0"/>
              <a:t>, etc. as ‘attributes’ in JSX</a:t>
            </a:r>
          </a:p>
          <a:p>
            <a:endParaRPr lang="en-US" baseline="0" dirty="0" smtClean="0"/>
          </a:p>
          <a:p>
            <a:r>
              <a:rPr lang="en-US" baseline="0" dirty="0" err="1" smtClean="0"/>
              <a:t>LifeCycle</a:t>
            </a:r>
            <a:r>
              <a:rPr lang="en-US" baseline="0" dirty="0" smtClean="0"/>
              <a:t> Methods</a:t>
            </a:r>
          </a:p>
          <a:p>
            <a:r>
              <a:rPr lang="en-US" baseline="0" dirty="0" smtClean="0"/>
              <a:t>	Hooks that are called (if implemented) during the lifecycle of the component.  There are lifecycle methods related to component mounting and </a:t>
            </a:r>
            <a:r>
              <a:rPr lang="en-US" baseline="0" dirty="0" err="1" smtClean="0"/>
              <a:t>unmounting</a:t>
            </a:r>
            <a:r>
              <a:rPr lang="en-US" baseline="0" dirty="0" smtClean="0"/>
              <a:t>, pre-render, when props are changing, etc.</a:t>
            </a:r>
          </a:p>
          <a:p>
            <a:r>
              <a:rPr lang="en-US" baseline="0" dirty="0" smtClean="0"/>
              <a:t>	These are useful if your logic depends on the previous and new values of your props, if you want to do more granular dirty checks before rendering, if you want to attach listeners to a component when it mounts or remove them when it unmounts.</a:t>
            </a:r>
          </a:p>
          <a:p>
            <a:endParaRPr lang="en-US" baseline="0" dirty="0" smtClean="0"/>
          </a:p>
          <a:p>
            <a:r>
              <a:rPr lang="en-US" baseline="0" dirty="0" err="1" smtClean="0"/>
              <a:t>Mixins</a:t>
            </a:r>
            <a:endParaRPr lang="en-US" baseline="0" dirty="0" smtClean="0"/>
          </a:p>
          <a:p>
            <a:r>
              <a:rPr lang="en-US" baseline="0" dirty="0" smtClean="0"/>
              <a:t>	Allow you to attach additional functionality to a component</a:t>
            </a:r>
          </a:p>
          <a:p>
            <a:r>
              <a:rPr lang="en-US" baseline="0" dirty="0" smtClean="0"/>
              <a:t>	Basically, it adds methods to your component via the </a:t>
            </a:r>
            <a:r>
              <a:rPr lang="en-US" baseline="0" dirty="0" err="1" smtClean="0"/>
              <a:t>javascript</a:t>
            </a:r>
            <a:r>
              <a:rPr lang="en-US" baseline="0" dirty="0" smtClean="0"/>
              <a:t> </a:t>
            </a:r>
            <a:r>
              <a:rPr lang="en-US" baseline="0" dirty="0" err="1" smtClean="0"/>
              <a:t>mixin</a:t>
            </a:r>
            <a:r>
              <a:rPr lang="en-US" baseline="0" dirty="0" smtClean="0"/>
              <a:t> pattern</a:t>
            </a:r>
          </a:p>
          <a:p>
            <a:r>
              <a:rPr lang="en-US" baseline="0" dirty="0" smtClean="0"/>
              <a:t>	</a:t>
            </a:r>
            <a:r>
              <a:rPr lang="en-US" baseline="0" dirty="0" err="1" smtClean="0"/>
              <a:t>Mixins</a:t>
            </a:r>
            <a:r>
              <a:rPr lang="en-US" baseline="0" dirty="0" smtClean="0"/>
              <a:t> for things like 2-way data binding, input masking, performance enhancements,</a:t>
            </a:r>
          </a:p>
          <a:p>
            <a:r>
              <a:rPr lang="en-US" baseline="0" dirty="0" smtClean="0"/>
              <a:t>	React is moving away from </a:t>
            </a:r>
            <a:r>
              <a:rPr lang="en-US" baseline="0" dirty="0" err="1" smtClean="0"/>
              <a:t>mixins</a:t>
            </a:r>
            <a:r>
              <a:rPr lang="en-US" baseline="0" dirty="0" smtClean="0"/>
              <a:t> in newer versions, as it is now looked at as a bad practice due to lack of visibility when using them and the lack of support in ES6 classes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676F25-B63E-BF41-A2F3-E06CC4B886BB}" type="slidenum">
              <a:rPr lang="en-US" smtClean="0"/>
              <a:t>5</a:t>
            </a:fld>
            <a:endParaRPr lang="en-US"/>
          </a:p>
        </p:txBody>
      </p:sp>
    </p:spTree>
    <p:extLst>
      <p:ext uri="{BB962C8B-B14F-4D97-AF65-F5344CB8AC3E}">
        <p14:creationId xmlns:p14="http://schemas.microsoft.com/office/powerpoint/2010/main" val="158473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Flux is a design pattern that Facebook created for dealing</a:t>
            </a:r>
            <a:r>
              <a:rPr lang="en-US" baseline="0" dirty="0" smtClean="0"/>
              <a:t> with data in your application</a:t>
            </a:r>
          </a:p>
          <a:p>
            <a:r>
              <a:rPr lang="en-US" baseline="0" dirty="0" smtClean="0"/>
              <a:t>While there is a framework called Flux, it is more of a design pattern than a framework. In fact, there are many flux frameworks that you can choose from, each slightly different than the last</a:t>
            </a:r>
          </a:p>
          <a:p>
            <a:r>
              <a:rPr lang="en-US" baseline="0" dirty="0" smtClean="0"/>
              <a:t>Typically, your UI is more concerned with reacting to changes in data rather than in reacting to specific behavioral events that may not actual change your data in certain scenarios.</a:t>
            </a:r>
          </a:p>
          <a:p>
            <a:r>
              <a:rPr lang="en-US" baseline="0" dirty="0" smtClean="0"/>
              <a:t>Flux allows you to handle all of the behavioral events in one place, change data when needed, and notify any component that may need to know via events</a:t>
            </a:r>
          </a:p>
          <a:p>
            <a:r>
              <a:rPr lang="en-US" baseline="0" dirty="0" smtClean="0"/>
              <a:t>Typically, you want to catch your data change events near the top level of your application, then trickle down the new data via props so that you have unidirectional data flow</a:t>
            </a:r>
          </a:p>
          <a:p>
            <a:r>
              <a:rPr lang="en-US" baseline="0" dirty="0" smtClean="0"/>
              <a:t>This helps keep you out of event hell where all of your components are managing their own data.  First hand experience on Reactor shows us that this gets out of hand really quickly</a:t>
            </a:r>
            <a:endParaRPr lang="en-US" dirty="0"/>
          </a:p>
        </p:txBody>
      </p:sp>
      <p:sp>
        <p:nvSpPr>
          <p:cNvPr id="4" name="Slide Number Placeholder 3"/>
          <p:cNvSpPr>
            <a:spLocks noGrp="1"/>
          </p:cNvSpPr>
          <p:nvPr>
            <p:ph type="sldNum" sz="quarter" idx="10"/>
          </p:nvPr>
        </p:nvSpPr>
        <p:spPr/>
        <p:txBody>
          <a:bodyPr/>
          <a:lstStyle/>
          <a:p>
            <a:fld id="{26676F25-B63E-BF41-A2F3-E06CC4B886BB}" type="slidenum">
              <a:rPr lang="en-US" smtClean="0"/>
              <a:t>6</a:t>
            </a:fld>
            <a:endParaRPr lang="en-US"/>
          </a:p>
        </p:txBody>
      </p:sp>
    </p:spTree>
    <p:extLst>
      <p:ext uri="{BB962C8B-B14F-4D97-AF65-F5344CB8AC3E}">
        <p14:creationId xmlns:p14="http://schemas.microsoft.com/office/powerpoint/2010/main" val="234811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Flux consists of a variety</a:t>
            </a:r>
            <a:r>
              <a:rPr lang="en-US" baseline="0" dirty="0" smtClean="0"/>
              <a:t> of constructs to implement the pattern</a:t>
            </a:r>
          </a:p>
          <a:p>
            <a:endParaRPr lang="en-US" baseline="0" dirty="0" smtClean="0"/>
          </a:p>
          <a:p>
            <a:r>
              <a:rPr lang="en-US" baseline="0" dirty="0" smtClean="0"/>
              <a:t>Actions</a:t>
            </a:r>
          </a:p>
          <a:p>
            <a:r>
              <a:rPr lang="en-US" baseline="0" dirty="0" smtClean="0"/>
              <a:t>	These are methods that alert the models that they need to change their data</a:t>
            </a:r>
          </a:p>
          <a:p>
            <a:r>
              <a:rPr lang="en-US" baseline="0" dirty="0" smtClean="0"/>
              <a:t>	This is the interface you use from components when you want to potentially change your data.</a:t>
            </a:r>
          </a:p>
          <a:p>
            <a:r>
              <a:rPr lang="en-US" baseline="0" dirty="0" smtClean="0"/>
              <a:t>	You should never directly manipulate the data in your models or stores in this pattern</a:t>
            </a:r>
          </a:p>
          <a:p>
            <a:r>
              <a:rPr lang="en-US" baseline="0" dirty="0" smtClean="0"/>
              <a:t>	Actions dispatch events which the stores listen for, then act upon the data based on what event it hears</a:t>
            </a:r>
          </a:p>
          <a:p>
            <a:endParaRPr lang="en-US" baseline="0" dirty="0" smtClean="0"/>
          </a:p>
          <a:p>
            <a:r>
              <a:rPr lang="en-US" baseline="0" dirty="0" smtClean="0"/>
              <a:t>Stores</a:t>
            </a:r>
          </a:p>
          <a:p>
            <a:r>
              <a:rPr lang="en-US" baseline="0" dirty="0" smtClean="0"/>
              <a:t>	These could be thought of as models</a:t>
            </a:r>
          </a:p>
          <a:p>
            <a:r>
              <a:rPr lang="en-US" baseline="0" dirty="0" smtClean="0"/>
              <a:t>	This is where your data actually lives</a:t>
            </a:r>
          </a:p>
          <a:p>
            <a:r>
              <a:rPr lang="en-US" baseline="0" dirty="0" smtClean="0"/>
              <a:t>	Store data should not directly be manipulated by your components or other </a:t>
            </a:r>
            <a:r>
              <a:rPr lang="en-US" baseline="0" dirty="0" err="1" smtClean="0"/>
              <a:t>javascript</a:t>
            </a:r>
            <a:endParaRPr lang="en-US" baseline="0" dirty="0" smtClean="0"/>
          </a:p>
          <a:p>
            <a:r>
              <a:rPr lang="en-US" baseline="0" dirty="0" smtClean="0"/>
              <a:t>	Stores also notify anyone who cares when data changes, so that they may change their state appropriately</a:t>
            </a:r>
          </a:p>
          <a:p>
            <a:r>
              <a:rPr lang="en-US" baseline="0" dirty="0" smtClean="0"/>
              <a:t>	Anything can attach change listeners to the store to be notified when something changes</a:t>
            </a:r>
          </a:p>
          <a:p>
            <a:r>
              <a:rPr lang="en-US" baseline="0" dirty="0" smtClean="0"/>
              <a:t>	You should access your data from the stores.  Think of actions as your setters and Stores as your getters</a:t>
            </a:r>
          </a:p>
          <a:p>
            <a:endParaRPr lang="en-US" baseline="0" dirty="0" smtClean="0"/>
          </a:p>
          <a:p>
            <a:r>
              <a:rPr lang="en-US" baseline="0" dirty="0" smtClean="0"/>
              <a:t>Dispatcher</a:t>
            </a:r>
          </a:p>
          <a:p>
            <a:r>
              <a:rPr lang="en-US" baseline="0" dirty="0" smtClean="0"/>
              <a:t>	This is directly used by stores and actions and is how they communicate</a:t>
            </a:r>
          </a:p>
          <a:p>
            <a:r>
              <a:rPr lang="en-US" baseline="0" dirty="0" smtClean="0"/>
              <a:t>	Stores listen for actions to notify them of a change, then act accordingly</a:t>
            </a:r>
          </a:p>
          <a:p>
            <a:endParaRPr lang="en-US" baseline="0" dirty="0" smtClean="0"/>
          </a:p>
          <a:p>
            <a:r>
              <a:rPr lang="en-US" baseline="0" dirty="0" smtClean="0"/>
              <a:t>Views</a:t>
            </a:r>
          </a:p>
          <a:p>
            <a:r>
              <a:rPr lang="en-US" baseline="0" dirty="0" smtClean="0"/>
              <a:t>	These are your React components</a:t>
            </a:r>
            <a:endParaRPr lang="en-US" dirty="0"/>
          </a:p>
        </p:txBody>
      </p:sp>
      <p:sp>
        <p:nvSpPr>
          <p:cNvPr id="4" name="Slide Number Placeholder 3"/>
          <p:cNvSpPr>
            <a:spLocks noGrp="1"/>
          </p:cNvSpPr>
          <p:nvPr>
            <p:ph type="sldNum" sz="quarter" idx="10"/>
          </p:nvPr>
        </p:nvSpPr>
        <p:spPr/>
        <p:txBody>
          <a:bodyPr/>
          <a:lstStyle/>
          <a:p>
            <a:fld id="{26676F25-B63E-BF41-A2F3-E06CC4B886BB}" type="slidenum">
              <a:rPr lang="en-US" smtClean="0"/>
              <a:t>7</a:t>
            </a:fld>
            <a:endParaRPr lang="en-US"/>
          </a:p>
        </p:txBody>
      </p:sp>
    </p:spTree>
    <p:extLst>
      <p:ext uri="{BB962C8B-B14F-4D97-AF65-F5344CB8AC3E}">
        <p14:creationId xmlns:p14="http://schemas.microsoft.com/office/powerpoint/2010/main" val="238615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common pattern that is used in</a:t>
            </a:r>
            <a:r>
              <a:rPr lang="en-US" baseline="0" dirty="0" smtClean="0"/>
              <a:t> a simple application with flux</a:t>
            </a:r>
          </a:p>
          <a:p>
            <a:r>
              <a:rPr lang="en-US" baseline="0" dirty="0" smtClean="0"/>
              <a:t>An action can be called from a view, or from some other part of your application.  For example, reactor uses actions in its listeners for core socket events, which are independent of any components</a:t>
            </a:r>
          </a:p>
          <a:p>
            <a:r>
              <a:rPr lang="en-US" baseline="0" dirty="0" smtClean="0"/>
              <a:t>The action then tells the dispatcher, hey, I need to tell the store it needs to change</a:t>
            </a:r>
          </a:p>
          <a:p>
            <a:r>
              <a:rPr lang="en-US" baseline="0" dirty="0" smtClean="0"/>
              <a:t>The dispatcher then sends that message on to the store</a:t>
            </a:r>
          </a:p>
          <a:p>
            <a:r>
              <a:rPr lang="en-US" baseline="0" dirty="0" smtClean="0"/>
              <a:t>The store reacts to this message, changes its data, then emits a change event, which notifies all the components that have registered a change callback</a:t>
            </a:r>
          </a:p>
          <a:p>
            <a:endParaRPr lang="en-US" baseline="0" dirty="0" smtClean="0"/>
          </a:p>
        </p:txBody>
      </p:sp>
      <p:sp>
        <p:nvSpPr>
          <p:cNvPr id="4" name="Slide Number Placeholder 3"/>
          <p:cNvSpPr>
            <a:spLocks noGrp="1"/>
          </p:cNvSpPr>
          <p:nvPr>
            <p:ph type="sldNum" sz="quarter" idx="10"/>
          </p:nvPr>
        </p:nvSpPr>
        <p:spPr/>
        <p:txBody>
          <a:bodyPr/>
          <a:lstStyle/>
          <a:p>
            <a:fld id="{26676F25-B63E-BF41-A2F3-E06CC4B886BB}" type="slidenum">
              <a:rPr lang="en-US" smtClean="0"/>
              <a:t>8</a:t>
            </a:fld>
            <a:endParaRPr lang="en-US"/>
          </a:p>
        </p:txBody>
      </p:sp>
    </p:spTree>
    <p:extLst>
      <p:ext uri="{BB962C8B-B14F-4D97-AF65-F5344CB8AC3E}">
        <p14:creationId xmlns:p14="http://schemas.microsoft.com/office/powerpoint/2010/main" val="264143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889238-AECC-914C-9B9C-40867C8528FF}" type="datetimeFigureOut">
              <a:rPr lang="en-US" smtClean="0"/>
              <a:t>7/8/15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398993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889238-AECC-914C-9B9C-40867C8528FF}" type="datetimeFigureOut">
              <a:rPr lang="en-US" smtClean="0"/>
              <a:t>7/8/15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158530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889238-AECC-914C-9B9C-40867C8528FF}" type="datetimeFigureOut">
              <a:rPr lang="en-US" smtClean="0"/>
              <a:t>7/8/15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352180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889238-AECC-914C-9B9C-40867C8528FF}" type="datetimeFigureOut">
              <a:rPr lang="en-US" smtClean="0"/>
              <a:t>7/8/15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331841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889238-AECC-914C-9B9C-40867C8528FF}" type="datetimeFigureOut">
              <a:rPr lang="en-US" smtClean="0"/>
              <a:t>7/8/15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427663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889238-AECC-914C-9B9C-40867C8528FF}" type="datetimeFigureOut">
              <a:rPr lang="en-US" smtClean="0"/>
              <a:t>7/8/15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271039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889238-AECC-914C-9B9C-40867C8528FF}" type="datetimeFigureOut">
              <a:rPr lang="en-US" smtClean="0"/>
              <a:t>7/8/15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270003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889238-AECC-914C-9B9C-40867C8528FF}" type="datetimeFigureOut">
              <a:rPr lang="en-US" smtClean="0"/>
              <a:t>7/8/15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275068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89238-AECC-914C-9B9C-40867C8528FF}" type="datetimeFigureOut">
              <a:rPr lang="en-US" smtClean="0"/>
              <a:t>7/8/15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274609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889238-AECC-914C-9B9C-40867C8528FF}" type="datetimeFigureOut">
              <a:rPr lang="en-US" smtClean="0"/>
              <a:t>7/8/15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315007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889238-AECC-914C-9B9C-40867C8528FF}" type="datetimeFigureOut">
              <a:rPr lang="en-US" smtClean="0"/>
              <a:t>7/8/15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7E199-8F20-9341-B98B-DC7CCAF4A31C}" type="slidenum">
              <a:rPr lang="en-US" smtClean="0"/>
              <a:t>‹#›</a:t>
            </a:fld>
            <a:endParaRPr lang="en-US"/>
          </a:p>
        </p:txBody>
      </p:sp>
    </p:spTree>
    <p:extLst>
      <p:ext uri="{BB962C8B-B14F-4D97-AF65-F5344CB8AC3E}">
        <p14:creationId xmlns:p14="http://schemas.microsoft.com/office/powerpoint/2010/main" val="21786186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89238-AECC-914C-9B9C-40867C8528FF}" type="datetimeFigureOut">
              <a:rPr lang="en-US" smtClean="0"/>
              <a:t>7/8/15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7E199-8F20-9341-B98B-DC7CCAF4A31C}" type="slidenum">
              <a:rPr lang="en-US" smtClean="0"/>
              <a:t>‹#›</a:t>
            </a:fld>
            <a:endParaRPr lang="en-US"/>
          </a:p>
        </p:txBody>
      </p:sp>
    </p:spTree>
    <p:extLst>
      <p:ext uri="{BB962C8B-B14F-4D97-AF65-F5344CB8AC3E}">
        <p14:creationId xmlns:p14="http://schemas.microsoft.com/office/powerpoint/2010/main" val="323155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teare@redventures.com" TargetMode="External"/><Relationship Id="rId4" Type="http://schemas.openxmlformats.org/officeDocument/2006/relationships/hyperlink" Target="https://github.com/steare573" TargetMode="External"/><Relationship Id="rId5" Type="http://schemas.openxmlformats.org/officeDocument/2006/relationships/hyperlink" Target="mailto:manderson@redventures.com" TargetMode="External"/><Relationship Id="rId6" Type="http://schemas.openxmlformats.org/officeDocument/2006/relationships/hyperlink" Target="https://github.com/theMANDERSON"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teare573/rv-reactjs-flux-101-worksho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9871"/>
            <a:ext cx="7772400" cy="5423199"/>
          </a:xfrm>
        </p:spPr>
        <p:txBody>
          <a:bodyPr>
            <a:noAutofit/>
          </a:bodyPr>
          <a:lstStyle/>
          <a:p>
            <a:r>
              <a:rPr lang="en-US" sz="7200" dirty="0" err="1" smtClean="0">
                <a:solidFill>
                  <a:schemeClr val="accent1">
                    <a:lumMod val="60000"/>
                    <a:lumOff val="40000"/>
                  </a:schemeClr>
                </a:solidFill>
              </a:rPr>
              <a:t>ReactJS</a:t>
            </a:r>
            <a:r>
              <a:rPr lang="en-US" sz="7200" dirty="0" smtClean="0">
                <a:solidFill>
                  <a:schemeClr val="accent1">
                    <a:lumMod val="60000"/>
                    <a:lumOff val="40000"/>
                  </a:schemeClr>
                </a:solidFill>
              </a:rPr>
              <a:t> </a:t>
            </a:r>
            <a:br>
              <a:rPr lang="en-US" sz="7200" dirty="0" smtClean="0">
                <a:solidFill>
                  <a:schemeClr val="accent1">
                    <a:lumMod val="60000"/>
                    <a:lumOff val="40000"/>
                  </a:schemeClr>
                </a:solidFill>
              </a:rPr>
            </a:br>
            <a:r>
              <a:rPr lang="en-US" sz="7200" dirty="0" smtClean="0">
                <a:solidFill>
                  <a:schemeClr val="accent1">
                    <a:lumMod val="60000"/>
                    <a:lumOff val="40000"/>
                  </a:schemeClr>
                </a:solidFill>
              </a:rPr>
              <a:t>and</a:t>
            </a:r>
            <a:br>
              <a:rPr lang="en-US" sz="7200" dirty="0" smtClean="0">
                <a:solidFill>
                  <a:schemeClr val="accent1">
                    <a:lumMod val="60000"/>
                    <a:lumOff val="40000"/>
                  </a:schemeClr>
                </a:solidFill>
              </a:rPr>
            </a:br>
            <a:r>
              <a:rPr lang="en-US" sz="7200" dirty="0" smtClean="0">
                <a:solidFill>
                  <a:schemeClr val="accent1">
                    <a:lumMod val="60000"/>
                    <a:lumOff val="40000"/>
                  </a:schemeClr>
                </a:solidFill>
              </a:rPr>
              <a:t>Flux</a:t>
            </a:r>
            <a:endParaRPr lang="en-US" sz="7200" dirty="0">
              <a:solidFill>
                <a:schemeClr val="accent1">
                  <a:lumMod val="60000"/>
                  <a:lumOff val="40000"/>
                </a:schemeClr>
              </a:solidFill>
            </a:endParaRPr>
          </a:p>
        </p:txBody>
      </p:sp>
    </p:spTree>
    <p:extLst>
      <p:ext uri="{BB962C8B-B14F-4D97-AF65-F5344CB8AC3E}">
        <p14:creationId xmlns:p14="http://schemas.microsoft.com/office/powerpoint/2010/main" val="2812611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Advantages</a:t>
            </a:r>
            <a:endParaRPr lang="en-US" dirty="0">
              <a:solidFill>
                <a:schemeClr val="accent1">
                  <a:lumMod val="60000"/>
                  <a:lumOff val="40000"/>
                </a:schemeClr>
              </a:solidFill>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b="1" dirty="0" smtClean="0">
                <a:solidFill>
                  <a:srgbClr val="FFFFFF"/>
                </a:solidFill>
              </a:rPr>
              <a:t>Speed and Performance</a:t>
            </a:r>
          </a:p>
          <a:p>
            <a:pPr lvl="1">
              <a:buFont typeface="Arial"/>
              <a:buChar char="•"/>
            </a:pPr>
            <a:r>
              <a:rPr lang="en-US" dirty="0" smtClean="0">
                <a:solidFill>
                  <a:srgbClr val="FFFFFF"/>
                </a:solidFill>
              </a:rPr>
              <a:t>Virtual Dom</a:t>
            </a:r>
          </a:p>
          <a:p>
            <a:pPr lvl="1">
              <a:buFont typeface="Arial"/>
              <a:buChar char="•"/>
            </a:pPr>
            <a:r>
              <a:rPr lang="en-US" dirty="0" smtClean="0">
                <a:solidFill>
                  <a:srgbClr val="FFFFFF"/>
                </a:solidFill>
              </a:rPr>
              <a:t>Server side Rendering</a:t>
            </a:r>
          </a:p>
          <a:p>
            <a:pPr marL="457200" lvl="1" indent="0">
              <a:buNone/>
            </a:pPr>
            <a:endParaRPr lang="en-US" dirty="0" smtClean="0">
              <a:solidFill>
                <a:srgbClr val="FFFFFF"/>
              </a:solidFill>
            </a:endParaRPr>
          </a:p>
          <a:p>
            <a:pPr marL="0" indent="0">
              <a:buNone/>
            </a:pPr>
            <a:r>
              <a:rPr lang="en-US" b="1" dirty="0" smtClean="0">
                <a:solidFill>
                  <a:srgbClr val="FFFFFF"/>
                </a:solidFill>
              </a:rPr>
              <a:t>Developer Friendly</a:t>
            </a:r>
          </a:p>
          <a:p>
            <a:pPr lvl="1">
              <a:buFont typeface="Arial"/>
              <a:buChar char="•"/>
            </a:pPr>
            <a:r>
              <a:rPr lang="en-US" dirty="0" smtClean="0">
                <a:solidFill>
                  <a:srgbClr val="FFFFFF"/>
                </a:solidFill>
              </a:rPr>
              <a:t>Learning Curve</a:t>
            </a:r>
          </a:p>
          <a:p>
            <a:pPr lvl="1">
              <a:buFont typeface="Arial"/>
              <a:buChar char="•"/>
            </a:pPr>
            <a:r>
              <a:rPr lang="en-US" dirty="0" smtClean="0">
                <a:solidFill>
                  <a:srgbClr val="FFFFFF"/>
                </a:solidFill>
              </a:rPr>
              <a:t>GREAT Documentation</a:t>
            </a:r>
          </a:p>
          <a:p>
            <a:pPr lvl="1">
              <a:buFont typeface="Arial"/>
              <a:buChar char="•"/>
            </a:pPr>
            <a:r>
              <a:rPr lang="en-US" dirty="0" smtClean="0">
                <a:solidFill>
                  <a:srgbClr val="FFFFFF"/>
                </a:solidFill>
              </a:rPr>
              <a:t>GREAT </a:t>
            </a:r>
            <a:r>
              <a:rPr lang="en-US" dirty="0" err="1" smtClean="0">
                <a:solidFill>
                  <a:srgbClr val="FFFFFF"/>
                </a:solidFill>
              </a:rPr>
              <a:t>Dev</a:t>
            </a:r>
            <a:r>
              <a:rPr lang="en-US" dirty="0" smtClean="0">
                <a:solidFill>
                  <a:srgbClr val="FFFFFF"/>
                </a:solidFill>
              </a:rPr>
              <a:t> Tools</a:t>
            </a:r>
          </a:p>
          <a:p>
            <a:endParaRPr lang="en-US" dirty="0" smtClean="0">
              <a:solidFill>
                <a:srgbClr val="FFFFFF"/>
              </a:solidFill>
            </a:endParaRPr>
          </a:p>
        </p:txBody>
      </p:sp>
      <p:sp>
        <p:nvSpPr>
          <p:cNvPr id="4" name="Content Placeholder 3"/>
          <p:cNvSpPr>
            <a:spLocks noGrp="1"/>
          </p:cNvSpPr>
          <p:nvPr>
            <p:ph sz="half" idx="2"/>
          </p:nvPr>
        </p:nvSpPr>
        <p:spPr/>
        <p:txBody>
          <a:bodyPr>
            <a:normAutofit fontScale="92500" lnSpcReduction="10000"/>
          </a:bodyPr>
          <a:lstStyle/>
          <a:p>
            <a:pPr marL="0" indent="0">
              <a:buNone/>
            </a:pPr>
            <a:r>
              <a:rPr lang="en-US" b="1" dirty="0">
                <a:solidFill>
                  <a:srgbClr val="FFFFFF"/>
                </a:solidFill>
              </a:rPr>
              <a:t>Modular</a:t>
            </a:r>
          </a:p>
          <a:p>
            <a:pPr lvl="1">
              <a:buFont typeface="Arial"/>
              <a:buChar char="•"/>
            </a:pPr>
            <a:r>
              <a:rPr lang="en-US" dirty="0">
                <a:solidFill>
                  <a:srgbClr val="FFFFFF"/>
                </a:solidFill>
              </a:rPr>
              <a:t>Reusable Components</a:t>
            </a:r>
          </a:p>
          <a:p>
            <a:pPr lvl="1">
              <a:buFont typeface="Arial"/>
              <a:buChar char="•"/>
            </a:pPr>
            <a:r>
              <a:rPr lang="en-US" dirty="0">
                <a:solidFill>
                  <a:srgbClr val="FFFFFF"/>
                </a:solidFill>
              </a:rPr>
              <a:t>Common JS</a:t>
            </a:r>
          </a:p>
          <a:p>
            <a:pPr lvl="1">
              <a:buFont typeface="Arial"/>
              <a:buChar char="•"/>
            </a:pPr>
            <a:r>
              <a:rPr lang="en-US" dirty="0">
                <a:solidFill>
                  <a:srgbClr val="FFFFFF"/>
                </a:solidFill>
              </a:rPr>
              <a:t>Unit Testable</a:t>
            </a:r>
          </a:p>
          <a:p>
            <a:pPr lvl="1">
              <a:buFont typeface="Arial"/>
              <a:buChar char="•"/>
            </a:pPr>
            <a:r>
              <a:rPr lang="en-US" dirty="0">
                <a:solidFill>
                  <a:srgbClr val="FFFFFF"/>
                </a:solidFill>
              </a:rPr>
              <a:t>Separate Display and Biz </a:t>
            </a:r>
            <a:r>
              <a:rPr lang="en-US" dirty="0" smtClean="0">
                <a:solidFill>
                  <a:srgbClr val="FFFFFF"/>
                </a:solidFill>
              </a:rPr>
              <a:t>Logic</a:t>
            </a:r>
          </a:p>
          <a:p>
            <a:pPr lvl="1">
              <a:buFont typeface="Arial"/>
              <a:buChar char="•"/>
            </a:pPr>
            <a:endParaRPr lang="en-US" dirty="0">
              <a:solidFill>
                <a:srgbClr val="FFFFFF"/>
              </a:solidFill>
            </a:endParaRPr>
          </a:p>
          <a:p>
            <a:pPr marL="0" indent="0">
              <a:buNone/>
            </a:pPr>
            <a:r>
              <a:rPr lang="en-US" b="1" dirty="0">
                <a:solidFill>
                  <a:srgbClr val="FFFFFF"/>
                </a:solidFill>
              </a:rPr>
              <a:t>Organization</a:t>
            </a:r>
          </a:p>
          <a:p>
            <a:pPr lvl="1">
              <a:buFont typeface="Arial"/>
              <a:buChar char="•"/>
            </a:pPr>
            <a:r>
              <a:rPr lang="en-US" dirty="0">
                <a:solidFill>
                  <a:srgbClr val="FFFFFF"/>
                </a:solidFill>
              </a:rPr>
              <a:t>Single Source of Truth</a:t>
            </a:r>
          </a:p>
          <a:p>
            <a:pPr lvl="1">
              <a:buFont typeface="Arial"/>
              <a:buChar char="•"/>
            </a:pPr>
            <a:r>
              <a:rPr lang="en-US" dirty="0">
                <a:solidFill>
                  <a:srgbClr val="FFFFFF"/>
                </a:solidFill>
              </a:rPr>
              <a:t>React to Data Changes rather than </a:t>
            </a:r>
            <a:r>
              <a:rPr lang="en-US" dirty="0" smtClean="0">
                <a:solidFill>
                  <a:srgbClr val="FFFFFF"/>
                </a:solidFill>
              </a:rPr>
              <a:t>Events</a:t>
            </a:r>
            <a:endParaRPr lang="en-US" dirty="0">
              <a:solidFill>
                <a:srgbClr val="FFFFFF"/>
              </a:solidFill>
            </a:endParaRPr>
          </a:p>
          <a:p>
            <a:pPr marL="0" indent="0">
              <a:buNone/>
            </a:pPr>
            <a:r>
              <a:rPr lang="en-US" b="1" dirty="0">
                <a:solidFill>
                  <a:srgbClr val="FFFFFF"/>
                </a:solidFill>
              </a:rPr>
              <a:t>Not Angular </a:t>
            </a:r>
            <a:r>
              <a:rPr lang="en-US" b="1" dirty="0">
                <a:solidFill>
                  <a:srgbClr val="FFFFFF"/>
                </a:solidFill>
                <a:sym typeface="Wingdings"/>
              </a:rPr>
              <a:t></a:t>
            </a:r>
            <a:endParaRPr lang="en-US" b="1" dirty="0">
              <a:solidFill>
                <a:srgbClr val="FFFFFF"/>
              </a:solidFill>
            </a:endParaRPr>
          </a:p>
          <a:p>
            <a:pPr marL="0" indent="0">
              <a:buNone/>
            </a:pPr>
            <a:endParaRPr lang="en-US" b="1" dirty="0"/>
          </a:p>
        </p:txBody>
      </p:sp>
    </p:spTree>
    <p:extLst>
      <p:ext uri="{BB962C8B-B14F-4D97-AF65-F5344CB8AC3E}">
        <p14:creationId xmlns:p14="http://schemas.microsoft.com/office/powerpoint/2010/main" val="91030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But…React Sux Because</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normAutofit lnSpcReduction="10000"/>
          </a:bodyPr>
          <a:lstStyle/>
          <a:p>
            <a:pPr marL="0" indent="0" algn="ctr">
              <a:buNone/>
            </a:pPr>
            <a:r>
              <a:rPr lang="en-US" dirty="0" smtClean="0">
                <a:solidFill>
                  <a:srgbClr val="FFFFFF"/>
                </a:solidFill>
              </a:rPr>
              <a:t/>
            </a:r>
            <a:br>
              <a:rPr lang="en-US" dirty="0" smtClean="0">
                <a:solidFill>
                  <a:srgbClr val="FFFFFF"/>
                </a:solidFill>
              </a:rPr>
            </a:br>
            <a:r>
              <a:rPr lang="en-US" dirty="0" smtClean="0">
                <a:solidFill>
                  <a:srgbClr val="FFFFFF"/>
                </a:solidFill>
              </a:rPr>
              <a:t>Markup in My Logic</a:t>
            </a:r>
          </a:p>
          <a:p>
            <a:pPr marL="0" indent="0" algn="ctr">
              <a:buNone/>
            </a:pPr>
            <a:endParaRPr lang="en-US" dirty="0" smtClean="0">
              <a:solidFill>
                <a:srgbClr val="FFFFFF"/>
              </a:solidFill>
            </a:endParaRPr>
          </a:p>
          <a:p>
            <a:pPr marL="0" indent="0" algn="ctr">
              <a:buNone/>
            </a:pPr>
            <a:r>
              <a:rPr lang="en-US" dirty="0" smtClean="0">
                <a:solidFill>
                  <a:srgbClr val="FFFFFF"/>
                </a:solidFill>
              </a:rPr>
              <a:t>JSX is weird</a:t>
            </a:r>
          </a:p>
          <a:p>
            <a:pPr marL="0" indent="0" algn="ctr">
              <a:buNone/>
            </a:pPr>
            <a:endParaRPr lang="en-US" dirty="0" smtClean="0">
              <a:solidFill>
                <a:srgbClr val="FFFFFF"/>
              </a:solidFill>
            </a:endParaRPr>
          </a:p>
          <a:p>
            <a:pPr marL="0" indent="0" algn="ctr">
              <a:buNone/>
            </a:pPr>
            <a:r>
              <a:rPr lang="en-US" dirty="0" smtClean="0">
                <a:solidFill>
                  <a:srgbClr val="FFFFFF"/>
                </a:solidFill>
              </a:rPr>
              <a:t>Flux is too verbose</a:t>
            </a:r>
          </a:p>
          <a:p>
            <a:pPr marL="0" indent="0" algn="ctr">
              <a:buNone/>
            </a:pPr>
            <a:endParaRPr lang="en-US" dirty="0" smtClean="0">
              <a:solidFill>
                <a:srgbClr val="FFFFFF"/>
              </a:solidFill>
            </a:endParaRPr>
          </a:p>
          <a:p>
            <a:pPr marL="0" indent="0" algn="ctr">
              <a:buNone/>
            </a:pPr>
            <a:r>
              <a:rPr lang="en-US" dirty="0" smtClean="0">
                <a:solidFill>
                  <a:srgbClr val="FFFFFF"/>
                </a:solidFill>
              </a:rPr>
              <a:t>Google can’t crawl my site</a:t>
            </a:r>
            <a:endParaRPr lang="en-US" dirty="0">
              <a:solidFill>
                <a:srgbClr val="FFFFFF"/>
              </a:solidFill>
            </a:endParaRPr>
          </a:p>
          <a:p>
            <a:pPr lvl="1"/>
            <a:endParaRPr lang="en-US" dirty="0" smtClean="0">
              <a:solidFill>
                <a:srgbClr val="FFFFFF"/>
              </a:solidFill>
            </a:endParaRPr>
          </a:p>
          <a:p>
            <a:pPr lvl="1"/>
            <a:endParaRPr lang="en-US" dirty="0">
              <a:solidFill>
                <a:srgbClr val="FFFFFF"/>
              </a:solidFill>
            </a:endParaRPr>
          </a:p>
        </p:txBody>
      </p:sp>
    </p:spTree>
    <p:extLst>
      <p:ext uri="{BB962C8B-B14F-4D97-AF65-F5344CB8AC3E}">
        <p14:creationId xmlns:p14="http://schemas.microsoft.com/office/powerpoint/2010/main" val="260851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Lessons Learned</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FFFFFF"/>
                </a:solidFill>
              </a:rPr>
              <a:t>Make components less stateful</a:t>
            </a:r>
          </a:p>
          <a:p>
            <a:pPr marL="457200" lvl="1" indent="0">
              <a:buNone/>
            </a:pPr>
            <a:r>
              <a:rPr lang="en-US" dirty="0" smtClean="0">
                <a:solidFill>
                  <a:srgbClr val="FFFFFF"/>
                </a:solidFill>
              </a:rPr>
              <a:t>Problem: Things get out of sync</a:t>
            </a:r>
          </a:p>
          <a:p>
            <a:pPr marL="457200" lvl="1" indent="0">
              <a:buNone/>
            </a:pPr>
            <a:r>
              <a:rPr lang="en-US" dirty="0" smtClean="0">
                <a:solidFill>
                  <a:srgbClr val="FFFFFF"/>
                </a:solidFill>
              </a:rPr>
              <a:t>Solution: Keep data at top, pass down as props</a:t>
            </a:r>
          </a:p>
          <a:p>
            <a:pPr marL="0" indent="0">
              <a:buNone/>
            </a:pPr>
            <a:r>
              <a:rPr lang="en-US" b="1" dirty="0" smtClean="0">
                <a:solidFill>
                  <a:srgbClr val="FFFFFF"/>
                </a:solidFill>
              </a:rPr>
              <a:t>Use Subcomponents Heavily</a:t>
            </a:r>
          </a:p>
          <a:p>
            <a:pPr marL="457200" lvl="1" indent="0">
              <a:buNone/>
            </a:pPr>
            <a:r>
              <a:rPr lang="en-US" dirty="0" smtClean="0">
                <a:solidFill>
                  <a:srgbClr val="FFFFFF"/>
                </a:solidFill>
              </a:rPr>
              <a:t>Problem: Duplicate JSX</a:t>
            </a:r>
          </a:p>
          <a:p>
            <a:pPr marL="457200" lvl="1" indent="0">
              <a:buNone/>
            </a:pPr>
            <a:r>
              <a:rPr lang="en-US" dirty="0" smtClean="0">
                <a:solidFill>
                  <a:srgbClr val="FFFFFF"/>
                </a:solidFill>
              </a:rPr>
              <a:t>Solution: Break Things Down</a:t>
            </a:r>
          </a:p>
          <a:p>
            <a:pPr marL="0" indent="0">
              <a:buNone/>
            </a:pPr>
            <a:r>
              <a:rPr lang="en-US" b="1" dirty="0" smtClean="0">
                <a:solidFill>
                  <a:srgbClr val="FFFFFF"/>
                </a:solidFill>
              </a:rPr>
              <a:t>Avoid Event Hell</a:t>
            </a:r>
          </a:p>
          <a:p>
            <a:pPr marL="457200" lvl="1" indent="0">
              <a:buNone/>
            </a:pPr>
            <a:r>
              <a:rPr lang="en-US" dirty="0" smtClean="0">
                <a:solidFill>
                  <a:srgbClr val="FFFFFF"/>
                </a:solidFill>
              </a:rPr>
              <a:t>Problem: Dependent Events, Lots of Noise</a:t>
            </a:r>
          </a:p>
          <a:p>
            <a:pPr marL="457200" lvl="1" indent="0">
              <a:buNone/>
            </a:pPr>
            <a:r>
              <a:rPr lang="en-US" dirty="0" smtClean="0">
                <a:solidFill>
                  <a:srgbClr val="FFFFFF"/>
                </a:solidFill>
              </a:rPr>
              <a:t>Solution: Dirty Check before change notification, Use more granular events</a:t>
            </a:r>
          </a:p>
          <a:p>
            <a:pPr lvl="1"/>
            <a:endParaRPr lang="en-US" dirty="0">
              <a:solidFill>
                <a:srgbClr val="FFFFFF"/>
              </a:solidFill>
            </a:endParaRPr>
          </a:p>
        </p:txBody>
      </p:sp>
    </p:spTree>
    <p:extLst>
      <p:ext uri="{BB962C8B-B14F-4D97-AF65-F5344CB8AC3E}">
        <p14:creationId xmlns:p14="http://schemas.microsoft.com/office/powerpoint/2010/main" val="2156135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Open Source?</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marL="457200" lvl="1" indent="0" algn="ctr">
              <a:buNone/>
            </a:pPr>
            <a:endParaRPr lang="en-US" dirty="0" smtClean="0">
              <a:solidFill>
                <a:srgbClr val="FFFFFF"/>
              </a:solidFill>
            </a:endParaRPr>
          </a:p>
          <a:p>
            <a:pPr marL="457200" lvl="1" indent="0" algn="ctr">
              <a:buNone/>
            </a:pPr>
            <a:r>
              <a:rPr lang="en-US" sz="5400" b="1" dirty="0" smtClean="0">
                <a:solidFill>
                  <a:srgbClr val="FFFFFF"/>
                </a:solidFill>
              </a:rPr>
              <a:t>Ideas?</a:t>
            </a:r>
          </a:p>
          <a:p>
            <a:pPr marL="457200" lvl="1" indent="0" algn="ctr">
              <a:buNone/>
            </a:pPr>
            <a:endParaRPr lang="en-US" sz="5400" b="1" dirty="0">
              <a:solidFill>
                <a:srgbClr val="FFFFFF"/>
              </a:solidFill>
            </a:endParaRPr>
          </a:p>
          <a:p>
            <a:pPr marL="457200" lvl="1" indent="0" algn="ctr">
              <a:buNone/>
            </a:pPr>
            <a:r>
              <a:rPr lang="en-US" sz="5400" b="1" dirty="0" smtClean="0">
                <a:solidFill>
                  <a:srgbClr val="FFFFFF"/>
                </a:solidFill>
              </a:rPr>
              <a:t>Interest?</a:t>
            </a:r>
          </a:p>
          <a:p>
            <a:pPr lvl="1"/>
            <a:endParaRPr lang="en-US" sz="4400" b="1" dirty="0">
              <a:solidFill>
                <a:srgbClr val="FFFFFF"/>
              </a:solidFill>
            </a:endParaRPr>
          </a:p>
        </p:txBody>
      </p:sp>
    </p:spTree>
    <p:extLst>
      <p:ext uri="{BB962C8B-B14F-4D97-AF65-F5344CB8AC3E}">
        <p14:creationId xmlns:p14="http://schemas.microsoft.com/office/powerpoint/2010/main" val="358014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1999"/>
            <a:ext cx="8229600" cy="5620355"/>
          </a:xfrm>
        </p:spPr>
        <p:txBody>
          <a:bodyPr>
            <a:normAutofit/>
          </a:bodyPr>
          <a:lstStyle/>
          <a:p>
            <a:pPr marL="0" indent="0">
              <a:buNone/>
            </a:pPr>
            <a:endParaRPr lang="en-US" dirty="0" smtClean="0">
              <a:solidFill>
                <a:srgbClr val="FFFFFF"/>
              </a:solidFill>
            </a:endParaRPr>
          </a:p>
          <a:p>
            <a:pPr marL="0" indent="0">
              <a:buNone/>
            </a:pPr>
            <a:r>
              <a:rPr lang="en-US" dirty="0" smtClean="0">
                <a:solidFill>
                  <a:srgbClr val="FFFFFF"/>
                </a:solidFill>
              </a:rPr>
              <a:t>Sean Teare </a:t>
            </a:r>
          </a:p>
          <a:p>
            <a:pPr marL="0" indent="0">
              <a:buNone/>
            </a:pPr>
            <a:r>
              <a:rPr lang="en-US" dirty="0">
                <a:solidFill>
                  <a:srgbClr val="FFFFFF"/>
                </a:solidFill>
              </a:rPr>
              <a:t>	</a:t>
            </a:r>
            <a:r>
              <a:rPr lang="en-US" sz="2800" dirty="0" smtClean="0">
                <a:solidFill>
                  <a:srgbClr val="FFFFFF"/>
                </a:solidFill>
              </a:rPr>
              <a:t>Reactor Engineer</a:t>
            </a:r>
          </a:p>
          <a:p>
            <a:pPr marL="0" indent="0">
              <a:buNone/>
            </a:pPr>
            <a:r>
              <a:rPr lang="en-US" sz="2800" dirty="0">
                <a:solidFill>
                  <a:srgbClr val="FFFFFF"/>
                </a:solidFill>
              </a:rPr>
              <a:t>	</a:t>
            </a:r>
            <a:r>
              <a:rPr lang="en-US" sz="2800" dirty="0" smtClean="0">
                <a:solidFill>
                  <a:srgbClr val="FFFFFF"/>
                </a:solidFill>
              </a:rPr>
              <a:t>1.5+ years </a:t>
            </a:r>
            <a:r>
              <a:rPr lang="en-US" sz="2800" dirty="0" smtClean="0">
                <a:solidFill>
                  <a:srgbClr val="FFFFFF"/>
                </a:solidFill>
              </a:rPr>
              <a:t>full-time </a:t>
            </a:r>
            <a:r>
              <a:rPr lang="en-US" sz="2800" dirty="0" smtClean="0">
                <a:solidFill>
                  <a:srgbClr val="FFFFFF"/>
                </a:solidFill>
              </a:rPr>
              <a:t>JS (Node, Angular, React)</a:t>
            </a:r>
          </a:p>
          <a:p>
            <a:pPr marL="0" indent="0">
              <a:buNone/>
            </a:pPr>
            <a:r>
              <a:rPr lang="en-US" sz="2800" dirty="0">
                <a:solidFill>
                  <a:srgbClr val="FFFFFF"/>
                </a:solidFill>
              </a:rPr>
              <a:t>	</a:t>
            </a:r>
            <a:r>
              <a:rPr lang="en-US" sz="2400" dirty="0" smtClean="0">
                <a:solidFill>
                  <a:srgbClr val="FFFFFF"/>
                </a:solidFill>
                <a:hlinkClick r:id="rId3"/>
              </a:rPr>
              <a:t>steare@redventures.com</a:t>
            </a:r>
            <a:r>
              <a:rPr lang="en-US" sz="2400" dirty="0" smtClean="0">
                <a:solidFill>
                  <a:srgbClr val="FFFFFF"/>
                </a:solidFill>
              </a:rPr>
              <a:t> | </a:t>
            </a:r>
            <a:r>
              <a:rPr lang="en-US" sz="2400" dirty="0" smtClean="0">
                <a:solidFill>
                  <a:srgbClr val="FFFFFF"/>
                </a:solidFill>
                <a:hlinkClick r:id="rId4"/>
              </a:rPr>
              <a:t>https://github.com/steare573</a:t>
            </a:r>
            <a:endParaRPr lang="en-US" sz="2400" dirty="0" smtClean="0">
              <a:solidFill>
                <a:srgbClr val="FFFFFF"/>
              </a:solidFill>
            </a:endParaRPr>
          </a:p>
          <a:p>
            <a:pPr marL="0" indent="0">
              <a:buNone/>
            </a:pPr>
            <a:endParaRPr lang="en-US" sz="2400" dirty="0" smtClean="0">
              <a:solidFill>
                <a:srgbClr val="FFFFFF"/>
              </a:solidFill>
            </a:endParaRPr>
          </a:p>
          <a:p>
            <a:pPr marL="0" indent="0">
              <a:buNone/>
            </a:pPr>
            <a:r>
              <a:rPr lang="en-US" sz="2800" dirty="0" smtClean="0">
                <a:solidFill>
                  <a:srgbClr val="FFFFFF"/>
                </a:solidFill>
              </a:rPr>
              <a:t>Michael Anderson</a:t>
            </a:r>
          </a:p>
          <a:p>
            <a:pPr marL="0" indent="0">
              <a:buNone/>
            </a:pPr>
            <a:r>
              <a:rPr lang="en-US" sz="2800" dirty="0">
                <a:solidFill>
                  <a:srgbClr val="FFFFFF"/>
                </a:solidFill>
              </a:rPr>
              <a:t>	</a:t>
            </a:r>
            <a:r>
              <a:rPr lang="en-US" sz="2800" dirty="0" smtClean="0">
                <a:solidFill>
                  <a:srgbClr val="FFFFFF"/>
                </a:solidFill>
              </a:rPr>
              <a:t>Reactor Engineer</a:t>
            </a:r>
          </a:p>
          <a:p>
            <a:pPr marL="0" indent="0">
              <a:buNone/>
            </a:pPr>
            <a:r>
              <a:rPr lang="en-US" sz="2800" dirty="0">
                <a:solidFill>
                  <a:srgbClr val="FFFFFF"/>
                </a:solidFill>
              </a:rPr>
              <a:t>	</a:t>
            </a:r>
            <a:r>
              <a:rPr lang="en-US" sz="2800" dirty="0" smtClean="0">
                <a:solidFill>
                  <a:srgbClr val="FFFFFF"/>
                </a:solidFill>
              </a:rPr>
              <a:t>Recently Converted React </a:t>
            </a:r>
            <a:r>
              <a:rPr lang="en-US" sz="2800" dirty="0" err="1" smtClean="0">
                <a:solidFill>
                  <a:srgbClr val="FFFFFF"/>
                </a:solidFill>
              </a:rPr>
              <a:t>Fanboy</a:t>
            </a:r>
            <a:endParaRPr lang="en-US" sz="2800" dirty="0" smtClean="0">
              <a:solidFill>
                <a:srgbClr val="FFFFFF"/>
              </a:solidFill>
            </a:endParaRPr>
          </a:p>
          <a:p>
            <a:pPr marL="0" indent="0">
              <a:buNone/>
            </a:pPr>
            <a:r>
              <a:rPr lang="en-US" sz="2800" dirty="0" smtClean="0">
                <a:solidFill>
                  <a:srgbClr val="FFFFFF"/>
                </a:solidFill>
              </a:rPr>
              <a:t>	</a:t>
            </a:r>
            <a:r>
              <a:rPr lang="en-US" sz="2400" dirty="0" smtClean="0">
                <a:solidFill>
                  <a:srgbClr val="FFFFFF"/>
                </a:solidFill>
                <a:hlinkClick r:id="rId5"/>
              </a:rPr>
              <a:t>manderson@redventures.com</a:t>
            </a:r>
            <a:r>
              <a:rPr lang="en-US" sz="2400" dirty="0" smtClean="0">
                <a:solidFill>
                  <a:srgbClr val="FFFFFF"/>
                </a:solidFill>
              </a:rPr>
              <a:t> </a:t>
            </a:r>
            <a:r>
              <a:rPr lang="en-US" sz="1800" dirty="0" smtClean="0">
                <a:solidFill>
                  <a:srgbClr val="FFFFFF"/>
                </a:solidFill>
              </a:rPr>
              <a:t>| </a:t>
            </a:r>
            <a:r>
              <a:rPr lang="en-US" sz="1800" dirty="0" smtClean="0">
                <a:solidFill>
                  <a:srgbClr val="FFFFFF"/>
                </a:solidFill>
                <a:hlinkClick r:id="rId6"/>
              </a:rPr>
              <a:t>https://github.com/theMANDERSON</a:t>
            </a:r>
            <a:endParaRPr lang="en-US" sz="1800" dirty="0" smtClean="0">
              <a:solidFill>
                <a:srgbClr val="FFFFFF"/>
              </a:solidFill>
            </a:endParaRPr>
          </a:p>
          <a:p>
            <a:pPr marL="0" indent="0">
              <a:buNone/>
            </a:pPr>
            <a:endParaRPr lang="en-US" sz="1800" dirty="0" smtClean="0">
              <a:solidFill>
                <a:srgbClr val="FFFFFF"/>
              </a:solidFill>
            </a:endParaRPr>
          </a:p>
        </p:txBody>
      </p:sp>
    </p:spTree>
    <p:extLst>
      <p:ext uri="{BB962C8B-B14F-4D97-AF65-F5344CB8AC3E}">
        <p14:creationId xmlns:p14="http://schemas.microsoft.com/office/powerpoint/2010/main" val="293515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lumMod val="60000"/>
                    <a:lumOff val="40000"/>
                  </a:schemeClr>
                </a:solidFill>
              </a:rPr>
              <a:t>ReactJS</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lstStyle/>
          <a:p>
            <a:pPr marL="0" indent="0">
              <a:buNone/>
            </a:pPr>
            <a:endParaRPr lang="en-US" dirty="0" smtClean="0">
              <a:solidFill>
                <a:srgbClr val="FFFFFF"/>
              </a:solidFill>
            </a:endParaRPr>
          </a:p>
          <a:p>
            <a:pPr marL="0" indent="0">
              <a:buNone/>
            </a:pPr>
            <a:endParaRPr lang="en-US" dirty="0">
              <a:solidFill>
                <a:srgbClr val="FFFFFF"/>
              </a:solidFill>
            </a:endParaRPr>
          </a:p>
          <a:p>
            <a:pPr marL="0" indent="0">
              <a:buNone/>
            </a:pPr>
            <a:r>
              <a:rPr lang="en-US" dirty="0" smtClean="0">
                <a:solidFill>
                  <a:srgbClr val="FFFFFF"/>
                </a:solidFill>
              </a:rPr>
              <a:t>“A JavaScript library for building user interfaces”</a:t>
            </a:r>
          </a:p>
          <a:p>
            <a:pPr marL="0" indent="0">
              <a:buNone/>
            </a:pPr>
            <a:r>
              <a:rPr lang="en-US" dirty="0">
                <a:solidFill>
                  <a:srgbClr val="FFFFFF"/>
                </a:solidFill>
              </a:rPr>
              <a:t>	</a:t>
            </a:r>
            <a:r>
              <a:rPr lang="en-US" dirty="0" smtClean="0">
                <a:solidFill>
                  <a:srgbClr val="FFFFFF"/>
                </a:solidFill>
              </a:rPr>
              <a:t>					-Facebook</a:t>
            </a:r>
            <a:endParaRPr lang="en-US" dirty="0">
              <a:solidFill>
                <a:srgbClr val="FFFFFF"/>
              </a:solidFill>
            </a:endParaRPr>
          </a:p>
        </p:txBody>
      </p:sp>
    </p:spTree>
    <p:extLst>
      <p:ext uri="{BB962C8B-B14F-4D97-AF65-F5344CB8AC3E}">
        <p14:creationId xmlns:p14="http://schemas.microsoft.com/office/powerpoint/2010/main" val="34829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lumMod val="60000"/>
                    <a:lumOff val="40000"/>
                  </a:schemeClr>
                </a:solidFill>
              </a:rPr>
              <a:t>ReactJS</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marL="0" indent="0">
              <a:buNone/>
            </a:pPr>
            <a:r>
              <a:rPr lang="en-US" b="1" dirty="0" smtClean="0">
                <a:solidFill>
                  <a:srgbClr val="FFFFFF"/>
                </a:solidFill>
              </a:rPr>
              <a:t>Fast</a:t>
            </a:r>
          </a:p>
          <a:p>
            <a:pPr lvl="1">
              <a:buFont typeface="Arial"/>
              <a:buChar char="•"/>
            </a:pPr>
            <a:r>
              <a:rPr lang="en-US" dirty="0" smtClean="0">
                <a:solidFill>
                  <a:srgbClr val="FFFFFF"/>
                </a:solidFill>
              </a:rPr>
              <a:t>Virtual Dom</a:t>
            </a:r>
          </a:p>
          <a:p>
            <a:pPr marL="0" indent="0">
              <a:buNone/>
            </a:pPr>
            <a:r>
              <a:rPr lang="en-US" b="1" dirty="0" smtClean="0">
                <a:solidFill>
                  <a:srgbClr val="FFFFFF"/>
                </a:solidFill>
              </a:rPr>
              <a:t>Easy</a:t>
            </a:r>
          </a:p>
          <a:p>
            <a:pPr lvl="1">
              <a:buFont typeface="Arial"/>
              <a:buChar char="•"/>
            </a:pPr>
            <a:r>
              <a:rPr lang="en-US" dirty="0" smtClean="0">
                <a:solidFill>
                  <a:srgbClr val="FFFFFF"/>
                </a:solidFill>
              </a:rPr>
              <a:t>Quick Learning Curve</a:t>
            </a:r>
          </a:p>
          <a:p>
            <a:pPr marL="0" indent="0">
              <a:buNone/>
            </a:pPr>
            <a:r>
              <a:rPr lang="en-US" b="1" dirty="0" smtClean="0">
                <a:solidFill>
                  <a:srgbClr val="FFFFFF"/>
                </a:solidFill>
              </a:rPr>
              <a:t>Powerful</a:t>
            </a:r>
          </a:p>
          <a:p>
            <a:pPr lvl="1">
              <a:buFont typeface="Arial"/>
              <a:buChar char="•"/>
            </a:pPr>
            <a:r>
              <a:rPr lang="en-US" dirty="0" smtClean="0">
                <a:solidFill>
                  <a:srgbClr val="FFFFFF"/>
                </a:solidFill>
              </a:rPr>
              <a:t>Flexible</a:t>
            </a:r>
          </a:p>
          <a:p>
            <a:pPr lvl="1">
              <a:buFont typeface="Arial"/>
              <a:buChar char="•"/>
            </a:pPr>
            <a:r>
              <a:rPr lang="en-US" dirty="0" smtClean="0">
                <a:solidFill>
                  <a:srgbClr val="FFFFFF"/>
                </a:solidFill>
              </a:rPr>
              <a:t>Modular</a:t>
            </a:r>
          </a:p>
          <a:p>
            <a:pPr marL="457200" lvl="1" indent="0">
              <a:buNone/>
            </a:pPr>
            <a:endParaRPr lang="en-US" dirty="0" smtClean="0">
              <a:solidFill>
                <a:srgbClr val="FFFFFF"/>
              </a:solidFill>
            </a:endParaRPr>
          </a:p>
        </p:txBody>
      </p:sp>
    </p:spTree>
    <p:extLst>
      <p:ext uri="{BB962C8B-B14F-4D97-AF65-F5344CB8AC3E}">
        <p14:creationId xmlns:p14="http://schemas.microsoft.com/office/powerpoint/2010/main" val="111042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lumMod val="60000"/>
                    <a:lumOff val="40000"/>
                  </a:schemeClr>
                </a:solidFill>
              </a:rPr>
              <a:t>ReactJS</a:t>
            </a:r>
            <a:r>
              <a:rPr lang="en-US" dirty="0" smtClean="0">
                <a:solidFill>
                  <a:schemeClr val="accent1">
                    <a:lumMod val="60000"/>
                    <a:lumOff val="40000"/>
                  </a:schemeClr>
                </a:solidFill>
              </a:rPr>
              <a:t> Components</a:t>
            </a:r>
            <a:endParaRPr lang="en-US" dirty="0">
              <a:solidFill>
                <a:schemeClr val="accent1">
                  <a:lumMod val="60000"/>
                  <a:lumOff val="40000"/>
                </a:schemeClr>
              </a:solidFill>
            </a:endParaRPr>
          </a:p>
        </p:txBody>
      </p:sp>
      <p:sp>
        <p:nvSpPr>
          <p:cNvPr id="3" name="Content Placeholder 2"/>
          <p:cNvSpPr>
            <a:spLocks noGrp="1"/>
          </p:cNvSpPr>
          <p:nvPr>
            <p:ph sz="half" idx="1"/>
          </p:nvPr>
        </p:nvSpPr>
        <p:spPr/>
        <p:txBody>
          <a:bodyPr>
            <a:normAutofit/>
          </a:bodyPr>
          <a:lstStyle/>
          <a:p>
            <a:pPr marL="0" indent="0">
              <a:buNone/>
            </a:pPr>
            <a:r>
              <a:rPr lang="en-US" b="1" dirty="0" smtClean="0">
                <a:solidFill>
                  <a:srgbClr val="FFFFFF"/>
                </a:solidFill>
              </a:rPr>
              <a:t>Basics</a:t>
            </a:r>
          </a:p>
          <a:p>
            <a:pPr marL="0" indent="0">
              <a:buNone/>
            </a:pPr>
            <a:endParaRPr lang="en-US" b="1" dirty="0" smtClean="0">
              <a:solidFill>
                <a:srgbClr val="FFFFFF"/>
              </a:solidFill>
            </a:endParaRPr>
          </a:p>
          <a:p>
            <a:pPr lvl="1">
              <a:buFont typeface="Arial"/>
              <a:buChar char="•"/>
            </a:pPr>
            <a:r>
              <a:rPr lang="en-US" dirty="0" smtClean="0">
                <a:solidFill>
                  <a:srgbClr val="FFFFFF"/>
                </a:solidFill>
              </a:rPr>
              <a:t>Props</a:t>
            </a:r>
          </a:p>
          <a:p>
            <a:pPr lvl="1">
              <a:buFont typeface="Arial"/>
              <a:buChar char="•"/>
            </a:pPr>
            <a:r>
              <a:rPr lang="en-US" dirty="0" smtClean="0">
                <a:solidFill>
                  <a:srgbClr val="FFFFFF"/>
                </a:solidFill>
              </a:rPr>
              <a:t>State</a:t>
            </a:r>
          </a:p>
          <a:p>
            <a:pPr lvl="1">
              <a:buFont typeface="Arial"/>
              <a:buChar char="•"/>
            </a:pPr>
            <a:r>
              <a:rPr lang="en-US" dirty="0" smtClean="0">
                <a:solidFill>
                  <a:srgbClr val="FFFFFF"/>
                </a:solidFill>
              </a:rPr>
              <a:t>Render Method</a:t>
            </a:r>
          </a:p>
          <a:p>
            <a:pPr lvl="2"/>
            <a:r>
              <a:rPr lang="en-US" dirty="0" smtClean="0">
                <a:solidFill>
                  <a:srgbClr val="FFFFFF"/>
                </a:solidFill>
              </a:rPr>
              <a:t>JSX or Native JS Methods</a:t>
            </a:r>
          </a:p>
          <a:p>
            <a:endParaRPr lang="en-US" dirty="0" smtClean="0">
              <a:solidFill>
                <a:srgbClr val="FFFFFF"/>
              </a:solidFill>
            </a:endParaRPr>
          </a:p>
        </p:txBody>
      </p:sp>
      <p:sp>
        <p:nvSpPr>
          <p:cNvPr id="4" name="Content Placeholder 3"/>
          <p:cNvSpPr>
            <a:spLocks noGrp="1"/>
          </p:cNvSpPr>
          <p:nvPr>
            <p:ph sz="half" idx="2"/>
          </p:nvPr>
        </p:nvSpPr>
        <p:spPr/>
        <p:txBody>
          <a:bodyPr>
            <a:normAutofit/>
          </a:bodyPr>
          <a:lstStyle/>
          <a:p>
            <a:pPr marL="0" indent="0">
              <a:buNone/>
            </a:pPr>
            <a:r>
              <a:rPr lang="en-US" b="1" dirty="0" smtClean="0">
                <a:solidFill>
                  <a:srgbClr val="FFFFFF"/>
                </a:solidFill>
              </a:rPr>
              <a:t>More Advanced</a:t>
            </a:r>
          </a:p>
          <a:p>
            <a:pPr marL="0" indent="0">
              <a:buNone/>
            </a:pPr>
            <a:endParaRPr lang="en-US" b="1" dirty="0">
              <a:solidFill>
                <a:srgbClr val="FFFFFF"/>
              </a:solidFill>
            </a:endParaRPr>
          </a:p>
          <a:p>
            <a:pPr lvl="1">
              <a:buFont typeface="Arial"/>
              <a:buChar char="•"/>
            </a:pPr>
            <a:r>
              <a:rPr lang="en-US" dirty="0" smtClean="0">
                <a:solidFill>
                  <a:srgbClr val="FFFFFF"/>
                </a:solidFill>
              </a:rPr>
              <a:t>Lifecycle Methods</a:t>
            </a:r>
          </a:p>
          <a:p>
            <a:pPr lvl="1">
              <a:buFont typeface="Arial"/>
              <a:buChar char="•"/>
            </a:pPr>
            <a:r>
              <a:rPr lang="en-US" dirty="0" smtClean="0">
                <a:solidFill>
                  <a:srgbClr val="FFFFFF"/>
                </a:solidFill>
              </a:rPr>
              <a:t>Mix-ins</a:t>
            </a:r>
            <a:endParaRPr lang="en-US" dirty="0">
              <a:solidFill>
                <a:srgbClr val="FFFFFF"/>
              </a:solidFill>
            </a:endParaRPr>
          </a:p>
          <a:p>
            <a:endParaRPr lang="en-US" dirty="0"/>
          </a:p>
        </p:txBody>
      </p:sp>
    </p:spTree>
    <p:extLst>
      <p:ext uri="{BB962C8B-B14F-4D97-AF65-F5344CB8AC3E}">
        <p14:creationId xmlns:p14="http://schemas.microsoft.com/office/powerpoint/2010/main" val="282568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Flux</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lstStyle/>
          <a:p>
            <a:pPr marL="0" indent="0" algn="ctr">
              <a:buNone/>
            </a:pPr>
            <a:endParaRPr lang="en-US" dirty="0" smtClean="0">
              <a:solidFill>
                <a:srgbClr val="FFFFFF"/>
              </a:solidFill>
            </a:endParaRPr>
          </a:p>
          <a:p>
            <a:pPr marL="0" indent="0" algn="ctr">
              <a:buNone/>
            </a:pPr>
            <a:r>
              <a:rPr lang="en-US" dirty="0" smtClean="0">
                <a:solidFill>
                  <a:srgbClr val="FFFFFF"/>
                </a:solidFill>
              </a:rPr>
              <a:t>Design Pattern, not the Framework</a:t>
            </a:r>
          </a:p>
          <a:p>
            <a:pPr marL="0" indent="0" algn="ctr">
              <a:buNone/>
            </a:pPr>
            <a:endParaRPr lang="en-US" dirty="0" smtClean="0">
              <a:solidFill>
                <a:srgbClr val="FFFFFF"/>
              </a:solidFill>
            </a:endParaRPr>
          </a:p>
          <a:p>
            <a:pPr marL="0" indent="0" algn="ctr">
              <a:buNone/>
            </a:pPr>
            <a:r>
              <a:rPr lang="en-US" dirty="0" smtClean="0">
                <a:solidFill>
                  <a:srgbClr val="FFFFFF"/>
                </a:solidFill>
              </a:rPr>
              <a:t>React to Data Changes</a:t>
            </a:r>
          </a:p>
          <a:p>
            <a:pPr marL="0" indent="0" algn="ctr">
              <a:buNone/>
            </a:pPr>
            <a:endParaRPr lang="en-US" dirty="0" smtClean="0">
              <a:solidFill>
                <a:srgbClr val="FFFFFF"/>
              </a:solidFill>
            </a:endParaRPr>
          </a:p>
          <a:p>
            <a:pPr marL="0" indent="0" algn="ctr">
              <a:buNone/>
            </a:pPr>
            <a:r>
              <a:rPr lang="en-US" dirty="0" smtClean="0">
                <a:solidFill>
                  <a:srgbClr val="FFFFFF"/>
                </a:solidFill>
              </a:rPr>
              <a:t>Unidirectional Data flow</a:t>
            </a:r>
          </a:p>
          <a:p>
            <a:pPr marL="0" indent="0" algn="ctr">
              <a:buNone/>
            </a:pPr>
            <a:endParaRPr lang="en-US" dirty="0" smtClean="0">
              <a:solidFill>
                <a:srgbClr val="FFFFFF"/>
              </a:solidFill>
            </a:endParaRPr>
          </a:p>
        </p:txBody>
      </p:sp>
    </p:spTree>
    <p:extLst>
      <p:ext uri="{BB962C8B-B14F-4D97-AF65-F5344CB8AC3E}">
        <p14:creationId xmlns:p14="http://schemas.microsoft.com/office/powerpoint/2010/main" val="342698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Flux</a:t>
            </a:r>
            <a:endParaRPr lang="en-US" dirty="0">
              <a:solidFill>
                <a:schemeClr val="accent1">
                  <a:lumMod val="60000"/>
                  <a:lumOff val="40000"/>
                </a:schemeClr>
              </a:solidFill>
            </a:endParaRPr>
          </a:p>
        </p:txBody>
      </p:sp>
      <p:sp>
        <p:nvSpPr>
          <p:cNvPr id="3" name="Content Placeholder 2"/>
          <p:cNvSpPr>
            <a:spLocks noGrp="1"/>
          </p:cNvSpPr>
          <p:nvPr>
            <p:ph sz="half" idx="1"/>
          </p:nvPr>
        </p:nvSpPr>
        <p:spPr/>
        <p:txBody>
          <a:bodyPr>
            <a:normAutofit/>
          </a:bodyPr>
          <a:lstStyle/>
          <a:p>
            <a:pPr marL="0" indent="0">
              <a:buNone/>
            </a:pPr>
            <a:endParaRPr lang="en-US" dirty="0" smtClean="0">
              <a:solidFill>
                <a:srgbClr val="FFFFFF"/>
              </a:solidFill>
            </a:endParaRPr>
          </a:p>
          <a:p>
            <a:pPr marL="0" indent="0">
              <a:buNone/>
            </a:pPr>
            <a:r>
              <a:rPr lang="en-US" b="1" dirty="0" smtClean="0">
                <a:solidFill>
                  <a:srgbClr val="FFFFFF"/>
                </a:solidFill>
              </a:rPr>
              <a:t>Actions</a:t>
            </a:r>
          </a:p>
          <a:p>
            <a:pPr lvl="1">
              <a:buFont typeface="Arial"/>
              <a:buChar char="•"/>
            </a:pPr>
            <a:r>
              <a:rPr lang="en-US" dirty="0" smtClean="0">
                <a:solidFill>
                  <a:srgbClr val="FFFFFF"/>
                </a:solidFill>
              </a:rPr>
              <a:t>Manipulate Data</a:t>
            </a:r>
          </a:p>
          <a:p>
            <a:pPr lvl="1">
              <a:buFont typeface="Arial"/>
              <a:buChar char="•"/>
            </a:pPr>
            <a:endParaRPr lang="en-US" dirty="0" smtClean="0">
              <a:solidFill>
                <a:srgbClr val="FFFFFF"/>
              </a:solidFill>
            </a:endParaRPr>
          </a:p>
          <a:p>
            <a:pPr marL="0" indent="0">
              <a:buNone/>
            </a:pPr>
            <a:r>
              <a:rPr lang="en-US" b="1" dirty="0" smtClean="0">
                <a:solidFill>
                  <a:srgbClr val="FFFFFF"/>
                </a:solidFill>
              </a:rPr>
              <a:t>Stores</a:t>
            </a:r>
          </a:p>
          <a:p>
            <a:pPr lvl="1">
              <a:buFont typeface="Arial"/>
              <a:buChar char="•"/>
            </a:pPr>
            <a:r>
              <a:rPr lang="en-US" dirty="0" smtClean="0">
                <a:solidFill>
                  <a:srgbClr val="FFFFFF"/>
                </a:solidFill>
              </a:rPr>
              <a:t>Get Your Data</a:t>
            </a:r>
          </a:p>
          <a:p>
            <a:pPr lvl="1">
              <a:buFont typeface="Arial"/>
              <a:buChar char="•"/>
            </a:pPr>
            <a:r>
              <a:rPr lang="en-US" dirty="0" smtClean="0">
                <a:solidFill>
                  <a:srgbClr val="FFFFFF"/>
                </a:solidFill>
              </a:rPr>
              <a:t>Register for Changes</a:t>
            </a:r>
          </a:p>
          <a:p>
            <a:pPr marL="0" indent="0">
              <a:buNone/>
            </a:pPr>
            <a:endParaRPr lang="en-US" dirty="0">
              <a:solidFill>
                <a:srgbClr val="FFFFFF"/>
              </a:solidFill>
            </a:endParaRPr>
          </a:p>
        </p:txBody>
      </p:sp>
      <p:sp>
        <p:nvSpPr>
          <p:cNvPr id="4" name="Content Placeholder 3"/>
          <p:cNvSpPr>
            <a:spLocks noGrp="1"/>
          </p:cNvSpPr>
          <p:nvPr>
            <p:ph sz="half" idx="2"/>
          </p:nvPr>
        </p:nvSpPr>
        <p:spPr/>
        <p:txBody>
          <a:bodyPr>
            <a:normAutofit/>
          </a:bodyPr>
          <a:lstStyle/>
          <a:p>
            <a:pPr marL="0" indent="0">
              <a:buNone/>
            </a:pPr>
            <a:endParaRPr lang="en-US" dirty="0" smtClean="0">
              <a:solidFill>
                <a:srgbClr val="FFFFFF"/>
              </a:solidFill>
            </a:endParaRPr>
          </a:p>
          <a:p>
            <a:pPr marL="0" indent="0">
              <a:buNone/>
            </a:pPr>
            <a:r>
              <a:rPr lang="en-US" b="1" dirty="0" smtClean="0">
                <a:solidFill>
                  <a:srgbClr val="FFFFFF"/>
                </a:solidFill>
              </a:rPr>
              <a:t>Dispatcher</a:t>
            </a:r>
            <a:endParaRPr lang="en-US" b="1" dirty="0">
              <a:solidFill>
                <a:srgbClr val="FFFFFF"/>
              </a:solidFill>
            </a:endParaRPr>
          </a:p>
          <a:p>
            <a:pPr lvl="1">
              <a:buFont typeface="Arial"/>
              <a:buChar char="•"/>
            </a:pPr>
            <a:r>
              <a:rPr lang="en-US" dirty="0">
                <a:solidFill>
                  <a:srgbClr val="FFFFFF"/>
                </a:solidFill>
              </a:rPr>
              <a:t>Alert </a:t>
            </a:r>
            <a:r>
              <a:rPr lang="en-US" dirty="0" smtClean="0">
                <a:solidFill>
                  <a:srgbClr val="FFFFFF"/>
                </a:solidFill>
              </a:rPr>
              <a:t>Changes</a:t>
            </a:r>
          </a:p>
          <a:p>
            <a:pPr lvl="1">
              <a:buFont typeface="Arial"/>
              <a:buChar char="•"/>
            </a:pPr>
            <a:endParaRPr lang="en-US" dirty="0">
              <a:solidFill>
                <a:srgbClr val="FFFFFF"/>
              </a:solidFill>
            </a:endParaRPr>
          </a:p>
          <a:p>
            <a:pPr marL="0" indent="0">
              <a:buNone/>
            </a:pPr>
            <a:r>
              <a:rPr lang="en-US" b="1" dirty="0">
                <a:solidFill>
                  <a:srgbClr val="FFFFFF"/>
                </a:solidFill>
              </a:rPr>
              <a:t>View</a:t>
            </a:r>
          </a:p>
          <a:p>
            <a:pPr lvl="1">
              <a:buFont typeface="Arial"/>
              <a:buChar char="•"/>
            </a:pPr>
            <a:r>
              <a:rPr lang="en-US" dirty="0">
                <a:solidFill>
                  <a:srgbClr val="FFFFFF"/>
                </a:solidFill>
              </a:rPr>
              <a:t>React Components</a:t>
            </a:r>
          </a:p>
          <a:p>
            <a:pPr marL="0" indent="0">
              <a:buNone/>
            </a:pPr>
            <a:endParaRPr lang="en-US" dirty="0"/>
          </a:p>
        </p:txBody>
      </p:sp>
    </p:spTree>
    <p:extLst>
      <p:ext uri="{BB962C8B-B14F-4D97-AF65-F5344CB8AC3E}">
        <p14:creationId xmlns:p14="http://schemas.microsoft.com/office/powerpoint/2010/main" val="92716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5B3D7"/>
                </a:solidFill>
              </a:rPr>
              <a:t>Flux</a:t>
            </a:r>
            <a:endParaRPr lang="en-US" dirty="0">
              <a:solidFill>
                <a:srgbClr val="95B3D7"/>
              </a:solidFill>
            </a:endParaRPr>
          </a:p>
        </p:txBody>
      </p:sp>
      <p:pic>
        <p:nvPicPr>
          <p:cNvPr id="4" name="Content Placeholder 3"/>
          <p:cNvPicPr>
            <a:picLocks noGrp="1" noChangeAspect="1"/>
          </p:cNvPicPr>
          <p:nvPr>
            <p:ph idx="1"/>
          </p:nvPr>
        </p:nvPicPr>
        <p:blipFill>
          <a:blip r:embed="rId3"/>
          <a:srcRect t="-40961" b="-40961"/>
          <a:stretch>
            <a:fillRect/>
          </a:stretch>
        </p:blipFill>
        <p:spPr/>
      </p:pic>
    </p:spTree>
    <p:extLst>
      <p:ext uri="{BB962C8B-B14F-4D97-AF65-F5344CB8AC3E}">
        <p14:creationId xmlns:p14="http://schemas.microsoft.com/office/powerpoint/2010/main" val="121355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5B3D7"/>
                </a:solidFill>
              </a:rPr>
              <a:t>Demo</a:t>
            </a:r>
            <a:endParaRPr lang="en-US" dirty="0">
              <a:solidFill>
                <a:srgbClr val="95B3D7"/>
              </a:solidFill>
            </a:endParaRPr>
          </a:p>
        </p:txBody>
      </p:sp>
      <p:sp>
        <p:nvSpPr>
          <p:cNvPr id="3" name="Content Placeholder 2"/>
          <p:cNvSpPr>
            <a:spLocks noGrp="1"/>
          </p:cNvSpPr>
          <p:nvPr>
            <p:ph idx="1"/>
          </p:nvPr>
        </p:nvSpPr>
        <p:spPr/>
        <p:txBody>
          <a:bodyPr>
            <a:normAutofit/>
          </a:bodyPr>
          <a:lstStyle/>
          <a:p>
            <a:pPr marL="0" indent="0" algn="ctr">
              <a:buNone/>
            </a:pPr>
            <a:endParaRPr lang="en-US" sz="2400" dirty="0" smtClean="0">
              <a:solidFill>
                <a:srgbClr val="FFFFFF"/>
              </a:solidFill>
              <a:hlinkClick r:id="rId2"/>
            </a:endParaRPr>
          </a:p>
          <a:p>
            <a:pPr marL="0" indent="0" algn="ctr">
              <a:buNone/>
            </a:pPr>
            <a:endParaRPr lang="en-US" sz="2400" dirty="0">
              <a:solidFill>
                <a:srgbClr val="FFFFFF"/>
              </a:solidFill>
              <a:hlinkClick r:id="rId2"/>
            </a:endParaRPr>
          </a:p>
          <a:p>
            <a:pPr marL="0" indent="0" algn="ctr">
              <a:buNone/>
            </a:pPr>
            <a:endParaRPr lang="en-US" sz="2400" dirty="0" smtClean="0">
              <a:solidFill>
                <a:srgbClr val="FFFFFF"/>
              </a:solidFill>
              <a:hlinkClick r:id="rId2"/>
            </a:endParaRPr>
          </a:p>
          <a:p>
            <a:pPr marL="0" indent="0" algn="ctr">
              <a:buNone/>
            </a:pPr>
            <a:r>
              <a:rPr lang="en-US" sz="2400" dirty="0" smtClean="0">
                <a:solidFill>
                  <a:srgbClr val="FFFFFF"/>
                </a:solidFill>
                <a:hlinkClick r:id="rId2"/>
              </a:rPr>
              <a:t>https</a:t>
            </a:r>
            <a:r>
              <a:rPr lang="en-US" sz="2400" dirty="0">
                <a:solidFill>
                  <a:srgbClr val="FFFFFF"/>
                </a:solidFill>
                <a:hlinkClick r:id="rId2"/>
              </a:rPr>
              <a:t>://github.com/steare573/rv-reactjs-flux-101-workshop</a:t>
            </a:r>
            <a:endParaRPr lang="en-US" sz="2400" dirty="0">
              <a:solidFill>
                <a:srgbClr val="FFFFFF"/>
              </a:solidFill>
            </a:endParaRPr>
          </a:p>
        </p:txBody>
      </p:sp>
    </p:spTree>
    <p:extLst>
      <p:ext uri="{BB962C8B-B14F-4D97-AF65-F5344CB8AC3E}">
        <p14:creationId xmlns:p14="http://schemas.microsoft.com/office/powerpoint/2010/main" val="83295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TotalTime>
  <Words>664</Words>
  <Application>Microsoft Macintosh PowerPoint</Application>
  <PresentationFormat>On-screen Show (4:3)</PresentationFormat>
  <Paragraphs>196</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ReactJS  and Flux</vt:lpstr>
      <vt:lpstr>PowerPoint Presentation</vt:lpstr>
      <vt:lpstr>ReactJS</vt:lpstr>
      <vt:lpstr>ReactJS</vt:lpstr>
      <vt:lpstr>ReactJS Components</vt:lpstr>
      <vt:lpstr>Flux</vt:lpstr>
      <vt:lpstr>Flux</vt:lpstr>
      <vt:lpstr>Flux</vt:lpstr>
      <vt:lpstr>Demo</vt:lpstr>
      <vt:lpstr>Advantages</vt:lpstr>
      <vt:lpstr>But…React Sux Because</vt:lpstr>
      <vt:lpstr>Lessons Learned</vt:lpstr>
      <vt:lpstr>Open Source?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flux</dc:title>
  <dc:creator>Sean Teare</dc:creator>
  <cp:lastModifiedBy>Sean Teare</cp:lastModifiedBy>
  <cp:revision>20</cp:revision>
  <dcterms:created xsi:type="dcterms:W3CDTF">2015-06-26T19:40:00Z</dcterms:created>
  <dcterms:modified xsi:type="dcterms:W3CDTF">2015-07-08T14:52:42Z</dcterms:modified>
</cp:coreProperties>
</file>