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94" r:id="rId3"/>
    <p:sldId id="390" r:id="rId4"/>
    <p:sldId id="341" r:id="rId5"/>
    <p:sldId id="268" r:id="rId6"/>
    <p:sldId id="400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Windows" initials="П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3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9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26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8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1C0A-EA86-45AF-AFE1-D47188941533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11" Type="http://schemas.openxmlformats.org/officeDocument/2006/relationships/image" Target="../media/image6.e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C:\Users\Ivan\Desktop\logo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://mooc.oreluniver.ru/static/osu-theme/images/logo.01f9bf684cc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2232248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cs typeface="Arial" panose="020B0604020202020204" pitchFamily="34" charset="0"/>
              </a:rPr>
              <a:t>Автоматизированная диагностика </a:t>
            </a:r>
            <a:r>
              <a:rPr lang="ru-RU" sz="2000" dirty="0" err="1">
                <a:cs typeface="Arial" panose="020B0604020202020204" pitchFamily="34" charset="0"/>
              </a:rPr>
              <a:t>триботронных</a:t>
            </a:r>
            <a:r>
              <a:rPr lang="ru-RU" sz="2000" dirty="0">
                <a:cs typeface="Arial" panose="020B0604020202020204" pitchFamily="34" charset="0"/>
              </a:rPr>
              <a:t> систем с использованием методов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9490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1FF4-75E0-4FDA-80B4-03DEB335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41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cs typeface="Arial" panose="020B0604020202020204" pitchFamily="34" charset="0"/>
              </a:rPr>
              <a:t>Автоматизированная диагностика</a:t>
            </a:r>
          </a:p>
        </p:txBody>
      </p:sp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C95E4F79-A557-411F-8CBC-FD99A62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CDFA1AE6-EABE-4B70-B0C3-1977BE23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1527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00C260-3A48-447C-9497-4B94350CC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3668" y="568615"/>
            <a:ext cx="5976664" cy="39746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71467EE-570B-4C53-9FED-5358573B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359" y="4556332"/>
            <a:ext cx="48252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latin typeface="+mn-lt"/>
                <a:cs typeface="Times New Roman" panose="02020603050405020304" pitchFamily="18" charset="0"/>
              </a:rPr>
              <a:t>Схема программного обеспечения системы диагностики неисправностей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9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1FF4-75E0-4FDA-80B4-03DEB335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41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cs typeface="Arial" panose="020B0604020202020204" pitchFamily="34" charset="0"/>
              </a:rPr>
              <a:t>Многослойный перцептрон</a:t>
            </a:r>
          </a:p>
        </p:txBody>
      </p:sp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C95E4F79-A557-411F-8CBC-FD99A62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CDFA1AE6-EABE-4B70-B0C3-1977BE23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1527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824430-B965-46A5-A4E4-CAEF4331A2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4" y="1040532"/>
            <a:ext cx="300482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973541-5246-4021-9BB9-8224CB6D0C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95" y="493218"/>
            <a:ext cx="2707360" cy="25424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25B8AF6-E3F2-4233-A36E-5AD884BBE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70716"/>
              </p:ext>
            </p:extLst>
          </p:nvPr>
        </p:nvGraphicFramePr>
        <p:xfrm>
          <a:off x="732841" y="3401909"/>
          <a:ext cx="14097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8" imgW="1409865" imgH="743067" progId="Equation.DSMT4">
                  <p:embed/>
                </p:oleObj>
              </mc:Choice>
              <mc:Fallback>
                <p:oleObj name="Equation" r:id="rId8" imgW="1409865" imgH="7430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2841" y="3401909"/>
                        <a:ext cx="140970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757AC81-13DB-4DD0-8EEE-35304B55B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119737"/>
              </p:ext>
            </p:extLst>
          </p:nvPr>
        </p:nvGraphicFramePr>
        <p:xfrm>
          <a:off x="293453" y="4443631"/>
          <a:ext cx="2343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0" imgW="2343415" imgH="495378" progId="Equation.DSMT4">
                  <p:embed/>
                </p:oleObj>
              </mc:Choice>
              <mc:Fallback>
                <p:oleObj name="Equation" r:id="rId10" imgW="2343415" imgH="49537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453" y="4443631"/>
                        <a:ext cx="23431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766FD63-325C-41CA-B617-0ABA49C579BA}"/>
              </a:ext>
            </a:extLst>
          </p:cNvPr>
          <p:cNvSpPr txBox="1"/>
          <p:nvPr/>
        </p:nvSpPr>
        <p:spPr>
          <a:xfrm>
            <a:off x="2073601" y="4322589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tabLst>
                <a:tab pos="804863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где 	</a:t>
            </a:r>
            <a:r>
              <a:rPr lang="en-US" sz="11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100" i="1" baseline="-25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1 если </a:t>
            </a:r>
            <a:r>
              <a:rPr lang="en-US" sz="11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соответствует действительному классу,</a:t>
            </a:r>
          </a:p>
          <a:p>
            <a:pPr indent="450215">
              <a:tabLst>
                <a:tab pos="804863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иначе 0;</a:t>
            </a:r>
          </a:p>
          <a:p>
            <a:pPr indent="450215">
              <a:tabLst>
                <a:tab pos="804863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ŷ</a:t>
            </a:r>
            <a:r>
              <a:rPr lang="en-US" sz="1100" i="1" baseline="-25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–значение нейрона;</a:t>
            </a:r>
          </a:p>
          <a:p>
            <a:pPr indent="450215">
              <a:tabLst>
                <a:tab pos="804863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размер выхода.</a:t>
            </a:r>
            <a:endParaRPr lang="ru-RU" sz="1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960DC-B28F-4DBC-8B19-43FFAA2A3A57}"/>
              </a:ext>
            </a:extLst>
          </p:cNvPr>
          <p:cNvSpPr txBox="1"/>
          <p:nvPr/>
        </p:nvSpPr>
        <p:spPr>
          <a:xfrm>
            <a:off x="2073601" y="3573264"/>
            <a:ext cx="421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tabLst>
                <a:tab pos="719138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где 	</a:t>
            </a:r>
            <a:r>
              <a:rPr lang="en-US" sz="1100" b="0" cap="small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100" b="0" cap="small" spc="25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значения нейронов выходного слоя;</a:t>
            </a:r>
          </a:p>
          <a:p>
            <a:pPr indent="450215">
              <a:tabLst>
                <a:tab pos="719138" algn="l"/>
                <a:tab pos="2970213" algn="ctr"/>
                <a:tab pos="5940425" algn="r"/>
                <a:tab pos="2970213" algn="ctr"/>
                <a:tab pos="5940425" algn="r"/>
              </a:tabLst>
            </a:pPr>
            <a:r>
              <a:rPr lang="ru-RU" sz="11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количество нейронов выходного слоя.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B77D4-11AD-4BCD-B3E9-E5FAFCB1BB2B}"/>
              </a:ext>
            </a:extLst>
          </p:cNvPr>
          <p:cNvSpPr txBox="1"/>
          <p:nvPr/>
        </p:nvSpPr>
        <p:spPr>
          <a:xfrm>
            <a:off x="443259" y="2479993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Модель нейрона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7F0C1-066B-4466-A9FD-1B2C59347BE3}"/>
              </a:ext>
            </a:extLst>
          </p:cNvPr>
          <p:cNvSpPr txBox="1"/>
          <p:nvPr/>
        </p:nvSpPr>
        <p:spPr>
          <a:xfrm>
            <a:off x="3491880" y="3028863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Модель нейрона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621233-DACA-4797-8EC2-F39C21C3A9A4}"/>
              </a:ext>
            </a:extLst>
          </p:cNvPr>
          <p:cNvSpPr txBox="1"/>
          <p:nvPr/>
        </p:nvSpPr>
        <p:spPr>
          <a:xfrm>
            <a:off x="6228184" y="3965317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Многослойный перцептрон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DB168-8E25-4C84-8A32-55081523A5A7}"/>
              </a:ext>
            </a:extLst>
          </p:cNvPr>
          <p:cNvSpPr txBox="1"/>
          <p:nvPr/>
        </p:nvSpPr>
        <p:spPr>
          <a:xfrm>
            <a:off x="64322" y="3157830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Активация выходного слоя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0EBA0-76EB-4875-91BF-93D823BD8A71}"/>
              </a:ext>
            </a:extLst>
          </p:cNvPr>
          <p:cNvSpPr txBox="1"/>
          <p:nvPr/>
        </p:nvSpPr>
        <p:spPr>
          <a:xfrm>
            <a:off x="35496" y="4168701"/>
            <a:ext cx="280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0530" algn="ctr"/>
                <a:tab pos="5941060" algn="r"/>
                <a:tab pos="630555" algn="l"/>
                <a:tab pos="2970530" algn="ctr"/>
                <a:tab pos="5941060" algn="r"/>
              </a:tabLst>
            </a:pPr>
            <a:r>
              <a:rPr lang="ru-RU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Функция потерь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0B8283-0734-4D6A-B6C9-2AA3577E72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38" y="768350"/>
            <a:ext cx="2202909" cy="35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Ivan\Desktop\logotype.png">
            <a:extLst>
              <a:ext uri="{FF2B5EF4-FFF2-40B4-BE49-F238E27FC236}">
                <a16:creationId xmlns:a16="http://schemas.microsoft.com/office/drawing/2014/main" id="{5AAC05A5-3895-43CB-896B-1BE1EE839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E1D67105-46F4-4011-A278-E46E5E5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Эксперимент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435" y="3507854"/>
            <a:ext cx="28043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Ubuntu" panose="020B0504030602030204" pitchFamily="34" charset="0"/>
              </a:rPr>
              <a:t>Виды неисправностей</a:t>
            </a:r>
          </a:p>
          <a:p>
            <a:r>
              <a:rPr lang="ru-RU" sz="1400" dirty="0">
                <a:latin typeface="Ubuntu" panose="020B0504030602030204" pitchFamily="34" charset="0"/>
              </a:rPr>
              <a:t>1 – отсутствуют;</a:t>
            </a:r>
          </a:p>
          <a:p>
            <a:r>
              <a:rPr lang="ru-RU" sz="1400" dirty="0">
                <a:latin typeface="Ubuntu" panose="020B0504030602030204" pitchFamily="34" charset="0"/>
              </a:rPr>
              <a:t>2 – дисбаланс на 1 диске;</a:t>
            </a:r>
          </a:p>
          <a:p>
            <a:r>
              <a:rPr lang="ru-RU" sz="1400" dirty="0">
                <a:latin typeface="Ubuntu" panose="020B0504030602030204" pitchFamily="34" charset="0"/>
              </a:rPr>
              <a:t>3 – дисбаланс на 2 диске;</a:t>
            </a:r>
          </a:p>
          <a:p>
            <a:r>
              <a:rPr lang="ru-RU" sz="1400" dirty="0">
                <a:latin typeface="Ubuntu" panose="020B0504030602030204" pitchFamily="34" charset="0"/>
              </a:rPr>
              <a:t>4 – дисбаланс на двух дисках.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5" y="411510"/>
            <a:ext cx="35961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Ubuntu" panose="020B0504030602030204" pitchFamily="34" charset="0"/>
              </a:rPr>
              <a:t>- Опоры: подшипники 304 серии;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На роторе установлены диски с резьбовыми отверстиями для установки дисбаланса;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Частота вращения вала: 1200 об/мин;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Дисбаланс 750 г/мм;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Акселерометр: </a:t>
            </a:r>
            <a:r>
              <a:rPr lang="en-US" sz="1300" dirty="0">
                <a:latin typeface="Ubuntu" panose="020B0504030602030204" pitchFamily="34" charset="0"/>
              </a:rPr>
              <a:t>MEMS-</a:t>
            </a:r>
            <a:r>
              <a:rPr lang="ru-RU" sz="1300" dirty="0">
                <a:latin typeface="Ubuntu" panose="020B0504030602030204" pitchFamily="34" charset="0"/>
              </a:rPr>
              <a:t>акселерометр </a:t>
            </a:r>
            <a:r>
              <a:rPr lang="en-US" sz="1300" dirty="0">
                <a:latin typeface="Ubuntu" panose="020B0504030602030204" pitchFamily="34" charset="0"/>
              </a:rPr>
              <a:t>MPU6050</a:t>
            </a:r>
            <a:r>
              <a:rPr lang="ru-RU" sz="1300" dirty="0">
                <a:latin typeface="Ubuntu" panose="020B0504030602030204" pitchFamily="34" charset="0"/>
              </a:rPr>
              <a:t>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Датчик перемещения: </a:t>
            </a:r>
            <a:r>
              <a:rPr lang="en-US" sz="1300" dirty="0">
                <a:latin typeface="Ubuntu" panose="020B0504030602030204" pitchFamily="34" charset="0"/>
              </a:rPr>
              <a:t>IMA12-06BE1ZC0S</a:t>
            </a:r>
            <a:r>
              <a:rPr lang="ru-RU" sz="1300" dirty="0">
                <a:latin typeface="Ubuntu" panose="020B0504030602030204" pitchFamily="34" charset="0"/>
              </a:rPr>
              <a:t>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Частота дискретизации ~ 50 Гц;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- 6 опытов для каждого класса;</a:t>
            </a:r>
          </a:p>
          <a:p>
            <a:r>
              <a:rPr lang="ru-RU" sz="1300" dirty="0">
                <a:latin typeface="Ubuntu" panose="020B0504030602030204" pitchFamily="34" charset="0"/>
              </a:rPr>
              <a:t>- Время записи данных опыта – 1 мин;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56480D-779E-419A-896E-B978BDE03B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885570"/>
            <a:ext cx="5751368" cy="20624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E11361-A3F7-4588-9F3C-4443AFB42C2C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13774" r="28977" b="15342"/>
          <a:stretch/>
        </p:blipFill>
        <p:spPr>
          <a:xfrm>
            <a:off x="2598667" y="688563"/>
            <a:ext cx="2016224" cy="16634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E1BBE6-9BDA-4B05-B5E5-004379F0F2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6315" r="42969" b="10629"/>
          <a:stretch/>
        </p:blipFill>
        <p:spPr>
          <a:xfrm>
            <a:off x="831785" y="1080769"/>
            <a:ext cx="1507689" cy="22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Ivan\Desktop\logotype.png">
            <a:extLst>
              <a:ext uri="{FF2B5EF4-FFF2-40B4-BE49-F238E27FC236}">
                <a16:creationId xmlns:a16="http://schemas.microsoft.com/office/drawing/2014/main" id="{2D47AE6C-00E0-4240-A06D-709B5758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570AF1A8-1CDC-4F37-AEA0-CE4CFAE8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95306" y="1986974"/>
            <a:ext cx="2980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Подготовка данных: Нормализация</a:t>
            </a:r>
          </a:p>
          <a:p>
            <a:r>
              <a:rPr lang="ru-RU" sz="1400" dirty="0">
                <a:latin typeface="Ubuntu" panose="020B0504030602030204" pitchFamily="34" charset="0"/>
              </a:rPr>
              <a:t>Обучение – 3480  примеров;</a:t>
            </a:r>
            <a:endParaRPr lang="en-US" sz="14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Валидация – 2320  примеров;</a:t>
            </a:r>
            <a:endParaRPr lang="en-US" sz="1400" dirty="0">
              <a:latin typeface="Ubuntu" panose="020B0504030602030204" pitchFamily="34" charset="0"/>
            </a:endParaRPr>
          </a:p>
          <a:p>
            <a:r>
              <a:rPr lang="ru-RU" sz="1400" dirty="0">
                <a:latin typeface="Ubuntu" panose="020B0504030602030204" pitchFamily="34" charset="0"/>
              </a:rPr>
              <a:t>Тестирование – 1160  примеров;</a:t>
            </a:r>
          </a:p>
          <a:p>
            <a:r>
              <a:rPr lang="ru-RU" sz="1400" dirty="0">
                <a:latin typeface="Ubuntu" panose="020B0504030602030204" pitchFamily="34" charset="0"/>
              </a:rPr>
              <a:t>Размер примера – 100 измерений.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92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Набор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57D67A-6A76-4078-9332-0F1703364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131590"/>
            <a:ext cx="5145941" cy="35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6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Ivan\Desktop\logotype.png">
            <a:extLst>
              <a:ext uri="{FF2B5EF4-FFF2-40B4-BE49-F238E27FC236}">
                <a16:creationId xmlns:a16="http://schemas.microsoft.com/office/drawing/2014/main" id="{2D47AE6C-00E0-4240-A06D-709B5758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0"/>
            <a:ext cx="1259631" cy="7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mooc.oreluniver.ru/static/osu-theme/images/logo.01f9bf684ccf.png">
            <a:extLst>
              <a:ext uri="{FF2B5EF4-FFF2-40B4-BE49-F238E27FC236}">
                <a16:creationId xmlns:a16="http://schemas.microsoft.com/office/drawing/2014/main" id="{570AF1A8-1CDC-4F37-AEA0-CE4CFAE8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1525942" cy="9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92" y="0"/>
            <a:ext cx="9144000" cy="4835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Обработка данных</a:t>
            </a:r>
          </a:p>
        </p:txBody>
      </p:sp>
      <p:pic>
        <p:nvPicPr>
          <p:cNvPr id="2050" name="Picture 2" descr="Что такое Google Colab?">
            <a:extLst>
              <a:ext uri="{FF2B5EF4-FFF2-40B4-BE49-F238E27FC236}">
                <a16:creationId xmlns:a16="http://schemas.microsoft.com/office/drawing/2014/main" id="{38F28A13-D473-479D-AE9B-84592130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1510"/>
            <a:ext cx="4199756" cy="18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PNG">
            <a:extLst>
              <a:ext uri="{FF2B5EF4-FFF2-40B4-BE49-F238E27FC236}">
                <a16:creationId xmlns:a16="http://schemas.microsoft.com/office/drawing/2014/main" id="{7A65A53E-BAC0-4AEF-8DDF-DF5BF007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" y="589496"/>
            <a:ext cx="4591022" cy="18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A5942A-5463-4761-90D0-3FBC25233B96}"/>
              </a:ext>
            </a:extLst>
          </p:cNvPr>
          <p:cNvSpPr txBox="1"/>
          <p:nvPr/>
        </p:nvSpPr>
        <p:spPr>
          <a:xfrm>
            <a:off x="4943686" y="2347790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" panose="020B0504030602030204" pitchFamily="34" charset="0"/>
              </a:rPr>
              <a:t>Google </a:t>
            </a:r>
            <a:r>
              <a:rPr lang="en-US" sz="1400" dirty="0" err="1">
                <a:latin typeface="Ubuntu" panose="020B0504030602030204" pitchFamily="34" charset="0"/>
              </a:rPr>
              <a:t>colab</a:t>
            </a:r>
            <a:r>
              <a:rPr lang="en-US" sz="1400" dirty="0">
                <a:latin typeface="Ubuntu" panose="020B0504030602030204" pitchFamily="34" charset="0"/>
              </a:rPr>
              <a:t> – </a:t>
            </a:r>
            <a:r>
              <a:rPr lang="ru-RU" sz="1400" dirty="0">
                <a:latin typeface="Ubuntu" panose="020B0504030602030204" pitchFamily="34" charset="0"/>
              </a:rPr>
              <a:t>бесплатная интерактивная облачная среда для работы с кодом на языке</a:t>
            </a:r>
            <a:r>
              <a:rPr lang="en-US" sz="1400" dirty="0">
                <a:latin typeface="Ubuntu" panose="020B0504030602030204" pitchFamily="34" charset="0"/>
              </a:rPr>
              <a:t> </a:t>
            </a:r>
            <a:r>
              <a:rPr lang="ru-RU" sz="1400" dirty="0">
                <a:latin typeface="Ubuntu" panose="020B0504030602030204" pitchFamily="34" charset="0"/>
              </a:rPr>
              <a:t>программирования </a:t>
            </a:r>
            <a:r>
              <a:rPr lang="en-US" sz="1400" dirty="0">
                <a:latin typeface="Ubuntu" panose="020B0504030602030204" pitchFamily="34" charset="0"/>
              </a:rPr>
              <a:t>Python3 </a:t>
            </a:r>
            <a:r>
              <a:rPr lang="ru-RU" sz="1400" dirty="0">
                <a:latin typeface="Ubuntu" panose="020B0504030602030204" pitchFamily="34" charset="0"/>
              </a:rPr>
              <a:t>от Google.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6B95B-D43A-4427-A589-E7733C340017}"/>
              </a:ext>
            </a:extLst>
          </p:cNvPr>
          <p:cNvSpPr txBox="1"/>
          <p:nvPr/>
        </p:nvSpPr>
        <p:spPr>
          <a:xfrm>
            <a:off x="411149" y="2409150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Репозиторий с программой для обработки данных:</a:t>
            </a:r>
          </a:p>
          <a:p>
            <a:r>
              <a:rPr lang="en-US" sz="1400" dirty="0">
                <a:latin typeface="Ubuntu" panose="020B0504030602030204" pitchFamily="34" charset="0"/>
              </a:rPr>
              <a:t>https://github.com/chester-i-n/11MH-M.git</a:t>
            </a:r>
            <a:endParaRPr lang="ru-RU" sz="1400" dirty="0">
              <a:latin typeface="Ubuntu" panose="020B050403060203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41AE85-C912-4778-B7D5-2819B1E8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27794"/>
            <a:ext cx="5218326" cy="128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44CC6-3D3F-4554-AC19-C71FAFA4F42E}"/>
              </a:ext>
            </a:extLst>
          </p:cNvPr>
          <p:cNvSpPr txBox="1"/>
          <p:nvPr/>
        </p:nvSpPr>
        <p:spPr>
          <a:xfrm>
            <a:off x="2663788" y="451596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Ubuntu" panose="020B0504030602030204" pitchFamily="34" charset="0"/>
              </a:rPr>
              <a:t>Библиотека для глубокого обучения:</a:t>
            </a:r>
          </a:p>
          <a:p>
            <a:r>
              <a:rPr lang="en-US" sz="1400" dirty="0">
                <a:latin typeface="Ubuntu" panose="020B0504030602030204" pitchFamily="34" charset="0"/>
              </a:rPr>
              <a:t>https://pytorch.org/</a:t>
            </a:r>
            <a:endParaRPr lang="ru-RU" sz="1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250</Words>
  <Application>Microsoft Office PowerPoint</Application>
  <PresentationFormat>Экран (16:9)</PresentationFormat>
  <Paragraphs>42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Ubuntu</vt:lpstr>
      <vt:lpstr>Тема Office</vt:lpstr>
      <vt:lpstr>Equation</vt:lpstr>
      <vt:lpstr>Презентация PowerPoint</vt:lpstr>
      <vt:lpstr>Автоматизированная диагностика</vt:lpstr>
      <vt:lpstr>Многослойный перцептрон</vt:lpstr>
      <vt:lpstr>Эксперимент</vt:lpstr>
      <vt:lpstr>Набор данных</vt:lpstr>
      <vt:lpstr>Обработка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IMS</cp:lastModifiedBy>
  <cp:revision>142</cp:revision>
  <dcterms:created xsi:type="dcterms:W3CDTF">2020-05-09T15:17:50Z</dcterms:created>
  <dcterms:modified xsi:type="dcterms:W3CDTF">2022-11-30T10:15:34Z</dcterms:modified>
</cp:coreProperties>
</file>