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c84334df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c84334df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c84334dfd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84334dfd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c7af9a4c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c7af9a4c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c7af9a4c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c7af9a4c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c7af9a4c5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c7af9a4c5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c84334dfd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c84334dfd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c84334dfd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84334dfd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c84334df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84334df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c84334df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c84334df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c7af9a4c5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c7af9a4c5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c84334df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c84334df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c84334dfd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84334dfd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c84334dfd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c84334dfd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ieeexplore.ieee.org/document/861289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i.org/10.1145/1060745.106075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2.informatik.uni-freiburg.de/~cziegler/BX/" TargetMode="External"/><Relationship Id="rId4" Type="http://schemas.openxmlformats.org/officeDocument/2006/relationships/hyperlink" Target="https://www.kaggle.com/rounakbanik/the-movies-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923950" y="832175"/>
            <a:ext cx="3609600" cy="14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it" sz="2700"/>
              <a:t>IMPROVING COLLABORATIVE FILTERING THROUGH TOPIC DIVERSIFICATION</a:t>
            </a:r>
            <a:endParaRPr b="1" sz="2700"/>
          </a:p>
        </p:txBody>
      </p:sp>
      <p:sp>
        <p:nvSpPr>
          <p:cNvPr id="63" name="Google Shape;63;p13"/>
          <p:cNvSpPr txBox="1"/>
          <p:nvPr/>
        </p:nvSpPr>
        <p:spPr>
          <a:xfrm>
            <a:off x="2923950" y="3429000"/>
            <a:ext cx="3296100" cy="79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it">
                <a:latin typeface="Open Sans"/>
                <a:ea typeface="Open Sans"/>
                <a:cs typeface="Open Sans"/>
                <a:sym typeface="Open Sans"/>
              </a:rPr>
              <a:t>Lorenzo Proietti 1754547</a:t>
            </a:r>
            <a:endParaRPr>
              <a:latin typeface="Open Sans"/>
              <a:ea typeface="Open Sans"/>
              <a:cs typeface="Open Sans"/>
              <a:sym typeface="Open Sans"/>
            </a:endParaRPr>
          </a:p>
          <a:p>
            <a:pPr indent="0" lvl="0" marL="0" rtl="0" algn="r">
              <a:spcBef>
                <a:spcPts val="0"/>
              </a:spcBef>
              <a:spcAft>
                <a:spcPts val="0"/>
              </a:spcAft>
              <a:buNone/>
            </a:pPr>
            <a:r>
              <a:rPr lang="it">
                <a:latin typeface="Open Sans"/>
                <a:ea typeface="Open Sans"/>
                <a:cs typeface="Open Sans"/>
                <a:sym typeface="Open Sans"/>
              </a:rPr>
              <a:t>Francesco Montano 1744183</a:t>
            </a:r>
            <a:endParaRPr>
              <a:latin typeface="Open Sans"/>
              <a:ea typeface="Open Sans"/>
              <a:cs typeface="Open Sans"/>
              <a:sym typeface="Open Sans"/>
            </a:endParaRPr>
          </a:p>
          <a:p>
            <a:pPr indent="0" lvl="0" marL="0" rtl="0" algn="r">
              <a:spcBef>
                <a:spcPts val="0"/>
              </a:spcBef>
              <a:spcAft>
                <a:spcPts val="0"/>
              </a:spcAft>
              <a:buNone/>
            </a:pPr>
            <a:r>
              <a:rPr lang="it">
                <a:latin typeface="Open Sans"/>
                <a:ea typeface="Open Sans"/>
                <a:cs typeface="Open Sans"/>
                <a:sym typeface="Open Sans"/>
              </a:rPr>
              <a:t>Stefano Perrella 1755661</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113175"/>
            <a:ext cx="8520600" cy="68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RESULTS - BOOKS</a:t>
            </a:r>
            <a:endParaRPr b="1"/>
          </a:p>
        </p:txBody>
      </p:sp>
      <p:sp>
        <p:nvSpPr>
          <p:cNvPr id="156" name="Google Shape;156;p22"/>
          <p:cNvSpPr txBox="1"/>
          <p:nvPr/>
        </p:nvSpPr>
        <p:spPr>
          <a:xfrm>
            <a:off x="311700" y="830475"/>
            <a:ext cx="8520600" cy="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We run the diversification algorithm for different values of Θ</a:t>
            </a:r>
            <a:r>
              <a:rPr baseline="-25000" lang="it">
                <a:latin typeface="Open Sans"/>
                <a:ea typeface="Open Sans"/>
                <a:cs typeface="Open Sans"/>
                <a:sym typeface="Open Sans"/>
              </a:rPr>
              <a:t>F</a:t>
            </a:r>
            <a:r>
              <a:rPr lang="it">
                <a:latin typeface="Open Sans"/>
                <a:ea typeface="Open Sans"/>
                <a:cs typeface="Open Sans"/>
                <a:sym typeface="Open Sans"/>
              </a:rPr>
              <a:t>∈[0,1]: this is called diversification factor; higher values of </a:t>
            </a:r>
            <a:r>
              <a:rPr lang="it">
                <a:solidFill>
                  <a:schemeClr val="dk1"/>
                </a:solidFill>
                <a:latin typeface="Open Sans"/>
                <a:ea typeface="Open Sans"/>
                <a:cs typeface="Open Sans"/>
                <a:sym typeface="Open Sans"/>
              </a:rPr>
              <a:t>Θ</a:t>
            </a:r>
            <a:r>
              <a:rPr baseline="-25000" lang="it">
                <a:solidFill>
                  <a:schemeClr val="dk1"/>
                </a:solidFill>
                <a:latin typeface="Open Sans"/>
                <a:ea typeface="Open Sans"/>
                <a:cs typeface="Open Sans"/>
                <a:sym typeface="Open Sans"/>
              </a:rPr>
              <a:t>F  </a:t>
            </a:r>
            <a:r>
              <a:rPr lang="it">
                <a:solidFill>
                  <a:schemeClr val="dk1"/>
                </a:solidFill>
                <a:latin typeface="Open Sans"/>
                <a:ea typeface="Open Sans"/>
                <a:cs typeface="Open Sans"/>
                <a:sym typeface="Open Sans"/>
              </a:rPr>
              <a:t>denote higher levels of diversification.</a:t>
            </a:r>
            <a:endParaRPr>
              <a:latin typeface="Open Sans"/>
              <a:ea typeface="Open Sans"/>
              <a:cs typeface="Open Sans"/>
              <a:sym typeface="Open Sans"/>
            </a:endParaRPr>
          </a:p>
        </p:txBody>
      </p:sp>
      <p:sp>
        <p:nvSpPr>
          <p:cNvPr id="157" name="Google Shape;157;p22"/>
          <p:cNvSpPr txBox="1"/>
          <p:nvPr/>
        </p:nvSpPr>
        <p:spPr>
          <a:xfrm>
            <a:off x="279150" y="3594825"/>
            <a:ext cx="8744100" cy="14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Even if we expected an increasing mean absolute error, we found a different result: despite the diversification was indeed effective (we can see in the left graph how the intra-list similarity score decreases), the error did not increase probably because of the structure of the dataset: the ratings in this dataset tend to be really high and low variance, so that applying a diversification algorithm like the one presented in the paper is not enough to produce a substantial increase in the error of predictions. On the other hand, the effect of diversification is better observed with the second dataset.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pic>
        <p:nvPicPr>
          <p:cNvPr id="158" name="Google Shape;158;p22"/>
          <p:cNvPicPr preferRelativeResize="0"/>
          <p:nvPr/>
        </p:nvPicPr>
        <p:blipFill>
          <a:blip r:embed="rId3">
            <a:alphaModFix/>
          </a:blip>
          <a:stretch>
            <a:fillRect/>
          </a:stretch>
        </p:blipFill>
        <p:spPr>
          <a:xfrm>
            <a:off x="1349338" y="1452975"/>
            <a:ext cx="2877025" cy="2141850"/>
          </a:xfrm>
          <a:prstGeom prst="rect">
            <a:avLst/>
          </a:prstGeom>
          <a:noFill/>
          <a:ln>
            <a:noFill/>
          </a:ln>
        </p:spPr>
      </p:pic>
      <p:pic>
        <p:nvPicPr>
          <p:cNvPr id="159" name="Google Shape;159;p22"/>
          <p:cNvPicPr preferRelativeResize="0"/>
          <p:nvPr/>
        </p:nvPicPr>
        <p:blipFill>
          <a:blip r:embed="rId4">
            <a:alphaModFix/>
          </a:blip>
          <a:stretch>
            <a:fillRect/>
          </a:stretch>
        </p:blipFill>
        <p:spPr>
          <a:xfrm>
            <a:off x="5060937" y="1452975"/>
            <a:ext cx="2877025" cy="218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113175"/>
            <a:ext cx="8520600" cy="7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RESULTS - MOVIES</a:t>
            </a:r>
            <a:endParaRPr b="1"/>
          </a:p>
        </p:txBody>
      </p:sp>
      <p:pic>
        <p:nvPicPr>
          <p:cNvPr id="165" name="Google Shape;165;p23"/>
          <p:cNvPicPr preferRelativeResize="0"/>
          <p:nvPr/>
        </p:nvPicPr>
        <p:blipFill>
          <a:blip r:embed="rId3">
            <a:alphaModFix/>
          </a:blip>
          <a:stretch>
            <a:fillRect/>
          </a:stretch>
        </p:blipFill>
        <p:spPr>
          <a:xfrm>
            <a:off x="4678500" y="1483875"/>
            <a:ext cx="3137650" cy="2335875"/>
          </a:xfrm>
          <a:prstGeom prst="rect">
            <a:avLst/>
          </a:prstGeom>
          <a:noFill/>
          <a:ln>
            <a:noFill/>
          </a:ln>
        </p:spPr>
      </p:pic>
      <p:sp>
        <p:nvSpPr>
          <p:cNvPr id="166" name="Google Shape;166;p23"/>
          <p:cNvSpPr txBox="1"/>
          <p:nvPr/>
        </p:nvSpPr>
        <p:spPr>
          <a:xfrm>
            <a:off x="311700" y="3782025"/>
            <a:ext cx="8520600" cy="115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The graph on the right shows how the mean absolute error increases as the diversification factor gets bigger: as expected, if the returned ranked list is fed as input to the diversification algorithm, it will become more different from the optimal ranked list. At the same time, we can see how the intra-list similarity measure decreases, since the elements of the resulting list will be more different amongst each other with respect to the original.</a:t>
            </a:r>
            <a:endParaRPr>
              <a:latin typeface="Open Sans"/>
              <a:ea typeface="Open Sans"/>
              <a:cs typeface="Open Sans"/>
              <a:sym typeface="Open Sans"/>
            </a:endParaRPr>
          </a:p>
        </p:txBody>
      </p:sp>
      <p:sp>
        <p:nvSpPr>
          <p:cNvPr id="167" name="Google Shape;167;p23"/>
          <p:cNvSpPr txBox="1"/>
          <p:nvPr/>
        </p:nvSpPr>
        <p:spPr>
          <a:xfrm>
            <a:off x="311700" y="861375"/>
            <a:ext cx="8520600" cy="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We run the diversification algorithm for different values of Θ</a:t>
            </a:r>
            <a:r>
              <a:rPr baseline="-25000" lang="it">
                <a:latin typeface="Open Sans"/>
                <a:ea typeface="Open Sans"/>
                <a:cs typeface="Open Sans"/>
                <a:sym typeface="Open Sans"/>
              </a:rPr>
              <a:t>F</a:t>
            </a:r>
            <a:r>
              <a:rPr lang="it">
                <a:latin typeface="Open Sans"/>
                <a:ea typeface="Open Sans"/>
                <a:cs typeface="Open Sans"/>
                <a:sym typeface="Open Sans"/>
              </a:rPr>
              <a:t>∈[0,1]: this is called diversification factor; higher values of </a:t>
            </a:r>
            <a:r>
              <a:rPr lang="it">
                <a:solidFill>
                  <a:schemeClr val="dk1"/>
                </a:solidFill>
                <a:latin typeface="Open Sans"/>
                <a:ea typeface="Open Sans"/>
                <a:cs typeface="Open Sans"/>
                <a:sym typeface="Open Sans"/>
              </a:rPr>
              <a:t>Θ</a:t>
            </a:r>
            <a:r>
              <a:rPr baseline="-25000" lang="it">
                <a:solidFill>
                  <a:schemeClr val="dk1"/>
                </a:solidFill>
                <a:latin typeface="Open Sans"/>
                <a:ea typeface="Open Sans"/>
                <a:cs typeface="Open Sans"/>
                <a:sym typeface="Open Sans"/>
              </a:rPr>
              <a:t>F  </a:t>
            </a:r>
            <a:r>
              <a:rPr lang="it">
                <a:solidFill>
                  <a:schemeClr val="dk1"/>
                </a:solidFill>
                <a:latin typeface="Open Sans"/>
                <a:ea typeface="Open Sans"/>
                <a:cs typeface="Open Sans"/>
                <a:sym typeface="Open Sans"/>
              </a:rPr>
              <a:t>denote higher levels of diversification.</a:t>
            </a:r>
            <a:endParaRPr>
              <a:latin typeface="Open Sans"/>
              <a:ea typeface="Open Sans"/>
              <a:cs typeface="Open Sans"/>
              <a:sym typeface="Open Sans"/>
            </a:endParaRPr>
          </a:p>
        </p:txBody>
      </p:sp>
      <p:pic>
        <p:nvPicPr>
          <p:cNvPr id="168" name="Google Shape;168;p23"/>
          <p:cNvPicPr preferRelativeResize="0"/>
          <p:nvPr/>
        </p:nvPicPr>
        <p:blipFill>
          <a:blip r:embed="rId4">
            <a:alphaModFix/>
          </a:blip>
          <a:stretch>
            <a:fillRect/>
          </a:stretch>
        </p:blipFill>
        <p:spPr>
          <a:xfrm>
            <a:off x="944723" y="1483875"/>
            <a:ext cx="3137653" cy="233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311700" y="30837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CONCLUSIONS</a:t>
            </a:r>
            <a:endParaRPr b="1"/>
          </a:p>
        </p:txBody>
      </p:sp>
      <p:sp>
        <p:nvSpPr>
          <p:cNvPr id="174" name="Google Shape;174;p24"/>
          <p:cNvSpPr txBox="1"/>
          <p:nvPr>
            <p:ph idx="1" type="body"/>
          </p:nvPr>
        </p:nvSpPr>
        <p:spPr>
          <a:xfrm>
            <a:off x="419475" y="1802794"/>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BOOKS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b="1"/>
          </a:p>
        </p:txBody>
      </p:sp>
      <p:sp>
        <p:nvSpPr>
          <p:cNvPr id="175" name="Google Shape;175;p24"/>
          <p:cNvSpPr txBox="1"/>
          <p:nvPr/>
        </p:nvSpPr>
        <p:spPr>
          <a:xfrm>
            <a:off x="3677032" y="1407250"/>
            <a:ext cx="5089500" cy="121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MAE stays almost constant after the application of diversification algorithm (actually it slightly increases) because the explicit ratings in the books’ dataset are not enough in number and they are not variant enough (the vast majority is very high)</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76" name="Google Shape;176;p24"/>
          <p:cNvCxnSpPr/>
          <p:nvPr/>
        </p:nvCxnSpPr>
        <p:spPr>
          <a:xfrm flipH="1" rot="10800000">
            <a:off x="2343588" y="200813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77" name="Google Shape;177;p24"/>
          <p:cNvSpPr txBox="1"/>
          <p:nvPr>
            <p:ph idx="1" type="body"/>
          </p:nvPr>
        </p:nvSpPr>
        <p:spPr>
          <a:xfrm>
            <a:off x="419475" y="3678895"/>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MOVIES</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cxnSp>
        <p:nvCxnSpPr>
          <p:cNvPr id="178" name="Google Shape;178;p24"/>
          <p:cNvCxnSpPr/>
          <p:nvPr/>
        </p:nvCxnSpPr>
        <p:spPr>
          <a:xfrm flipH="1" rot="10800000">
            <a:off x="2343588" y="388423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79" name="Google Shape;179;p24"/>
          <p:cNvSpPr txBox="1"/>
          <p:nvPr/>
        </p:nvSpPr>
        <p:spPr>
          <a:xfrm>
            <a:off x="3677025" y="3069300"/>
            <a:ext cx="5089500" cy="163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solidFill>
                  <a:schemeClr val="dk1"/>
                </a:solidFill>
                <a:latin typeface="Open Sans"/>
                <a:ea typeface="Open Sans"/>
                <a:cs typeface="Open Sans"/>
                <a:sym typeface="Open Sans"/>
              </a:rPr>
              <a:t>Here instead, as expected, the MAE increases when the diversification factor is bigger. Even if the results obtained using explicit ratings should not be compared with those obtained from the authors using implicit ratings, we cannot help but notice that in our results item-based CB behaved exactly the same as user-based CB, without being more affected by topic diversification.</a:t>
            </a:r>
            <a:endParaRPr>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RELATED WORKS AND </a:t>
            </a:r>
            <a:r>
              <a:rPr b="1" lang="it"/>
              <a:t>FUTURE PROJECTS </a:t>
            </a:r>
            <a:endParaRPr b="1"/>
          </a:p>
        </p:txBody>
      </p:sp>
      <p:sp>
        <p:nvSpPr>
          <p:cNvPr id="185" name="Google Shape;185;p25"/>
          <p:cNvSpPr txBox="1"/>
          <p:nvPr>
            <p:ph idx="1" type="body"/>
          </p:nvPr>
        </p:nvSpPr>
        <p:spPr>
          <a:xfrm>
            <a:off x="419475" y="1637050"/>
            <a:ext cx="1763700" cy="75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it"/>
              <a:t>RELATED WORKS</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b="1"/>
          </a:p>
        </p:txBody>
      </p:sp>
      <p:sp>
        <p:nvSpPr>
          <p:cNvPr id="186" name="Google Shape;186;p25"/>
          <p:cNvSpPr txBox="1"/>
          <p:nvPr/>
        </p:nvSpPr>
        <p:spPr>
          <a:xfrm>
            <a:off x="3677025" y="1309300"/>
            <a:ext cx="5089500" cy="140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t>At the following </a:t>
            </a:r>
            <a:r>
              <a:rPr lang="it" u="sng">
                <a:solidFill>
                  <a:schemeClr val="hlink"/>
                </a:solidFill>
                <a:hlinkClick r:id="rId3"/>
              </a:rPr>
              <a:t>webpage</a:t>
            </a:r>
            <a:r>
              <a:rPr lang="it">
                <a:latin typeface="Open Sans"/>
                <a:ea typeface="Open Sans"/>
                <a:cs typeface="Open Sans"/>
                <a:sym typeface="Open Sans"/>
              </a:rPr>
              <a:t> there is a study that we found to be very similar to the one we conducted: the authors tried to increase the </a:t>
            </a:r>
            <a:r>
              <a:rPr b="1" lang="it">
                <a:latin typeface="Open Sans"/>
                <a:ea typeface="Open Sans"/>
                <a:cs typeface="Open Sans"/>
                <a:sym typeface="Open Sans"/>
              </a:rPr>
              <a:t>surprise</a:t>
            </a:r>
            <a:r>
              <a:rPr lang="it">
                <a:latin typeface="Open Sans"/>
                <a:ea typeface="Open Sans"/>
                <a:cs typeface="Open Sans"/>
                <a:sym typeface="Open Sans"/>
              </a:rPr>
              <a:t> a user will experience when getting a recommendation from the recommender system; in particular, their differentiation algorithm is not applied to a ranked list, but to relevant topics themselves.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87" name="Google Shape;187;p25"/>
          <p:cNvCxnSpPr/>
          <p:nvPr/>
        </p:nvCxnSpPr>
        <p:spPr>
          <a:xfrm flipH="1" rot="10800000">
            <a:off x="2433738" y="200813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88" name="Google Shape;188;p25"/>
          <p:cNvSpPr txBox="1"/>
          <p:nvPr>
            <p:ph idx="1" type="body"/>
          </p:nvPr>
        </p:nvSpPr>
        <p:spPr>
          <a:xfrm>
            <a:off x="419375" y="3513154"/>
            <a:ext cx="1763700" cy="75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it"/>
              <a:t>FUTURE PROJECTS</a:t>
            </a:r>
            <a:endParaRPr b="1"/>
          </a:p>
          <a:p>
            <a:pPr indent="0" lvl="0" marL="0" rtl="0" algn="ctr">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cxnSp>
        <p:nvCxnSpPr>
          <p:cNvPr id="189" name="Google Shape;189;p25"/>
          <p:cNvCxnSpPr/>
          <p:nvPr/>
        </p:nvCxnSpPr>
        <p:spPr>
          <a:xfrm flipH="1" rot="10800000">
            <a:off x="2433738" y="388423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90" name="Google Shape;190;p25"/>
          <p:cNvSpPr txBox="1"/>
          <p:nvPr/>
        </p:nvSpPr>
        <p:spPr>
          <a:xfrm>
            <a:off x="3677125" y="3254850"/>
            <a:ext cx="5089500" cy="124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chemeClr val="dk1"/>
                </a:solidFill>
                <a:latin typeface="Open Sans"/>
                <a:ea typeface="Open Sans"/>
                <a:cs typeface="Open Sans"/>
                <a:sym typeface="Open Sans"/>
              </a:rPr>
              <a:t>In the future we would like to implement a recommender system that uses topic-diversification (and maybe even more diversification techniques) in an application project about a ‘sui generis’ </a:t>
            </a:r>
            <a:r>
              <a:rPr b="1" lang="it">
                <a:solidFill>
                  <a:schemeClr val="dk1"/>
                </a:solidFill>
                <a:latin typeface="Open Sans"/>
                <a:ea typeface="Open Sans"/>
                <a:cs typeface="Open Sans"/>
                <a:sym typeface="Open Sans"/>
              </a:rPr>
              <a:t>mobile ecommerce</a:t>
            </a:r>
            <a:r>
              <a:rPr lang="it">
                <a:solidFill>
                  <a:schemeClr val="dk1"/>
                </a:solidFill>
                <a:latin typeface="Open Sans"/>
                <a:ea typeface="Open Sans"/>
                <a:cs typeface="Open Sans"/>
                <a:sym typeface="Open Sans"/>
              </a:rPr>
              <a:t> we have been planning to develop for a couple of years.  </a:t>
            </a:r>
            <a:endParaRPr>
              <a:solidFill>
                <a:schemeClr val="dk1"/>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REFERENCES</a:t>
            </a:r>
            <a:endParaRPr b="1"/>
          </a:p>
        </p:txBody>
      </p:sp>
      <p:sp>
        <p:nvSpPr>
          <p:cNvPr id="196" name="Google Shape;196;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[1] Cai-Nicolas Ziegler, Sean M. McNee, Joseph A. Konstan, and Georg Lausen. 2005. Improving recommendation lists through topic diversification. In Proceedings of the 14th international conference on World Wide Web (WWW ’05). Association for Computing Machinery, New York, NY, USA, 22–32. </a:t>
            </a:r>
            <a:endParaRPr/>
          </a:p>
          <a:p>
            <a:pPr indent="0" lvl="0" marL="0" rtl="0" algn="l">
              <a:spcBef>
                <a:spcPts val="1600"/>
              </a:spcBef>
              <a:spcAft>
                <a:spcPts val="1600"/>
              </a:spcAft>
              <a:buNone/>
            </a:pPr>
            <a:r>
              <a:rPr lang="it"/>
              <a:t>[2] A. Al-Doulat, "Surprise and Curiosity in A Recommender System," 2018 IEEE/ACS 15th International Conference on Computer Systems and Applications (AICCSA), Aqaba, 2018, pp. 1-2, doi: 10.1109/AICCSA.2018.8612897.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5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solidFill>
                  <a:srgbClr val="000000"/>
                </a:solidFill>
              </a:rPr>
              <a:t>MOTIVATION</a:t>
            </a:r>
            <a:endParaRPr b="1">
              <a:solidFill>
                <a:srgbClr val="000000"/>
              </a:solidFill>
            </a:endParaRPr>
          </a:p>
        </p:txBody>
      </p:sp>
      <p:sp>
        <p:nvSpPr>
          <p:cNvPr id="69" name="Google Shape;69;p14"/>
          <p:cNvSpPr txBox="1"/>
          <p:nvPr>
            <p:ph idx="1" type="body"/>
          </p:nvPr>
        </p:nvSpPr>
        <p:spPr>
          <a:xfrm>
            <a:off x="311700" y="1225225"/>
            <a:ext cx="17637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ctr">
              <a:spcBef>
                <a:spcPts val="1600"/>
              </a:spcBef>
              <a:spcAft>
                <a:spcPts val="0"/>
              </a:spcAft>
              <a:buNone/>
            </a:pPr>
            <a:r>
              <a:rPr b="1" lang="it"/>
              <a:t>PROBLEM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rPr b="1" lang="it"/>
              <a:t>SOLUTION</a:t>
            </a:r>
            <a:endParaRPr b="1"/>
          </a:p>
          <a:p>
            <a:pPr indent="0" lvl="0" marL="0" rtl="0" algn="l">
              <a:spcBef>
                <a:spcPts val="1600"/>
              </a:spcBef>
              <a:spcAft>
                <a:spcPts val="1600"/>
              </a:spcAft>
              <a:buNone/>
            </a:pPr>
            <a:r>
              <a:rPr b="1" lang="it"/>
              <a:t> </a:t>
            </a:r>
            <a:endParaRPr/>
          </a:p>
        </p:txBody>
      </p:sp>
      <p:sp>
        <p:nvSpPr>
          <p:cNvPr id="70" name="Google Shape;70;p14"/>
          <p:cNvSpPr txBox="1"/>
          <p:nvPr/>
        </p:nvSpPr>
        <p:spPr>
          <a:xfrm>
            <a:off x="3649575" y="1647575"/>
            <a:ext cx="5089500" cy="57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Collaborative filtering may tend to suggest items that are very similar to each other.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71" name="Google Shape;71;p14"/>
          <p:cNvCxnSpPr/>
          <p:nvPr/>
        </p:nvCxnSpPr>
        <p:spPr>
          <a:xfrm flipH="1" rot="10800000">
            <a:off x="2275925" y="1955250"/>
            <a:ext cx="992700" cy="9900"/>
          </a:xfrm>
          <a:prstGeom prst="straightConnector1">
            <a:avLst/>
          </a:prstGeom>
          <a:noFill/>
          <a:ln cap="flat" cmpd="sng" w="28575">
            <a:solidFill>
              <a:srgbClr val="FF0000"/>
            </a:solidFill>
            <a:prstDash val="solid"/>
            <a:round/>
            <a:headEnd len="med" w="med" type="none"/>
            <a:tailEnd len="med" w="med" type="triangle"/>
          </a:ln>
        </p:spPr>
      </p:cxnSp>
      <p:cxnSp>
        <p:nvCxnSpPr>
          <p:cNvPr id="72" name="Google Shape;72;p14"/>
          <p:cNvCxnSpPr/>
          <p:nvPr/>
        </p:nvCxnSpPr>
        <p:spPr>
          <a:xfrm flipH="1" rot="10800000">
            <a:off x="2275925" y="3481250"/>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73" name="Google Shape;73;p14"/>
          <p:cNvSpPr txBox="1"/>
          <p:nvPr/>
        </p:nvSpPr>
        <p:spPr>
          <a:xfrm>
            <a:off x="3649575" y="3070550"/>
            <a:ext cx="50895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chemeClr val="dk1"/>
                </a:solidFill>
                <a:latin typeface="Open Sans"/>
                <a:ea typeface="Open Sans"/>
                <a:cs typeface="Open Sans"/>
                <a:sym typeface="Open Sans"/>
              </a:rPr>
              <a:t>Introduce a metric to assess diversity of a recommendation list and an algorithm that diversifies a given list according to the same metric.</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341775" y="522675"/>
            <a:ext cx="1763700" cy="83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REFERENCE</a:t>
            </a:r>
            <a:r>
              <a:rPr b="1" lang="it"/>
              <a:t> PAPER</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sp>
        <p:nvSpPr>
          <p:cNvPr id="79" name="Google Shape;79;p15"/>
          <p:cNvSpPr txBox="1"/>
          <p:nvPr/>
        </p:nvSpPr>
        <p:spPr>
          <a:xfrm>
            <a:off x="3712725" y="552675"/>
            <a:ext cx="5089500" cy="7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Improving Recommendation Lists Through Topic Diversification: </a:t>
            </a:r>
            <a:r>
              <a:rPr lang="it" sz="1300" u="sng">
                <a:solidFill>
                  <a:schemeClr val="hlink"/>
                </a:solidFill>
                <a:latin typeface="Open Sans"/>
                <a:ea typeface="Open Sans"/>
                <a:cs typeface="Open Sans"/>
                <a:sym typeface="Open Sans"/>
                <a:hlinkClick r:id="rId3"/>
              </a:rPr>
              <a:t>link</a:t>
            </a:r>
            <a:r>
              <a:rPr lang="it" sz="900">
                <a:latin typeface="Open Sans"/>
                <a:ea typeface="Open Sans"/>
                <a:cs typeface="Open Sans"/>
                <a:sym typeface="Open Sans"/>
              </a:rPr>
              <a:t>.</a:t>
            </a:r>
            <a:endParaRPr sz="900">
              <a:latin typeface="Open Sans"/>
              <a:ea typeface="Open Sans"/>
              <a:cs typeface="Open Sans"/>
              <a:sym typeface="Open Sans"/>
            </a:endParaRPr>
          </a:p>
          <a:p>
            <a:pPr indent="0" lvl="0" marL="0" rtl="0" algn="l">
              <a:spcBef>
                <a:spcPts val="0"/>
              </a:spcBef>
              <a:spcAft>
                <a:spcPts val="0"/>
              </a:spcAft>
              <a:buNone/>
            </a:pPr>
            <a:r>
              <a:t/>
            </a:r>
            <a:endParaRPr sz="15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80" name="Google Shape;80;p15"/>
          <p:cNvCxnSpPr/>
          <p:nvPr/>
        </p:nvCxnSpPr>
        <p:spPr>
          <a:xfrm flipH="1" rot="10800000">
            <a:off x="2306000" y="933375"/>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81" name="Google Shape;81;p15"/>
          <p:cNvSpPr txBox="1"/>
          <p:nvPr>
            <p:ph idx="1" type="body"/>
          </p:nvPr>
        </p:nvSpPr>
        <p:spPr>
          <a:xfrm>
            <a:off x="341775" y="2151000"/>
            <a:ext cx="17637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ORIGINAL WORK</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sp>
        <p:nvSpPr>
          <p:cNvPr id="82" name="Google Shape;82;p15"/>
          <p:cNvSpPr txBox="1"/>
          <p:nvPr/>
        </p:nvSpPr>
        <p:spPr>
          <a:xfrm>
            <a:off x="3712725" y="1808250"/>
            <a:ext cx="5089500" cy="145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They conducted two experiments: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an </a:t>
            </a:r>
            <a:r>
              <a:rPr b="1" lang="it">
                <a:latin typeface="Open Sans"/>
                <a:ea typeface="Open Sans"/>
                <a:cs typeface="Open Sans"/>
                <a:sym typeface="Open Sans"/>
              </a:rPr>
              <a:t>offline</a:t>
            </a:r>
            <a:r>
              <a:rPr lang="it">
                <a:latin typeface="Open Sans"/>
                <a:ea typeface="Open Sans"/>
                <a:cs typeface="Open Sans"/>
                <a:sym typeface="Open Sans"/>
              </a:rPr>
              <a:t> experiment: measure </a:t>
            </a:r>
            <a:r>
              <a:rPr b="1" lang="it">
                <a:latin typeface="Open Sans"/>
                <a:ea typeface="Open Sans"/>
                <a:cs typeface="Open Sans"/>
                <a:sym typeface="Open Sans"/>
              </a:rPr>
              <a:t>accuracy reduction </a:t>
            </a:r>
            <a:r>
              <a:rPr lang="it">
                <a:latin typeface="Open Sans"/>
                <a:ea typeface="Open Sans"/>
                <a:cs typeface="Open Sans"/>
                <a:sym typeface="Open Sans"/>
              </a:rPr>
              <a:t>derived from diversification,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an </a:t>
            </a:r>
            <a:r>
              <a:rPr b="1" lang="it">
                <a:latin typeface="Open Sans"/>
                <a:ea typeface="Open Sans"/>
                <a:cs typeface="Open Sans"/>
                <a:sym typeface="Open Sans"/>
              </a:rPr>
              <a:t>online</a:t>
            </a:r>
            <a:r>
              <a:rPr lang="it">
                <a:latin typeface="Open Sans"/>
                <a:ea typeface="Open Sans"/>
                <a:cs typeface="Open Sans"/>
                <a:sym typeface="Open Sans"/>
              </a:rPr>
              <a:t> experiment: measure </a:t>
            </a:r>
            <a:r>
              <a:rPr b="1" lang="it">
                <a:latin typeface="Open Sans"/>
                <a:ea typeface="Open Sans"/>
                <a:cs typeface="Open Sans"/>
                <a:sym typeface="Open Sans"/>
              </a:rPr>
              <a:t>user satisfaction </a:t>
            </a:r>
            <a:r>
              <a:rPr lang="it">
                <a:latin typeface="Open Sans"/>
                <a:ea typeface="Open Sans"/>
                <a:cs typeface="Open Sans"/>
                <a:sym typeface="Open Sans"/>
              </a:rPr>
              <a:t>derived from diversification.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83" name="Google Shape;83;p15"/>
          <p:cNvCxnSpPr/>
          <p:nvPr/>
        </p:nvCxnSpPr>
        <p:spPr>
          <a:xfrm flipH="1" rot="10800000">
            <a:off x="2306000" y="2531700"/>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84" name="Google Shape;84;p15"/>
          <p:cNvSpPr txBox="1"/>
          <p:nvPr>
            <p:ph idx="1" type="body"/>
          </p:nvPr>
        </p:nvSpPr>
        <p:spPr>
          <a:xfrm>
            <a:off x="341775" y="3719325"/>
            <a:ext cx="1763700" cy="48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OUR WORK</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sp>
        <p:nvSpPr>
          <p:cNvPr id="85" name="Google Shape;85;p15"/>
          <p:cNvSpPr txBox="1"/>
          <p:nvPr/>
        </p:nvSpPr>
        <p:spPr>
          <a:xfrm>
            <a:off x="3712725" y="3719325"/>
            <a:ext cx="5089500" cy="7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We could only conduct the offline experiment because we didn’t have the possibility to reach the users present in our dataset.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86" name="Google Shape;86;p15"/>
          <p:cNvCxnSpPr/>
          <p:nvPr/>
        </p:nvCxnSpPr>
        <p:spPr>
          <a:xfrm flipH="1" rot="10800000">
            <a:off x="2306000" y="3969825"/>
            <a:ext cx="992700" cy="99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THE OFFLINE EXPERIMENT</a:t>
            </a:r>
            <a:endParaRPr b="1"/>
          </a:p>
        </p:txBody>
      </p:sp>
      <p:sp>
        <p:nvSpPr>
          <p:cNvPr id="92" name="Google Shape;92;p16"/>
          <p:cNvSpPr txBox="1"/>
          <p:nvPr>
            <p:ph idx="1" type="body"/>
          </p:nvPr>
        </p:nvSpPr>
        <p:spPr>
          <a:xfrm>
            <a:off x="371850" y="1882594"/>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THE TASK</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b="1"/>
          </a:p>
        </p:txBody>
      </p:sp>
      <p:sp>
        <p:nvSpPr>
          <p:cNvPr id="93" name="Google Shape;93;p16"/>
          <p:cNvSpPr txBox="1"/>
          <p:nvPr/>
        </p:nvSpPr>
        <p:spPr>
          <a:xfrm>
            <a:off x="3682650" y="1263100"/>
            <a:ext cx="5089500" cy="165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Implement a recommender system based on </a:t>
            </a:r>
            <a:r>
              <a:rPr b="1" lang="it">
                <a:latin typeface="Open Sans"/>
                <a:ea typeface="Open Sans"/>
                <a:cs typeface="Open Sans"/>
                <a:sym typeface="Open Sans"/>
              </a:rPr>
              <a:t>collaborative filtering</a:t>
            </a:r>
            <a:r>
              <a:rPr lang="it">
                <a:latin typeface="Open Sans"/>
                <a:ea typeface="Open Sans"/>
                <a:cs typeface="Open Sans"/>
                <a:sym typeface="Open Sans"/>
              </a:rPr>
              <a:t> (both user-based and item-based),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devise a </a:t>
            </a:r>
            <a:r>
              <a:rPr b="1" lang="it">
                <a:latin typeface="Open Sans"/>
                <a:ea typeface="Open Sans"/>
                <a:cs typeface="Open Sans"/>
                <a:sym typeface="Open Sans"/>
              </a:rPr>
              <a:t>similarity measure</a:t>
            </a:r>
            <a:r>
              <a:rPr lang="it">
                <a:latin typeface="Open Sans"/>
                <a:ea typeface="Open Sans"/>
                <a:cs typeface="Open Sans"/>
                <a:sym typeface="Open Sans"/>
              </a:rPr>
              <a:t> in order to assess diversity of returned ranked lists,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implement an </a:t>
            </a:r>
            <a:r>
              <a:rPr b="1" lang="it">
                <a:latin typeface="Open Sans"/>
                <a:ea typeface="Open Sans"/>
                <a:cs typeface="Open Sans"/>
                <a:sym typeface="Open Sans"/>
              </a:rPr>
              <a:t>algorithm </a:t>
            </a:r>
            <a:r>
              <a:rPr lang="it">
                <a:latin typeface="Open Sans"/>
                <a:ea typeface="Open Sans"/>
                <a:cs typeface="Open Sans"/>
                <a:sym typeface="Open Sans"/>
              </a:rPr>
              <a:t>that increases the diversity in a given ranked list.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94" name="Google Shape;94;p16"/>
          <p:cNvCxnSpPr/>
          <p:nvPr/>
        </p:nvCxnSpPr>
        <p:spPr>
          <a:xfrm flipH="1" rot="10800000">
            <a:off x="2336075" y="208793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95" name="Google Shape;95;p16"/>
          <p:cNvSpPr txBox="1"/>
          <p:nvPr>
            <p:ph idx="1" type="body"/>
          </p:nvPr>
        </p:nvSpPr>
        <p:spPr>
          <a:xfrm>
            <a:off x="379363" y="3561813"/>
            <a:ext cx="17637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EXPECTED RESULTS</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cxnSp>
        <p:nvCxnSpPr>
          <p:cNvPr id="96" name="Google Shape;96;p16"/>
          <p:cNvCxnSpPr/>
          <p:nvPr/>
        </p:nvCxnSpPr>
        <p:spPr>
          <a:xfrm flipH="1" rot="10800000">
            <a:off x="2343588" y="3942513"/>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97" name="Google Shape;97;p16"/>
          <p:cNvSpPr txBox="1"/>
          <p:nvPr/>
        </p:nvSpPr>
        <p:spPr>
          <a:xfrm>
            <a:off x="3675138" y="3200775"/>
            <a:ext cx="5089500" cy="149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b="1" lang="it">
                <a:solidFill>
                  <a:srgbClr val="38761D"/>
                </a:solidFill>
                <a:latin typeface="Open Sans"/>
                <a:ea typeface="Open Sans"/>
                <a:cs typeface="Open Sans"/>
                <a:sym typeface="Open Sans"/>
              </a:rPr>
              <a:t>increase</a:t>
            </a:r>
            <a:r>
              <a:rPr lang="it">
                <a:latin typeface="Open Sans"/>
                <a:ea typeface="Open Sans"/>
                <a:cs typeface="Open Sans"/>
                <a:sym typeface="Open Sans"/>
              </a:rPr>
              <a:t> in user satisfaction,</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b="1" lang="it">
                <a:solidFill>
                  <a:srgbClr val="990000"/>
                </a:solidFill>
                <a:latin typeface="Open Sans"/>
                <a:ea typeface="Open Sans"/>
                <a:cs typeface="Open Sans"/>
                <a:sym typeface="Open Sans"/>
              </a:rPr>
              <a:t>reduction</a:t>
            </a:r>
            <a:r>
              <a:rPr lang="it">
                <a:latin typeface="Open Sans"/>
                <a:ea typeface="Open Sans"/>
                <a:cs typeface="Open Sans"/>
                <a:sym typeface="Open Sans"/>
              </a:rPr>
              <a:t> in the overall DCG.</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it">
                <a:latin typeface="Open Sans"/>
                <a:ea typeface="Open Sans"/>
                <a:cs typeface="Open Sans"/>
                <a:sym typeface="Open Sans"/>
              </a:rPr>
              <a:t>The satisfaction increment, though, could be detected only performing the online experiment; we show instead how the DGC value decreases as the list gets more diversified.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2003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THE DATA</a:t>
            </a:r>
            <a:endParaRPr b="1"/>
          </a:p>
        </p:txBody>
      </p:sp>
      <p:sp>
        <p:nvSpPr>
          <p:cNvPr id="103" name="Google Shape;103;p17"/>
          <p:cNvSpPr txBox="1"/>
          <p:nvPr>
            <p:ph idx="1" type="body"/>
          </p:nvPr>
        </p:nvSpPr>
        <p:spPr>
          <a:xfrm>
            <a:off x="377475" y="1796819"/>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BOOKS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b="1"/>
          </a:p>
        </p:txBody>
      </p:sp>
      <p:sp>
        <p:nvSpPr>
          <p:cNvPr id="104" name="Google Shape;104;p17"/>
          <p:cNvSpPr txBox="1"/>
          <p:nvPr/>
        </p:nvSpPr>
        <p:spPr>
          <a:xfrm>
            <a:off x="3677013" y="1071725"/>
            <a:ext cx="5089500" cy="187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The authors of the paper used a dataset containing ratings (both implicit and explicit) about books, along with informations about each book.</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it">
                <a:latin typeface="Open Sans"/>
                <a:ea typeface="Open Sans"/>
                <a:cs typeface="Open Sans"/>
                <a:sym typeface="Open Sans"/>
              </a:rPr>
              <a:t>We retrieved the same dataset from this </a:t>
            </a:r>
            <a:r>
              <a:rPr lang="it" u="sng">
                <a:solidFill>
                  <a:schemeClr val="hlink"/>
                </a:solidFill>
                <a:hlinkClick r:id="rId3"/>
              </a:rPr>
              <a:t>website</a:t>
            </a:r>
            <a:r>
              <a:rPr lang="it">
                <a:latin typeface="Open Sans"/>
                <a:ea typeface="Open Sans"/>
                <a:cs typeface="Open Sans"/>
                <a:sym typeface="Open Sans"/>
              </a:rPr>
              <a:t>. At the same time, informations about topics of the books were missing and we managed to retrieve them from Amazon website through web scraping.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05" name="Google Shape;105;p17"/>
          <p:cNvCxnSpPr/>
          <p:nvPr/>
        </p:nvCxnSpPr>
        <p:spPr>
          <a:xfrm flipH="1" rot="10800000">
            <a:off x="2334175" y="2002163"/>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06" name="Google Shape;106;p17"/>
          <p:cNvSpPr txBox="1"/>
          <p:nvPr>
            <p:ph idx="1" type="body"/>
          </p:nvPr>
        </p:nvSpPr>
        <p:spPr>
          <a:xfrm>
            <a:off x="419475" y="3737170"/>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MOVIES</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cxnSp>
        <p:nvCxnSpPr>
          <p:cNvPr id="107" name="Google Shape;107;p17"/>
          <p:cNvCxnSpPr/>
          <p:nvPr/>
        </p:nvCxnSpPr>
        <p:spPr>
          <a:xfrm flipH="1" rot="10800000">
            <a:off x="2343588" y="3942513"/>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08" name="Google Shape;108;p17"/>
          <p:cNvSpPr txBox="1"/>
          <p:nvPr/>
        </p:nvSpPr>
        <p:spPr>
          <a:xfrm>
            <a:off x="3677025" y="3111525"/>
            <a:ext cx="5089500" cy="167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We downloaded an additional dataset from </a:t>
            </a:r>
            <a:r>
              <a:rPr lang="it" u="sng">
                <a:solidFill>
                  <a:schemeClr val="hlink"/>
                </a:solidFill>
                <a:hlinkClick r:id="rId4"/>
              </a:rPr>
              <a:t>kaggle</a:t>
            </a:r>
            <a:r>
              <a:rPr lang="it">
                <a:latin typeface="Open Sans"/>
                <a:ea typeface="Open Sans"/>
                <a:cs typeface="Open Sans"/>
                <a:sym typeface="Open Sans"/>
              </a:rPr>
              <a:t>. This dataset contains ratings (explicit only) about movies, along with further informations about each movie.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it">
                <a:latin typeface="Open Sans"/>
                <a:ea typeface="Open Sans"/>
                <a:cs typeface="Open Sans"/>
                <a:sym typeface="Open Sans"/>
              </a:rPr>
              <a:t>This dataset is way bigger (approximately 26 millions of ratings) than the books’ dataset used by the authors (1 million ratings).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1042650" y="152400"/>
            <a:ext cx="6961562"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2003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DATA PREPROCESSING</a:t>
            </a:r>
            <a:endParaRPr b="1"/>
          </a:p>
        </p:txBody>
      </p:sp>
      <p:sp>
        <p:nvSpPr>
          <p:cNvPr id="119" name="Google Shape;119;p19"/>
          <p:cNvSpPr txBox="1"/>
          <p:nvPr>
            <p:ph idx="1" type="body"/>
          </p:nvPr>
        </p:nvSpPr>
        <p:spPr>
          <a:xfrm>
            <a:off x="377475" y="1796819"/>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BOOKS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b="1"/>
          </a:p>
        </p:txBody>
      </p:sp>
      <p:sp>
        <p:nvSpPr>
          <p:cNvPr id="120" name="Google Shape;120;p19"/>
          <p:cNvSpPr txBox="1"/>
          <p:nvPr/>
        </p:nvSpPr>
        <p:spPr>
          <a:xfrm>
            <a:off x="3677025" y="1171175"/>
            <a:ext cx="5089500" cy="167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removed all books for which we couldn’t retrieve the topic on Amazon’s website,</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removed all users that rated less than 5 books,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removed all books that had been rated by less than 20 users,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latin typeface="Open Sans"/>
                <a:ea typeface="Open Sans"/>
                <a:cs typeface="Open Sans"/>
                <a:sym typeface="Open Sans"/>
              </a:rPr>
              <a:t>built an utility matrix as a python dictionary, in order to have a sparse representation.</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21" name="Google Shape;121;p19"/>
          <p:cNvCxnSpPr/>
          <p:nvPr/>
        </p:nvCxnSpPr>
        <p:spPr>
          <a:xfrm flipH="1" rot="10800000">
            <a:off x="2334175" y="2002163"/>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22" name="Google Shape;122;p19"/>
          <p:cNvSpPr txBox="1"/>
          <p:nvPr>
            <p:ph idx="1" type="body"/>
          </p:nvPr>
        </p:nvSpPr>
        <p:spPr>
          <a:xfrm>
            <a:off x="419475" y="3737170"/>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MOVIES</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cxnSp>
        <p:nvCxnSpPr>
          <p:cNvPr id="123" name="Google Shape;123;p19"/>
          <p:cNvCxnSpPr/>
          <p:nvPr/>
        </p:nvCxnSpPr>
        <p:spPr>
          <a:xfrm flipH="1" rot="10800000">
            <a:off x="2343588" y="3942513"/>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24" name="Google Shape;124;p19"/>
          <p:cNvSpPr txBox="1"/>
          <p:nvPr/>
        </p:nvSpPr>
        <p:spPr>
          <a:xfrm>
            <a:off x="3677025" y="3111525"/>
            <a:ext cx="5089500" cy="167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it">
                <a:solidFill>
                  <a:schemeClr val="dk1"/>
                </a:solidFill>
                <a:latin typeface="Open Sans"/>
                <a:ea typeface="Open Sans"/>
                <a:cs typeface="Open Sans"/>
                <a:sym typeface="Open Sans"/>
              </a:rPr>
              <a:t>removed all movies for which the dataset lacked further informations (like topic, author, ...),</a:t>
            </a:r>
            <a:endParaRPr>
              <a:solidFill>
                <a:schemeClr val="dk1"/>
              </a:solidFill>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it">
                <a:solidFill>
                  <a:schemeClr val="dk1"/>
                </a:solidFill>
                <a:latin typeface="Open Sans"/>
                <a:ea typeface="Open Sans"/>
                <a:cs typeface="Open Sans"/>
                <a:sym typeface="Open Sans"/>
              </a:rPr>
              <a:t>removed all users that rated less than 25 movies,</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removed all movies that had been rated by less than 25 users,</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built an utility matrix as a python dictionary, in order to have a sparse representation.</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1770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ERROR METRIC</a:t>
            </a:r>
            <a:endParaRPr b="1"/>
          </a:p>
        </p:txBody>
      </p:sp>
      <p:sp>
        <p:nvSpPr>
          <p:cNvPr id="130" name="Google Shape;130;p20"/>
          <p:cNvSpPr txBox="1"/>
          <p:nvPr>
            <p:ph idx="1" type="body"/>
          </p:nvPr>
        </p:nvSpPr>
        <p:spPr>
          <a:xfrm>
            <a:off x="377475" y="1283769"/>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BOOKS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b="1"/>
          </a:p>
        </p:txBody>
      </p:sp>
      <p:sp>
        <p:nvSpPr>
          <p:cNvPr id="131" name="Google Shape;131;p20"/>
          <p:cNvSpPr txBox="1"/>
          <p:nvPr/>
        </p:nvSpPr>
        <p:spPr>
          <a:xfrm>
            <a:off x="3677025" y="1129875"/>
            <a:ext cx="5089500" cy="728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a:solidFill>
                  <a:schemeClr val="dk1"/>
                </a:solidFill>
                <a:latin typeface="Open Sans"/>
                <a:ea typeface="Open Sans"/>
                <a:cs typeface="Open Sans"/>
                <a:sym typeface="Open Sans"/>
              </a:rPr>
              <a:t>Mean Absolute Error</a:t>
            </a:r>
            <a:r>
              <a:rPr lang="it">
                <a:solidFill>
                  <a:schemeClr val="dk1"/>
                </a:solidFill>
                <a:latin typeface="Open Sans"/>
                <a:ea typeface="Open Sans"/>
                <a:cs typeface="Open Sans"/>
                <a:sym typeface="Open Sans"/>
              </a:rPr>
              <a:t> as difference between DCG of optimal ranking and returned one.</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32" name="Google Shape;132;p20"/>
          <p:cNvCxnSpPr/>
          <p:nvPr/>
        </p:nvCxnSpPr>
        <p:spPr>
          <a:xfrm flipH="1" rot="10800000">
            <a:off x="2334175" y="1489113"/>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33" name="Google Shape;133;p20"/>
          <p:cNvSpPr txBox="1"/>
          <p:nvPr>
            <p:ph idx="1" type="body"/>
          </p:nvPr>
        </p:nvSpPr>
        <p:spPr>
          <a:xfrm>
            <a:off x="398475" y="2361445"/>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MOVIES</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cxnSp>
        <p:nvCxnSpPr>
          <p:cNvPr id="134" name="Google Shape;134;p20"/>
          <p:cNvCxnSpPr/>
          <p:nvPr/>
        </p:nvCxnSpPr>
        <p:spPr>
          <a:xfrm flipH="1" rot="10800000">
            <a:off x="2322588" y="256678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35" name="Google Shape;135;p20"/>
          <p:cNvSpPr txBox="1"/>
          <p:nvPr/>
        </p:nvSpPr>
        <p:spPr>
          <a:xfrm>
            <a:off x="3656025" y="2229150"/>
            <a:ext cx="5089500" cy="68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a:solidFill>
                  <a:schemeClr val="dk1"/>
                </a:solidFill>
                <a:latin typeface="Open Sans"/>
                <a:ea typeface="Open Sans"/>
                <a:cs typeface="Open Sans"/>
                <a:sym typeface="Open Sans"/>
              </a:rPr>
              <a:t>Mean Absolute Error</a:t>
            </a:r>
            <a:r>
              <a:rPr lang="it">
                <a:solidFill>
                  <a:schemeClr val="dk1"/>
                </a:solidFill>
                <a:latin typeface="Open Sans"/>
                <a:ea typeface="Open Sans"/>
                <a:cs typeface="Open Sans"/>
                <a:sym typeface="Open Sans"/>
              </a:rPr>
              <a:t> as difference between DCG of optimal ranking and returned one.</a:t>
            </a:r>
            <a:endParaRPr>
              <a:solidFill>
                <a:schemeClr val="dk1"/>
              </a:solidFill>
              <a:latin typeface="Open Sans"/>
              <a:ea typeface="Open Sans"/>
              <a:cs typeface="Open Sans"/>
              <a:sym typeface="Open Sans"/>
            </a:endParaRPr>
          </a:p>
        </p:txBody>
      </p:sp>
      <p:pic>
        <p:nvPicPr>
          <p:cNvPr id="136" name="Google Shape;136;p20"/>
          <p:cNvPicPr preferRelativeResize="0"/>
          <p:nvPr/>
        </p:nvPicPr>
        <p:blipFill>
          <a:blip r:embed="rId3">
            <a:alphaModFix/>
          </a:blip>
          <a:stretch>
            <a:fillRect/>
          </a:stretch>
        </p:blipFill>
        <p:spPr>
          <a:xfrm>
            <a:off x="927975" y="2914350"/>
            <a:ext cx="3055550" cy="1339525"/>
          </a:xfrm>
          <a:prstGeom prst="rect">
            <a:avLst/>
          </a:prstGeom>
          <a:noFill/>
          <a:ln>
            <a:noFill/>
          </a:ln>
        </p:spPr>
      </p:pic>
      <p:sp>
        <p:nvSpPr>
          <p:cNvPr id="137" name="Google Shape;137;p20"/>
          <p:cNvSpPr txBox="1"/>
          <p:nvPr/>
        </p:nvSpPr>
        <p:spPr>
          <a:xfrm>
            <a:off x="398475" y="4003425"/>
            <a:ext cx="8571300" cy="9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Where r</a:t>
            </a:r>
            <a:r>
              <a:rPr baseline="-25000" lang="it">
                <a:latin typeface="Open Sans"/>
                <a:ea typeface="Open Sans"/>
                <a:cs typeface="Open Sans"/>
                <a:sym typeface="Open Sans"/>
              </a:rPr>
              <a:t>i</a:t>
            </a:r>
            <a:r>
              <a:rPr lang="it">
                <a:latin typeface="Open Sans"/>
                <a:ea typeface="Open Sans"/>
                <a:cs typeface="Open Sans"/>
                <a:sym typeface="Open Sans"/>
              </a:rPr>
              <a:t> is the true rating of item i, </a:t>
            </a:r>
            <a:r>
              <a:rPr lang="it">
                <a:solidFill>
                  <a:schemeClr val="dk1"/>
                </a:solidFill>
                <a:latin typeface="Open Sans"/>
                <a:ea typeface="Open Sans"/>
                <a:cs typeface="Open Sans"/>
                <a:sym typeface="Open Sans"/>
              </a:rPr>
              <a:t>DCG</a:t>
            </a:r>
            <a:r>
              <a:rPr baseline="-25000" lang="it">
                <a:solidFill>
                  <a:schemeClr val="dk1"/>
                </a:solidFill>
                <a:latin typeface="Open Sans"/>
                <a:ea typeface="Open Sans"/>
                <a:cs typeface="Open Sans"/>
                <a:sym typeface="Open Sans"/>
              </a:rPr>
              <a:t>opt</a:t>
            </a:r>
            <a:r>
              <a:rPr lang="it">
                <a:solidFill>
                  <a:schemeClr val="dk1"/>
                </a:solidFill>
                <a:latin typeface="Open Sans"/>
                <a:ea typeface="Open Sans"/>
                <a:cs typeface="Open Sans"/>
                <a:sym typeface="Open Sans"/>
              </a:rPr>
              <a:t>(u) is the optimal discounted cumulative value of user u’s ranked recommendation list, DCG</a:t>
            </a:r>
            <a:r>
              <a:rPr baseline="-25000" lang="it">
                <a:solidFill>
                  <a:schemeClr val="dk1"/>
                </a:solidFill>
                <a:latin typeface="Open Sans"/>
                <a:ea typeface="Open Sans"/>
                <a:cs typeface="Open Sans"/>
                <a:sym typeface="Open Sans"/>
              </a:rPr>
              <a:t>pred</a:t>
            </a:r>
            <a:r>
              <a:rPr lang="it">
                <a:solidFill>
                  <a:schemeClr val="dk1"/>
                </a:solidFill>
                <a:latin typeface="Open Sans"/>
                <a:ea typeface="Open Sans"/>
                <a:cs typeface="Open Sans"/>
                <a:sym typeface="Open Sans"/>
              </a:rPr>
              <a:t>(u) is the DCG of his/her predicted ranked list, U is the set of tested users. </a:t>
            </a:r>
            <a:r>
              <a:rPr lang="it">
                <a:latin typeface="Open Sans"/>
                <a:ea typeface="Open Sans"/>
                <a:cs typeface="Open Sans"/>
                <a:sym typeface="Open Sans"/>
              </a:rPr>
              <a:t>I</a:t>
            </a:r>
            <a:r>
              <a:rPr lang="it">
                <a:latin typeface="Open Sans"/>
                <a:ea typeface="Open Sans"/>
                <a:cs typeface="Open Sans"/>
                <a:sym typeface="Open Sans"/>
              </a:rPr>
              <a:t>n MAE we didn’t have to insert the absolute value given that </a:t>
            </a:r>
            <a:r>
              <a:rPr lang="it">
                <a:solidFill>
                  <a:schemeClr val="dk1"/>
                </a:solidFill>
                <a:latin typeface="Open Sans"/>
                <a:ea typeface="Open Sans"/>
                <a:cs typeface="Open Sans"/>
                <a:sym typeface="Open Sans"/>
              </a:rPr>
              <a:t>DCG</a:t>
            </a:r>
            <a:r>
              <a:rPr baseline="-25000" lang="it">
                <a:solidFill>
                  <a:schemeClr val="dk1"/>
                </a:solidFill>
                <a:latin typeface="Open Sans"/>
                <a:ea typeface="Open Sans"/>
                <a:cs typeface="Open Sans"/>
                <a:sym typeface="Open Sans"/>
              </a:rPr>
              <a:t>opt</a:t>
            </a:r>
            <a:r>
              <a:rPr lang="it">
                <a:solidFill>
                  <a:schemeClr val="dk1"/>
                </a:solidFill>
                <a:latin typeface="Open Sans"/>
                <a:ea typeface="Open Sans"/>
                <a:cs typeface="Open Sans"/>
                <a:sym typeface="Open Sans"/>
              </a:rPr>
              <a:t>(u) </a:t>
            </a:r>
            <a:r>
              <a:rPr lang="it">
                <a:latin typeface="Open Sans"/>
                <a:ea typeface="Open Sans"/>
                <a:cs typeface="Open Sans"/>
                <a:sym typeface="Open Sans"/>
              </a:rPr>
              <a:t>is always bigger than </a:t>
            </a:r>
            <a:r>
              <a:rPr lang="it">
                <a:solidFill>
                  <a:schemeClr val="dk1"/>
                </a:solidFill>
                <a:latin typeface="Open Sans"/>
                <a:ea typeface="Open Sans"/>
                <a:cs typeface="Open Sans"/>
                <a:sym typeface="Open Sans"/>
              </a:rPr>
              <a:t>DCG</a:t>
            </a:r>
            <a:r>
              <a:rPr baseline="-25000" lang="it">
                <a:solidFill>
                  <a:schemeClr val="dk1"/>
                </a:solidFill>
                <a:latin typeface="Open Sans"/>
                <a:ea typeface="Open Sans"/>
                <a:cs typeface="Open Sans"/>
                <a:sym typeface="Open Sans"/>
              </a:rPr>
              <a:t>pred</a:t>
            </a:r>
            <a:r>
              <a:rPr lang="it">
                <a:solidFill>
                  <a:schemeClr val="dk1"/>
                </a:solidFill>
                <a:latin typeface="Open Sans"/>
                <a:ea typeface="Open Sans"/>
                <a:cs typeface="Open Sans"/>
                <a:sym typeface="Open Sans"/>
              </a:rPr>
              <a:t>(u).</a:t>
            </a:r>
            <a:endParaRPr>
              <a:latin typeface="Open Sans"/>
              <a:ea typeface="Open Sans"/>
              <a:cs typeface="Open Sans"/>
              <a:sym typeface="Open Sans"/>
            </a:endParaRPr>
          </a:p>
        </p:txBody>
      </p:sp>
      <p:pic>
        <p:nvPicPr>
          <p:cNvPr id="138" name="Google Shape;138;p20"/>
          <p:cNvPicPr preferRelativeResize="0"/>
          <p:nvPr/>
        </p:nvPicPr>
        <p:blipFill>
          <a:blip r:embed="rId4">
            <a:alphaModFix/>
          </a:blip>
          <a:stretch>
            <a:fillRect/>
          </a:stretch>
        </p:blipFill>
        <p:spPr>
          <a:xfrm>
            <a:off x="4178975" y="3118534"/>
            <a:ext cx="4790800" cy="93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113175"/>
            <a:ext cx="8520600" cy="7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it"/>
              <a:t>SIMILARITY</a:t>
            </a:r>
            <a:r>
              <a:rPr b="1" lang="it"/>
              <a:t> MEASURE</a:t>
            </a:r>
            <a:endParaRPr b="1"/>
          </a:p>
        </p:txBody>
      </p:sp>
      <p:sp>
        <p:nvSpPr>
          <p:cNvPr id="144" name="Google Shape;144;p21"/>
          <p:cNvSpPr txBox="1"/>
          <p:nvPr>
            <p:ph idx="1" type="body"/>
          </p:nvPr>
        </p:nvSpPr>
        <p:spPr>
          <a:xfrm>
            <a:off x="377475" y="2101444"/>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BOOKS</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b="1"/>
          </a:p>
        </p:txBody>
      </p:sp>
      <p:sp>
        <p:nvSpPr>
          <p:cNvPr id="145" name="Google Shape;145;p21"/>
          <p:cNvSpPr txBox="1"/>
          <p:nvPr/>
        </p:nvSpPr>
        <p:spPr>
          <a:xfrm>
            <a:off x="3677025" y="1790500"/>
            <a:ext cx="5089500" cy="104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latin typeface="Open Sans"/>
                <a:ea typeface="Open Sans"/>
                <a:cs typeface="Open Sans"/>
                <a:sym typeface="Open Sans"/>
              </a:rPr>
              <a:t>The similarity measure between two books is a weighted sum of the single similarities in terms of </a:t>
            </a:r>
            <a:endParaRPr>
              <a:latin typeface="Open Sans"/>
              <a:ea typeface="Open Sans"/>
              <a:cs typeface="Open Sans"/>
              <a:sym typeface="Open Sans"/>
            </a:endParaRPr>
          </a:p>
          <a:p>
            <a:pPr indent="-317500" lvl="0" marL="457200" rtl="0" algn="l">
              <a:lnSpc>
                <a:spcPct val="100000"/>
              </a:lnSpc>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topic,</a:t>
            </a:r>
            <a:endParaRPr>
              <a:solidFill>
                <a:schemeClr val="dk1"/>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author.</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cxnSp>
        <p:nvCxnSpPr>
          <p:cNvPr id="146" name="Google Shape;146;p21"/>
          <p:cNvCxnSpPr/>
          <p:nvPr/>
        </p:nvCxnSpPr>
        <p:spPr>
          <a:xfrm flipH="1" rot="10800000">
            <a:off x="2334175" y="230678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47" name="Google Shape;147;p21"/>
          <p:cNvSpPr txBox="1"/>
          <p:nvPr>
            <p:ph idx="1" type="body"/>
          </p:nvPr>
        </p:nvSpPr>
        <p:spPr>
          <a:xfrm>
            <a:off x="419475" y="3678895"/>
            <a:ext cx="1763700" cy="42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it"/>
              <a:t>MOVIES</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l">
              <a:spcBef>
                <a:spcPts val="1600"/>
              </a:spcBef>
              <a:spcAft>
                <a:spcPts val="1600"/>
              </a:spcAft>
              <a:buNone/>
            </a:pPr>
            <a:r>
              <a:rPr b="1" lang="it"/>
              <a:t> </a:t>
            </a:r>
            <a:endParaRPr/>
          </a:p>
        </p:txBody>
      </p:sp>
      <p:cxnSp>
        <p:nvCxnSpPr>
          <p:cNvPr id="148" name="Google Shape;148;p21"/>
          <p:cNvCxnSpPr/>
          <p:nvPr/>
        </p:nvCxnSpPr>
        <p:spPr>
          <a:xfrm flipH="1" rot="10800000">
            <a:off x="2343588" y="3884238"/>
            <a:ext cx="992700" cy="9900"/>
          </a:xfrm>
          <a:prstGeom prst="straightConnector1">
            <a:avLst/>
          </a:prstGeom>
          <a:noFill/>
          <a:ln cap="flat" cmpd="sng" w="28575">
            <a:solidFill>
              <a:srgbClr val="FF0000"/>
            </a:solidFill>
            <a:prstDash val="solid"/>
            <a:round/>
            <a:headEnd len="med" w="med" type="none"/>
            <a:tailEnd len="med" w="med" type="triangle"/>
          </a:ln>
        </p:spPr>
      </p:cxnSp>
      <p:sp>
        <p:nvSpPr>
          <p:cNvPr id="149" name="Google Shape;149;p21"/>
          <p:cNvSpPr txBox="1"/>
          <p:nvPr/>
        </p:nvSpPr>
        <p:spPr>
          <a:xfrm>
            <a:off x="3677025" y="2952150"/>
            <a:ext cx="5089500" cy="187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a:solidFill>
                  <a:schemeClr val="dk1"/>
                </a:solidFill>
                <a:latin typeface="Open Sans"/>
                <a:ea typeface="Open Sans"/>
                <a:cs typeface="Open Sans"/>
                <a:sym typeface="Open Sans"/>
              </a:rPr>
              <a:t>The similarity measure between two movies is a weighted sum of the single similarities in terms of </a:t>
            </a:r>
            <a:endParaRPr>
              <a:solidFill>
                <a:schemeClr val="dk1"/>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genre,</a:t>
            </a:r>
            <a:endParaRPr>
              <a:solidFill>
                <a:schemeClr val="dk1"/>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production company,</a:t>
            </a:r>
            <a:endParaRPr>
              <a:solidFill>
                <a:schemeClr val="dk1"/>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production country,</a:t>
            </a:r>
            <a:endParaRPr>
              <a:solidFill>
                <a:schemeClr val="dk1"/>
              </a:solidFill>
              <a:latin typeface="Open Sans"/>
              <a:ea typeface="Open Sans"/>
              <a:cs typeface="Open Sans"/>
              <a:sym typeface="Open Sans"/>
            </a:endParaRPr>
          </a:p>
          <a:p>
            <a:pPr indent="-317500" lvl="0" marL="457200" rtl="0" algn="l">
              <a:lnSpc>
                <a:spcPct val="100000"/>
              </a:lnSpc>
              <a:spcBef>
                <a:spcPts val="0"/>
              </a:spcBef>
              <a:spcAft>
                <a:spcPts val="0"/>
              </a:spcAft>
              <a:buClr>
                <a:schemeClr val="dk1"/>
              </a:buClr>
              <a:buSzPts val="1400"/>
              <a:buFont typeface="Open Sans"/>
              <a:buChar char="●"/>
            </a:pPr>
            <a:r>
              <a:rPr lang="it">
                <a:solidFill>
                  <a:schemeClr val="dk1"/>
                </a:solidFill>
                <a:latin typeface="Open Sans"/>
                <a:ea typeface="Open Sans"/>
                <a:cs typeface="Open Sans"/>
                <a:sym typeface="Open Sans"/>
              </a:rPr>
              <a:t>original language.</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None/>
            </a:pPr>
            <a:r>
              <a:rPr lang="it">
                <a:solidFill>
                  <a:schemeClr val="dk1"/>
                </a:solidFill>
                <a:latin typeface="Open Sans"/>
                <a:ea typeface="Open Sans"/>
                <a:cs typeface="Open Sans"/>
                <a:sym typeface="Open Sans"/>
              </a:rPr>
              <a:t>Single similarities have been evaluated using Jaccard coefficient.</a:t>
            </a:r>
            <a:endParaRPr>
              <a:solidFill>
                <a:schemeClr val="dk1"/>
              </a:solidFill>
              <a:latin typeface="Open Sans"/>
              <a:ea typeface="Open Sans"/>
              <a:cs typeface="Open Sans"/>
              <a:sym typeface="Open Sans"/>
            </a:endParaRPr>
          </a:p>
        </p:txBody>
      </p:sp>
      <p:sp>
        <p:nvSpPr>
          <p:cNvPr id="150" name="Google Shape;150;p21"/>
          <p:cNvSpPr txBox="1"/>
          <p:nvPr/>
        </p:nvSpPr>
        <p:spPr>
          <a:xfrm>
            <a:off x="398400" y="861375"/>
            <a:ext cx="83472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latin typeface="Open Sans"/>
                <a:ea typeface="Open Sans"/>
                <a:cs typeface="Open Sans"/>
                <a:sym typeface="Open Sans"/>
              </a:rPr>
              <a:t>The authors used only topic information to compute the similarity measure; this means that two books are different or similar only in terms of their topics. We decided to introduce other elements in the computation of this metric, to obtain more accurate results.</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