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5143500" cx="9144000"/>
  <p:notesSz cx="6858000" cy="9144000"/>
  <p:embeddedFontLst>
    <p:embeddedFont>
      <p:font typeface="Robot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01B251-343C-4CA0-8F75-DB2E4F28BD0F}">
  <a:tblStyle styleId="{F701B251-343C-4CA0-8F75-DB2E4F28BD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Roboto-regular.fnt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9ed60921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9ed60921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9c29367f5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9c29367f5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e954472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e954472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9c29367f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9c29367f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9c29367f5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9c29367f5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e9544724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e9544724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e9544724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e9544724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9c29367f5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9c29367f5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becf3c3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becf3c3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becf3c36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becf3c36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73577250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73577250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becf3c36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becf3c36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e9544724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e9544724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c19b839a0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c19b839a0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PC1  has a strong negative correlation with the "yes" category (as indicated by the correlation coefficient of approximately -0.516) and a positive correlation with the "no"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category. This suggests that PC1 might be a good discriminator between the two categories and could be a valuable predictor in a logistic regression model for predicting the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probability of "yes" or "no".</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c19b839a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c19b839a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9c29367f5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9c29367f5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9f3961926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9f3961926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9f3961926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9f3961926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dd82d4a9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dd82d4a9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becf3c36b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becf3c36b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e610e741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e610e74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9c29367f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9c29367f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cbecf3c36b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cbecf3c36b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cc19b839a0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cc19b839a0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e610e74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e610e74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e9544724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e9544724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6e610e741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6e610e741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becf3c36b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becf3c36b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c19b839a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cc19b839a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cc19b839a0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cc19b839a0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cd6269aab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cd6269aab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c9be36b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cc9be36b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rgbClr val="737373"/>
              </a:buClr>
              <a:buSzPts val="1200"/>
              <a:buFont typeface="Roboto"/>
              <a:buChar char="○"/>
            </a:pPr>
            <a:r>
              <a:rPr lang="en" sz="1200">
                <a:solidFill>
                  <a:srgbClr val="737373"/>
                </a:solidFill>
                <a:latin typeface="Roboto"/>
                <a:ea typeface="Roboto"/>
                <a:cs typeface="Roboto"/>
                <a:sym typeface="Roboto"/>
              </a:rPr>
              <a:t>Overfitting due to the high complexity of the RF model relative to the training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c19b839a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c19b839a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cc9be36b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cc9be36b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6e95447240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6e95447240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6e95447240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6e9544724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metrics where the highest weve seen on the training data</a:t>
            </a:r>
            <a:endParaRPr/>
          </a:p>
          <a:p>
            <a:pPr indent="-298450" lvl="0" marL="457200" rtl="0" algn="l">
              <a:spcBef>
                <a:spcPts val="0"/>
              </a:spcBef>
              <a:spcAft>
                <a:spcPts val="0"/>
              </a:spcAft>
              <a:buSzPts val="1100"/>
              <a:buChar char="-"/>
            </a:pPr>
            <a:r>
              <a:rPr lang="en"/>
              <a:t>Our sensitivity of 0.6163 is smaller than the PPV of 0.6901, which is strange, because usually across our previous models like the SLM and CLM, and RF the Sensitivity &gt; PPV</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6e95447240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6e95447240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c9f3961926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c9f3961926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that across our metric, our complex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cd6269aab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cd6269aab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6e9544724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6e95447240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6e9544724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6e9544724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cd6269aab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cd6269aab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Based on our analysis, We highly suggest For the </a:t>
            </a:r>
            <a:r>
              <a:rPr lang="en"/>
              <a:t>next</a:t>
            </a:r>
            <a:r>
              <a:rPr lang="en"/>
              <a:t> campaign, that the campaign team focus on the month of march, </a:t>
            </a:r>
            <a:r>
              <a:rPr lang="en"/>
              <a:t>also</a:t>
            </a:r>
            <a:r>
              <a:rPr lang="en"/>
              <a:t> look into the months of </a:t>
            </a:r>
            <a:r>
              <a:rPr lang="en"/>
              <a:t>August</a:t>
            </a:r>
            <a:r>
              <a:rPr lang="en"/>
              <a:t> and December. </a:t>
            </a:r>
            <a:endParaRPr/>
          </a:p>
          <a:p>
            <a:pPr indent="-298450" lvl="0" marL="457200" rtl="0" algn="l">
              <a:spcBef>
                <a:spcPts val="0"/>
              </a:spcBef>
              <a:spcAft>
                <a:spcPts val="0"/>
              </a:spcAft>
              <a:buSzPts val="1100"/>
              <a:buChar char="-"/>
            </a:pPr>
            <a:r>
              <a:rPr lang="en"/>
              <a:t>PPl are more likely to say yes if the previously subscribed the previous time,</a:t>
            </a:r>
            <a:endParaRPr/>
          </a:p>
          <a:p>
            <a:pPr indent="-298450" lvl="0" marL="457200" rtl="0" algn="l">
              <a:spcBef>
                <a:spcPts val="0"/>
              </a:spcBef>
              <a:spcAft>
                <a:spcPts val="0"/>
              </a:spcAft>
              <a:buSzPts val="1100"/>
              <a:buChar char="-"/>
            </a:pPr>
            <a:r>
              <a:rPr lang="en"/>
              <a:t>It'll</a:t>
            </a:r>
            <a:r>
              <a:rPr lang="en"/>
              <a:t> more beneficial to call more when socio </a:t>
            </a:r>
            <a:r>
              <a:rPr lang="en"/>
              <a:t>economic</a:t>
            </a:r>
            <a:r>
              <a:rPr lang="en"/>
              <a:t> </a:t>
            </a:r>
            <a:r>
              <a:rPr lang="en"/>
              <a:t>variables</a:t>
            </a:r>
            <a:r>
              <a:rPr lang="en"/>
              <a:t> are low</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6e95447240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6e95447240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c19b839a0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c19b839a0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cd6269aab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cd6269aab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time, heres  out linkedin if you will like to connect to ask more questions or reach out. We appreciate the time you took to listen tp our presentation. Have a wonderful day.</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cbecf3c36b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cbecf3c36b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c9c29367f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c9c29367f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c9c29367f5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c9c29367f5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6e9544724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6e9544724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c9c29367f5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c9c29367f5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c9c29367f5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c9c29367f5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c9c29367f5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c9c29367f5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cc19b839a0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cc19b839a0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age, campaign, and cons.conf.idx had the lowest correlation to PC1</a:t>
            </a:r>
            <a:endParaRPr sz="1400">
              <a:solidFill>
                <a:srgbClr val="737373"/>
              </a:solidFill>
              <a:latin typeface="Roboto"/>
              <a:ea typeface="Roboto"/>
              <a:cs typeface="Roboto"/>
              <a:sym typeface="Roboto"/>
            </a:endParaRPr>
          </a:p>
          <a:p>
            <a:pPr indent="-317500" lvl="0" marL="457200" rtl="0" algn="l">
              <a:lnSpc>
                <a:spcPct val="115000"/>
              </a:lnSpc>
              <a:spcBef>
                <a:spcPts val="0"/>
              </a:spcBef>
              <a:spcAft>
                <a:spcPts val="0"/>
              </a:spcAft>
              <a:buClr>
                <a:srgbClr val="737373"/>
              </a:buClr>
              <a:buSzPts val="1400"/>
              <a:buFont typeface="Roboto"/>
              <a:buChar char="●"/>
            </a:pPr>
            <a:r>
              <a:rPr lang="en" sz="1200">
                <a:solidFill>
                  <a:srgbClr val="0D0D0D"/>
                </a:solidFill>
                <a:highlight>
                  <a:srgbClr val="FFFFFF"/>
                </a:highlight>
                <a:latin typeface="Roboto"/>
                <a:ea typeface="Roboto"/>
                <a:cs typeface="Roboto"/>
                <a:sym typeface="Roboto"/>
              </a:rPr>
              <a:t>C1: It shows the strongest correlation with the response "yes" (approximately 0.622) and is negatively correlated with "no" (approximately -0.332). The asterisks indicate that this correlation is statistically significant.</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plot suggests that among the components shown, PC1 would be the best predictor for the outcome "yes" when considering building a logistic regression model.</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Pdays, previous,emp.var.rate, cons.price.idx, cons.conf.idx were the highest variables correlated.</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cbecf3c36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cbecf3c36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73577250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73577250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6e95447240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6e95447240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6e610e741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6e610e741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9c29367f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9c29367f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9c29367f5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9c29367f5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9c29367f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9c29367f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2.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5.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6.png"/><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8.png"/><Relationship Id="rId4" Type="http://schemas.openxmlformats.org/officeDocument/2006/relationships/image" Target="../media/image49.png"/><Relationship Id="rId5" Type="http://schemas.openxmlformats.org/officeDocument/2006/relationships/image" Target="../media/image41.png"/><Relationship Id="rId6" Type="http://schemas.openxmlformats.org/officeDocument/2006/relationships/image" Target="../media/image47.png"/><Relationship Id="rId7" Type="http://schemas.openxmlformats.org/officeDocument/2006/relationships/image" Target="../media/image37.png"/><Relationship Id="rId8"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5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mailto:aabromowitz@mail.smu.edu" TargetMode="External"/><Relationship Id="rId4" Type="http://schemas.openxmlformats.org/officeDocument/2006/relationships/hyperlink" Target="mailto:duartes@mail.smu.edu" TargetMode="External"/><Relationship Id="rId5" Type="http://schemas.openxmlformats.org/officeDocument/2006/relationships/hyperlink" Target="mailto:oowolabi@smu.edu"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4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5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4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5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4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48.png"/><Relationship Id="rId4" Type="http://schemas.openxmlformats.org/officeDocument/2006/relationships/image" Target="../media/image5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5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p:cNvPicPr preferRelativeResize="0"/>
          <p:nvPr/>
        </p:nvPicPr>
        <p:blipFill>
          <a:blip r:embed="rId3">
            <a:alphaModFix amt="20000"/>
          </a:blip>
          <a:stretch>
            <a:fillRect/>
          </a:stretch>
        </p:blipFill>
        <p:spPr>
          <a:xfrm>
            <a:off x="0" y="0"/>
            <a:ext cx="9144001" cy="5143500"/>
          </a:xfrm>
          <a:prstGeom prst="rect">
            <a:avLst/>
          </a:prstGeom>
          <a:noFill/>
          <a:ln>
            <a:noFill/>
          </a:ln>
        </p:spPr>
      </p:pic>
      <p:sp>
        <p:nvSpPr>
          <p:cNvPr id="68" name="Google Shape;68;p13"/>
          <p:cNvSpPr txBox="1"/>
          <p:nvPr/>
        </p:nvSpPr>
        <p:spPr>
          <a:xfrm>
            <a:off x="105875" y="4158125"/>
            <a:ext cx="5717400" cy="7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Roboto"/>
                <a:ea typeface="Roboto"/>
                <a:cs typeface="Roboto"/>
                <a:sym typeface="Roboto"/>
              </a:rPr>
              <a:t>Aaron Abromowitz, Stephanie Duarte, Dammy Owolabi</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69" name="Google Shape;69;p13"/>
          <p:cNvSpPr txBox="1"/>
          <p:nvPr/>
        </p:nvSpPr>
        <p:spPr>
          <a:xfrm>
            <a:off x="105875" y="3338375"/>
            <a:ext cx="5141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solidFill>
                  <a:schemeClr val="lt1"/>
                </a:solidFill>
              </a:rPr>
              <a:t>Bank Dataset</a:t>
            </a:r>
            <a:endParaRPr sz="39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Education</a:t>
            </a:r>
            <a:r>
              <a:rPr lang="en"/>
              <a:t> Data</a:t>
            </a:r>
            <a:endParaRPr/>
          </a:p>
        </p:txBody>
      </p:sp>
      <p:pic>
        <p:nvPicPr>
          <p:cNvPr id="130" name="Google Shape;130;p22"/>
          <p:cNvPicPr preferRelativeResize="0"/>
          <p:nvPr/>
        </p:nvPicPr>
        <p:blipFill>
          <a:blip r:embed="rId3">
            <a:alphaModFix/>
          </a:blip>
          <a:stretch>
            <a:fillRect/>
          </a:stretch>
        </p:blipFill>
        <p:spPr>
          <a:xfrm>
            <a:off x="4986100" y="1919074"/>
            <a:ext cx="3930576" cy="2909526"/>
          </a:xfrm>
          <a:prstGeom prst="rect">
            <a:avLst/>
          </a:prstGeom>
          <a:noFill/>
          <a:ln>
            <a:noFill/>
          </a:ln>
        </p:spPr>
      </p:pic>
      <p:sp>
        <p:nvSpPr>
          <p:cNvPr id="131" name="Google Shape;131;p22"/>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Bank client data</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Similar proportion of yes and no across all Education Levels</a:t>
            </a:r>
            <a:endParaRPr/>
          </a:p>
          <a:p>
            <a:pPr indent="-317500" lvl="0" marL="457200" rtl="0" algn="l">
              <a:spcBef>
                <a:spcPts val="0"/>
              </a:spcBef>
              <a:spcAft>
                <a:spcPts val="0"/>
              </a:spcAft>
              <a:buSzPts val="1400"/>
              <a:buChar char="●"/>
            </a:pPr>
            <a:r>
              <a:rPr lang="en"/>
              <a:t>This variable does not seem like it will be useful for prediction either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Month </a:t>
            </a:r>
            <a:r>
              <a:rPr lang="en"/>
              <a:t>Data</a:t>
            </a:r>
            <a:endParaRPr/>
          </a:p>
        </p:txBody>
      </p:sp>
      <p:sp>
        <p:nvSpPr>
          <p:cNvPr id="137" name="Google Shape;137;p23"/>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Related with the last contact of the current campaign</a:t>
            </a:r>
            <a:endParaRPr/>
          </a:p>
          <a:p>
            <a:pPr indent="-317500" lvl="0" marL="457200" rtl="0" algn="l">
              <a:spcBef>
                <a:spcPts val="0"/>
              </a:spcBef>
              <a:spcAft>
                <a:spcPts val="0"/>
              </a:spcAft>
              <a:buSzPts val="1400"/>
              <a:buChar char="●"/>
            </a:pPr>
            <a:r>
              <a:rPr lang="en"/>
              <a:t>L</a:t>
            </a:r>
            <a:r>
              <a:rPr lang="en"/>
              <a:t>ast contact month</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Some months have far more Yes values than other months</a:t>
            </a:r>
            <a:endParaRPr/>
          </a:p>
          <a:p>
            <a:pPr indent="-317500" lvl="0" marL="457200" rtl="0" algn="l">
              <a:spcBef>
                <a:spcPts val="0"/>
              </a:spcBef>
              <a:spcAft>
                <a:spcPts val="0"/>
              </a:spcAft>
              <a:buSzPts val="1400"/>
              <a:buChar char="●"/>
            </a:pPr>
            <a:r>
              <a:rPr lang="en"/>
              <a:t>Knowing the month could be useful for prediction</a:t>
            </a:r>
            <a:endParaRPr/>
          </a:p>
        </p:txBody>
      </p:sp>
      <p:pic>
        <p:nvPicPr>
          <p:cNvPr id="138" name="Google Shape;138;p23"/>
          <p:cNvPicPr preferRelativeResize="0"/>
          <p:nvPr/>
        </p:nvPicPr>
        <p:blipFill>
          <a:blip r:embed="rId3">
            <a:alphaModFix/>
          </a:blip>
          <a:stretch>
            <a:fillRect/>
          </a:stretch>
        </p:blipFill>
        <p:spPr>
          <a:xfrm>
            <a:off x="4603750" y="1788275"/>
            <a:ext cx="4367400" cy="32328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Previous Outcome </a:t>
            </a:r>
            <a:r>
              <a:rPr lang="en"/>
              <a:t>Data</a:t>
            </a:r>
            <a:endParaRPr/>
          </a:p>
        </p:txBody>
      </p:sp>
      <p:sp>
        <p:nvSpPr>
          <p:cNvPr id="144" name="Google Shape;144;p24"/>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Result of previous campaign</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If this person previously signed up for a Term Deposit, it is far more likely they will sign up again</a:t>
            </a:r>
            <a:endParaRPr/>
          </a:p>
        </p:txBody>
      </p:sp>
      <p:pic>
        <p:nvPicPr>
          <p:cNvPr id="145" name="Google Shape;145;p24"/>
          <p:cNvPicPr preferRelativeResize="0"/>
          <p:nvPr/>
        </p:nvPicPr>
        <p:blipFill>
          <a:blip r:embed="rId3">
            <a:alphaModFix/>
          </a:blip>
          <a:stretch>
            <a:fillRect/>
          </a:stretch>
        </p:blipFill>
        <p:spPr>
          <a:xfrm>
            <a:off x="4624200" y="1726950"/>
            <a:ext cx="4367400" cy="32328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Employment Variation Rate</a:t>
            </a:r>
            <a:endParaRPr/>
          </a:p>
        </p:txBody>
      </p:sp>
      <p:sp>
        <p:nvSpPr>
          <p:cNvPr id="151" name="Google Shape;151;p25"/>
          <p:cNvSpPr txBox="1"/>
          <p:nvPr>
            <p:ph idx="1" type="body"/>
          </p:nvPr>
        </p:nvSpPr>
        <p:spPr>
          <a:xfrm>
            <a:off x="471900" y="1919075"/>
            <a:ext cx="23751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Socio Economic Data</a:t>
            </a:r>
            <a:endParaRPr/>
          </a:p>
          <a:p>
            <a:pPr indent="-317500" lvl="0" marL="457200" rtl="0" algn="l">
              <a:spcBef>
                <a:spcPts val="0"/>
              </a:spcBef>
              <a:spcAft>
                <a:spcPts val="0"/>
              </a:spcAft>
              <a:buSzPts val="1400"/>
              <a:buChar char="●"/>
            </a:pPr>
            <a:r>
              <a:rPr lang="en"/>
              <a:t>Numeric</a:t>
            </a:r>
            <a:endParaRPr/>
          </a:p>
          <a:p>
            <a:pPr indent="-317500" lvl="0" marL="457200" rtl="0" algn="l">
              <a:spcBef>
                <a:spcPts val="0"/>
              </a:spcBef>
              <a:spcAft>
                <a:spcPts val="0"/>
              </a:spcAft>
              <a:buSzPts val="1400"/>
              <a:buChar char="●"/>
            </a:pPr>
            <a:r>
              <a:rPr lang="en"/>
              <a:t>Quarterly Indicator</a:t>
            </a:r>
            <a:endParaRPr/>
          </a:p>
          <a:p>
            <a:pPr indent="-317500" lvl="0" marL="457200" rtl="0" algn="l">
              <a:spcBef>
                <a:spcPts val="0"/>
              </a:spcBef>
              <a:spcAft>
                <a:spcPts val="0"/>
              </a:spcAft>
              <a:buSzPts val="1400"/>
              <a:buChar char="●"/>
            </a:pPr>
            <a:r>
              <a:rPr lang="en"/>
              <a:t>When this value is higher, less people have a term deposit</a:t>
            </a:r>
            <a:endParaRPr/>
          </a:p>
        </p:txBody>
      </p:sp>
      <p:pic>
        <p:nvPicPr>
          <p:cNvPr id="152" name="Google Shape;152;p25"/>
          <p:cNvPicPr preferRelativeResize="0"/>
          <p:nvPr/>
        </p:nvPicPr>
        <p:blipFill>
          <a:blip r:embed="rId3">
            <a:alphaModFix/>
          </a:blip>
          <a:stretch>
            <a:fillRect/>
          </a:stretch>
        </p:blipFill>
        <p:spPr>
          <a:xfrm>
            <a:off x="2921850" y="2120974"/>
            <a:ext cx="3385575" cy="2058749"/>
          </a:xfrm>
          <a:prstGeom prst="rect">
            <a:avLst/>
          </a:prstGeom>
          <a:noFill/>
          <a:ln>
            <a:noFill/>
          </a:ln>
        </p:spPr>
      </p:pic>
      <p:pic>
        <p:nvPicPr>
          <p:cNvPr id="153" name="Google Shape;153;p25"/>
          <p:cNvPicPr preferRelativeResize="0"/>
          <p:nvPr/>
        </p:nvPicPr>
        <p:blipFill>
          <a:blip r:embed="rId4">
            <a:alphaModFix/>
          </a:blip>
          <a:stretch>
            <a:fillRect/>
          </a:stretch>
        </p:blipFill>
        <p:spPr>
          <a:xfrm>
            <a:off x="6307425" y="2120975"/>
            <a:ext cx="2781241" cy="2058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Socio-Economic Correlations</a:t>
            </a:r>
            <a:endParaRPr/>
          </a:p>
        </p:txBody>
      </p:sp>
      <p:sp>
        <p:nvSpPr>
          <p:cNvPr id="159" name="Google Shape;159;p26"/>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Employment Variation Rate, Number Employed, and Euribor 3 month rate are all highly correlated</a:t>
            </a:r>
            <a:endParaRPr/>
          </a:p>
        </p:txBody>
      </p:sp>
      <p:pic>
        <p:nvPicPr>
          <p:cNvPr id="160" name="Google Shape;160;p26"/>
          <p:cNvPicPr preferRelativeResize="0"/>
          <p:nvPr/>
        </p:nvPicPr>
        <p:blipFill>
          <a:blip r:embed="rId3">
            <a:alphaModFix/>
          </a:blip>
          <a:stretch>
            <a:fillRect/>
          </a:stretch>
        </p:blipFill>
        <p:spPr>
          <a:xfrm>
            <a:off x="4617375" y="1919075"/>
            <a:ext cx="4367399" cy="26557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Number Employed by Month</a:t>
            </a:r>
            <a:endParaRPr/>
          </a:p>
        </p:txBody>
      </p:sp>
      <p:sp>
        <p:nvSpPr>
          <p:cNvPr id="166" name="Google Shape;166;p27"/>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Nr.employed is highly </a:t>
            </a:r>
            <a:r>
              <a:rPr lang="en"/>
              <a:t>correlated with emp.var.rate, so an increase will cause a decrease in Yes</a:t>
            </a:r>
            <a:endParaRPr/>
          </a:p>
          <a:p>
            <a:pPr indent="-317500" lvl="0" marL="457200" rtl="0" algn="l">
              <a:spcBef>
                <a:spcPts val="0"/>
              </a:spcBef>
              <a:spcAft>
                <a:spcPts val="0"/>
              </a:spcAft>
              <a:buSzPts val="1400"/>
              <a:buChar char="●"/>
            </a:pPr>
            <a:r>
              <a:rPr lang="en"/>
              <a:t>This seems to vary by Month though, where some months don’t have very high nr.employed values at all</a:t>
            </a:r>
            <a:endParaRPr/>
          </a:p>
          <a:p>
            <a:pPr indent="-317500" lvl="0" marL="457200" rtl="0" algn="l">
              <a:spcBef>
                <a:spcPts val="0"/>
              </a:spcBef>
              <a:spcAft>
                <a:spcPts val="0"/>
              </a:spcAft>
              <a:buSzPts val="1400"/>
              <a:buChar char="●"/>
            </a:pPr>
            <a:r>
              <a:rPr lang="en"/>
              <a:t>This points to both these variables being useful in the model</a:t>
            </a:r>
            <a:endParaRPr/>
          </a:p>
          <a:p>
            <a:pPr indent="-304800" lvl="1" marL="914400" rtl="0" algn="l">
              <a:spcBef>
                <a:spcPts val="0"/>
              </a:spcBef>
              <a:spcAft>
                <a:spcPts val="0"/>
              </a:spcAft>
              <a:buSzPts val="1200"/>
              <a:buChar char="○"/>
            </a:pPr>
            <a:r>
              <a:rPr lang="en"/>
              <a:t>Possible variable interaction</a:t>
            </a:r>
            <a:endParaRPr/>
          </a:p>
        </p:txBody>
      </p:sp>
      <p:pic>
        <p:nvPicPr>
          <p:cNvPr id="167" name="Google Shape;167;p27"/>
          <p:cNvPicPr preferRelativeResize="0"/>
          <p:nvPr/>
        </p:nvPicPr>
        <p:blipFill>
          <a:blip r:embed="rId3">
            <a:alphaModFix/>
          </a:blip>
          <a:stretch>
            <a:fillRect/>
          </a:stretch>
        </p:blipFill>
        <p:spPr>
          <a:xfrm>
            <a:off x="4624200" y="1788250"/>
            <a:ext cx="4367400" cy="32328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Number Employed by Poutcome</a:t>
            </a:r>
            <a:endParaRPr/>
          </a:p>
        </p:txBody>
      </p:sp>
      <p:sp>
        <p:nvSpPr>
          <p:cNvPr id="173" name="Google Shape;173;p28"/>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All p</a:t>
            </a:r>
            <a:r>
              <a:rPr lang="en"/>
              <a:t>outcome</a:t>
            </a:r>
            <a:r>
              <a:rPr lang="en"/>
              <a:t> results show the same behavior, an increase in nr.employed leads to a decrease in Yes probability</a:t>
            </a:r>
            <a:endParaRPr/>
          </a:p>
          <a:p>
            <a:pPr indent="-317500" lvl="0" marL="457200" rtl="0" algn="l">
              <a:spcBef>
                <a:spcPts val="0"/>
              </a:spcBef>
              <a:spcAft>
                <a:spcPts val="0"/>
              </a:spcAft>
              <a:buSzPts val="1400"/>
              <a:buChar char="●"/>
            </a:pPr>
            <a:r>
              <a:rPr lang="en"/>
              <a:t>This decrease has the same rate roughly, but different starting points</a:t>
            </a:r>
            <a:endParaRPr/>
          </a:p>
          <a:p>
            <a:pPr indent="-317500" lvl="0" marL="457200" rtl="0" algn="l">
              <a:spcBef>
                <a:spcPts val="0"/>
              </a:spcBef>
              <a:spcAft>
                <a:spcPts val="0"/>
              </a:spcAft>
              <a:buSzPts val="1400"/>
              <a:buChar char="●"/>
            </a:pPr>
            <a:r>
              <a:rPr lang="en"/>
              <a:t>Points to both variables being useful in a model, but maybe no interaction</a:t>
            </a:r>
            <a:endParaRPr/>
          </a:p>
        </p:txBody>
      </p:sp>
      <p:pic>
        <p:nvPicPr>
          <p:cNvPr id="174" name="Google Shape;174;p28"/>
          <p:cNvPicPr preferRelativeResize="0"/>
          <p:nvPr/>
        </p:nvPicPr>
        <p:blipFill>
          <a:blip r:embed="rId3">
            <a:alphaModFix/>
          </a:blip>
          <a:stretch>
            <a:fillRect/>
          </a:stretch>
        </p:blipFill>
        <p:spPr>
          <a:xfrm>
            <a:off x="4631000" y="1788250"/>
            <a:ext cx="4367400" cy="32328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over time</a:t>
            </a:r>
            <a:endParaRPr/>
          </a:p>
        </p:txBody>
      </p:sp>
      <p:sp>
        <p:nvSpPr>
          <p:cNvPr id="180" name="Google Shape;180;p29"/>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data rows were in order that they were received</a:t>
            </a:r>
            <a:endParaRPr/>
          </a:p>
          <a:p>
            <a:pPr indent="-317500" lvl="0" marL="457200" rtl="0" algn="l">
              <a:spcBef>
                <a:spcPts val="0"/>
              </a:spcBef>
              <a:spcAft>
                <a:spcPts val="0"/>
              </a:spcAft>
              <a:buSzPts val="1400"/>
              <a:buChar char="●"/>
            </a:pPr>
            <a:r>
              <a:rPr lang="en"/>
              <a:t>We wanted to see if the distribution of data changed over time</a:t>
            </a:r>
            <a:endParaRPr/>
          </a:p>
          <a:p>
            <a:pPr indent="-317500" lvl="0" marL="457200" rtl="0" algn="l">
              <a:spcBef>
                <a:spcPts val="0"/>
              </a:spcBef>
              <a:spcAft>
                <a:spcPts val="0"/>
              </a:spcAft>
              <a:buSzPts val="1400"/>
              <a:buChar char="●"/>
            </a:pPr>
            <a:r>
              <a:rPr lang="en"/>
              <a:t>For Term Deposits, those became more common as time went on</a:t>
            </a:r>
            <a:endParaRPr/>
          </a:p>
          <a:p>
            <a:pPr indent="-317500" lvl="0" marL="457200" rtl="0" algn="l">
              <a:spcBef>
                <a:spcPts val="0"/>
              </a:spcBef>
              <a:spcAft>
                <a:spcPts val="0"/>
              </a:spcAft>
              <a:buSzPts val="1400"/>
              <a:buChar char="●"/>
            </a:pPr>
            <a:r>
              <a:rPr lang="en"/>
              <a:t>Wanted test data to have similar characters to training data, so used random 80/20 split</a:t>
            </a:r>
            <a:endParaRPr/>
          </a:p>
        </p:txBody>
      </p:sp>
      <p:pic>
        <p:nvPicPr>
          <p:cNvPr id="181" name="Google Shape;181;p29"/>
          <p:cNvPicPr preferRelativeResize="0"/>
          <p:nvPr/>
        </p:nvPicPr>
        <p:blipFill>
          <a:blip r:embed="rId3">
            <a:alphaModFix/>
          </a:blip>
          <a:stretch>
            <a:fillRect/>
          </a:stretch>
        </p:blipFill>
        <p:spPr>
          <a:xfrm>
            <a:off x="4670563" y="1919074"/>
            <a:ext cx="4023438" cy="3044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Clustering</a:t>
            </a:r>
            <a:endParaRPr/>
          </a:p>
        </p:txBody>
      </p:sp>
      <p:sp>
        <p:nvSpPr>
          <p:cNvPr id="187" name="Google Shape;187;p30"/>
          <p:cNvSpPr txBox="1"/>
          <p:nvPr>
            <p:ph idx="1" type="body"/>
          </p:nvPr>
        </p:nvSpPr>
        <p:spPr>
          <a:xfrm>
            <a:off x="424200" y="1919075"/>
            <a:ext cx="3458400" cy="2813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Attempted to cluster numeric variables</a:t>
            </a:r>
            <a:endParaRPr/>
          </a:p>
          <a:p>
            <a:pPr indent="-317500" lvl="0" marL="457200" rtl="0" algn="l">
              <a:spcBef>
                <a:spcPts val="0"/>
              </a:spcBef>
              <a:spcAft>
                <a:spcPts val="0"/>
              </a:spcAft>
              <a:buSzPts val="1400"/>
              <a:buChar char="●"/>
            </a:pPr>
            <a:r>
              <a:rPr lang="en"/>
              <a:t>Used </a:t>
            </a:r>
            <a:r>
              <a:rPr lang="en"/>
              <a:t>Silhouette</a:t>
            </a:r>
            <a:r>
              <a:rPr lang="en"/>
              <a:t> Statistic as metric for scoring clusters</a:t>
            </a:r>
            <a:endParaRPr/>
          </a:p>
          <a:p>
            <a:pPr indent="-317500" lvl="0" marL="457200" rtl="0" algn="l">
              <a:spcBef>
                <a:spcPts val="0"/>
              </a:spcBef>
              <a:spcAft>
                <a:spcPts val="0"/>
              </a:spcAft>
              <a:buSzPts val="1400"/>
              <a:buChar char="●"/>
            </a:pPr>
            <a:r>
              <a:rPr lang="en"/>
              <a:t>2 clusters scored the highest, but there was an increase from 10 to 11 clusters</a:t>
            </a:r>
            <a:endParaRPr/>
          </a:p>
          <a:p>
            <a:pPr indent="-317500" lvl="0" marL="457200" rtl="0" algn="l">
              <a:spcBef>
                <a:spcPts val="0"/>
              </a:spcBef>
              <a:spcAft>
                <a:spcPts val="0"/>
              </a:spcAft>
              <a:buSzPts val="1400"/>
              <a:buChar char="●"/>
            </a:pPr>
            <a:r>
              <a:rPr lang="en"/>
              <a:t>Proceeded to investigate cluster sizes of 2 and 11</a:t>
            </a:r>
            <a:endParaRPr/>
          </a:p>
        </p:txBody>
      </p:sp>
      <p:pic>
        <p:nvPicPr>
          <p:cNvPr id="188" name="Google Shape;188;p30"/>
          <p:cNvPicPr preferRelativeResize="0"/>
          <p:nvPr/>
        </p:nvPicPr>
        <p:blipFill>
          <a:blip r:embed="rId3">
            <a:alphaModFix/>
          </a:blip>
          <a:stretch>
            <a:fillRect/>
          </a:stretch>
        </p:blipFill>
        <p:spPr>
          <a:xfrm>
            <a:off x="3882600" y="1919075"/>
            <a:ext cx="4956600" cy="29197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Heatmap - 2 Clusters</a:t>
            </a:r>
            <a:endParaRPr/>
          </a:p>
        </p:txBody>
      </p:sp>
      <p:pic>
        <p:nvPicPr>
          <p:cNvPr id="194" name="Google Shape;194;p31"/>
          <p:cNvPicPr preferRelativeResize="0"/>
          <p:nvPr/>
        </p:nvPicPr>
        <p:blipFill>
          <a:blip r:embed="rId3">
            <a:alphaModFix/>
          </a:blip>
          <a:stretch>
            <a:fillRect/>
          </a:stretch>
        </p:blipFill>
        <p:spPr>
          <a:xfrm>
            <a:off x="3298950" y="1700425"/>
            <a:ext cx="5845048" cy="3443074"/>
          </a:xfrm>
          <a:prstGeom prst="rect">
            <a:avLst/>
          </a:prstGeom>
          <a:noFill/>
          <a:ln>
            <a:noFill/>
          </a:ln>
        </p:spPr>
      </p:pic>
      <p:sp>
        <p:nvSpPr>
          <p:cNvPr id="195" name="Google Shape;195;p31"/>
          <p:cNvSpPr txBox="1"/>
          <p:nvPr>
            <p:ph idx="1" type="body"/>
          </p:nvPr>
        </p:nvSpPr>
        <p:spPr>
          <a:xfrm>
            <a:off x="247075" y="1925875"/>
            <a:ext cx="2831400" cy="2813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Cluster is too small to be very useful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EDA</a:t>
            </a:r>
            <a:endParaRPr/>
          </a:p>
          <a:p>
            <a:pPr indent="-342900" lvl="0" marL="457200" rtl="0" algn="l">
              <a:spcBef>
                <a:spcPts val="0"/>
              </a:spcBef>
              <a:spcAft>
                <a:spcPts val="0"/>
              </a:spcAft>
              <a:buSzPts val="1800"/>
              <a:buChar char="●"/>
            </a:pPr>
            <a:r>
              <a:rPr lang="en"/>
              <a:t>Objective 1: </a:t>
            </a:r>
            <a:r>
              <a:rPr lang="en"/>
              <a:t>Interpretative</a:t>
            </a:r>
            <a:r>
              <a:rPr lang="en"/>
              <a:t> Model</a:t>
            </a:r>
            <a:endParaRPr/>
          </a:p>
          <a:p>
            <a:pPr indent="-342900" lvl="0" marL="457200" rtl="0" algn="l">
              <a:spcBef>
                <a:spcPts val="0"/>
              </a:spcBef>
              <a:spcAft>
                <a:spcPts val="0"/>
              </a:spcAft>
              <a:buSzPts val="1800"/>
              <a:buChar char="●"/>
            </a:pPr>
            <a:r>
              <a:rPr lang="en"/>
              <a:t>Objective 2: Predictive Models</a:t>
            </a:r>
            <a:endParaRPr/>
          </a:p>
          <a:p>
            <a:pPr indent="-342900" lvl="0" marL="457200" rtl="0" algn="l">
              <a:spcBef>
                <a:spcPts val="0"/>
              </a:spcBef>
              <a:spcAft>
                <a:spcPts val="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Heatmap - 11 Clusters</a:t>
            </a:r>
            <a:endParaRPr/>
          </a:p>
        </p:txBody>
      </p:sp>
      <p:pic>
        <p:nvPicPr>
          <p:cNvPr id="201" name="Google Shape;201;p32"/>
          <p:cNvPicPr preferRelativeResize="0"/>
          <p:nvPr/>
        </p:nvPicPr>
        <p:blipFill>
          <a:blip r:embed="rId3">
            <a:alphaModFix/>
          </a:blip>
          <a:stretch>
            <a:fillRect/>
          </a:stretch>
        </p:blipFill>
        <p:spPr>
          <a:xfrm>
            <a:off x="3843650" y="1686075"/>
            <a:ext cx="5237950" cy="3457426"/>
          </a:xfrm>
          <a:prstGeom prst="rect">
            <a:avLst/>
          </a:prstGeom>
          <a:noFill/>
          <a:ln>
            <a:noFill/>
          </a:ln>
        </p:spPr>
      </p:pic>
      <p:sp>
        <p:nvSpPr>
          <p:cNvPr id="202" name="Google Shape;202;p32"/>
          <p:cNvSpPr txBox="1"/>
          <p:nvPr>
            <p:ph idx="1" type="body"/>
          </p:nvPr>
        </p:nvSpPr>
        <p:spPr>
          <a:xfrm>
            <a:off x="247075" y="1925875"/>
            <a:ext cx="3458400" cy="2813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11 Clusters is more interesting</a:t>
            </a:r>
            <a:endParaRPr/>
          </a:p>
          <a:p>
            <a:pPr indent="-317500" lvl="0" marL="457200" rtl="0" algn="l">
              <a:spcBef>
                <a:spcPts val="0"/>
              </a:spcBef>
              <a:spcAft>
                <a:spcPts val="0"/>
              </a:spcAft>
              <a:buSzPts val="1400"/>
              <a:buChar char="●"/>
            </a:pPr>
            <a:r>
              <a:rPr lang="en"/>
              <a:t>Some clusters contain many ‘yes’ responses</a:t>
            </a:r>
            <a:endParaRPr/>
          </a:p>
          <a:p>
            <a:pPr indent="-317500" lvl="0" marL="457200" rtl="0" algn="l">
              <a:spcBef>
                <a:spcPts val="0"/>
              </a:spcBef>
              <a:spcAft>
                <a:spcPts val="0"/>
              </a:spcAft>
              <a:buSzPts val="1400"/>
              <a:buChar char="●"/>
            </a:pPr>
            <a:r>
              <a:rPr lang="en"/>
              <a:t>Many clusters seem to have a similar number of ‘yes’ to ‘no’ as the dataset as a whole does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Heatmap - y Distribution</a:t>
            </a:r>
            <a:endParaRPr/>
          </a:p>
        </p:txBody>
      </p:sp>
      <p:sp>
        <p:nvSpPr>
          <p:cNvPr id="208" name="Google Shape;208;p33"/>
          <p:cNvSpPr txBox="1"/>
          <p:nvPr>
            <p:ph idx="1" type="body"/>
          </p:nvPr>
        </p:nvSpPr>
        <p:spPr>
          <a:xfrm>
            <a:off x="247075" y="1925875"/>
            <a:ext cx="2620200" cy="2813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Percentage of y varies by cluster</a:t>
            </a:r>
            <a:endParaRPr/>
          </a:p>
          <a:p>
            <a:pPr indent="-317500" lvl="0" marL="457200" rtl="0" algn="l">
              <a:spcBef>
                <a:spcPts val="0"/>
              </a:spcBef>
              <a:spcAft>
                <a:spcPts val="0"/>
              </a:spcAft>
              <a:buSzPts val="1400"/>
              <a:buChar char="●"/>
            </a:pPr>
            <a:r>
              <a:rPr lang="en"/>
              <a:t>Points to the ability of clusters to reasonably predict well</a:t>
            </a:r>
            <a:endParaRPr/>
          </a:p>
        </p:txBody>
      </p:sp>
      <p:pic>
        <p:nvPicPr>
          <p:cNvPr id="209" name="Google Shape;209;p33"/>
          <p:cNvPicPr preferRelativeResize="0"/>
          <p:nvPr/>
        </p:nvPicPr>
        <p:blipFill>
          <a:blip r:embed="rId3">
            <a:alphaModFix/>
          </a:blip>
          <a:stretch>
            <a:fillRect/>
          </a:stretch>
        </p:blipFill>
        <p:spPr>
          <a:xfrm>
            <a:off x="3244500" y="2176575"/>
            <a:ext cx="2838425" cy="2101076"/>
          </a:xfrm>
          <a:prstGeom prst="rect">
            <a:avLst/>
          </a:prstGeom>
          <a:noFill/>
          <a:ln>
            <a:noFill/>
          </a:ln>
        </p:spPr>
      </p:pic>
      <p:pic>
        <p:nvPicPr>
          <p:cNvPr id="210" name="Google Shape;210;p33"/>
          <p:cNvPicPr preferRelativeResize="0"/>
          <p:nvPr/>
        </p:nvPicPr>
        <p:blipFill>
          <a:blip r:embed="rId4">
            <a:alphaModFix/>
          </a:blip>
          <a:stretch>
            <a:fillRect/>
          </a:stretch>
        </p:blipFill>
        <p:spPr>
          <a:xfrm>
            <a:off x="6082925" y="2206975"/>
            <a:ext cx="2797343" cy="207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PCA Analysis</a:t>
            </a:r>
            <a:endParaRPr/>
          </a:p>
        </p:txBody>
      </p:sp>
      <p:sp>
        <p:nvSpPr>
          <p:cNvPr id="216" name="Google Shape;216;p34"/>
          <p:cNvSpPr txBox="1"/>
          <p:nvPr>
            <p:ph idx="1" type="body"/>
          </p:nvPr>
        </p:nvSpPr>
        <p:spPr>
          <a:xfrm>
            <a:off x="188050" y="197692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Includes only numeric variables</a:t>
            </a:r>
            <a:endParaRPr/>
          </a:p>
          <a:p>
            <a:pPr indent="-317500" lvl="0" marL="457200" rtl="0" algn="l">
              <a:spcBef>
                <a:spcPts val="0"/>
              </a:spcBef>
              <a:spcAft>
                <a:spcPts val="0"/>
              </a:spcAft>
              <a:buSzPts val="1400"/>
              <a:buChar char="●"/>
            </a:pPr>
            <a:r>
              <a:rPr lang="en"/>
              <a:t>In order to retain at least 90% of the total variance 5 principal components were necessary to effectively represent the original data.</a:t>
            </a:r>
            <a:endParaRPr/>
          </a:p>
          <a:p>
            <a:pPr indent="-317500" lvl="0" marL="457200" rtl="0" algn="l">
              <a:spcBef>
                <a:spcPts val="0"/>
              </a:spcBef>
              <a:spcAft>
                <a:spcPts val="0"/>
              </a:spcAft>
              <a:buSzPts val="1400"/>
              <a:buChar char="●"/>
            </a:pPr>
            <a:r>
              <a:rPr lang="en"/>
              <a:t>PC1 had the best correlation with the response variable "y”</a:t>
            </a:r>
            <a:endParaRPr/>
          </a:p>
          <a:p>
            <a:pPr indent="-304800" lvl="1" marL="914400" rtl="0" algn="l">
              <a:spcBef>
                <a:spcPts val="0"/>
              </a:spcBef>
              <a:spcAft>
                <a:spcPts val="0"/>
              </a:spcAft>
              <a:buSzPts val="1200"/>
              <a:buChar char="○"/>
            </a:pPr>
            <a:r>
              <a:rPr lang="en"/>
              <a:t>Even PC1 doesn’t display a clear decision boundary </a:t>
            </a:r>
            <a:endParaRPr>
              <a:solidFill>
                <a:srgbClr val="FF0000"/>
              </a:solidFill>
            </a:endParaRPr>
          </a:p>
        </p:txBody>
      </p:sp>
      <p:sp>
        <p:nvSpPr>
          <p:cNvPr id="217" name="Google Shape;217;p34"/>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34"/>
          <p:cNvPicPr preferRelativeResize="0"/>
          <p:nvPr/>
        </p:nvPicPr>
        <p:blipFill>
          <a:blip r:embed="rId3">
            <a:alphaModFix/>
          </a:blip>
          <a:stretch>
            <a:fillRect/>
          </a:stretch>
        </p:blipFill>
        <p:spPr>
          <a:xfrm>
            <a:off x="4223675" y="1780425"/>
            <a:ext cx="4867900" cy="310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 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Simple Model Creation</a:t>
            </a:r>
            <a:endParaRPr/>
          </a:p>
        </p:txBody>
      </p:sp>
      <p:sp>
        <p:nvSpPr>
          <p:cNvPr id="229" name="Google Shape;229;p36"/>
          <p:cNvSpPr txBox="1"/>
          <p:nvPr>
            <p:ph idx="1" type="body"/>
          </p:nvPr>
        </p:nvSpPr>
        <p:spPr>
          <a:xfrm>
            <a:off x="471900" y="1919075"/>
            <a:ext cx="41001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Forward/Backward Variable Selection</a:t>
            </a:r>
            <a:endParaRPr/>
          </a:p>
          <a:p>
            <a:pPr indent="-317500" lvl="0" marL="457200" rtl="0" algn="l">
              <a:spcBef>
                <a:spcPts val="0"/>
              </a:spcBef>
              <a:spcAft>
                <a:spcPts val="0"/>
              </a:spcAft>
              <a:buSzPts val="1400"/>
              <a:buChar char="●"/>
            </a:pPr>
            <a:r>
              <a:rPr lang="en"/>
              <a:t>CV using 10 folds</a:t>
            </a:r>
            <a:endParaRPr/>
          </a:p>
          <a:p>
            <a:pPr indent="-317500" lvl="0" marL="457200" rtl="0" algn="l">
              <a:spcBef>
                <a:spcPts val="0"/>
              </a:spcBef>
              <a:spcAft>
                <a:spcPts val="0"/>
              </a:spcAft>
              <a:buSzPts val="1400"/>
              <a:buChar char="●"/>
            </a:pPr>
            <a:r>
              <a:rPr lang="en"/>
              <a:t>Tried to maximize mean AUC </a:t>
            </a:r>
            <a:r>
              <a:rPr lang="en"/>
              <a:t>(Area under the ROC Curve)</a:t>
            </a:r>
            <a:endParaRPr/>
          </a:p>
          <a:p>
            <a:pPr indent="-317500" lvl="0" marL="457200" rtl="0" algn="l">
              <a:spcBef>
                <a:spcPts val="0"/>
              </a:spcBef>
              <a:spcAft>
                <a:spcPts val="0"/>
              </a:spcAft>
              <a:buSzPts val="1400"/>
              <a:buChar char="●"/>
            </a:pPr>
            <a:r>
              <a:rPr lang="en"/>
              <a:t>y ~ month + p</a:t>
            </a:r>
            <a:r>
              <a:rPr lang="en"/>
              <a:t>outcome</a:t>
            </a:r>
            <a:r>
              <a:rPr lang="en"/>
              <a:t> + emp.var.rate + euribor3m + contact + cons.price.idx</a:t>
            </a:r>
            <a:endParaRPr/>
          </a:p>
          <a:p>
            <a:pPr indent="-317500" lvl="0" marL="457200" rtl="0" algn="l">
              <a:spcBef>
                <a:spcPts val="0"/>
              </a:spcBef>
              <a:spcAft>
                <a:spcPts val="0"/>
              </a:spcAft>
              <a:buSzPts val="1400"/>
              <a:buChar char="●"/>
            </a:pPr>
            <a:r>
              <a:rPr lang="en"/>
              <a:t>nr.employed removed due to high correlation </a:t>
            </a:r>
            <a:endParaRPr/>
          </a:p>
        </p:txBody>
      </p:sp>
      <p:graphicFrame>
        <p:nvGraphicFramePr>
          <p:cNvPr id="230" name="Google Shape;230;p36"/>
          <p:cNvGraphicFramePr/>
          <p:nvPr/>
        </p:nvGraphicFramePr>
        <p:xfrm>
          <a:off x="4788175" y="1919075"/>
          <a:ext cx="3000000" cy="3000000"/>
        </p:xfrm>
        <a:graphic>
          <a:graphicData uri="http://schemas.openxmlformats.org/drawingml/2006/table">
            <a:tbl>
              <a:tblPr>
                <a:noFill/>
                <a:tableStyleId>{F701B251-343C-4CA0-8F75-DB2E4F28BD0F}</a:tableStyleId>
              </a:tblPr>
              <a:tblGrid>
                <a:gridCol w="2198525"/>
                <a:gridCol w="2028800"/>
              </a:tblGrid>
              <a:tr h="268625">
                <a:tc>
                  <a:txBody>
                    <a:bodyPr/>
                    <a:lstStyle/>
                    <a:p>
                      <a:pPr indent="0" lvl="0" marL="0" rtl="0" algn="l">
                        <a:spcBef>
                          <a:spcPts val="0"/>
                        </a:spcBef>
                        <a:spcAft>
                          <a:spcPts val="0"/>
                        </a:spcAft>
                        <a:buNone/>
                      </a:pPr>
                      <a:r>
                        <a:rPr b="1" lang="en" sz="1000"/>
                        <a:t>Variable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AUC</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8625">
                <a:tc>
                  <a:txBody>
                    <a:bodyPr/>
                    <a:lstStyle/>
                    <a:p>
                      <a:pPr indent="0" lvl="0" marL="0" rtl="0" algn="l">
                        <a:spcBef>
                          <a:spcPts val="0"/>
                        </a:spcBef>
                        <a:spcAft>
                          <a:spcPts val="0"/>
                        </a:spcAft>
                        <a:buNone/>
                      </a:pPr>
                      <a:r>
                        <a:rPr lang="en" sz="1000"/>
                        <a:t>(</a:t>
                      </a:r>
                      <a:r>
                        <a:rPr lang="en" sz="1000">
                          <a:solidFill>
                            <a:srgbClr val="0000FF"/>
                          </a:solidFill>
                        </a:rPr>
                        <a:t>add</a:t>
                      </a:r>
                      <a:r>
                        <a:rPr lang="en" sz="1000"/>
                        <a:t>) nr.employed</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0.7495</a:t>
                      </a:r>
                      <a:endParaRPr sz="1000"/>
                    </a:p>
                  </a:txBody>
                  <a:tcPr marT="0" marB="91425" marR="0" marL="91425">
                    <a:lnT cap="flat" cmpd="sng" w="9525">
                      <a:solidFill>
                        <a:schemeClr val="dk2"/>
                      </a:solidFill>
                      <a:prstDash val="solid"/>
                      <a:round/>
                      <a:headEnd len="sm" w="sm" type="none"/>
                      <a:tailEnd len="sm" w="sm" type="none"/>
                    </a:lnT>
                  </a:tcPr>
                </a:tc>
              </a:tr>
              <a:tr h="248625">
                <a:tc>
                  <a:txBody>
                    <a:bodyPr/>
                    <a:lstStyle/>
                    <a:p>
                      <a:pPr indent="0" lvl="0" marL="0" rtl="0" algn="l">
                        <a:spcBef>
                          <a:spcPts val="0"/>
                        </a:spcBef>
                        <a:spcAft>
                          <a:spcPts val="0"/>
                        </a:spcAft>
                        <a:buNone/>
                      </a:pPr>
                      <a:r>
                        <a:rPr lang="en" sz="1000"/>
                        <a:t>(</a:t>
                      </a:r>
                      <a:r>
                        <a:rPr lang="en" sz="1000">
                          <a:solidFill>
                            <a:srgbClr val="0000FF"/>
                          </a:solidFill>
                        </a:rPr>
                        <a:t>add</a:t>
                      </a:r>
                      <a:r>
                        <a:rPr lang="en" sz="1000"/>
                        <a:t>) </a:t>
                      </a:r>
                      <a:r>
                        <a:rPr lang="en" sz="1000"/>
                        <a:t>month</a:t>
                      </a:r>
                      <a:endParaRPr sz="1000"/>
                    </a:p>
                  </a:txBody>
                  <a:tcPr marT="0" marB="91425" marR="0" marL="91425"/>
                </a:tc>
                <a:tc>
                  <a:txBody>
                    <a:bodyPr/>
                    <a:lstStyle/>
                    <a:p>
                      <a:pPr indent="0" lvl="0" marL="0" rtl="0" algn="l">
                        <a:spcBef>
                          <a:spcPts val="0"/>
                        </a:spcBef>
                        <a:spcAft>
                          <a:spcPts val="0"/>
                        </a:spcAft>
                        <a:buNone/>
                      </a:pPr>
                      <a:r>
                        <a:rPr lang="en" sz="1000"/>
                        <a:t>0.7806</a:t>
                      </a:r>
                      <a:endParaRPr sz="1000"/>
                    </a:p>
                  </a:txBody>
                  <a:tcPr marT="0" marB="91425" marR="0" marL="91425"/>
                </a:tc>
              </a:tr>
              <a:tr h="248625">
                <a:tc>
                  <a:txBody>
                    <a:bodyPr/>
                    <a:lstStyle/>
                    <a:p>
                      <a:pPr indent="0" lvl="0" marL="0" rtl="0" algn="l">
                        <a:spcBef>
                          <a:spcPts val="0"/>
                        </a:spcBef>
                        <a:spcAft>
                          <a:spcPts val="0"/>
                        </a:spcAft>
                        <a:buNone/>
                      </a:pPr>
                      <a:r>
                        <a:rPr lang="en" sz="1000"/>
                        <a:t>(</a:t>
                      </a:r>
                      <a:r>
                        <a:rPr lang="en" sz="1000">
                          <a:solidFill>
                            <a:srgbClr val="0000FF"/>
                          </a:solidFill>
                        </a:rPr>
                        <a:t>add</a:t>
                      </a:r>
                      <a:r>
                        <a:rPr lang="en" sz="1000"/>
                        <a:t>) </a:t>
                      </a:r>
                      <a:r>
                        <a:rPr lang="en" sz="1000"/>
                        <a:t>poutcome</a:t>
                      </a:r>
                      <a:endParaRPr sz="1000"/>
                    </a:p>
                  </a:txBody>
                  <a:tcPr marT="0" marB="91425" marR="0" marL="91425"/>
                </a:tc>
                <a:tc>
                  <a:txBody>
                    <a:bodyPr/>
                    <a:lstStyle/>
                    <a:p>
                      <a:pPr indent="0" lvl="0" marL="0" rtl="0" algn="l">
                        <a:spcBef>
                          <a:spcPts val="0"/>
                        </a:spcBef>
                        <a:spcAft>
                          <a:spcPts val="0"/>
                        </a:spcAft>
                        <a:buNone/>
                      </a:pPr>
                      <a:r>
                        <a:rPr lang="en" sz="1000"/>
                        <a:t>0.7874</a:t>
                      </a:r>
                      <a:endParaRPr sz="1000"/>
                    </a:p>
                  </a:txBody>
                  <a:tcPr marT="0" marB="91425" marR="0" marL="91425"/>
                </a:tc>
              </a:tr>
              <a:tr h="248625">
                <a:tc>
                  <a:txBody>
                    <a:bodyPr/>
                    <a:lstStyle/>
                    <a:p>
                      <a:pPr indent="0" lvl="0" marL="0" rtl="0" algn="l">
                        <a:spcBef>
                          <a:spcPts val="0"/>
                        </a:spcBef>
                        <a:spcAft>
                          <a:spcPts val="0"/>
                        </a:spcAft>
                        <a:buNone/>
                      </a:pPr>
                      <a:r>
                        <a:rPr lang="en" sz="1000"/>
                        <a:t>(</a:t>
                      </a:r>
                      <a:r>
                        <a:rPr lang="en" sz="1000">
                          <a:solidFill>
                            <a:srgbClr val="0000FF"/>
                          </a:solidFill>
                        </a:rPr>
                        <a:t>add</a:t>
                      </a:r>
                      <a:r>
                        <a:rPr lang="en" sz="1000"/>
                        <a:t>) </a:t>
                      </a:r>
                      <a:r>
                        <a:rPr lang="en" sz="1000"/>
                        <a:t>emp.var.rate</a:t>
                      </a:r>
                      <a:endParaRPr sz="1000"/>
                    </a:p>
                  </a:txBody>
                  <a:tcPr marT="0" marB="91425" marR="0" marL="91425"/>
                </a:tc>
                <a:tc>
                  <a:txBody>
                    <a:bodyPr/>
                    <a:lstStyle/>
                    <a:p>
                      <a:pPr indent="0" lvl="0" marL="0" rtl="0" algn="l">
                        <a:spcBef>
                          <a:spcPts val="0"/>
                        </a:spcBef>
                        <a:spcAft>
                          <a:spcPts val="0"/>
                        </a:spcAft>
                        <a:buNone/>
                      </a:pPr>
                      <a:r>
                        <a:rPr lang="en" sz="1000"/>
                        <a:t>0.7885</a:t>
                      </a:r>
                      <a:endParaRPr sz="1000"/>
                    </a:p>
                  </a:txBody>
                  <a:tcPr marT="0" marB="91425" marR="0" marL="91425"/>
                </a:tc>
              </a:tr>
              <a:tr h="248625">
                <a:tc>
                  <a:txBody>
                    <a:bodyPr/>
                    <a:lstStyle/>
                    <a:p>
                      <a:pPr indent="0" lvl="0" marL="0" rtl="0" algn="l">
                        <a:spcBef>
                          <a:spcPts val="0"/>
                        </a:spcBef>
                        <a:spcAft>
                          <a:spcPts val="0"/>
                        </a:spcAft>
                        <a:buNone/>
                      </a:pPr>
                      <a:r>
                        <a:rPr lang="en" sz="1000"/>
                        <a:t>(</a:t>
                      </a:r>
                      <a:r>
                        <a:rPr lang="en" sz="1000">
                          <a:solidFill>
                            <a:srgbClr val="0000FF"/>
                          </a:solidFill>
                        </a:rPr>
                        <a:t>add</a:t>
                      </a:r>
                      <a:r>
                        <a:rPr lang="en" sz="1000"/>
                        <a:t>) </a:t>
                      </a:r>
                      <a:r>
                        <a:rPr lang="en" sz="1000"/>
                        <a:t>euribor3m</a:t>
                      </a:r>
                      <a:endParaRPr sz="1000"/>
                    </a:p>
                  </a:txBody>
                  <a:tcPr marT="0" marB="91425" marR="0" marL="91425"/>
                </a:tc>
                <a:tc>
                  <a:txBody>
                    <a:bodyPr/>
                    <a:lstStyle/>
                    <a:p>
                      <a:pPr indent="0" lvl="0" marL="0" rtl="0" algn="l">
                        <a:spcBef>
                          <a:spcPts val="0"/>
                        </a:spcBef>
                        <a:spcAft>
                          <a:spcPts val="0"/>
                        </a:spcAft>
                        <a:buNone/>
                      </a:pPr>
                      <a:r>
                        <a:rPr lang="en" sz="1000"/>
                        <a:t>0.7897</a:t>
                      </a:r>
                      <a:endParaRPr sz="1000"/>
                    </a:p>
                  </a:txBody>
                  <a:tcPr marT="0" marB="91425" marR="0" marL="91425"/>
                </a:tc>
              </a:tr>
              <a:tr h="248625">
                <a:tc>
                  <a:txBody>
                    <a:bodyPr/>
                    <a:lstStyle/>
                    <a:p>
                      <a:pPr indent="0" lvl="0" marL="0" rtl="0" algn="l">
                        <a:spcBef>
                          <a:spcPts val="0"/>
                        </a:spcBef>
                        <a:spcAft>
                          <a:spcPts val="0"/>
                        </a:spcAft>
                        <a:buNone/>
                      </a:pPr>
                      <a:r>
                        <a:rPr lang="en" sz="1000"/>
                        <a:t>(</a:t>
                      </a:r>
                      <a:r>
                        <a:rPr lang="en" sz="1000">
                          <a:solidFill>
                            <a:srgbClr val="0000FF"/>
                          </a:solidFill>
                        </a:rPr>
                        <a:t>add</a:t>
                      </a:r>
                      <a:r>
                        <a:rPr lang="en" sz="1000"/>
                        <a:t>) </a:t>
                      </a:r>
                      <a:r>
                        <a:rPr lang="en" sz="1000"/>
                        <a:t>contact</a:t>
                      </a:r>
                      <a:endParaRPr sz="1000"/>
                    </a:p>
                  </a:txBody>
                  <a:tcPr marT="0" marB="91425" marR="0" marL="91425"/>
                </a:tc>
                <a:tc>
                  <a:txBody>
                    <a:bodyPr/>
                    <a:lstStyle/>
                    <a:p>
                      <a:pPr indent="0" lvl="0" marL="0" rtl="0" algn="l">
                        <a:spcBef>
                          <a:spcPts val="0"/>
                        </a:spcBef>
                        <a:spcAft>
                          <a:spcPts val="0"/>
                        </a:spcAft>
                        <a:buNone/>
                      </a:pPr>
                      <a:r>
                        <a:rPr lang="en" sz="1000"/>
                        <a:t>0.7909</a:t>
                      </a:r>
                      <a:endParaRPr sz="1000"/>
                    </a:p>
                  </a:txBody>
                  <a:tcPr marT="0" marB="91425" marR="0" marL="91425"/>
                </a:tc>
              </a:tr>
              <a:tr h="248625">
                <a:tc>
                  <a:txBody>
                    <a:bodyPr/>
                    <a:lstStyle/>
                    <a:p>
                      <a:pPr indent="0" lvl="0" marL="0" rtl="0" algn="l">
                        <a:spcBef>
                          <a:spcPts val="0"/>
                        </a:spcBef>
                        <a:spcAft>
                          <a:spcPts val="0"/>
                        </a:spcAft>
                        <a:buNone/>
                      </a:pPr>
                      <a:r>
                        <a:rPr lang="en" sz="1000"/>
                        <a:t>(</a:t>
                      </a:r>
                      <a:r>
                        <a:rPr lang="en" sz="1000">
                          <a:solidFill>
                            <a:srgbClr val="0000FF"/>
                          </a:solidFill>
                        </a:rPr>
                        <a:t>add</a:t>
                      </a:r>
                      <a:r>
                        <a:rPr lang="en" sz="1000"/>
                        <a:t>) cons.price.idx</a:t>
                      </a:r>
                      <a:endParaRPr sz="1000"/>
                    </a:p>
                  </a:txBody>
                  <a:tcPr marT="0" marB="91425" marR="0" marL="91425"/>
                </a:tc>
                <a:tc>
                  <a:txBody>
                    <a:bodyPr/>
                    <a:lstStyle/>
                    <a:p>
                      <a:pPr indent="0" lvl="0" marL="0" rtl="0" algn="l">
                        <a:spcBef>
                          <a:spcPts val="0"/>
                        </a:spcBef>
                        <a:spcAft>
                          <a:spcPts val="0"/>
                        </a:spcAft>
                        <a:buNone/>
                      </a:pPr>
                      <a:r>
                        <a:rPr lang="en" sz="1000"/>
                        <a:t>0.7924</a:t>
                      </a:r>
                      <a:endParaRPr sz="1000"/>
                    </a:p>
                  </a:txBody>
                  <a:tcPr marT="0" marB="91425" marR="0" marL="91425"/>
                </a:tc>
              </a:tr>
              <a:tr h="248625">
                <a:tc>
                  <a:txBody>
                    <a:bodyPr/>
                    <a:lstStyle/>
                    <a:p>
                      <a:pPr indent="0" lvl="0" marL="0" rtl="0" algn="l">
                        <a:spcBef>
                          <a:spcPts val="0"/>
                        </a:spcBef>
                        <a:spcAft>
                          <a:spcPts val="0"/>
                        </a:spcAft>
                        <a:buNone/>
                      </a:pPr>
                      <a:r>
                        <a:rPr lang="en" sz="1000"/>
                        <a:t>(</a:t>
                      </a:r>
                      <a:r>
                        <a:rPr lang="en" sz="1000">
                          <a:solidFill>
                            <a:srgbClr val="FF0000"/>
                          </a:solidFill>
                        </a:rPr>
                        <a:t>remove</a:t>
                      </a:r>
                      <a:r>
                        <a:rPr lang="en" sz="1000"/>
                        <a:t>) nr.employed</a:t>
                      </a:r>
                      <a:endParaRPr sz="1000"/>
                    </a:p>
                  </a:txBody>
                  <a:tcPr marT="0" marB="91425" marR="0" marL="91425"/>
                </a:tc>
                <a:tc>
                  <a:txBody>
                    <a:bodyPr/>
                    <a:lstStyle/>
                    <a:p>
                      <a:pPr indent="0" lvl="0" marL="0" rtl="0" algn="l">
                        <a:spcBef>
                          <a:spcPts val="0"/>
                        </a:spcBef>
                        <a:spcAft>
                          <a:spcPts val="0"/>
                        </a:spcAft>
                        <a:buNone/>
                      </a:pPr>
                      <a:r>
                        <a:rPr lang="en" sz="1000"/>
                        <a:t>0.7929</a:t>
                      </a:r>
                      <a:endParaRPr sz="1000"/>
                    </a:p>
                  </a:txBody>
                  <a:tcPr marT="0" marB="91425" marR="0"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Simple Model Creation - Correlation</a:t>
            </a:r>
            <a:endParaRPr/>
          </a:p>
        </p:txBody>
      </p:sp>
      <p:sp>
        <p:nvSpPr>
          <p:cNvPr id="236" name="Google Shape;236;p37"/>
          <p:cNvSpPr txBox="1"/>
          <p:nvPr>
            <p:ph idx="1" type="body"/>
          </p:nvPr>
        </p:nvSpPr>
        <p:spPr>
          <a:xfrm>
            <a:off x="0" y="1769600"/>
            <a:ext cx="3609900" cy="2887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To reduce correlation, removed </a:t>
            </a:r>
            <a:r>
              <a:rPr lang="en"/>
              <a:t>euribor3m</a:t>
            </a:r>
            <a:endParaRPr/>
          </a:p>
          <a:p>
            <a:pPr indent="-304800" lvl="1" marL="914400" rtl="0" algn="l">
              <a:spcBef>
                <a:spcPts val="0"/>
              </a:spcBef>
              <a:spcAft>
                <a:spcPts val="0"/>
              </a:spcAft>
              <a:buSzPts val="1200"/>
              <a:buChar char="○"/>
            </a:pPr>
            <a:r>
              <a:rPr lang="en"/>
              <a:t>Correlation between emp.var.rate and euribor3m was 0.972</a:t>
            </a:r>
            <a:endParaRPr/>
          </a:p>
          <a:p>
            <a:pPr indent="-317500" lvl="0" marL="457200" rtl="0" algn="l">
              <a:spcBef>
                <a:spcPts val="0"/>
              </a:spcBef>
              <a:spcAft>
                <a:spcPts val="0"/>
              </a:spcAft>
              <a:buSzPts val="1400"/>
              <a:buChar char="●"/>
            </a:pPr>
            <a:r>
              <a:rPr lang="en"/>
              <a:t>Mean AUC is still reasonable, 0.7918</a:t>
            </a:r>
            <a:endParaRPr/>
          </a:p>
          <a:p>
            <a:pPr indent="-317500" lvl="0" marL="457200" rtl="0" algn="l">
              <a:spcBef>
                <a:spcPts val="0"/>
              </a:spcBef>
              <a:spcAft>
                <a:spcPts val="0"/>
              </a:spcAft>
              <a:buSzPts val="1400"/>
              <a:buChar char="●"/>
            </a:pPr>
            <a:r>
              <a:rPr lang="en"/>
              <a:t>All p values are extremely significant</a:t>
            </a:r>
            <a:endParaRPr/>
          </a:p>
          <a:p>
            <a:pPr indent="-317500" lvl="0" marL="457200" rtl="0" algn="l">
              <a:spcBef>
                <a:spcPts val="0"/>
              </a:spcBef>
              <a:spcAft>
                <a:spcPts val="0"/>
              </a:spcAft>
              <a:buSzPts val="1400"/>
              <a:buChar char="●"/>
            </a:pPr>
            <a:r>
              <a:rPr lang="en"/>
              <a:t>All VIF values are below 5</a:t>
            </a:r>
            <a:endParaRPr/>
          </a:p>
          <a:p>
            <a:pPr indent="-317500" lvl="0" marL="457200" rtl="0" algn="l">
              <a:spcBef>
                <a:spcPts val="0"/>
              </a:spcBef>
              <a:spcAft>
                <a:spcPts val="0"/>
              </a:spcAft>
              <a:buSzPts val="1400"/>
              <a:buChar char="●"/>
            </a:pPr>
            <a:r>
              <a:rPr lang="en"/>
              <a:t>y ~ month + poutcome + emp.var.rate + contact + cons.price.idx </a:t>
            </a:r>
            <a:endParaRPr/>
          </a:p>
        </p:txBody>
      </p:sp>
      <p:pic>
        <p:nvPicPr>
          <p:cNvPr id="237" name="Google Shape;237;p37"/>
          <p:cNvPicPr preferRelativeResize="0"/>
          <p:nvPr/>
        </p:nvPicPr>
        <p:blipFill>
          <a:blip r:embed="rId3">
            <a:alphaModFix/>
          </a:blip>
          <a:stretch>
            <a:fillRect/>
          </a:stretch>
        </p:blipFill>
        <p:spPr>
          <a:xfrm>
            <a:off x="5208372" y="4242025"/>
            <a:ext cx="1504929" cy="767700"/>
          </a:xfrm>
          <a:prstGeom prst="rect">
            <a:avLst/>
          </a:prstGeom>
          <a:noFill/>
          <a:ln>
            <a:noFill/>
          </a:ln>
        </p:spPr>
      </p:pic>
      <p:pic>
        <p:nvPicPr>
          <p:cNvPr id="238" name="Google Shape;238;p37"/>
          <p:cNvPicPr preferRelativeResize="0"/>
          <p:nvPr/>
        </p:nvPicPr>
        <p:blipFill>
          <a:blip r:embed="rId4">
            <a:alphaModFix/>
          </a:blip>
          <a:stretch>
            <a:fillRect/>
          </a:stretch>
        </p:blipFill>
        <p:spPr>
          <a:xfrm>
            <a:off x="3676462" y="1829850"/>
            <a:ext cx="2965062" cy="2347525"/>
          </a:xfrm>
          <a:prstGeom prst="rect">
            <a:avLst/>
          </a:prstGeom>
          <a:noFill/>
          <a:ln>
            <a:noFill/>
          </a:ln>
        </p:spPr>
      </p:pic>
      <p:pic>
        <p:nvPicPr>
          <p:cNvPr id="239" name="Google Shape;239;p37"/>
          <p:cNvPicPr preferRelativeResize="0"/>
          <p:nvPr/>
        </p:nvPicPr>
        <p:blipFill>
          <a:blip r:embed="rId5">
            <a:alphaModFix/>
          </a:blip>
          <a:stretch>
            <a:fillRect/>
          </a:stretch>
        </p:blipFill>
        <p:spPr>
          <a:xfrm>
            <a:off x="6713300" y="1829850"/>
            <a:ext cx="2369375" cy="2347525"/>
          </a:xfrm>
          <a:prstGeom prst="rect">
            <a:avLst/>
          </a:prstGeom>
          <a:noFill/>
          <a:ln>
            <a:noFill/>
          </a:ln>
        </p:spPr>
      </p:pic>
      <p:pic>
        <p:nvPicPr>
          <p:cNvPr id="240" name="Google Shape;240;p37"/>
          <p:cNvPicPr preferRelativeResize="0"/>
          <p:nvPr/>
        </p:nvPicPr>
        <p:blipFill>
          <a:blip r:embed="rId6">
            <a:alphaModFix/>
          </a:blip>
          <a:stretch>
            <a:fillRect/>
          </a:stretch>
        </p:blipFill>
        <p:spPr>
          <a:xfrm>
            <a:off x="3676446" y="4242026"/>
            <a:ext cx="1406305" cy="767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Model Summary</a:t>
            </a:r>
            <a:endParaRPr/>
          </a:p>
        </p:txBody>
      </p:sp>
      <p:graphicFrame>
        <p:nvGraphicFramePr>
          <p:cNvPr id="246" name="Google Shape;246;p38"/>
          <p:cNvGraphicFramePr/>
          <p:nvPr/>
        </p:nvGraphicFramePr>
        <p:xfrm>
          <a:off x="1102350" y="1790800"/>
          <a:ext cx="3000000" cy="3000000"/>
        </p:xfrm>
        <a:graphic>
          <a:graphicData uri="http://schemas.openxmlformats.org/drawingml/2006/table">
            <a:tbl>
              <a:tblPr>
                <a:noFill/>
                <a:tableStyleId>{F701B251-343C-4CA0-8F75-DB2E4F28BD0F}</a:tableStyleId>
              </a:tblPr>
              <a:tblGrid>
                <a:gridCol w="1883400"/>
                <a:gridCol w="1738050"/>
                <a:gridCol w="1931450"/>
                <a:gridCol w="1408300"/>
              </a:tblGrid>
              <a:tr h="141650">
                <a:tc>
                  <a:txBody>
                    <a:bodyPr/>
                    <a:lstStyle/>
                    <a:p>
                      <a:pPr indent="0" lvl="0" marL="0" rtl="0" algn="l">
                        <a:spcBef>
                          <a:spcPts val="0"/>
                        </a:spcBef>
                        <a:spcAft>
                          <a:spcPts val="0"/>
                        </a:spcAft>
                        <a:buNone/>
                      </a:pPr>
                      <a:r>
                        <a:rPr b="1" lang="en" sz="800"/>
                        <a:t>Variable Name</a:t>
                      </a:r>
                      <a:endParaRPr b="1" sz="8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800"/>
                        <a:t>Odds Ratio Coefficient Value</a:t>
                      </a:r>
                      <a:endParaRPr b="1" sz="8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800"/>
                        <a:t>95% Confidence Interval</a:t>
                      </a:r>
                      <a:endParaRPr b="1" sz="8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800"/>
                        <a:t>P Value</a:t>
                      </a:r>
                      <a:endParaRPr b="1" sz="8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41650">
                <a:tc>
                  <a:txBody>
                    <a:bodyPr/>
                    <a:lstStyle/>
                    <a:p>
                      <a:pPr indent="0" lvl="0" marL="0" rtl="0" algn="l">
                        <a:spcBef>
                          <a:spcPts val="0"/>
                        </a:spcBef>
                        <a:spcAft>
                          <a:spcPts val="0"/>
                        </a:spcAft>
                        <a:buNone/>
                      </a:pPr>
                      <a:r>
                        <a:rPr lang="en" sz="800"/>
                        <a:t>monthapr</a:t>
                      </a:r>
                      <a:endParaRPr sz="8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800"/>
                        <a:t>0.2549</a:t>
                      </a:r>
                      <a:endParaRPr sz="8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800"/>
                        <a:t>(0.2038, 0.3188)</a:t>
                      </a:r>
                      <a:endParaRPr sz="8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800"/>
                        <a:t>4.60 e-33</a:t>
                      </a:r>
                      <a:endParaRPr sz="800"/>
                    </a:p>
                  </a:txBody>
                  <a:tcPr marT="0" marB="91425" marR="0" marL="91425">
                    <a:lnT cap="flat" cmpd="sng" w="9525">
                      <a:solidFill>
                        <a:schemeClr val="dk2"/>
                      </a:solidFill>
                      <a:prstDash val="solid"/>
                      <a:round/>
                      <a:headEnd len="sm" w="sm" type="none"/>
                      <a:tailEnd len="sm" w="sm" type="none"/>
                    </a:lnT>
                  </a:tcPr>
                </a:tc>
              </a:tr>
              <a:tr h="141650">
                <a:tc>
                  <a:txBody>
                    <a:bodyPr/>
                    <a:lstStyle/>
                    <a:p>
                      <a:pPr indent="0" lvl="0" marL="0" rtl="0" algn="l">
                        <a:spcBef>
                          <a:spcPts val="0"/>
                        </a:spcBef>
                        <a:spcAft>
                          <a:spcPts val="0"/>
                        </a:spcAft>
                        <a:buNone/>
                      </a:pPr>
                      <a:r>
                        <a:rPr lang="en" sz="800"/>
                        <a:t>monthmay</a:t>
                      </a:r>
                      <a:endParaRPr sz="800"/>
                    </a:p>
                  </a:txBody>
                  <a:tcPr marT="0" marB="91425" marR="0" marL="91425"/>
                </a:tc>
                <a:tc>
                  <a:txBody>
                    <a:bodyPr/>
                    <a:lstStyle/>
                    <a:p>
                      <a:pPr indent="0" lvl="0" marL="0" rtl="0" algn="l">
                        <a:spcBef>
                          <a:spcPts val="0"/>
                        </a:spcBef>
                        <a:spcAft>
                          <a:spcPts val="0"/>
                        </a:spcAft>
                        <a:buNone/>
                      </a:pPr>
                      <a:r>
                        <a:rPr lang="en" sz="800"/>
                        <a:t>0.1517</a:t>
                      </a:r>
                      <a:endParaRPr sz="800"/>
                    </a:p>
                  </a:txBody>
                  <a:tcPr marT="0" marB="91425" marR="0" marL="91425"/>
                </a:tc>
                <a:tc>
                  <a:txBody>
                    <a:bodyPr/>
                    <a:lstStyle/>
                    <a:p>
                      <a:pPr indent="0" lvl="0" marL="0" rtl="0" algn="l">
                        <a:spcBef>
                          <a:spcPts val="0"/>
                        </a:spcBef>
                        <a:spcAft>
                          <a:spcPts val="0"/>
                        </a:spcAft>
                        <a:buNone/>
                      </a:pPr>
                      <a:r>
                        <a:rPr lang="en" sz="800"/>
                        <a:t>(0.1226, 0.1876)</a:t>
                      </a:r>
                      <a:endParaRPr sz="800"/>
                    </a:p>
                  </a:txBody>
                  <a:tcPr marT="0" marB="91425" marR="0" marL="91425"/>
                </a:tc>
                <a:tc>
                  <a:txBody>
                    <a:bodyPr/>
                    <a:lstStyle/>
                    <a:p>
                      <a:pPr indent="0" lvl="0" marL="0" rtl="0" algn="l">
                        <a:spcBef>
                          <a:spcPts val="0"/>
                        </a:spcBef>
                        <a:spcAft>
                          <a:spcPts val="0"/>
                        </a:spcAft>
                        <a:buNone/>
                      </a:pPr>
                      <a:r>
                        <a:rPr lang="en" sz="800"/>
                        <a:t>1.02 e-67</a:t>
                      </a:r>
                      <a:endParaRPr sz="800"/>
                    </a:p>
                  </a:txBody>
                  <a:tcPr marT="0" marB="91425" marR="0" marL="91425"/>
                </a:tc>
              </a:tr>
              <a:tr h="141650">
                <a:tc>
                  <a:txBody>
                    <a:bodyPr/>
                    <a:lstStyle/>
                    <a:p>
                      <a:pPr indent="0" lvl="0" marL="0" rtl="0" algn="l">
                        <a:spcBef>
                          <a:spcPts val="0"/>
                        </a:spcBef>
                        <a:spcAft>
                          <a:spcPts val="0"/>
                        </a:spcAft>
                        <a:buNone/>
                      </a:pPr>
                      <a:r>
                        <a:rPr lang="en" sz="800"/>
                        <a:t>monthjun</a:t>
                      </a:r>
                      <a:endParaRPr sz="800"/>
                    </a:p>
                  </a:txBody>
                  <a:tcPr marT="0" marB="91425" marR="0" marL="91425"/>
                </a:tc>
                <a:tc>
                  <a:txBody>
                    <a:bodyPr/>
                    <a:lstStyle/>
                    <a:p>
                      <a:pPr indent="0" lvl="0" marL="0" rtl="0" algn="l">
                        <a:spcBef>
                          <a:spcPts val="0"/>
                        </a:spcBef>
                        <a:spcAft>
                          <a:spcPts val="0"/>
                        </a:spcAft>
                        <a:buNone/>
                      </a:pPr>
                      <a:r>
                        <a:rPr lang="en" sz="800"/>
                        <a:t>0.2294</a:t>
                      </a:r>
                      <a:endParaRPr sz="800"/>
                    </a:p>
                  </a:txBody>
                  <a:tcPr marT="0" marB="91425" marR="0" marL="91425"/>
                </a:tc>
                <a:tc>
                  <a:txBody>
                    <a:bodyPr/>
                    <a:lstStyle/>
                    <a:p>
                      <a:pPr indent="0" lvl="0" marL="0" rtl="0" algn="l">
                        <a:spcBef>
                          <a:spcPts val="0"/>
                        </a:spcBef>
                        <a:spcAft>
                          <a:spcPts val="0"/>
                        </a:spcAft>
                        <a:buNone/>
                      </a:pPr>
                      <a:r>
                        <a:rPr lang="en" sz="800"/>
                        <a:t>(0.1817, 0.2894)</a:t>
                      </a:r>
                      <a:endParaRPr sz="800"/>
                    </a:p>
                  </a:txBody>
                  <a:tcPr marT="0" marB="91425" marR="0" marL="91425"/>
                </a:tc>
                <a:tc>
                  <a:txBody>
                    <a:bodyPr/>
                    <a:lstStyle/>
                    <a:p>
                      <a:pPr indent="0" lvl="0" marL="0" rtl="0" algn="l">
                        <a:spcBef>
                          <a:spcPts val="0"/>
                        </a:spcBef>
                        <a:spcAft>
                          <a:spcPts val="0"/>
                        </a:spcAft>
                        <a:buNone/>
                      </a:pPr>
                      <a:r>
                        <a:rPr lang="en" sz="800"/>
                        <a:t>2.14 e-35</a:t>
                      </a:r>
                      <a:endParaRPr sz="800"/>
                    </a:p>
                  </a:txBody>
                  <a:tcPr marT="0" marB="91425" marR="0" marL="91425"/>
                </a:tc>
              </a:tr>
              <a:tr h="141650">
                <a:tc>
                  <a:txBody>
                    <a:bodyPr/>
                    <a:lstStyle/>
                    <a:p>
                      <a:pPr indent="0" lvl="0" marL="0" rtl="0" algn="l">
                        <a:spcBef>
                          <a:spcPts val="0"/>
                        </a:spcBef>
                        <a:spcAft>
                          <a:spcPts val="0"/>
                        </a:spcAft>
                        <a:buNone/>
                      </a:pPr>
                      <a:r>
                        <a:rPr lang="en" sz="800"/>
                        <a:t>monthjul</a:t>
                      </a:r>
                      <a:endParaRPr sz="800"/>
                    </a:p>
                  </a:txBody>
                  <a:tcPr marT="0" marB="91425" marR="0" marL="91425"/>
                </a:tc>
                <a:tc>
                  <a:txBody>
                    <a:bodyPr/>
                    <a:lstStyle/>
                    <a:p>
                      <a:pPr indent="0" lvl="0" marL="0" rtl="0" algn="l">
                        <a:spcBef>
                          <a:spcPts val="0"/>
                        </a:spcBef>
                        <a:spcAft>
                          <a:spcPts val="0"/>
                        </a:spcAft>
                        <a:buNone/>
                      </a:pPr>
                      <a:r>
                        <a:rPr lang="en" sz="800"/>
                        <a:t>0.3593</a:t>
                      </a:r>
                      <a:endParaRPr sz="800"/>
                    </a:p>
                  </a:txBody>
                  <a:tcPr marT="0" marB="91425" marR="0" marL="91425"/>
                </a:tc>
                <a:tc>
                  <a:txBody>
                    <a:bodyPr/>
                    <a:lstStyle/>
                    <a:p>
                      <a:pPr indent="0" lvl="0" marL="0" rtl="0" algn="l">
                        <a:spcBef>
                          <a:spcPts val="0"/>
                        </a:spcBef>
                        <a:spcAft>
                          <a:spcPts val="0"/>
                        </a:spcAft>
                        <a:buNone/>
                      </a:pPr>
                      <a:r>
                        <a:rPr lang="en" sz="800"/>
                        <a:t>(0.2853, 0.4523)</a:t>
                      </a:r>
                      <a:endParaRPr sz="800"/>
                    </a:p>
                  </a:txBody>
                  <a:tcPr marT="0" marB="91425" marR="0" marL="91425"/>
                </a:tc>
                <a:tc>
                  <a:txBody>
                    <a:bodyPr/>
                    <a:lstStyle/>
                    <a:p>
                      <a:pPr indent="0" lvl="0" marL="0" rtl="0" algn="l">
                        <a:spcBef>
                          <a:spcPts val="0"/>
                        </a:spcBef>
                        <a:spcAft>
                          <a:spcPts val="0"/>
                        </a:spcAft>
                        <a:buNone/>
                      </a:pPr>
                      <a:r>
                        <a:rPr lang="en" sz="800"/>
                        <a:t>2.99 e-18</a:t>
                      </a:r>
                      <a:endParaRPr sz="800"/>
                    </a:p>
                  </a:txBody>
                  <a:tcPr marT="0" marB="91425" marR="0" marL="91425"/>
                </a:tc>
              </a:tr>
              <a:tr h="141650">
                <a:tc>
                  <a:txBody>
                    <a:bodyPr/>
                    <a:lstStyle/>
                    <a:p>
                      <a:pPr indent="0" lvl="0" marL="0" rtl="0" algn="l">
                        <a:spcBef>
                          <a:spcPts val="0"/>
                        </a:spcBef>
                        <a:spcAft>
                          <a:spcPts val="0"/>
                        </a:spcAft>
                        <a:buNone/>
                      </a:pPr>
                      <a:r>
                        <a:rPr lang="en" sz="800"/>
                        <a:t>monthaug</a:t>
                      </a:r>
                      <a:endParaRPr sz="800"/>
                    </a:p>
                  </a:txBody>
                  <a:tcPr marT="0" marB="91425" marR="0" marL="91425"/>
                </a:tc>
                <a:tc>
                  <a:txBody>
                    <a:bodyPr/>
                    <a:lstStyle/>
                    <a:p>
                      <a:pPr indent="0" lvl="0" marL="0" rtl="0" algn="l">
                        <a:spcBef>
                          <a:spcPts val="0"/>
                        </a:spcBef>
                        <a:spcAft>
                          <a:spcPts val="0"/>
                        </a:spcAft>
                        <a:buNone/>
                      </a:pPr>
                      <a:r>
                        <a:rPr lang="en" sz="800"/>
                        <a:t>0.5010</a:t>
                      </a:r>
                      <a:endParaRPr sz="800"/>
                    </a:p>
                  </a:txBody>
                  <a:tcPr marT="0" marB="91425" marR="0" marL="91425"/>
                </a:tc>
                <a:tc>
                  <a:txBody>
                    <a:bodyPr/>
                    <a:lstStyle/>
                    <a:p>
                      <a:pPr indent="0" lvl="0" marL="0" rtl="0" algn="l">
                        <a:spcBef>
                          <a:spcPts val="0"/>
                        </a:spcBef>
                        <a:spcAft>
                          <a:spcPts val="0"/>
                        </a:spcAft>
                        <a:buNone/>
                      </a:pPr>
                      <a:r>
                        <a:rPr lang="en" sz="800"/>
                        <a:t>(0.3987, 0.6295)</a:t>
                      </a:r>
                      <a:endParaRPr sz="800"/>
                    </a:p>
                  </a:txBody>
                  <a:tcPr marT="0" marB="91425" marR="0" marL="91425"/>
                </a:tc>
                <a:tc>
                  <a:txBody>
                    <a:bodyPr/>
                    <a:lstStyle/>
                    <a:p>
                      <a:pPr indent="0" lvl="0" marL="0" rtl="0" algn="l">
                        <a:spcBef>
                          <a:spcPts val="0"/>
                        </a:spcBef>
                        <a:spcAft>
                          <a:spcPts val="0"/>
                        </a:spcAft>
                        <a:buNone/>
                      </a:pPr>
                      <a:r>
                        <a:rPr lang="en" sz="800"/>
                        <a:t>2.94 e-09</a:t>
                      </a:r>
                      <a:endParaRPr sz="800"/>
                    </a:p>
                  </a:txBody>
                  <a:tcPr marT="0" marB="91425" marR="0" marL="91425"/>
                </a:tc>
              </a:tr>
              <a:tr h="141650">
                <a:tc>
                  <a:txBody>
                    <a:bodyPr/>
                    <a:lstStyle/>
                    <a:p>
                      <a:pPr indent="0" lvl="0" marL="0" rtl="0" algn="l">
                        <a:spcBef>
                          <a:spcPts val="0"/>
                        </a:spcBef>
                        <a:spcAft>
                          <a:spcPts val="0"/>
                        </a:spcAft>
                        <a:buNone/>
                      </a:pPr>
                      <a:r>
                        <a:rPr lang="en" sz="800"/>
                        <a:t>monthsep</a:t>
                      </a:r>
                      <a:endParaRPr sz="800"/>
                    </a:p>
                  </a:txBody>
                  <a:tcPr marT="0" marB="91425" marR="0" marL="91425"/>
                </a:tc>
                <a:tc>
                  <a:txBody>
                    <a:bodyPr/>
                    <a:lstStyle/>
                    <a:p>
                      <a:pPr indent="0" lvl="0" marL="0" rtl="0" algn="l">
                        <a:spcBef>
                          <a:spcPts val="0"/>
                        </a:spcBef>
                        <a:spcAft>
                          <a:spcPts val="0"/>
                        </a:spcAft>
                        <a:buNone/>
                      </a:pPr>
                      <a:r>
                        <a:rPr lang="en" sz="800"/>
                        <a:t>0.3622</a:t>
                      </a:r>
                      <a:endParaRPr sz="800"/>
                    </a:p>
                  </a:txBody>
                  <a:tcPr marT="0" marB="91425" marR="0" marL="91425"/>
                </a:tc>
                <a:tc>
                  <a:txBody>
                    <a:bodyPr/>
                    <a:lstStyle/>
                    <a:p>
                      <a:pPr indent="0" lvl="0" marL="0" rtl="0" algn="l">
                        <a:spcBef>
                          <a:spcPts val="0"/>
                        </a:spcBef>
                        <a:spcAft>
                          <a:spcPts val="0"/>
                        </a:spcAft>
                        <a:buNone/>
                      </a:pPr>
                      <a:r>
                        <a:rPr lang="en" sz="800"/>
                        <a:t>(0.2733, 0.4797)</a:t>
                      </a:r>
                      <a:endParaRPr sz="800"/>
                    </a:p>
                  </a:txBody>
                  <a:tcPr marT="0" marB="91425" marR="0" marL="91425"/>
                </a:tc>
                <a:tc>
                  <a:txBody>
                    <a:bodyPr/>
                    <a:lstStyle/>
                    <a:p>
                      <a:pPr indent="0" lvl="0" marL="0" rtl="0" algn="l">
                        <a:spcBef>
                          <a:spcPts val="0"/>
                        </a:spcBef>
                        <a:spcAft>
                          <a:spcPts val="0"/>
                        </a:spcAft>
                        <a:buNone/>
                      </a:pPr>
                      <a:r>
                        <a:rPr lang="en" sz="800"/>
                        <a:t>1.49 e-12</a:t>
                      </a:r>
                      <a:endParaRPr sz="800"/>
                    </a:p>
                  </a:txBody>
                  <a:tcPr marT="0" marB="91425" marR="0" marL="91425"/>
                </a:tc>
              </a:tr>
              <a:tr h="141650">
                <a:tc>
                  <a:txBody>
                    <a:bodyPr/>
                    <a:lstStyle/>
                    <a:p>
                      <a:pPr indent="0" lvl="0" marL="0" rtl="0" algn="l">
                        <a:spcBef>
                          <a:spcPts val="0"/>
                        </a:spcBef>
                        <a:spcAft>
                          <a:spcPts val="0"/>
                        </a:spcAft>
                        <a:buNone/>
                      </a:pPr>
                      <a:r>
                        <a:rPr lang="en" sz="800"/>
                        <a:t>monthoct</a:t>
                      </a:r>
                      <a:endParaRPr sz="800"/>
                    </a:p>
                  </a:txBody>
                  <a:tcPr marT="0" marB="91425" marR="0" marL="91425"/>
                </a:tc>
                <a:tc>
                  <a:txBody>
                    <a:bodyPr/>
                    <a:lstStyle/>
                    <a:p>
                      <a:pPr indent="0" lvl="0" marL="0" rtl="0" algn="l">
                        <a:spcBef>
                          <a:spcPts val="0"/>
                        </a:spcBef>
                        <a:spcAft>
                          <a:spcPts val="0"/>
                        </a:spcAft>
                        <a:buNone/>
                      </a:pPr>
                      <a:r>
                        <a:rPr lang="en" sz="800"/>
                        <a:t>0.3559</a:t>
                      </a:r>
                      <a:endParaRPr sz="800"/>
                    </a:p>
                  </a:txBody>
                  <a:tcPr marT="0" marB="91425" marR="0" marL="91425"/>
                </a:tc>
                <a:tc>
                  <a:txBody>
                    <a:bodyPr/>
                    <a:lstStyle/>
                    <a:p>
                      <a:pPr indent="0" lvl="0" marL="0" rtl="0" algn="l">
                        <a:spcBef>
                          <a:spcPts val="0"/>
                        </a:spcBef>
                        <a:spcAft>
                          <a:spcPts val="0"/>
                        </a:spcAft>
                        <a:buNone/>
                      </a:pPr>
                      <a:r>
                        <a:rPr lang="en" sz="800"/>
                        <a:t>(0.2721, 0.4652)</a:t>
                      </a:r>
                      <a:endParaRPr sz="800"/>
                    </a:p>
                  </a:txBody>
                  <a:tcPr marT="0" marB="91425" marR="0" marL="91425"/>
                </a:tc>
                <a:tc>
                  <a:txBody>
                    <a:bodyPr/>
                    <a:lstStyle/>
                    <a:p>
                      <a:pPr indent="0" lvl="0" marL="0" rtl="0" algn="l">
                        <a:spcBef>
                          <a:spcPts val="0"/>
                        </a:spcBef>
                        <a:spcAft>
                          <a:spcPts val="0"/>
                        </a:spcAft>
                        <a:buNone/>
                      </a:pPr>
                      <a:r>
                        <a:rPr lang="en" sz="800"/>
                        <a:t>4.21 e-14</a:t>
                      </a:r>
                      <a:endParaRPr sz="800"/>
                    </a:p>
                  </a:txBody>
                  <a:tcPr marT="0" marB="91425" marR="0" marL="91425"/>
                </a:tc>
              </a:tr>
              <a:tr h="141650">
                <a:tc>
                  <a:txBody>
                    <a:bodyPr/>
                    <a:lstStyle/>
                    <a:p>
                      <a:pPr indent="0" lvl="0" marL="0" rtl="0" algn="l">
                        <a:spcBef>
                          <a:spcPts val="0"/>
                        </a:spcBef>
                        <a:spcAft>
                          <a:spcPts val="0"/>
                        </a:spcAft>
                        <a:buNone/>
                      </a:pPr>
                      <a:r>
                        <a:rPr lang="en" sz="800"/>
                        <a:t>monthnov</a:t>
                      </a:r>
                      <a:endParaRPr sz="800"/>
                    </a:p>
                  </a:txBody>
                  <a:tcPr marT="0" marB="91425" marR="0" marL="91425"/>
                </a:tc>
                <a:tc>
                  <a:txBody>
                    <a:bodyPr/>
                    <a:lstStyle/>
                    <a:p>
                      <a:pPr indent="0" lvl="0" marL="0" rtl="0" algn="l">
                        <a:spcBef>
                          <a:spcPts val="0"/>
                        </a:spcBef>
                        <a:spcAft>
                          <a:spcPts val="0"/>
                        </a:spcAft>
                        <a:buNone/>
                      </a:pPr>
                      <a:r>
                        <a:rPr lang="en" sz="800"/>
                        <a:t>0.2358</a:t>
                      </a:r>
                      <a:endParaRPr sz="800"/>
                    </a:p>
                  </a:txBody>
                  <a:tcPr marT="0" marB="91425" marR="0" marL="91425"/>
                </a:tc>
                <a:tc>
                  <a:txBody>
                    <a:bodyPr/>
                    <a:lstStyle/>
                    <a:p>
                      <a:pPr indent="0" lvl="0" marL="0" rtl="0" algn="l">
                        <a:spcBef>
                          <a:spcPts val="0"/>
                        </a:spcBef>
                        <a:spcAft>
                          <a:spcPts val="0"/>
                        </a:spcAft>
                        <a:buNone/>
                      </a:pPr>
                      <a:r>
                        <a:rPr lang="en" sz="800"/>
                        <a:t>(0.1866, 0.2979)</a:t>
                      </a:r>
                      <a:endParaRPr sz="800"/>
                    </a:p>
                  </a:txBody>
                  <a:tcPr marT="0" marB="91425" marR="0" marL="91425"/>
                </a:tc>
                <a:tc>
                  <a:txBody>
                    <a:bodyPr/>
                    <a:lstStyle/>
                    <a:p>
                      <a:pPr indent="0" lvl="0" marL="0" rtl="0" algn="l">
                        <a:spcBef>
                          <a:spcPts val="0"/>
                        </a:spcBef>
                        <a:spcAft>
                          <a:spcPts val="0"/>
                        </a:spcAft>
                        <a:buNone/>
                      </a:pPr>
                      <a:r>
                        <a:rPr lang="en" sz="800"/>
                        <a:t>1.08 e-33</a:t>
                      </a:r>
                      <a:endParaRPr sz="800"/>
                    </a:p>
                  </a:txBody>
                  <a:tcPr marT="0" marB="91425" marR="0" marL="91425"/>
                </a:tc>
              </a:tr>
              <a:tr h="141650">
                <a:tc>
                  <a:txBody>
                    <a:bodyPr/>
                    <a:lstStyle/>
                    <a:p>
                      <a:pPr indent="0" lvl="0" marL="0" rtl="0" algn="l">
                        <a:spcBef>
                          <a:spcPts val="0"/>
                        </a:spcBef>
                        <a:spcAft>
                          <a:spcPts val="0"/>
                        </a:spcAft>
                        <a:buNone/>
                      </a:pPr>
                      <a:r>
                        <a:rPr lang="en" sz="800"/>
                        <a:t>monthdec</a:t>
                      </a:r>
                      <a:endParaRPr sz="800"/>
                    </a:p>
                  </a:txBody>
                  <a:tcPr marT="0" marB="91425" marR="0" marL="91425"/>
                </a:tc>
                <a:tc>
                  <a:txBody>
                    <a:bodyPr/>
                    <a:lstStyle/>
                    <a:p>
                      <a:pPr indent="0" lvl="0" marL="0" rtl="0" algn="l">
                        <a:spcBef>
                          <a:spcPts val="0"/>
                        </a:spcBef>
                        <a:spcAft>
                          <a:spcPts val="0"/>
                        </a:spcAft>
                        <a:buNone/>
                      </a:pPr>
                      <a:r>
                        <a:rPr lang="en" sz="800"/>
                        <a:t>0.5744</a:t>
                      </a:r>
                      <a:endParaRPr sz="800"/>
                    </a:p>
                  </a:txBody>
                  <a:tcPr marT="0" marB="91425" marR="0" marL="91425"/>
                </a:tc>
                <a:tc>
                  <a:txBody>
                    <a:bodyPr/>
                    <a:lstStyle/>
                    <a:p>
                      <a:pPr indent="0" lvl="0" marL="0" rtl="0" algn="l">
                        <a:spcBef>
                          <a:spcPts val="0"/>
                        </a:spcBef>
                        <a:spcAft>
                          <a:spcPts val="0"/>
                        </a:spcAft>
                        <a:buNone/>
                      </a:pPr>
                      <a:r>
                        <a:rPr lang="en" sz="800"/>
                        <a:t>(0.3805, 0.8679)</a:t>
                      </a:r>
                      <a:endParaRPr sz="800"/>
                    </a:p>
                  </a:txBody>
                  <a:tcPr marT="0" marB="91425" marR="0" marL="91425"/>
                </a:tc>
                <a:tc>
                  <a:txBody>
                    <a:bodyPr/>
                    <a:lstStyle/>
                    <a:p>
                      <a:pPr indent="0" lvl="0" marL="0" rtl="0" algn="l">
                        <a:spcBef>
                          <a:spcPts val="0"/>
                        </a:spcBef>
                        <a:spcAft>
                          <a:spcPts val="0"/>
                        </a:spcAft>
                        <a:buNone/>
                      </a:pPr>
                      <a:r>
                        <a:rPr lang="en" sz="800"/>
                        <a:t>0.0083 </a:t>
                      </a:r>
                      <a:endParaRPr sz="800"/>
                    </a:p>
                  </a:txBody>
                  <a:tcPr marT="0" marB="91425" marR="0" marL="91425"/>
                </a:tc>
              </a:tr>
              <a:tr h="175975">
                <a:tc>
                  <a:txBody>
                    <a:bodyPr/>
                    <a:lstStyle/>
                    <a:p>
                      <a:pPr indent="0" lvl="0" marL="0" rtl="0" algn="l">
                        <a:spcBef>
                          <a:spcPts val="0"/>
                        </a:spcBef>
                        <a:spcAft>
                          <a:spcPts val="0"/>
                        </a:spcAft>
                        <a:buNone/>
                      </a:pPr>
                      <a:r>
                        <a:rPr lang="en" sz="800"/>
                        <a:t>Poutcomenonexistent</a:t>
                      </a:r>
                      <a:endParaRPr sz="800">
                        <a:solidFill>
                          <a:srgbClr val="FF0000"/>
                        </a:solidFill>
                      </a:endParaRPr>
                    </a:p>
                  </a:txBody>
                  <a:tcPr marT="0" marB="91425" marR="0" marL="91425"/>
                </a:tc>
                <a:tc>
                  <a:txBody>
                    <a:bodyPr/>
                    <a:lstStyle/>
                    <a:p>
                      <a:pPr indent="0" lvl="0" marL="0" rtl="0" algn="l">
                        <a:spcBef>
                          <a:spcPts val="0"/>
                        </a:spcBef>
                        <a:spcAft>
                          <a:spcPts val="0"/>
                        </a:spcAft>
                        <a:buNone/>
                      </a:pPr>
                      <a:r>
                        <a:rPr lang="en" sz="800"/>
                        <a:t>1.5407</a:t>
                      </a:r>
                      <a:endParaRPr sz="800"/>
                    </a:p>
                  </a:txBody>
                  <a:tcPr marT="0" marB="91425" marR="0" marL="91425"/>
                </a:tc>
                <a:tc>
                  <a:txBody>
                    <a:bodyPr/>
                    <a:lstStyle/>
                    <a:p>
                      <a:pPr indent="0" lvl="0" marL="0" rtl="0" algn="l">
                        <a:spcBef>
                          <a:spcPts val="0"/>
                        </a:spcBef>
                        <a:spcAft>
                          <a:spcPts val="0"/>
                        </a:spcAft>
                        <a:buNone/>
                      </a:pPr>
                      <a:r>
                        <a:rPr lang="en" sz="800"/>
                        <a:t>(1.3714, 1.7334)</a:t>
                      </a:r>
                      <a:endParaRPr sz="800"/>
                    </a:p>
                  </a:txBody>
                  <a:tcPr marT="0" marB="91425" marR="0" marL="91425"/>
                </a:tc>
                <a:tc>
                  <a:txBody>
                    <a:bodyPr/>
                    <a:lstStyle/>
                    <a:p>
                      <a:pPr indent="0" lvl="0" marL="0" rtl="0" algn="l">
                        <a:spcBef>
                          <a:spcPts val="0"/>
                        </a:spcBef>
                        <a:spcAft>
                          <a:spcPts val="0"/>
                        </a:spcAft>
                        <a:buNone/>
                      </a:pPr>
                      <a:r>
                        <a:rPr lang="en" sz="800"/>
                        <a:t>1.13 e-98</a:t>
                      </a:r>
                      <a:endParaRPr sz="800"/>
                    </a:p>
                  </a:txBody>
                  <a:tcPr marT="0" marB="91425" marR="0" marL="91425"/>
                </a:tc>
              </a:tr>
              <a:tr h="175975">
                <a:tc>
                  <a:txBody>
                    <a:bodyPr/>
                    <a:lstStyle/>
                    <a:p>
                      <a:pPr indent="0" lvl="0" marL="0" rtl="0" algn="l">
                        <a:spcBef>
                          <a:spcPts val="0"/>
                        </a:spcBef>
                        <a:spcAft>
                          <a:spcPts val="0"/>
                        </a:spcAft>
                        <a:buNone/>
                      </a:pPr>
                      <a:r>
                        <a:rPr lang="en" sz="800"/>
                        <a:t>Poutcomesuccess</a:t>
                      </a:r>
                      <a:endParaRPr sz="800"/>
                    </a:p>
                  </a:txBody>
                  <a:tcPr marT="0" marB="91425" marR="0" marL="91425"/>
                </a:tc>
                <a:tc>
                  <a:txBody>
                    <a:bodyPr/>
                    <a:lstStyle/>
                    <a:p>
                      <a:pPr indent="0" lvl="0" marL="0" rtl="0" algn="l">
                        <a:spcBef>
                          <a:spcPts val="0"/>
                        </a:spcBef>
                        <a:spcAft>
                          <a:spcPts val="0"/>
                        </a:spcAft>
                        <a:buNone/>
                      </a:pPr>
                      <a:r>
                        <a:rPr lang="en" sz="800"/>
                        <a:t>6.1679</a:t>
                      </a:r>
                      <a:endParaRPr sz="800"/>
                    </a:p>
                  </a:txBody>
                  <a:tcPr marT="0" marB="91425" marR="0" marL="91425"/>
                </a:tc>
                <a:tc>
                  <a:txBody>
                    <a:bodyPr/>
                    <a:lstStyle/>
                    <a:p>
                      <a:pPr indent="0" lvl="0" marL="0" rtl="0" algn="l">
                        <a:spcBef>
                          <a:spcPts val="0"/>
                        </a:spcBef>
                        <a:spcAft>
                          <a:spcPts val="0"/>
                        </a:spcAft>
                        <a:buNone/>
                      </a:pPr>
                      <a:r>
                        <a:rPr lang="en" sz="800"/>
                        <a:t>(5.2121, </a:t>
                      </a:r>
                      <a:r>
                        <a:rPr lang="en" sz="800"/>
                        <a:t>7.3104</a:t>
                      </a:r>
                      <a:r>
                        <a:rPr lang="en" sz="800"/>
                        <a:t>)</a:t>
                      </a:r>
                      <a:endParaRPr sz="800"/>
                    </a:p>
                  </a:txBody>
                  <a:tcPr marT="0" marB="91425" marR="0" marL="91425"/>
                </a:tc>
                <a:tc>
                  <a:txBody>
                    <a:bodyPr/>
                    <a:lstStyle/>
                    <a:p>
                      <a:pPr indent="0" lvl="0" marL="0" rtl="0" algn="l">
                        <a:spcBef>
                          <a:spcPts val="0"/>
                        </a:spcBef>
                        <a:spcAft>
                          <a:spcPts val="0"/>
                        </a:spcAft>
                        <a:buNone/>
                      </a:pPr>
                      <a:r>
                        <a:rPr lang="en" sz="800"/>
                        <a:t>1.33 e-71</a:t>
                      </a:r>
                      <a:endParaRPr sz="800"/>
                    </a:p>
                  </a:txBody>
                  <a:tcPr marT="0" marB="91425" marR="0" marL="91425"/>
                </a:tc>
              </a:tr>
              <a:tr h="141650">
                <a:tc>
                  <a:txBody>
                    <a:bodyPr/>
                    <a:lstStyle/>
                    <a:p>
                      <a:pPr indent="0" lvl="0" marL="0" rtl="0" algn="l">
                        <a:spcBef>
                          <a:spcPts val="0"/>
                        </a:spcBef>
                        <a:spcAft>
                          <a:spcPts val="0"/>
                        </a:spcAft>
                        <a:buNone/>
                      </a:pPr>
                      <a:r>
                        <a:rPr lang="en" sz="800"/>
                        <a:t>emp.var.rate</a:t>
                      </a:r>
                      <a:endParaRPr sz="800"/>
                    </a:p>
                  </a:txBody>
                  <a:tcPr marT="0" marB="91425" marR="0" marL="91425"/>
                </a:tc>
                <a:tc>
                  <a:txBody>
                    <a:bodyPr/>
                    <a:lstStyle/>
                    <a:p>
                      <a:pPr indent="0" lvl="0" marL="0" rtl="0" algn="l">
                        <a:spcBef>
                          <a:spcPts val="0"/>
                        </a:spcBef>
                        <a:spcAft>
                          <a:spcPts val="0"/>
                        </a:spcAft>
                        <a:buNone/>
                      </a:pPr>
                      <a:r>
                        <a:rPr lang="en" sz="800"/>
                        <a:t>0.4379</a:t>
                      </a:r>
                      <a:endParaRPr sz="800"/>
                    </a:p>
                  </a:txBody>
                  <a:tcPr marT="0" marB="91425" marR="0" marL="91425"/>
                </a:tc>
                <a:tc>
                  <a:txBody>
                    <a:bodyPr/>
                    <a:lstStyle/>
                    <a:p>
                      <a:pPr indent="0" lvl="0" marL="0" rtl="0" algn="l">
                        <a:spcBef>
                          <a:spcPts val="0"/>
                        </a:spcBef>
                        <a:spcAft>
                          <a:spcPts val="0"/>
                        </a:spcAft>
                        <a:buNone/>
                      </a:pPr>
                      <a:r>
                        <a:rPr lang="en" sz="800"/>
                        <a:t>(0.4192, 0.4572)</a:t>
                      </a:r>
                      <a:endParaRPr sz="800"/>
                    </a:p>
                  </a:txBody>
                  <a:tcPr marT="0" marB="91425" marR="0" marL="91425"/>
                </a:tc>
                <a:tc>
                  <a:txBody>
                    <a:bodyPr/>
                    <a:lstStyle/>
                    <a:p>
                      <a:pPr indent="0" lvl="0" marL="0" rtl="0" algn="l">
                        <a:spcBef>
                          <a:spcPts val="0"/>
                        </a:spcBef>
                        <a:spcAft>
                          <a:spcPts val="0"/>
                        </a:spcAft>
                        <a:buNone/>
                      </a:pPr>
                      <a:r>
                        <a:rPr lang="en" sz="800"/>
                        <a:t>6.48 e-305</a:t>
                      </a:r>
                      <a:endParaRPr sz="800"/>
                    </a:p>
                  </a:txBody>
                  <a:tcPr marT="0" marB="91425" marR="0" marL="91425"/>
                </a:tc>
              </a:tr>
              <a:tr h="141650">
                <a:tc>
                  <a:txBody>
                    <a:bodyPr/>
                    <a:lstStyle/>
                    <a:p>
                      <a:pPr indent="0" lvl="0" marL="0" rtl="0" algn="l">
                        <a:spcBef>
                          <a:spcPts val="0"/>
                        </a:spcBef>
                        <a:spcAft>
                          <a:spcPts val="0"/>
                        </a:spcAft>
                        <a:buNone/>
                      </a:pPr>
                      <a:r>
                        <a:rPr lang="en" sz="800"/>
                        <a:t>c</a:t>
                      </a:r>
                      <a:r>
                        <a:rPr lang="en" sz="800"/>
                        <a:t>ontacttelephone</a:t>
                      </a:r>
                      <a:endParaRPr sz="800"/>
                    </a:p>
                  </a:txBody>
                  <a:tcPr marT="0" marB="91425" marR="0" marL="91425"/>
                </a:tc>
                <a:tc>
                  <a:txBody>
                    <a:bodyPr/>
                    <a:lstStyle/>
                    <a:p>
                      <a:pPr indent="0" lvl="0" marL="0" rtl="0" algn="l">
                        <a:spcBef>
                          <a:spcPts val="0"/>
                        </a:spcBef>
                        <a:spcAft>
                          <a:spcPts val="0"/>
                        </a:spcAft>
                        <a:buNone/>
                      </a:pPr>
                      <a:r>
                        <a:rPr lang="en" sz="800"/>
                        <a:t>0.6471</a:t>
                      </a:r>
                      <a:endParaRPr sz="800"/>
                    </a:p>
                  </a:txBody>
                  <a:tcPr marT="0" marB="91425" marR="0" marL="91425"/>
                </a:tc>
                <a:tc>
                  <a:txBody>
                    <a:bodyPr/>
                    <a:lstStyle/>
                    <a:p>
                      <a:pPr indent="0" lvl="0" marL="0" rtl="0" algn="l">
                        <a:spcBef>
                          <a:spcPts val="0"/>
                        </a:spcBef>
                        <a:spcAft>
                          <a:spcPts val="0"/>
                        </a:spcAft>
                        <a:buNone/>
                      </a:pPr>
                      <a:r>
                        <a:rPr lang="en" sz="800"/>
                        <a:t>(0.5748, 0.7275)</a:t>
                      </a:r>
                      <a:endParaRPr sz="800"/>
                    </a:p>
                  </a:txBody>
                  <a:tcPr marT="0" marB="91425" marR="0" marL="91425"/>
                </a:tc>
                <a:tc>
                  <a:txBody>
                    <a:bodyPr/>
                    <a:lstStyle/>
                    <a:p>
                      <a:pPr indent="0" lvl="0" marL="0" rtl="0" algn="l">
                        <a:spcBef>
                          <a:spcPts val="0"/>
                        </a:spcBef>
                        <a:spcAft>
                          <a:spcPts val="0"/>
                        </a:spcAft>
                        <a:buNone/>
                      </a:pPr>
                      <a:r>
                        <a:rPr lang="en" sz="800"/>
                        <a:t>4.37 e-13</a:t>
                      </a:r>
                      <a:endParaRPr sz="800"/>
                    </a:p>
                  </a:txBody>
                  <a:tcPr marT="0" marB="91425" marR="0" marL="91425"/>
                </a:tc>
              </a:tr>
              <a:tr h="141650">
                <a:tc>
                  <a:txBody>
                    <a:bodyPr/>
                    <a:lstStyle/>
                    <a:p>
                      <a:pPr indent="0" lvl="0" marL="0" rtl="0" algn="l">
                        <a:spcBef>
                          <a:spcPts val="0"/>
                        </a:spcBef>
                        <a:spcAft>
                          <a:spcPts val="0"/>
                        </a:spcAft>
                        <a:buNone/>
                      </a:pPr>
                      <a:r>
                        <a:rPr lang="en" sz="800"/>
                        <a:t>cons.price.idx</a:t>
                      </a:r>
                      <a:endParaRPr sz="800"/>
                    </a:p>
                  </a:txBody>
                  <a:tcPr marT="0" marB="91425" marR="0" marL="91425"/>
                </a:tc>
                <a:tc>
                  <a:txBody>
                    <a:bodyPr/>
                    <a:lstStyle/>
                    <a:p>
                      <a:pPr indent="0" lvl="0" marL="0" rtl="0" algn="l">
                        <a:spcBef>
                          <a:spcPts val="0"/>
                        </a:spcBef>
                        <a:spcAft>
                          <a:spcPts val="0"/>
                        </a:spcAft>
                        <a:buNone/>
                      </a:pPr>
                      <a:r>
                        <a:rPr lang="en" sz="800"/>
                        <a:t>3.1440</a:t>
                      </a:r>
                      <a:endParaRPr sz="800"/>
                    </a:p>
                  </a:txBody>
                  <a:tcPr marT="0" marB="91425" marR="0" marL="91425"/>
                </a:tc>
                <a:tc>
                  <a:txBody>
                    <a:bodyPr/>
                    <a:lstStyle/>
                    <a:p>
                      <a:pPr indent="0" lvl="0" marL="0" rtl="0" algn="l">
                        <a:spcBef>
                          <a:spcPts val="0"/>
                        </a:spcBef>
                        <a:spcAft>
                          <a:spcPts val="0"/>
                        </a:spcAft>
                        <a:buNone/>
                      </a:pPr>
                      <a:r>
                        <a:rPr lang="en" sz="800"/>
                        <a:t>(2.8234, 3.5016)</a:t>
                      </a:r>
                      <a:endParaRPr sz="800"/>
                    </a:p>
                  </a:txBody>
                  <a:tcPr marT="0" marB="91425" marR="0" marL="91425"/>
                </a:tc>
                <a:tc>
                  <a:txBody>
                    <a:bodyPr/>
                    <a:lstStyle/>
                    <a:p>
                      <a:pPr indent="0" lvl="0" marL="0" rtl="0" algn="l">
                        <a:spcBef>
                          <a:spcPts val="0"/>
                        </a:spcBef>
                        <a:spcAft>
                          <a:spcPts val="0"/>
                        </a:spcAft>
                        <a:buNone/>
                      </a:pPr>
                      <a:r>
                        <a:rPr lang="en" sz="800"/>
                        <a:t>1.16 e-96</a:t>
                      </a:r>
                      <a:endParaRPr sz="800"/>
                    </a:p>
                  </a:txBody>
                  <a:tcPr marT="0" marB="91425" marR="0"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Model Interpretation</a:t>
            </a:r>
            <a:endParaRPr>
              <a:solidFill>
                <a:srgbClr val="FF0000"/>
              </a:solidFill>
            </a:endParaRPr>
          </a:p>
        </p:txBody>
      </p:sp>
      <p:sp>
        <p:nvSpPr>
          <p:cNvPr id="252" name="Google Shape;252;p39"/>
          <p:cNvSpPr txBox="1"/>
          <p:nvPr/>
        </p:nvSpPr>
        <p:spPr>
          <a:xfrm>
            <a:off x="410850" y="2544175"/>
            <a:ext cx="8572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
        <p:nvSpPr>
          <p:cNvPr id="253" name="Google Shape;253;p39"/>
          <p:cNvSpPr/>
          <p:nvPr/>
        </p:nvSpPr>
        <p:spPr>
          <a:xfrm>
            <a:off x="410850" y="1830850"/>
            <a:ext cx="8344200" cy="548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t>month (Mar v Apr): The odds of convincing the clients to subscribe to a term deposit in the month of April decreases by a factor of 0.25 when compared to the month of March, all other variables remaining constant. The 95% Confidence interval of the decrease is (0.20, 0.32).</a:t>
            </a:r>
            <a:endParaRPr>
              <a:solidFill>
                <a:srgbClr val="FF0000"/>
              </a:solidFill>
              <a:highlight>
                <a:schemeClr val="dk1"/>
              </a:highlight>
              <a:latin typeface="Roboto"/>
              <a:ea typeface="Roboto"/>
              <a:cs typeface="Roboto"/>
              <a:sym typeface="Roboto"/>
            </a:endParaRPr>
          </a:p>
        </p:txBody>
      </p:sp>
      <p:sp>
        <p:nvSpPr>
          <p:cNvPr id="254" name="Google Shape;254;p39"/>
          <p:cNvSpPr/>
          <p:nvPr/>
        </p:nvSpPr>
        <p:spPr>
          <a:xfrm>
            <a:off x="399900" y="2522275"/>
            <a:ext cx="8344200" cy="5925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t>emp.var.rate: For every 1 unit increase in the employment variation rate, the odds of convincing the customer to subscribe to a term deposit decrease by a factor of 0.44, all other variables remaining constant.  The 95% Confidence interval of the decrease is (0.42, 0.46).</a:t>
            </a:r>
            <a:endParaRPr b="1"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Metrics</a:t>
            </a:r>
            <a:endParaRPr/>
          </a:p>
        </p:txBody>
      </p:sp>
      <p:sp>
        <p:nvSpPr>
          <p:cNvPr id="260" name="Google Shape;260;p40"/>
          <p:cNvSpPr txBox="1"/>
          <p:nvPr>
            <p:ph idx="1" type="body"/>
          </p:nvPr>
        </p:nvSpPr>
        <p:spPr>
          <a:xfrm>
            <a:off x="471900" y="1919075"/>
            <a:ext cx="62991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Sensitivity</a:t>
            </a:r>
            <a:r>
              <a:rPr lang="en"/>
              <a:t>, Specificity, PPV, NPV, and AUROC/AUC were calculated for each model</a:t>
            </a:r>
            <a:endParaRPr/>
          </a:p>
          <a:p>
            <a:pPr indent="-317500" lvl="0" marL="457200" rtl="0" algn="l">
              <a:spcBef>
                <a:spcPts val="0"/>
              </a:spcBef>
              <a:spcAft>
                <a:spcPts val="0"/>
              </a:spcAft>
              <a:buSzPts val="1400"/>
              <a:buChar char="●"/>
            </a:pPr>
            <a:r>
              <a:rPr lang="en"/>
              <a:t>Since Term Deposit = ‘yes’ means more money for the bank, making sure the model predicts ‘yes’ values well is the most important</a:t>
            </a:r>
            <a:endParaRPr/>
          </a:p>
          <a:p>
            <a:pPr indent="-317500" lvl="0" marL="457200" rtl="0" algn="l">
              <a:spcBef>
                <a:spcPts val="0"/>
              </a:spcBef>
              <a:spcAft>
                <a:spcPts val="0"/>
              </a:spcAft>
              <a:buSzPts val="1400"/>
              <a:buChar char="●"/>
            </a:pPr>
            <a:r>
              <a:rPr lang="en"/>
              <a:t>Sensitivity = Given the value is ‘yes’, model predicted ‘yes’ </a:t>
            </a:r>
            <a:endParaRPr/>
          </a:p>
          <a:p>
            <a:pPr indent="-317500" lvl="0" marL="457200" rtl="0" algn="l">
              <a:spcBef>
                <a:spcPts val="0"/>
              </a:spcBef>
              <a:spcAft>
                <a:spcPts val="0"/>
              </a:spcAft>
              <a:buSzPts val="1400"/>
              <a:buChar char="●"/>
            </a:pPr>
            <a:r>
              <a:rPr lang="en"/>
              <a:t>PPV = Given model predicted ‘yes’, value is ‘yes’</a:t>
            </a:r>
            <a:endParaRPr/>
          </a:p>
          <a:p>
            <a:pPr indent="-317500" lvl="0" marL="457200" rtl="0" algn="l">
              <a:spcBef>
                <a:spcPts val="0"/>
              </a:spcBef>
              <a:spcAft>
                <a:spcPts val="0"/>
              </a:spcAft>
              <a:buSzPts val="1400"/>
              <a:buChar char="●"/>
            </a:pPr>
            <a:r>
              <a:rPr lang="en"/>
              <a:t>Used F1 since that is a useful way to measure positive </a:t>
            </a:r>
            <a:r>
              <a:rPr lang="en"/>
              <a:t>prediction</a:t>
            </a:r>
            <a:r>
              <a:rPr lang="en"/>
              <a:t> efficacy</a:t>
            </a:r>
            <a:endParaRPr/>
          </a:p>
          <a:p>
            <a:pPr indent="-304800" lvl="1" marL="914400" rtl="0" algn="l">
              <a:spcBef>
                <a:spcPts val="0"/>
              </a:spcBef>
              <a:spcAft>
                <a:spcPts val="0"/>
              </a:spcAft>
              <a:buSzPts val="1200"/>
              <a:buChar char="○"/>
            </a:pPr>
            <a:r>
              <a:rPr lang="en"/>
              <a:t>F1 = 2 * Sensitivity * PPV / (Sensitivity + PPV)</a:t>
            </a:r>
            <a:endParaRPr/>
          </a:p>
          <a:p>
            <a:pPr indent="-304800" lvl="1" marL="914400" rtl="0" algn="l">
              <a:spcBef>
                <a:spcPts val="0"/>
              </a:spcBef>
              <a:spcAft>
                <a:spcPts val="0"/>
              </a:spcAft>
              <a:buSzPts val="1200"/>
              <a:buChar char="○"/>
            </a:pPr>
            <a:r>
              <a:rPr lang="en"/>
              <a:t>Best value is 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Threshold Value</a:t>
            </a:r>
            <a:endParaRPr/>
          </a:p>
        </p:txBody>
      </p:sp>
      <p:sp>
        <p:nvSpPr>
          <p:cNvPr id="266" name="Google Shape;266;p41"/>
          <p:cNvSpPr txBox="1"/>
          <p:nvPr>
            <p:ph idx="1" type="body"/>
          </p:nvPr>
        </p:nvSpPr>
        <p:spPr>
          <a:xfrm>
            <a:off x="424200" y="1919075"/>
            <a:ext cx="41001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0.5 is the default Threshold to use for the yes/no decision, but isn’t always the best</a:t>
            </a:r>
            <a:endParaRPr/>
          </a:p>
          <a:p>
            <a:pPr indent="-317500" lvl="0" marL="457200" rtl="0" algn="l">
              <a:spcBef>
                <a:spcPts val="0"/>
              </a:spcBef>
              <a:spcAft>
                <a:spcPts val="0"/>
              </a:spcAft>
              <a:buSzPts val="1400"/>
              <a:buChar char="●"/>
            </a:pPr>
            <a:r>
              <a:rPr lang="en"/>
              <a:t>Got threshold value to use on Training data, but used it on Test data</a:t>
            </a:r>
            <a:endParaRPr/>
          </a:p>
          <a:p>
            <a:pPr indent="-317500" lvl="0" marL="457200" rtl="0" algn="l">
              <a:spcBef>
                <a:spcPts val="0"/>
              </a:spcBef>
              <a:spcAft>
                <a:spcPts val="0"/>
              </a:spcAft>
              <a:buSzPts val="1400"/>
              <a:buChar char="●"/>
            </a:pPr>
            <a:r>
              <a:rPr lang="en"/>
              <a:t>Threshold to maximize F1 Score</a:t>
            </a:r>
            <a:endParaRPr/>
          </a:p>
          <a:p>
            <a:pPr indent="-317500" lvl="0" marL="457200" rtl="0" algn="l">
              <a:spcBef>
                <a:spcPts val="0"/>
              </a:spcBef>
              <a:spcAft>
                <a:spcPts val="0"/>
              </a:spcAft>
              <a:buSzPts val="1400"/>
              <a:buChar char="●"/>
            </a:pPr>
            <a:r>
              <a:rPr lang="en"/>
              <a:t>Plot shows the F1 Scores for different Thresholds for the Simple Logistic Regression Model</a:t>
            </a:r>
            <a:endParaRPr/>
          </a:p>
          <a:p>
            <a:pPr indent="-317500" lvl="0" marL="457200" rtl="0" algn="l">
              <a:spcBef>
                <a:spcPts val="0"/>
              </a:spcBef>
              <a:spcAft>
                <a:spcPts val="0"/>
              </a:spcAft>
              <a:buSzPts val="1400"/>
              <a:buChar char="●"/>
            </a:pPr>
            <a:r>
              <a:rPr lang="en"/>
              <a:t>Sensitivity decreases with threshold, PPV increases</a:t>
            </a:r>
            <a:endParaRPr/>
          </a:p>
        </p:txBody>
      </p:sp>
      <p:pic>
        <p:nvPicPr>
          <p:cNvPr id="267" name="Google Shape;267;p41"/>
          <p:cNvPicPr preferRelativeResize="0"/>
          <p:nvPr/>
        </p:nvPicPr>
        <p:blipFill>
          <a:blip r:embed="rId3">
            <a:alphaModFix/>
          </a:blip>
          <a:stretch>
            <a:fillRect/>
          </a:stretch>
        </p:blipFill>
        <p:spPr>
          <a:xfrm>
            <a:off x="4524294" y="1919075"/>
            <a:ext cx="4458876" cy="1827150"/>
          </a:xfrm>
          <a:prstGeom prst="rect">
            <a:avLst/>
          </a:prstGeom>
          <a:noFill/>
          <a:ln>
            <a:noFill/>
          </a:ln>
        </p:spPr>
      </p:pic>
      <p:cxnSp>
        <p:nvCxnSpPr>
          <p:cNvPr id="268" name="Google Shape;268;p41"/>
          <p:cNvCxnSpPr/>
          <p:nvPr/>
        </p:nvCxnSpPr>
        <p:spPr>
          <a:xfrm rot="10800000">
            <a:off x="6866375" y="2081950"/>
            <a:ext cx="0" cy="1423800"/>
          </a:xfrm>
          <a:prstGeom prst="straightConnector1">
            <a:avLst/>
          </a:prstGeom>
          <a:noFill/>
          <a:ln cap="flat" cmpd="sng" w="9525">
            <a:solidFill>
              <a:srgbClr val="FF0000"/>
            </a:solidFill>
            <a:prstDash val="solid"/>
            <a:round/>
            <a:headEnd len="med" w="med" type="none"/>
            <a:tailEnd len="med" w="med" type="none"/>
          </a:ln>
        </p:spPr>
      </p:cxnSp>
      <p:sp>
        <p:nvSpPr>
          <p:cNvPr id="269" name="Google Shape;269;p41"/>
          <p:cNvSpPr/>
          <p:nvPr/>
        </p:nvSpPr>
        <p:spPr>
          <a:xfrm>
            <a:off x="7804600" y="2081950"/>
            <a:ext cx="143100" cy="1635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270" name="Google Shape;270;p41"/>
          <p:cNvCxnSpPr/>
          <p:nvPr/>
        </p:nvCxnSpPr>
        <p:spPr>
          <a:xfrm rot="10800000">
            <a:off x="6915925" y="2604675"/>
            <a:ext cx="526800" cy="1665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41"/>
          <p:cNvCxnSpPr/>
          <p:nvPr/>
        </p:nvCxnSpPr>
        <p:spPr>
          <a:xfrm rot="10800000">
            <a:off x="7982050" y="2123925"/>
            <a:ext cx="471900" cy="8400"/>
          </a:xfrm>
          <a:prstGeom prst="straightConnector1">
            <a:avLst/>
          </a:prstGeom>
          <a:noFill/>
          <a:ln cap="flat" cmpd="sng" w="9525">
            <a:solidFill>
              <a:schemeClr val="dk2"/>
            </a:solidFill>
            <a:prstDash val="solid"/>
            <a:round/>
            <a:headEnd len="med" w="med" type="none"/>
            <a:tailEnd len="med" w="med" type="triangle"/>
          </a:ln>
        </p:spPr>
      </p:cxnSp>
      <p:sp>
        <p:nvSpPr>
          <p:cNvPr id="272" name="Google Shape;272;p41"/>
          <p:cNvSpPr txBox="1"/>
          <p:nvPr/>
        </p:nvSpPr>
        <p:spPr>
          <a:xfrm>
            <a:off x="7392875" y="2670700"/>
            <a:ext cx="7200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
                <a:solidFill>
                  <a:schemeClr val="lt2"/>
                </a:solidFill>
                <a:highlight>
                  <a:srgbClr val="FFFF00"/>
                </a:highlight>
                <a:latin typeface="Roboto"/>
                <a:ea typeface="Roboto"/>
                <a:cs typeface="Roboto"/>
                <a:sym typeface="Roboto"/>
              </a:rPr>
              <a:t>Default threshold = 0.5</a:t>
            </a:r>
            <a:endParaRPr b="1" sz="400">
              <a:solidFill>
                <a:schemeClr val="lt2"/>
              </a:solidFill>
              <a:highlight>
                <a:srgbClr val="FFFF00"/>
              </a:highlight>
              <a:latin typeface="Roboto"/>
              <a:ea typeface="Roboto"/>
              <a:cs typeface="Roboto"/>
              <a:sym typeface="Roboto"/>
            </a:endParaRPr>
          </a:p>
        </p:txBody>
      </p:sp>
      <p:sp>
        <p:nvSpPr>
          <p:cNvPr id="273" name="Google Shape;273;p41"/>
          <p:cNvSpPr txBox="1"/>
          <p:nvPr/>
        </p:nvSpPr>
        <p:spPr>
          <a:xfrm>
            <a:off x="8376750" y="1999150"/>
            <a:ext cx="8601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
                <a:solidFill>
                  <a:schemeClr val="lt2"/>
                </a:solidFill>
                <a:highlight>
                  <a:srgbClr val="FFFF00"/>
                </a:highlight>
                <a:latin typeface="Roboto"/>
                <a:ea typeface="Roboto"/>
                <a:cs typeface="Roboto"/>
                <a:sym typeface="Roboto"/>
              </a:rPr>
              <a:t>Optimum </a:t>
            </a:r>
            <a:r>
              <a:rPr b="1" lang="en" sz="400">
                <a:solidFill>
                  <a:schemeClr val="lt2"/>
                </a:solidFill>
                <a:highlight>
                  <a:srgbClr val="FFFF00"/>
                </a:highlight>
                <a:latin typeface="Roboto"/>
                <a:ea typeface="Roboto"/>
                <a:cs typeface="Roboto"/>
                <a:sym typeface="Roboto"/>
              </a:rPr>
              <a:t>threshold = 0.77</a:t>
            </a:r>
            <a:endParaRPr b="1" sz="400">
              <a:solidFill>
                <a:schemeClr val="lt2"/>
              </a:solidFill>
              <a:highlight>
                <a:srgbClr val="FFFF00"/>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Bank dataset from portuguese bank</a:t>
            </a:r>
            <a:endParaRPr/>
          </a:p>
          <a:p>
            <a:pPr indent="-342900" lvl="0" marL="457200" rtl="0" algn="l">
              <a:spcBef>
                <a:spcPts val="0"/>
              </a:spcBef>
              <a:spcAft>
                <a:spcPts val="0"/>
              </a:spcAft>
              <a:buSzPts val="1800"/>
              <a:buChar char="●"/>
            </a:pPr>
            <a:r>
              <a:rPr lang="en"/>
              <a:t>41,188 clients, 19 explanatory variables, 1 variable of interest</a:t>
            </a:r>
            <a:endParaRPr/>
          </a:p>
          <a:p>
            <a:pPr indent="-317500" lvl="1" marL="914400" rtl="0" algn="l">
              <a:spcBef>
                <a:spcPts val="0"/>
              </a:spcBef>
              <a:spcAft>
                <a:spcPts val="0"/>
              </a:spcAft>
              <a:buSzPts val="1400"/>
              <a:buChar char="○"/>
            </a:pPr>
            <a:r>
              <a:rPr lang="en"/>
              <a:t>9 numeric variables, 10 categorical variables</a:t>
            </a:r>
            <a:endParaRPr/>
          </a:p>
          <a:p>
            <a:pPr indent="-342900" lvl="0" marL="457200" rtl="0" algn="l">
              <a:spcBef>
                <a:spcPts val="0"/>
              </a:spcBef>
              <a:spcAft>
                <a:spcPts val="0"/>
              </a:spcAft>
              <a:buSzPts val="1800"/>
              <a:buChar char="●"/>
            </a:pPr>
            <a:r>
              <a:rPr lang="en"/>
              <a:t>Categorical variables had “unknown” values as a separate class</a:t>
            </a:r>
            <a:endParaRPr/>
          </a:p>
          <a:p>
            <a:pPr indent="-342900" lvl="0" marL="457200" rtl="0" algn="l">
              <a:spcBef>
                <a:spcPts val="0"/>
              </a:spcBef>
              <a:spcAft>
                <a:spcPts val="0"/>
              </a:spcAft>
              <a:buSzPts val="1800"/>
              <a:buChar char="●"/>
            </a:pPr>
            <a:r>
              <a:rPr lang="en"/>
              <a:t>Variable of interest: has the client subscribed to a term deposit?</a:t>
            </a:r>
            <a:endParaRPr/>
          </a:p>
          <a:p>
            <a:pPr indent="-317500" lvl="1" marL="914400" rtl="0" algn="l">
              <a:spcBef>
                <a:spcPts val="0"/>
              </a:spcBef>
              <a:spcAft>
                <a:spcPts val="0"/>
              </a:spcAft>
              <a:buSzPts val="1400"/>
              <a:buChar char="○"/>
            </a:pPr>
            <a:r>
              <a:rPr lang="en"/>
              <a:t>This is the ‘y’ variable in the dataset</a:t>
            </a:r>
            <a:endParaRPr/>
          </a:p>
          <a:p>
            <a:pPr indent="-342900" lvl="0" marL="457200" rtl="0" algn="l">
              <a:spcBef>
                <a:spcPts val="0"/>
              </a:spcBef>
              <a:spcAft>
                <a:spcPts val="0"/>
              </a:spcAft>
              <a:buSzPts val="1800"/>
              <a:buChar char="●"/>
            </a:pPr>
            <a:r>
              <a:rPr lang="en"/>
              <a:t>Bank is interested in the effectiveness of their campaign</a:t>
            </a:r>
            <a:endParaRPr/>
          </a:p>
          <a:p>
            <a:pPr indent="-342900" lvl="0" marL="457200" rtl="0" algn="l">
              <a:spcBef>
                <a:spcPts val="0"/>
              </a:spcBef>
              <a:spcAft>
                <a:spcPts val="0"/>
              </a:spcAft>
              <a:buSzPts val="1800"/>
              <a:buChar char="●"/>
            </a:pPr>
            <a:r>
              <a:rPr lang="en"/>
              <a:t>Random 80/20 split</a:t>
            </a:r>
            <a:endParaRPr/>
          </a:p>
          <a:p>
            <a:pPr indent="-317500" lvl="1" marL="914400" rtl="0" algn="l">
              <a:spcBef>
                <a:spcPts val="0"/>
              </a:spcBef>
              <a:spcAft>
                <a:spcPts val="0"/>
              </a:spcAft>
              <a:buSzPts val="1400"/>
              <a:buChar char="○"/>
            </a:pPr>
            <a:r>
              <a:rPr lang="en"/>
              <a:t>Training Data: 32,950 rows, used for analysis and model creation</a:t>
            </a:r>
            <a:endParaRPr/>
          </a:p>
          <a:p>
            <a:pPr indent="-317500" lvl="1" marL="914400" rtl="0" algn="l">
              <a:spcBef>
                <a:spcPts val="0"/>
              </a:spcBef>
              <a:spcAft>
                <a:spcPts val="0"/>
              </a:spcAft>
              <a:buSzPts val="1400"/>
              <a:buChar char="○"/>
            </a:pPr>
            <a:r>
              <a:rPr lang="en"/>
              <a:t>Test Data: 8,238, used for model validation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Simple Model Training Confusion Matrix</a:t>
            </a:r>
            <a:endParaRPr/>
          </a:p>
        </p:txBody>
      </p:sp>
      <p:sp>
        <p:nvSpPr>
          <p:cNvPr id="279" name="Google Shape;279;p42"/>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AUC for training data was 0.7868</a:t>
            </a:r>
            <a:endParaRPr/>
          </a:p>
          <a:p>
            <a:pPr indent="-317500" lvl="0" marL="457200" rtl="0" algn="l">
              <a:spcBef>
                <a:spcPts val="0"/>
              </a:spcBef>
              <a:spcAft>
                <a:spcPts val="0"/>
              </a:spcAft>
              <a:buSzPts val="1400"/>
              <a:buChar char="●"/>
            </a:pPr>
            <a:r>
              <a:rPr lang="en"/>
              <a:t>Threshold for maximum F1 was 0.7703</a:t>
            </a:r>
            <a:endParaRPr/>
          </a:p>
          <a:p>
            <a:pPr indent="-304800" lvl="1" marL="914400" rtl="0" algn="l">
              <a:spcBef>
                <a:spcPts val="0"/>
              </a:spcBef>
              <a:spcAft>
                <a:spcPts val="0"/>
              </a:spcAft>
              <a:buSzPts val="1200"/>
              <a:buChar char="○"/>
            </a:pPr>
            <a:r>
              <a:rPr lang="en"/>
              <a:t>Confusion matrix was obtained from this threshold</a:t>
            </a:r>
            <a:endParaRPr/>
          </a:p>
          <a:p>
            <a:pPr indent="-317500" lvl="0" marL="457200" rtl="0" algn="l">
              <a:spcBef>
                <a:spcPts val="0"/>
              </a:spcBef>
              <a:spcAft>
                <a:spcPts val="0"/>
              </a:spcAft>
              <a:buSzPts val="1400"/>
              <a:buChar char="●"/>
            </a:pPr>
            <a:r>
              <a:rPr lang="en"/>
              <a:t>Highest F1 score was 0.4798</a:t>
            </a:r>
            <a:endParaRPr/>
          </a:p>
        </p:txBody>
      </p:sp>
      <p:pic>
        <p:nvPicPr>
          <p:cNvPr id="280" name="Google Shape;280;p42"/>
          <p:cNvPicPr preferRelativeResize="0"/>
          <p:nvPr/>
        </p:nvPicPr>
        <p:blipFill>
          <a:blip r:embed="rId3">
            <a:alphaModFix/>
          </a:blip>
          <a:stretch>
            <a:fillRect/>
          </a:stretch>
        </p:blipFill>
        <p:spPr>
          <a:xfrm>
            <a:off x="5285025" y="1761000"/>
            <a:ext cx="2894035" cy="3332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 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Adding Polynomial Terms to Model</a:t>
            </a:r>
            <a:endParaRPr/>
          </a:p>
        </p:txBody>
      </p:sp>
      <p:sp>
        <p:nvSpPr>
          <p:cNvPr id="291" name="Google Shape;291;p44"/>
          <p:cNvSpPr txBox="1"/>
          <p:nvPr>
            <p:ph idx="1" type="body"/>
          </p:nvPr>
        </p:nvSpPr>
        <p:spPr>
          <a:xfrm>
            <a:off x="424200" y="1919075"/>
            <a:ext cx="2450100" cy="252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Taking polynomial terms for nr.employed seems to lead to more stability when nr.employed is increased</a:t>
            </a:r>
            <a:endParaRPr/>
          </a:p>
          <a:p>
            <a:pPr indent="-317500" lvl="0" marL="457200" rtl="0" algn="l">
              <a:spcBef>
                <a:spcPts val="0"/>
              </a:spcBef>
              <a:spcAft>
                <a:spcPts val="0"/>
              </a:spcAft>
              <a:buSzPts val="1400"/>
              <a:buChar char="●"/>
            </a:pPr>
            <a:r>
              <a:rPr lang="en"/>
              <a:t>Decided to investigate polynomials in variable selection</a:t>
            </a:r>
            <a:endParaRPr/>
          </a:p>
        </p:txBody>
      </p:sp>
      <p:pic>
        <p:nvPicPr>
          <p:cNvPr id="292" name="Google Shape;292;p44"/>
          <p:cNvPicPr preferRelativeResize="0"/>
          <p:nvPr/>
        </p:nvPicPr>
        <p:blipFill>
          <a:blip r:embed="rId3">
            <a:alphaModFix/>
          </a:blip>
          <a:stretch>
            <a:fillRect/>
          </a:stretch>
        </p:blipFill>
        <p:spPr>
          <a:xfrm>
            <a:off x="3071387" y="2286299"/>
            <a:ext cx="3001225" cy="2221600"/>
          </a:xfrm>
          <a:prstGeom prst="rect">
            <a:avLst/>
          </a:prstGeom>
          <a:noFill/>
          <a:ln>
            <a:noFill/>
          </a:ln>
        </p:spPr>
      </p:pic>
      <p:pic>
        <p:nvPicPr>
          <p:cNvPr id="293" name="Google Shape;293;p44"/>
          <p:cNvPicPr preferRelativeResize="0"/>
          <p:nvPr/>
        </p:nvPicPr>
        <p:blipFill rotWithShape="1">
          <a:blip r:embed="rId4">
            <a:alphaModFix/>
          </a:blip>
          <a:srcRect b="0" l="5150" r="-5150" t="0"/>
          <a:stretch/>
        </p:blipFill>
        <p:spPr>
          <a:xfrm>
            <a:off x="6269700" y="2286300"/>
            <a:ext cx="2908276" cy="2221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Campaign</a:t>
            </a:r>
            <a:r>
              <a:rPr lang="en"/>
              <a:t> by poutcome</a:t>
            </a:r>
            <a:endParaRPr/>
          </a:p>
        </p:txBody>
      </p:sp>
      <p:sp>
        <p:nvSpPr>
          <p:cNvPr id="299" name="Google Shape;299;p45"/>
          <p:cNvSpPr txBox="1"/>
          <p:nvPr>
            <p:ph idx="1" type="body"/>
          </p:nvPr>
        </p:nvSpPr>
        <p:spPr>
          <a:xfrm>
            <a:off x="471900" y="1919075"/>
            <a:ext cx="2190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Campaign by itself seems that there is no constant trend</a:t>
            </a:r>
            <a:endParaRPr/>
          </a:p>
          <a:p>
            <a:pPr indent="-317500" lvl="0" marL="457200" rtl="0" algn="l">
              <a:spcBef>
                <a:spcPts val="0"/>
              </a:spcBef>
              <a:spcAft>
                <a:spcPts val="0"/>
              </a:spcAft>
              <a:buSzPts val="1400"/>
              <a:buChar char="●"/>
            </a:pPr>
            <a:r>
              <a:rPr lang="en"/>
              <a:t>Certain p</a:t>
            </a:r>
            <a:r>
              <a:rPr lang="en"/>
              <a:t>outcome</a:t>
            </a:r>
            <a:r>
              <a:rPr lang="en"/>
              <a:t> values lead to a more stable behavior though</a:t>
            </a:r>
            <a:endParaRPr/>
          </a:p>
          <a:p>
            <a:pPr indent="-317500" lvl="0" marL="457200" rtl="0" algn="l">
              <a:spcBef>
                <a:spcPts val="0"/>
              </a:spcBef>
              <a:spcAft>
                <a:spcPts val="0"/>
              </a:spcAft>
              <a:buSzPts val="1400"/>
              <a:buChar char="●"/>
            </a:pPr>
            <a:r>
              <a:rPr lang="en"/>
              <a:t>Points to a potential interaction term </a:t>
            </a:r>
            <a:endParaRPr/>
          </a:p>
        </p:txBody>
      </p:sp>
      <p:pic>
        <p:nvPicPr>
          <p:cNvPr id="300" name="Google Shape;300;p45"/>
          <p:cNvPicPr preferRelativeResize="0"/>
          <p:nvPr/>
        </p:nvPicPr>
        <p:blipFill>
          <a:blip r:embed="rId3">
            <a:alphaModFix/>
          </a:blip>
          <a:stretch>
            <a:fillRect/>
          </a:stretch>
        </p:blipFill>
        <p:spPr>
          <a:xfrm>
            <a:off x="6041900" y="1986351"/>
            <a:ext cx="3065500" cy="2269175"/>
          </a:xfrm>
          <a:prstGeom prst="rect">
            <a:avLst/>
          </a:prstGeom>
          <a:noFill/>
          <a:ln>
            <a:noFill/>
          </a:ln>
        </p:spPr>
      </p:pic>
      <p:pic>
        <p:nvPicPr>
          <p:cNvPr id="301" name="Google Shape;301;p45"/>
          <p:cNvPicPr preferRelativeResize="0"/>
          <p:nvPr/>
        </p:nvPicPr>
        <p:blipFill>
          <a:blip r:embed="rId4">
            <a:alphaModFix/>
          </a:blip>
          <a:stretch>
            <a:fillRect/>
          </a:stretch>
        </p:blipFill>
        <p:spPr>
          <a:xfrm>
            <a:off x="2819675" y="1986362"/>
            <a:ext cx="3065500" cy="2269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Complex Logistic Regression </a:t>
            </a:r>
            <a:r>
              <a:rPr lang="en"/>
              <a:t>Model Creation</a:t>
            </a:r>
            <a:endParaRPr/>
          </a:p>
        </p:txBody>
      </p:sp>
      <p:sp>
        <p:nvSpPr>
          <p:cNvPr id="307" name="Google Shape;307;p46"/>
          <p:cNvSpPr txBox="1"/>
          <p:nvPr>
            <p:ph idx="1" type="body"/>
          </p:nvPr>
        </p:nvSpPr>
        <p:spPr>
          <a:xfrm>
            <a:off x="471900" y="1823050"/>
            <a:ext cx="4100100" cy="30111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Similar approach to simple model (</a:t>
            </a:r>
            <a:r>
              <a:rPr lang="en"/>
              <a:t>Forward/Backward Variable Selection, CV using 10 folds, Mean AUC as error metric)</a:t>
            </a:r>
            <a:endParaRPr/>
          </a:p>
          <a:p>
            <a:pPr indent="-317500" lvl="0" marL="457200" rtl="0" algn="l">
              <a:spcBef>
                <a:spcPts val="0"/>
              </a:spcBef>
              <a:spcAft>
                <a:spcPts val="0"/>
              </a:spcAft>
              <a:buSzPts val="1400"/>
              <a:buChar char="●"/>
            </a:pPr>
            <a:r>
              <a:rPr lang="en"/>
              <a:t>Added single variable, polynomial variables, and interaction variables</a:t>
            </a:r>
            <a:endParaRPr/>
          </a:p>
          <a:p>
            <a:pPr indent="-317500" lvl="0" marL="457200" rtl="0" algn="l">
              <a:spcBef>
                <a:spcPts val="0"/>
              </a:spcBef>
              <a:spcAft>
                <a:spcPts val="0"/>
              </a:spcAft>
              <a:buSzPts val="1400"/>
              <a:buChar char="●"/>
            </a:pPr>
            <a:r>
              <a:rPr lang="en"/>
              <a:t>y ~ </a:t>
            </a:r>
            <a:r>
              <a:rPr lang="en"/>
              <a:t>poly(cons.conf.idx,10) + pdays + day_of_week*month + month*contact + cons.conf.idx*housing + poutcome*previous + poly(campaign,5) + poly(euribor3m,8)  + campaign*month + cons.conf.idx*age + poly(previous,6) + campaign*contact + poly(age,3)</a:t>
            </a:r>
            <a:endParaRPr/>
          </a:p>
        </p:txBody>
      </p:sp>
      <p:graphicFrame>
        <p:nvGraphicFramePr>
          <p:cNvPr id="308" name="Google Shape;308;p46"/>
          <p:cNvGraphicFramePr/>
          <p:nvPr/>
        </p:nvGraphicFramePr>
        <p:xfrm>
          <a:off x="4788175" y="1714875"/>
          <a:ext cx="3000000" cy="3000000"/>
        </p:xfrm>
        <a:graphic>
          <a:graphicData uri="http://schemas.openxmlformats.org/drawingml/2006/table">
            <a:tbl>
              <a:tblPr>
                <a:noFill/>
                <a:tableStyleId>{F701B251-343C-4CA0-8F75-DB2E4F28BD0F}</a:tableStyleId>
              </a:tblPr>
              <a:tblGrid>
                <a:gridCol w="2198525"/>
                <a:gridCol w="2028800"/>
              </a:tblGrid>
              <a:tr h="91000">
                <a:tc>
                  <a:txBody>
                    <a:bodyPr/>
                    <a:lstStyle/>
                    <a:p>
                      <a:pPr indent="0" lvl="0" marL="0" rtl="0" algn="l">
                        <a:spcBef>
                          <a:spcPts val="0"/>
                        </a:spcBef>
                        <a:spcAft>
                          <a:spcPts val="0"/>
                        </a:spcAft>
                        <a:buNone/>
                      </a:pPr>
                      <a:r>
                        <a:rPr b="1" lang="en" sz="900"/>
                        <a:t>Variable</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AUC</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poly(nr.employed,9)</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0.7724</a:t>
                      </a:r>
                      <a:endParaRPr sz="900"/>
                    </a:p>
                  </a:txBody>
                  <a:tcPr marT="0" marB="91425" marR="0" marL="91425">
                    <a:lnT cap="flat" cmpd="sng" w="9525">
                      <a:solidFill>
                        <a:schemeClr val="dk2"/>
                      </a:solidFill>
                      <a:prstDash val="solid"/>
                      <a:round/>
                      <a:headEnd len="sm" w="sm" type="none"/>
                      <a:tailEnd len="sm" w="sm" type="none"/>
                    </a:lnT>
                  </a:tcPr>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poly(euribor3m,6)</a:t>
                      </a:r>
                      <a:endParaRPr sz="900"/>
                    </a:p>
                  </a:txBody>
                  <a:tcPr marT="0" marB="91425" marR="0" marL="91425"/>
                </a:tc>
                <a:tc>
                  <a:txBody>
                    <a:bodyPr/>
                    <a:lstStyle/>
                    <a:p>
                      <a:pPr indent="0" lvl="0" marL="0" rtl="0" algn="l">
                        <a:spcBef>
                          <a:spcPts val="0"/>
                        </a:spcBef>
                        <a:spcAft>
                          <a:spcPts val="0"/>
                        </a:spcAft>
                        <a:buNone/>
                      </a:pPr>
                      <a:r>
                        <a:rPr lang="en" sz="900"/>
                        <a:t>0.7832</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contact</a:t>
                      </a:r>
                      <a:endParaRPr sz="900"/>
                    </a:p>
                  </a:txBody>
                  <a:tcPr marT="0" marB="91425" marR="0" marL="91425"/>
                </a:tc>
                <a:tc>
                  <a:txBody>
                    <a:bodyPr/>
                    <a:lstStyle/>
                    <a:p>
                      <a:pPr indent="0" lvl="0" marL="0" rtl="0" algn="l">
                        <a:spcBef>
                          <a:spcPts val="0"/>
                        </a:spcBef>
                        <a:spcAft>
                          <a:spcPts val="0"/>
                        </a:spcAft>
                        <a:buNone/>
                      </a:pPr>
                      <a:r>
                        <a:rPr lang="en" sz="900"/>
                        <a:t>0.7893</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poutcome</a:t>
                      </a:r>
                      <a:endParaRPr sz="900"/>
                    </a:p>
                  </a:txBody>
                  <a:tcPr marT="0" marB="91425" marR="0" marL="91425"/>
                </a:tc>
                <a:tc>
                  <a:txBody>
                    <a:bodyPr/>
                    <a:lstStyle/>
                    <a:p>
                      <a:pPr indent="0" lvl="0" marL="0" rtl="0" algn="l">
                        <a:spcBef>
                          <a:spcPts val="0"/>
                        </a:spcBef>
                        <a:spcAft>
                          <a:spcPts val="0"/>
                        </a:spcAft>
                        <a:buNone/>
                      </a:pPr>
                      <a:r>
                        <a:rPr lang="en" sz="900"/>
                        <a:t>0.7949</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poly(cons.conf.idx,10)</a:t>
                      </a:r>
                      <a:endParaRPr sz="900"/>
                    </a:p>
                  </a:txBody>
                  <a:tcPr marT="0" marB="91425" marR="0" marL="91425"/>
                </a:tc>
                <a:tc>
                  <a:txBody>
                    <a:bodyPr/>
                    <a:lstStyle/>
                    <a:p>
                      <a:pPr indent="0" lvl="0" marL="0" rtl="0" algn="l">
                        <a:spcBef>
                          <a:spcPts val="0"/>
                        </a:spcBef>
                        <a:spcAft>
                          <a:spcPts val="0"/>
                        </a:spcAft>
                        <a:buNone/>
                      </a:pPr>
                      <a:r>
                        <a:rPr lang="en" sz="900"/>
                        <a:t>0.7965</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pdays</a:t>
                      </a:r>
                      <a:endParaRPr sz="900"/>
                    </a:p>
                  </a:txBody>
                  <a:tcPr marT="0" marB="91425" marR="0" marL="91425"/>
                </a:tc>
                <a:tc>
                  <a:txBody>
                    <a:bodyPr/>
                    <a:lstStyle/>
                    <a:p>
                      <a:pPr indent="0" lvl="0" marL="0" rtl="0" algn="l">
                        <a:spcBef>
                          <a:spcPts val="0"/>
                        </a:spcBef>
                        <a:spcAft>
                          <a:spcPts val="0"/>
                        </a:spcAft>
                        <a:buNone/>
                      </a:pPr>
                      <a:r>
                        <a:rPr lang="en" sz="900"/>
                        <a:t>0.7973</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poly(age,2)</a:t>
                      </a:r>
                      <a:endParaRPr sz="900"/>
                    </a:p>
                  </a:txBody>
                  <a:tcPr marT="0" marB="91425" marR="0" marL="91425"/>
                </a:tc>
                <a:tc>
                  <a:txBody>
                    <a:bodyPr/>
                    <a:lstStyle/>
                    <a:p>
                      <a:pPr indent="0" lvl="0" marL="0" rtl="0" algn="l">
                        <a:spcBef>
                          <a:spcPts val="0"/>
                        </a:spcBef>
                        <a:spcAft>
                          <a:spcPts val="0"/>
                        </a:spcAft>
                        <a:buNone/>
                      </a:pPr>
                      <a:r>
                        <a:rPr lang="en" sz="900"/>
                        <a:t>0.7979</a:t>
                      </a:r>
                      <a:endParaRPr sz="900"/>
                    </a:p>
                  </a:txBody>
                  <a:tcPr marT="0" marB="91425" marR="0" marL="91425"/>
                </a:tc>
              </a:tr>
              <a:tr h="91000">
                <a:tc>
                  <a:txBody>
                    <a:bodyPr/>
                    <a:lstStyle/>
                    <a:p>
                      <a:pPr indent="0" lvl="0" marL="0" rtl="0" algn="l">
                        <a:spcBef>
                          <a:spcPts val="0"/>
                        </a:spcBef>
                        <a:spcAft>
                          <a:spcPts val="0"/>
                        </a:spcAft>
                        <a:buNone/>
                      </a:pPr>
                      <a:r>
                        <a:rPr lang="en" sz="900"/>
                        <a:t>…</a:t>
                      </a:r>
                      <a:endParaRPr sz="900"/>
                    </a:p>
                  </a:txBody>
                  <a:tcPr marT="0" marB="91425" marR="0" marL="91425"/>
                </a:tc>
                <a:tc>
                  <a:txBody>
                    <a:bodyPr/>
                    <a:lstStyle/>
                    <a:p>
                      <a:pPr indent="0" lvl="0" marL="0" rtl="0" algn="l">
                        <a:spcBef>
                          <a:spcPts val="0"/>
                        </a:spcBef>
                        <a:spcAft>
                          <a:spcPts val="0"/>
                        </a:spcAft>
                        <a:buNone/>
                      </a:pPr>
                      <a:r>
                        <a:rPr lang="en" sz="900"/>
                        <a:t>…</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campaign*month</a:t>
                      </a:r>
                      <a:endParaRPr sz="900"/>
                    </a:p>
                  </a:txBody>
                  <a:tcPr marT="0" marB="91425" marR="0" marL="91425"/>
                </a:tc>
                <a:tc>
                  <a:txBody>
                    <a:bodyPr/>
                    <a:lstStyle/>
                    <a:p>
                      <a:pPr indent="0" lvl="0" marL="0" rtl="0" algn="l">
                        <a:spcBef>
                          <a:spcPts val="0"/>
                        </a:spcBef>
                        <a:spcAft>
                          <a:spcPts val="0"/>
                        </a:spcAft>
                        <a:buNone/>
                      </a:pPr>
                      <a:r>
                        <a:rPr lang="en" sz="900"/>
                        <a:t>0.8018</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FF0000"/>
                          </a:solidFill>
                        </a:rPr>
                        <a:t>remove</a:t>
                      </a:r>
                      <a:r>
                        <a:rPr lang="en" sz="900"/>
                        <a:t>) p</a:t>
                      </a:r>
                      <a:r>
                        <a:rPr lang="en" sz="900"/>
                        <a:t>outcome</a:t>
                      </a:r>
                      <a:r>
                        <a:rPr lang="en" sz="900"/>
                        <a:t>*campaign</a:t>
                      </a:r>
                      <a:endParaRPr sz="900"/>
                    </a:p>
                  </a:txBody>
                  <a:tcPr marT="0" marB="91425" marR="0" marL="91425"/>
                </a:tc>
                <a:tc>
                  <a:txBody>
                    <a:bodyPr/>
                    <a:lstStyle/>
                    <a:p>
                      <a:pPr indent="0" lvl="0" marL="0" rtl="0" algn="l">
                        <a:spcBef>
                          <a:spcPts val="0"/>
                        </a:spcBef>
                        <a:spcAft>
                          <a:spcPts val="0"/>
                        </a:spcAft>
                        <a:buNone/>
                      </a:pPr>
                      <a:r>
                        <a:rPr lang="en" sz="900"/>
                        <a:t>0.8023</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cons.conf.idx*age</a:t>
                      </a:r>
                      <a:endParaRPr sz="900"/>
                    </a:p>
                  </a:txBody>
                  <a:tcPr marT="0" marB="91425" marR="0" marL="91425"/>
                </a:tc>
                <a:tc>
                  <a:txBody>
                    <a:bodyPr/>
                    <a:lstStyle/>
                    <a:p>
                      <a:pPr indent="0" lvl="0" marL="0" rtl="0" algn="l">
                        <a:spcBef>
                          <a:spcPts val="0"/>
                        </a:spcBef>
                        <a:spcAft>
                          <a:spcPts val="0"/>
                        </a:spcAft>
                        <a:buNone/>
                      </a:pPr>
                      <a:r>
                        <a:rPr lang="en" sz="900"/>
                        <a:t>0.8024</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poly(previous,6)</a:t>
                      </a:r>
                      <a:endParaRPr sz="900"/>
                    </a:p>
                  </a:txBody>
                  <a:tcPr marT="0" marB="91425" marR="0" marL="91425"/>
                </a:tc>
                <a:tc>
                  <a:txBody>
                    <a:bodyPr/>
                    <a:lstStyle/>
                    <a:p>
                      <a:pPr indent="0" lvl="0" marL="0" rtl="0" algn="l">
                        <a:spcBef>
                          <a:spcPts val="0"/>
                        </a:spcBef>
                        <a:spcAft>
                          <a:spcPts val="0"/>
                        </a:spcAft>
                        <a:buNone/>
                      </a:pPr>
                      <a:r>
                        <a:rPr lang="en" sz="900"/>
                        <a:t>0.8026</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campaign*contact</a:t>
                      </a:r>
                      <a:endParaRPr sz="900"/>
                    </a:p>
                  </a:txBody>
                  <a:tcPr marT="0" marB="91425" marR="0" marL="91425"/>
                </a:tc>
                <a:tc>
                  <a:txBody>
                    <a:bodyPr/>
                    <a:lstStyle/>
                    <a:p>
                      <a:pPr indent="0" lvl="0" marL="0" rtl="0" algn="l">
                        <a:spcBef>
                          <a:spcPts val="0"/>
                        </a:spcBef>
                        <a:spcAft>
                          <a:spcPts val="0"/>
                        </a:spcAft>
                        <a:buNone/>
                      </a:pPr>
                      <a:r>
                        <a:rPr lang="en" sz="900"/>
                        <a:t>0.8030</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poly(age,3)</a:t>
                      </a:r>
                      <a:endParaRPr sz="900"/>
                    </a:p>
                  </a:txBody>
                  <a:tcPr marT="0" marB="91425" marR="0" marL="91425"/>
                </a:tc>
                <a:tc>
                  <a:txBody>
                    <a:bodyPr/>
                    <a:lstStyle/>
                    <a:p>
                      <a:pPr indent="0" lvl="0" marL="0" rtl="0" algn="l">
                        <a:spcBef>
                          <a:spcPts val="0"/>
                        </a:spcBef>
                        <a:spcAft>
                          <a:spcPts val="0"/>
                        </a:spcAft>
                        <a:buNone/>
                      </a:pPr>
                      <a:r>
                        <a:rPr lang="en" sz="900"/>
                        <a:t>0.8036</a:t>
                      </a:r>
                      <a:endParaRPr sz="900"/>
                    </a:p>
                  </a:txBody>
                  <a:tcPr marT="0" marB="91425" marR="0"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Complex</a:t>
            </a:r>
            <a:r>
              <a:rPr lang="en"/>
              <a:t> Logistic Regression</a:t>
            </a:r>
            <a:r>
              <a:rPr lang="en"/>
              <a:t> Confusion Matrix</a:t>
            </a:r>
            <a:endParaRPr/>
          </a:p>
        </p:txBody>
      </p:sp>
      <p:sp>
        <p:nvSpPr>
          <p:cNvPr id="314" name="Google Shape;314;p47"/>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AUC for training data was 0.8013</a:t>
            </a:r>
            <a:endParaRPr/>
          </a:p>
          <a:p>
            <a:pPr indent="-317500" lvl="0" marL="457200" rtl="0" algn="l">
              <a:spcBef>
                <a:spcPts val="0"/>
              </a:spcBef>
              <a:spcAft>
                <a:spcPts val="0"/>
              </a:spcAft>
              <a:buSzPts val="1400"/>
              <a:buChar char="●"/>
            </a:pPr>
            <a:r>
              <a:rPr lang="en"/>
              <a:t>Threshold for highest F1 was 0.7354</a:t>
            </a:r>
            <a:endParaRPr/>
          </a:p>
          <a:p>
            <a:pPr indent="-317500" lvl="0" marL="457200" rtl="0" algn="l">
              <a:spcBef>
                <a:spcPts val="0"/>
              </a:spcBef>
              <a:spcAft>
                <a:spcPts val="0"/>
              </a:spcAft>
              <a:buSzPts val="1400"/>
              <a:buChar char="●"/>
            </a:pPr>
            <a:r>
              <a:rPr lang="en"/>
              <a:t>Highest F1 score was 0.5073</a:t>
            </a:r>
            <a:endParaRPr/>
          </a:p>
          <a:p>
            <a:pPr indent="-317500" lvl="0" marL="457200" rtl="0" algn="l">
              <a:spcBef>
                <a:spcPts val="0"/>
              </a:spcBef>
              <a:spcAft>
                <a:spcPts val="0"/>
              </a:spcAft>
              <a:buSzPts val="1400"/>
              <a:buChar char="●"/>
            </a:pPr>
            <a:r>
              <a:rPr lang="en"/>
              <a:t>All relevant metrics improved </a:t>
            </a:r>
            <a:r>
              <a:rPr lang="en"/>
              <a:t>from</a:t>
            </a:r>
            <a:r>
              <a:rPr lang="en"/>
              <a:t> simple logistic model</a:t>
            </a:r>
            <a:endParaRPr/>
          </a:p>
        </p:txBody>
      </p:sp>
      <p:pic>
        <p:nvPicPr>
          <p:cNvPr id="315" name="Google Shape;315;p47"/>
          <p:cNvPicPr preferRelativeResize="0"/>
          <p:nvPr/>
        </p:nvPicPr>
        <p:blipFill>
          <a:blip r:embed="rId3">
            <a:alphaModFix/>
          </a:blip>
          <a:stretch>
            <a:fillRect/>
          </a:stretch>
        </p:blipFill>
        <p:spPr>
          <a:xfrm>
            <a:off x="5223700" y="1774650"/>
            <a:ext cx="2923407" cy="3332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LDA/QDA Confusion Matrix</a:t>
            </a:r>
            <a:endParaRPr/>
          </a:p>
        </p:txBody>
      </p:sp>
      <p:sp>
        <p:nvSpPr>
          <p:cNvPr id="321" name="Google Shape;321;p48"/>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LDA model</a:t>
            </a:r>
            <a:endParaRPr/>
          </a:p>
          <a:p>
            <a:pPr indent="-317500" lvl="0" marL="457200" rtl="0" algn="l">
              <a:spcBef>
                <a:spcPts val="1200"/>
              </a:spcBef>
              <a:spcAft>
                <a:spcPts val="0"/>
              </a:spcAft>
              <a:buSzPts val="1400"/>
              <a:buChar char="●"/>
            </a:pPr>
            <a:r>
              <a:rPr lang="en"/>
              <a:t>AUC for training data was 0.7555</a:t>
            </a:r>
            <a:endParaRPr/>
          </a:p>
          <a:p>
            <a:pPr indent="-317500" lvl="0" marL="457200" rtl="0" algn="l">
              <a:spcBef>
                <a:spcPts val="0"/>
              </a:spcBef>
              <a:spcAft>
                <a:spcPts val="0"/>
              </a:spcAft>
              <a:buSzPts val="1400"/>
              <a:buChar char="●"/>
            </a:pPr>
            <a:r>
              <a:rPr lang="en"/>
              <a:t>Threshold for highest F1 was 0.2306</a:t>
            </a:r>
            <a:endParaRPr/>
          </a:p>
          <a:p>
            <a:pPr indent="-317500" lvl="0" marL="457200" rtl="0" algn="l">
              <a:spcBef>
                <a:spcPts val="0"/>
              </a:spcBef>
              <a:spcAft>
                <a:spcPts val="0"/>
              </a:spcAft>
              <a:buSzPts val="1400"/>
              <a:buChar char="●"/>
            </a:pPr>
            <a:r>
              <a:rPr lang="en"/>
              <a:t>Highest F1 score was 0.4561</a:t>
            </a:r>
            <a:endParaRPr/>
          </a:p>
          <a:p>
            <a:pPr indent="-317500" lvl="0" marL="457200" rtl="0" algn="l">
              <a:spcBef>
                <a:spcPts val="0"/>
              </a:spcBef>
              <a:spcAft>
                <a:spcPts val="0"/>
              </a:spcAft>
              <a:buSzPts val="1400"/>
              <a:buChar char="●"/>
            </a:pPr>
            <a:r>
              <a:rPr lang="en"/>
              <a:t>Used only numeric variables–y ~ emp.var.rate + cons.price.idx + euribor3m </a:t>
            </a:r>
            <a:endParaRPr/>
          </a:p>
          <a:p>
            <a:pPr indent="0" lvl="0" marL="0" rtl="0" algn="l">
              <a:spcBef>
                <a:spcPts val="1200"/>
              </a:spcBef>
              <a:spcAft>
                <a:spcPts val="1200"/>
              </a:spcAft>
              <a:buNone/>
            </a:pPr>
            <a:r>
              <a:t/>
            </a:r>
            <a:endParaRPr/>
          </a:p>
        </p:txBody>
      </p:sp>
      <p:pic>
        <p:nvPicPr>
          <p:cNvPr id="322" name="Google Shape;322;p48"/>
          <p:cNvPicPr preferRelativeResize="0"/>
          <p:nvPr/>
        </p:nvPicPr>
        <p:blipFill>
          <a:blip r:embed="rId3">
            <a:alphaModFix/>
          </a:blip>
          <a:stretch>
            <a:fillRect/>
          </a:stretch>
        </p:blipFill>
        <p:spPr>
          <a:xfrm>
            <a:off x="5545975" y="1749125"/>
            <a:ext cx="3148025" cy="3342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LDA/QDA Confusion Matrix</a:t>
            </a:r>
            <a:endParaRPr/>
          </a:p>
        </p:txBody>
      </p:sp>
      <p:sp>
        <p:nvSpPr>
          <p:cNvPr id="328" name="Google Shape;328;p49"/>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a:t>
            </a:r>
            <a:r>
              <a:rPr lang="en"/>
              <a:t>DA model</a:t>
            </a:r>
            <a:endParaRPr/>
          </a:p>
          <a:p>
            <a:pPr indent="-317500" lvl="0" marL="457200" rtl="0" algn="l">
              <a:spcBef>
                <a:spcPts val="1200"/>
              </a:spcBef>
              <a:spcAft>
                <a:spcPts val="0"/>
              </a:spcAft>
              <a:buSzPts val="1400"/>
              <a:buChar char="●"/>
            </a:pPr>
            <a:r>
              <a:rPr lang="en"/>
              <a:t>AUC for training data wa</a:t>
            </a:r>
            <a:r>
              <a:rPr lang="en"/>
              <a:t>s 0.7694</a:t>
            </a:r>
            <a:endParaRPr/>
          </a:p>
          <a:p>
            <a:pPr indent="-317500" lvl="0" marL="457200" rtl="0" algn="l">
              <a:spcBef>
                <a:spcPts val="0"/>
              </a:spcBef>
              <a:spcAft>
                <a:spcPts val="0"/>
              </a:spcAft>
              <a:buSzPts val="1400"/>
              <a:buChar char="●"/>
            </a:pPr>
            <a:r>
              <a:rPr lang="en"/>
              <a:t>Threshold for highest F1 was </a:t>
            </a:r>
            <a:r>
              <a:rPr lang="en"/>
              <a:t>0.1264</a:t>
            </a:r>
            <a:endParaRPr/>
          </a:p>
          <a:p>
            <a:pPr indent="-317500" lvl="0" marL="457200" rtl="0" algn="l">
              <a:spcBef>
                <a:spcPts val="0"/>
              </a:spcBef>
              <a:spcAft>
                <a:spcPts val="0"/>
              </a:spcAft>
              <a:buSzPts val="1400"/>
              <a:buChar char="●"/>
            </a:pPr>
            <a:r>
              <a:rPr lang="en"/>
              <a:t>Highest F1 score was </a:t>
            </a:r>
            <a:r>
              <a:rPr lang="en"/>
              <a:t>0.4681</a:t>
            </a:r>
            <a:endParaRPr/>
          </a:p>
          <a:p>
            <a:pPr indent="-317500" lvl="0" marL="457200" rtl="0" algn="l">
              <a:spcBef>
                <a:spcPts val="0"/>
              </a:spcBef>
              <a:spcAft>
                <a:spcPts val="0"/>
              </a:spcAft>
              <a:buSzPts val="1400"/>
              <a:buChar char="●"/>
            </a:pPr>
            <a:r>
              <a:rPr lang="en"/>
              <a:t>Used only numeric variables–y ~ emp.var.rate + cons.price.idx + euribor3m </a:t>
            </a:r>
            <a:endParaRPr/>
          </a:p>
          <a:p>
            <a:pPr indent="0" lvl="0" marL="0" rtl="0" algn="l">
              <a:spcBef>
                <a:spcPts val="1200"/>
              </a:spcBef>
              <a:spcAft>
                <a:spcPts val="1200"/>
              </a:spcAft>
              <a:buNone/>
            </a:pPr>
            <a:r>
              <a:t/>
            </a:r>
            <a:endParaRPr/>
          </a:p>
        </p:txBody>
      </p:sp>
      <p:pic>
        <p:nvPicPr>
          <p:cNvPr id="329" name="Google Shape;329;p49"/>
          <p:cNvPicPr preferRelativeResize="0"/>
          <p:nvPr/>
        </p:nvPicPr>
        <p:blipFill>
          <a:blip r:embed="rId3">
            <a:alphaModFix/>
          </a:blip>
          <a:stretch>
            <a:fillRect/>
          </a:stretch>
        </p:blipFill>
        <p:spPr>
          <a:xfrm>
            <a:off x="5105850" y="1762050"/>
            <a:ext cx="3228640" cy="3332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Random Forest Introduction</a:t>
            </a:r>
            <a:endParaRPr/>
          </a:p>
        </p:txBody>
      </p:sp>
      <p:sp>
        <p:nvSpPr>
          <p:cNvPr id="335" name="Google Shape;335;p50"/>
          <p:cNvSpPr txBox="1"/>
          <p:nvPr>
            <p:ph idx="1" type="body"/>
          </p:nvPr>
        </p:nvSpPr>
        <p:spPr>
          <a:xfrm>
            <a:off x="471900" y="1919075"/>
            <a:ext cx="4100100" cy="27102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a:t>Decision Trees split up Explanatory Variables into partitions</a:t>
            </a:r>
            <a:endParaRPr/>
          </a:p>
          <a:p>
            <a:pPr indent="-317500" lvl="0" marL="457200" rtl="0" algn="l">
              <a:spcBef>
                <a:spcPts val="0"/>
              </a:spcBef>
              <a:spcAft>
                <a:spcPts val="0"/>
              </a:spcAft>
              <a:buSzPts val="1400"/>
              <a:buChar char="●"/>
            </a:pPr>
            <a:r>
              <a:rPr lang="en"/>
              <a:t>Random Forest is a collection of Decision Trees</a:t>
            </a:r>
            <a:endParaRPr/>
          </a:p>
          <a:p>
            <a:pPr indent="-317500" lvl="0" marL="457200" rtl="0" algn="l">
              <a:spcBef>
                <a:spcPts val="0"/>
              </a:spcBef>
              <a:spcAft>
                <a:spcPts val="0"/>
              </a:spcAft>
              <a:buSzPts val="1400"/>
              <a:buChar char="●"/>
            </a:pPr>
            <a:r>
              <a:rPr lang="en"/>
              <a:t>Non-parametric Model</a:t>
            </a:r>
            <a:endParaRPr/>
          </a:p>
          <a:p>
            <a:pPr indent="-317500" lvl="0" marL="457200" rtl="0" algn="l">
              <a:spcBef>
                <a:spcPts val="0"/>
              </a:spcBef>
              <a:spcAft>
                <a:spcPts val="0"/>
              </a:spcAft>
              <a:buSzPts val="1400"/>
              <a:buChar char="●"/>
            </a:pPr>
            <a:r>
              <a:rPr lang="en"/>
              <a:t>Hyper-parameters </a:t>
            </a:r>
            <a:endParaRPr/>
          </a:p>
          <a:p>
            <a:pPr indent="-304800" lvl="1" marL="914400" rtl="0" algn="l">
              <a:spcBef>
                <a:spcPts val="0"/>
              </a:spcBef>
              <a:spcAft>
                <a:spcPts val="0"/>
              </a:spcAft>
              <a:buSzPts val="1200"/>
              <a:buChar char="○"/>
            </a:pPr>
            <a:r>
              <a:rPr lang="en"/>
              <a:t>Mtry = 2 </a:t>
            </a:r>
            <a:endParaRPr/>
          </a:p>
          <a:p>
            <a:pPr indent="-304800" lvl="2" marL="1371600" rtl="0" algn="l">
              <a:spcBef>
                <a:spcPts val="0"/>
              </a:spcBef>
              <a:spcAft>
                <a:spcPts val="0"/>
              </a:spcAft>
              <a:buSzPts val="1200"/>
              <a:buChar char="■"/>
            </a:pPr>
            <a:r>
              <a:rPr lang="en"/>
              <a:t>Amount of variables randomly selected each split</a:t>
            </a:r>
            <a:endParaRPr/>
          </a:p>
          <a:p>
            <a:pPr indent="-304800" lvl="1" marL="914400" rtl="0" algn="l">
              <a:spcBef>
                <a:spcPts val="0"/>
              </a:spcBef>
              <a:spcAft>
                <a:spcPts val="0"/>
              </a:spcAft>
              <a:buSzPts val="1200"/>
              <a:buChar char="○"/>
            </a:pPr>
            <a:r>
              <a:rPr lang="en"/>
              <a:t>Ntree = 6000</a:t>
            </a:r>
            <a:endParaRPr/>
          </a:p>
          <a:p>
            <a:pPr indent="-304800" lvl="2" marL="1371600" rtl="0" algn="l">
              <a:spcBef>
                <a:spcPts val="0"/>
              </a:spcBef>
              <a:spcAft>
                <a:spcPts val="0"/>
              </a:spcAft>
              <a:buSzPts val="1200"/>
              <a:buChar char="■"/>
            </a:pPr>
            <a:r>
              <a:rPr lang="en"/>
              <a:t>Amt of decision trees in the model</a:t>
            </a:r>
            <a:endParaRPr/>
          </a:p>
          <a:p>
            <a:pPr indent="-317500" lvl="0" marL="457200" rtl="0" algn="l">
              <a:spcBef>
                <a:spcPts val="0"/>
              </a:spcBef>
              <a:spcAft>
                <a:spcPts val="0"/>
              </a:spcAft>
              <a:buSzPts val="1400"/>
              <a:buChar char="●"/>
            </a:pPr>
            <a:r>
              <a:rPr lang="en"/>
              <a:t>Random Forests are generated differently each time</a:t>
            </a:r>
            <a:endParaRPr/>
          </a:p>
        </p:txBody>
      </p:sp>
      <p:pic>
        <p:nvPicPr>
          <p:cNvPr id="336" name="Google Shape;336;p50"/>
          <p:cNvPicPr preferRelativeResize="0"/>
          <p:nvPr/>
        </p:nvPicPr>
        <p:blipFill>
          <a:blip r:embed="rId3">
            <a:alphaModFix/>
          </a:blip>
          <a:stretch>
            <a:fillRect/>
          </a:stretch>
        </p:blipFill>
        <p:spPr>
          <a:xfrm>
            <a:off x="4795625" y="1919065"/>
            <a:ext cx="4713350" cy="2792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Random Forest: Confusion Matrix</a:t>
            </a:r>
            <a:endParaRPr/>
          </a:p>
        </p:txBody>
      </p:sp>
      <p:sp>
        <p:nvSpPr>
          <p:cNvPr id="342" name="Google Shape;342;p51"/>
          <p:cNvSpPr txBox="1"/>
          <p:nvPr>
            <p:ph idx="1" type="body"/>
          </p:nvPr>
        </p:nvSpPr>
        <p:spPr>
          <a:xfrm>
            <a:off x="471900" y="1919075"/>
            <a:ext cx="5010300" cy="2710200"/>
          </a:xfrm>
          <a:prstGeom prst="rect">
            <a:avLst/>
          </a:prstGeom>
        </p:spPr>
        <p:txBody>
          <a:bodyPr anchorCtr="0" anchor="t" bIns="91425" lIns="91425" spcFirstLastPara="1" rIns="91425" wrap="square" tIns="91425">
            <a:normAutofit fontScale="92500"/>
          </a:bodyPr>
          <a:lstStyle/>
          <a:p>
            <a:pPr indent="-310832" lvl="0" marL="457200" rtl="0" algn="l">
              <a:spcBef>
                <a:spcPts val="0"/>
              </a:spcBef>
              <a:spcAft>
                <a:spcPts val="0"/>
              </a:spcAft>
              <a:buSzPct val="100000"/>
              <a:buChar char="●"/>
            </a:pPr>
            <a:r>
              <a:rPr lang="en"/>
              <a:t>Tested 2 packages: Caret and randomForest, went along with the randomForest </a:t>
            </a:r>
            <a:r>
              <a:rPr lang="en"/>
              <a:t>because</a:t>
            </a:r>
            <a:r>
              <a:rPr lang="en"/>
              <a:t> the AUC was better by ~5%.</a:t>
            </a:r>
            <a:endParaRPr/>
          </a:p>
          <a:p>
            <a:pPr indent="-310832" lvl="0" marL="457200" rtl="0" algn="l">
              <a:spcBef>
                <a:spcPts val="0"/>
              </a:spcBef>
              <a:spcAft>
                <a:spcPts val="0"/>
              </a:spcAft>
              <a:buSzPct val="100000"/>
              <a:buChar char="●"/>
            </a:pPr>
            <a:r>
              <a:rPr lang="en"/>
              <a:t>We used  the simple Logistic model equation:  </a:t>
            </a:r>
            <a:r>
              <a:rPr lang="en"/>
              <a:t>y ~ month + poutcome + emp.var.rate + contact + cons.price.idx</a:t>
            </a:r>
            <a:endParaRPr/>
          </a:p>
          <a:p>
            <a:pPr indent="-310832" lvl="0" marL="457200" rtl="0" algn="l">
              <a:spcBef>
                <a:spcPts val="0"/>
              </a:spcBef>
              <a:spcAft>
                <a:spcPts val="0"/>
              </a:spcAft>
              <a:buSzPct val="100000"/>
              <a:buChar char="●"/>
            </a:pPr>
            <a:r>
              <a:rPr lang="en"/>
              <a:t>AUC for training data was 0.7044</a:t>
            </a:r>
            <a:endParaRPr/>
          </a:p>
          <a:p>
            <a:pPr indent="-310832" lvl="0" marL="457200" rtl="0" algn="l">
              <a:spcBef>
                <a:spcPts val="0"/>
              </a:spcBef>
              <a:spcAft>
                <a:spcPts val="0"/>
              </a:spcAft>
              <a:buSzPct val="100000"/>
              <a:buChar char="●"/>
            </a:pPr>
            <a:r>
              <a:rPr lang="en"/>
              <a:t>Threshold for highest F1 is 0</a:t>
            </a:r>
            <a:endParaRPr/>
          </a:p>
          <a:p>
            <a:pPr indent="-299085" lvl="1" marL="914400" rtl="0" algn="l">
              <a:spcBef>
                <a:spcPts val="0"/>
              </a:spcBef>
              <a:spcAft>
                <a:spcPts val="0"/>
              </a:spcAft>
              <a:buSzPct val="100000"/>
              <a:buChar char="○"/>
            </a:pPr>
            <a:r>
              <a:rPr lang="en"/>
              <a:t>Overfitting due to the high complexity of the RF model</a:t>
            </a:r>
            <a:endParaRPr/>
          </a:p>
          <a:p>
            <a:pPr indent="-299085" lvl="1" marL="914400" rtl="0" algn="l">
              <a:spcBef>
                <a:spcPts val="0"/>
              </a:spcBef>
              <a:spcAft>
                <a:spcPts val="0"/>
              </a:spcAft>
              <a:buSzPct val="100000"/>
              <a:buChar char="○"/>
            </a:pPr>
            <a:r>
              <a:rPr lang="en"/>
              <a:t>Models only output probabilities of 0 and 1</a:t>
            </a:r>
            <a:endParaRPr/>
          </a:p>
          <a:p>
            <a:pPr indent="-299085" lvl="1" marL="914400" rtl="0" algn="l">
              <a:spcBef>
                <a:spcPts val="0"/>
              </a:spcBef>
              <a:spcAft>
                <a:spcPts val="0"/>
              </a:spcAft>
              <a:buSzPct val="100000"/>
              <a:buChar char="○"/>
            </a:pPr>
            <a:r>
              <a:rPr lang="en"/>
              <a:t>Seems to be the case for both packages</a:t>
            </a:r>
            <a:endParaRPr/>
          </a:p>
          <a:p>
            <a:pPr indent="-310832" lvl="0" marL="457200" rtl="0" algn="l">
              <a:spcBef>
                <a:spcPts val="0"/>
              </a:spcBef>
              <a:spcAft>
                <a:spcPts val="0"/>
              </a:spcAft>
              <a:buSzPct val="100000"/>
              <a:buChar char="●"/>
            </a:pPr>
            <a:r>
              <a:rPr lang="en"/>
              <a:t>Highest F1 score was 0.4569</a:t>
            </a:r>
            <a:endParaRPr/>
          </a:p>
          <a:p>
            <a:pPr indent="0" lvl="0" marL="0" rtl="0" algn="l">
              <a:spcBef>
                <a:spcPts val="1200"/>
              </a:spcBef>
              <a:spcAft>
                <a:spcPts val="1200"/>
              </a:spcAft>
              <a:buNone/>
            </a:pPr>
            <a:r>
              <a:t/>
            </a:r>
            <a:endParaRPr/>
          </a:p>
        </p:txBody>
      </p:sp>
      <p:pic>
        <p:nvPicPr>
          <p:cNvPr id="343" name="Google Shape;343;p51"/>
          <p:cNvPicPr preferRelativeResize="0"/>
          <p:nvPr/>
        </p:nvPicPr>
        <p:blipFill>
          <a:blip r:embed="rId3">
            <a:alphaModFix/>
          </a:blip>
          <a:stretch>
            <a:fillRect/>
          </a:stretch>
        </p:blipFill>
        <p:spPr>
          <a:xfrm>
            <a:off x="5634600" y="1827325"/>
            <a:ext cx="2771325" cy="316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Note on Duration Variable</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Duration = last contact duration, in seconds (numeric)</a:t>
            </a:r>
            <a:endParaRPr/>
          </a:p>
          <a:p>
            <a:pPr indent="-342900" lvl="0" marL="457200" rtl="0" algn="l">
              <a:spcBef>
                <a:spcPts val="0"/>
              </a:spcBef>
              <a:spcAft>
                <a:spcPts val="0"/>
              </a:spcAft>
              <a:buSzPts val="1800"/>
              <a:buChar char="●"/>
            </a:pPr>
            <a:r>
              <a:rPr lang="en"/>
              <a:t>T</a:t>
            </a:r>
            <a:r>
              <a:rPr lang="en"/>
              <a:t>his attribute highly affects the output target (e.g., if duration=0 then y="no"). </a:t>
            </a:r>
            <a:endParaRPr/>
          </a:p>
          <a:p>
            <a:pPr indent="-342900" lvl="0" marL="457200" rtl="0" algn="l">
              <a:spcBef>
                <a:spcPts val="0"/>
              </a:spcBef>
              <a:spcAft>
                <a:spcPts val="0"/>
              </a:spcAft>
              <a:buSzPts val="1800"/>
              <a:buChar char="●"/>
            </a:pPr>
            <a:r>
              <a:rPr lang="en"/>
              <a:t>This input should only be included for benchmark purposes and should be discarded if the intention is to have a realistic predictive model.</a:t>
            </a:r>
            <a:endParaRPr/>
          </a:p>
          <a:p>
            <a:pPr indent="-342900" lvl="0" marL="457200" rtl="0" algn="l">
              <a:spcBef>
                <a:spcPts val="0"/>
              </a:spcBef>
              <a:spcAft>
                <a:spcPts val="0"/>
              </a:spcAft>
              <a:buSzPts val="1800"/>
              <a:buChar char="●"/>
            </a:pPr>
            <a:r>
              <a:rPr lang="en"/>
              <a:t>We decided to remove the variable from our analysis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Random Forest: Contribution Plots</a:t>
            </a:r>
            <a:endParaRPr/>
          </a:p>
        </p:txBody>
      </p:sp>
      <p:sp>
        <p:nvSpPr>
          <p:cNvPr id="349" name="Google Shape;349;p52"/>
          <p:cNvSpPr txBox="1"/>
          <p:nvPr>
            <p:ph idx="1" type="body"/>
          </p:nvPr>
        </p:nvSpPr>
        <p:spPr>
          <a:xfrm>
            <a:off x="471900" y="1919075"/>
            <a:ext cx="2910900" cy="27102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a:t>The 3 most </a:t>
            </a:r>
            <a:r>
              <a:rPr lang="en"/>
              <a:t>impactful</a:t>
            </a:r>
            <a:r>
              <a:rPr lang="en"/>
              <a:t> variables based on the overall accuracy to the models are Poutcome, emp.var.rate, cons.price.idx.</a:t>
            </a:r>
            <a:endParaRPr/>
          </a:p>
          <a:p>
            <a:pPr indent="-317500" lvl="0" marL="457200" rtl="0" algn="l">
              <a:spcBef>
                <a:spcPts val="0"/>
              </a:spcBef>
              <a:spcAft>
                <a:spcPts val="0"/>
              </a:spcAft>
              <a:buSzPts val="1400"/>
              <a:buChar char="●"/>
            </a:pPr>
            <a:r>
              <a:rPr lang="en"/>
              <a:t>The 3 </a:t>
            </a:r>
            <a:r>
              <a:rPr lang="en"/>
              <a:t>variables</a:t>
            </a:r>
            <a:r>
              <a:rPr lang="en"/>
              <a:t> that reduces model impurity (i.e. randomness) the most are also </a:t>
            </a:r>
            <a:r>
              <a:rPr lang="en"/>
              <a:t>Poutcome, emp.var.rate, cons.price.idx</a:t>
            </a:r>
            <a:endParaRPr/>
          </a:p>
          <a:p>
            <a:pPr indent="0" lvl="0" marL="0" rtl="0" algn="l">
              <a:spcBef>
                <a:spcPts val="1200"/>
              </a:spcBef>
              <a:spcAft>
                <a:spcPts val="1200"/>
              </a:spcAft>
              <a:buNone/>
            </a:pPr>
            <a:r>
              <a:t/>
            </a:r>
            <a:endParaRPr/>
          </a:p>
        </p:txBody>
      </p:sp>
      <p:pic>
        <p:nvPicPr>
          <p:cNvPr id="350" name="Google Shape;350;p52"/>
          <p:cNvPicPr preferRelativeResize="0"/>
          <p:nvPr/>
        </p:nvPicPr>
        <p:blipFill>
          <a:blip r:embed="rId3">
            <a:alphaModFix/>
          </a:blip>
          <a:stretch>
            <a:fillRect/>
          </a:stretch>
        </p:blipFill>
        <p:spPr>
          <a:xfrm>
            <a:off x="6305925" y="1919075"/>
            <a:ext cx="2765025" cy="2859651"/>
          </a:xfrm>
          <a:prstGeom prst="rect">
            <a:avLst/>
          </a:prstGeom>
          <a:noFill/>
          <a:ln>
            <a:noFill/>
          </a:ln>
        </p:spPr>
      </p:pic>
      <p:pic>
        <p:nvPicPr>
          <p:cNvPr id="351" name="Google Shape;351;p52"/>
          <p:cNvPicPr preferRelativeResize="0"/>
          <p:nvPr/>
        </p:nvPicPr>
        <p:blipFill>
          <a:blip r:embed="rId4">
            <a:alphaModFix/>
          </a:blip>
          <a:stretch>
            <a:fillRect/>
          </a:stretch>
        </p:blipFill>
        <p:spPr>
          <a:xfrm>
            <a:off x="3488975" y="1880750"/>
            <a:ext cx="2685250" cy="2859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Support Vector Machines (SVM)</a:t>
            </a:r>
            <a:endParaRPr/>
          </a:p>
        </p:txBody>
      </p:sp>
      <p:sp>
        <p:nvSpPr>
          <p:cNvPr id="357" name="Google Shape;357;p53"/>
          <p:cNvSpPr txBox="1"/>
          <p:nvPr>
            <p:ph idx="1" type="body"/>
          </p:nvPr>
        </p:nvSpPr>
        <p:spPr>
          <a:xfrm>
            <a:off x="471900" y="1887050"/>
            <a:ext cx="4638900" cy="3023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Non-parametric model for both regression and classification</a:t>
            </a:r>
            <a:endParaRPr/>
          </a:p>
          <a:p>
            <a:pPr indent="-317500" lvl="0" marL="457200" rtl="0" algn="l">
              <a:spcBef>
                <a:spcPts val="0"/>
              </a:spcBef>
              <a:spcAft>
                <a:spcPts val="0"/>
              </a:spcAft>
              <a:buSzPts val="1400"/>
              <a:buChar char="●"/>
            </a:pPr>
            <a:r>
              <a:rPr lang="en"/>
              <a:t>Creates a boundary (line, plane, or hyper-plan) of best fit to classify the data points</a:t>
            </a:r>
            <a:endParaRPr/>
          </a:p>
          <a:p>
            <a:pPr indent="-317500" lvl="0" marL="457200" rtl="0" algn="l">
              <a:spcBef>
                <a:spcPts val="0"/>
              </a:spcBef>
              <a:spcAft>
                <a:spcPts val="0"/>
              </a:spcAft>
              <a:buSzPts val="1400"/>
              <a:buChar char="●"/>
            </a:pPr>
            <a:r>
              <a:rPr lang="en"/>
              <a:t>Hyper-parameters for model creation:</a:t>
            </a:r>
            <a:endParaRPr/>
          </a:p>
          <a:p>
            <a:pPr indent="-304800" lvl="1" marL="914400" rtl="0" algn="l">
              <a:spcBef>
                <a:spcPts val="0"/>
              </a:spcBef>
              <a:spcAft>
                <a:spcPts val="0"/>
              </a:spcAft>
              <a:buSzPts val="1200"/>
              <a:buChar char="○"/>
            </a:pPr>
            <a:r>
              <a:rPr lang="en"/>
              <a:t>Kernel</a:t>
            </a:r>
            <a:r>
              <a:rPr lang="en"/>
              <a:t> = type of curve (line, polynomial, radial, etc.)</a:t>
            </a:r>
            <a:endParaRPr/>
          </a:p>
          <a:p>
            <a:pPr indent="-304800" lvl="1" marL="914400" rtl="0" algn="l">
              <a:spcBef>
                <a:spcPts val="0"/>
              </a:spcBef>
              <a:spcAft>
                <a:spcPts val="0"/>
              </a:spcAft>
              <a:buSzPts val="1200"/>
              <a:buChar char="○"/>
            </a:pPr>
            <a:r>
              <a:rPr lang="en"/>
              <a:t>Gamma = affects the fluctuations in the boundary</a:t>
            </a:r>
            <a:endParaRPr/>
          </a:p>
          <a:p>
            <a:pPr indent="-304800" lvl="1" marL="914400" rtl="0" algn="l">
              <a:spcBef>
                <a:spcPts val="0"/>
              </a:spcBef>
              <a:spcAft>
                <a:spcPts val="0"/>
              </a:spcAft>
              <a:buSzPts val="1200"/>
              <a:buChar char="○"/>
            </a:pPr>
            <a:r>
              <a:rPr lang="en"/>
              <a:t>Cost = affects the bias / variance trade-off</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270990" lvl="0" marL="457200" rtl="0" algn="l">
              <a:spcBef>
                <a:spcPts val="1200"/>
              </a:spcBef>
              <a:spcAft>
                <a:spcPts val="0"/>
              </a:spcAft>
              <a:buSzPts val="668"/>
              <a:buChar char="●"/>
            </a:pPr>
            <a:r>
              <a:rPr lang="en" sz="667"/>
              <a:t>Pictures from: https://medium.com/@myselfaman12345/c-and-gamma-in-svm-e6cee48626be</a:t>
            </a:r>
            <a:endParaRPr sz="667"/>
          </a:p>
        </p:txBody>
      </p:sp>
      <p:pic>
        <p:nvPicPr>
          <p:cNvPr id="358" name="Google Shape;358;p53"/>
          <p:cNvPicPr preferRelativeResize="0"/>
          <p:nvPr/>
        </p:nvPicPr>
        <p:blipFill>
          <a:blip r:embed="rId3">
            <a:alphaModFix/>
          </a:blip>
          <a:stretch>
            <a:fillRect/>
          </a:stretch>
        </p:blipFill>
        <p:spPr>
          <a:xfrm>
            <a:off x="5519275" y="1751238"/>
            <a:ext cx="2710925" cy="1729325"/>
          </a:xfrm>
          <a:prstGeom prst="rect">
            <a:avLst/>
          </a:prstGeom>
          <a:noFill/>
          <a:ln>
            <a:noFill/>
          </a:ln>
        </p:spPr>
      </p:pic>
      <p:pic>
        <p:nvPicPr>
          <p:cNvPr id="359" name="Google Shape;359;p53"/>
          <p:cNvPicPr preferRelativeResize="0"/>
          <p:nvPr/>
        </p:nvPicPr>
        <p:blipFill>
          <a:blip r:embed="rId4">
            <a:alphaModFix/>
          </a:blip>
          <a:stretch>
            <a:fillRect/>
          </a:stretch>
        </p:blipFill>
        <p:spPr>
          <a:xfrm>
            <a:off x="5519275" y="3507575"/>
            <a:ext cx="2807226" cy="1550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4"/>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SVM Training Confusion Matrix</a:t>
            </a:r>
            <a:endParaRPr/>
          </a:p>
        </p:txBody>
      </p:sp>
      <p:sp>
        <p:nvSpPr>
          <p:cNvPr id="365" name="Google Shape;365;p54"/>
          <p:cNvSpPr txBox="1"/>
          <p:nvPr>
            <p:ph idx="1" type="body"/>
          </p:nvPr>
        </p:nvSpPr>
        <p:spPr>
          <a:xfrm>
            <a:off x="471900" y="1919075"/>
            <a:ext cx="5010300" cy="27102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lang="en"/>
              <a:t>We used y ~ euribor3m + month + poutcome + contact + cons.conf.idx + campaign + previous + age + housing + day_of_week</a:t>
            </a:r>
            <a:endParaRPr/>
          </a:p>
          <a:p>
            <a:pPr indent="-299085" lvl="1" marL="914400" rtl="0" algn="l">
              <a:spcBef>
                <a:spcPts val="0"/>
              </a:spcBef>
              <a:spcAft>
                <a:spcPts val="0"/>
              </a:spcAft>
              <a:buSzPct val="100000"/>
              <a:buChar char="○"/>
            </a:pPr>
            <a:r>
              <a:rPr lang="en"/>
              <a:t>All the variables from the complex model, just none of the complexity</a:t>
            </a:r>
            <a:endParaRPr/>
          </a:p>
          <a:p>
            <a:pPr indent="-310832" lvl="0" marL="457200" rtl="0" algn="l">
              <a:spcBef>
                <a:spcPts val="0"/>
              </a:spcBef>
              <a:spcAft>
                <a:spcPts val="0"/>
              </a:spcAft>
              <a:buSzPct val="100000"/>
              <a:buChar char="●"/>
            </a:pPr>
            <a:r>
              <a:rPr lang="en"/>
              <a:t>Cost = 10 (less variance)</a:t>
            </a:r>
            <a:endParaRPr/>
          </a:p>
          <a:p>
            <a:pPr indent="-310832" lvl="0" marL="457200" rtl="0" algn="l">
              <a:spcBef>
                <a:spcPts val="0"/>
              </a:spcBef>
              <a:spcAft>
                <a:spcPts val="0"/>
              </a:spcAft>
              <a:buSzPct val="100000"/>
              <a:buChar char="●"/>
            </a:pPr>
            <a:r>
              <a:rPr lang="en"/>
              <a:t>Gamma = 1 (more fluctuations)</a:t>
            </a:r>
            <a:endParaRPr/>
          </a:p>
          <a:p>
            <a:pPr indent="-310832" lvl="0" marL="457200" rtl="0" algn="l">
              <a:spcBef>
                <a:spcPts val="0"/>
              </a:spcBef>
              <a:spcAft>
                <a:spcPts val="0"/>
              </a:spcAft>
              <a:buSzPct val="100000"/>
              <a:buChar char="●"/>
            </a:pPr>
            <a:r>
              <a:rPr lang="en"/>
              <a:t>Thresholds were very low (0.08-0.10)</a:t>
            </a:r>
            <a:endParaRPr/>
          </a:p>
          <a:p>
            <a:pPr indent="-310832" lvl="0" marL="457200" rtl="0" algn="l">
              <a:spcBef>
                <a:spcPts val="0"/>
              </a:spcBef>
              <a:spcAft>
                <a:spcPts val="0"/>
              </a:spcAft>
              <a:buSzPct val="100000"/>
              <a:buChar char="●"/>
            </a:pPr>
            <a:r>
              <a:rPr lang="en"/>
              <a:t>F1 = 0.65, AUC = 0.8513, highest values we’ve seen on the training data</a:t>
            </a:r>
            <a:endParaRPr/>
          </a:p>
          <a:p>
            <a:pPr indent="-310832" lvl="0" marL="457200" rtl="0" algn="l">
              <a:spcBef>
                <a:spcPts val="0"/>
              </a:spcBef>
              <a:spcAft>
                <a:spcPts val="0"/>
              </a:spcAft>
              <a:buSzPct val="100000"/>
              <a:buChar char="●"/>
            </a:pPr>
            <a:r>
              <a:rPr lang="en"/>
              <a:t>Sensitivity = 0.6163, PPV = 0.6901</a:t>
            </a:r>
            <a:endParaRPr/>
          </a:p>
          <a:p>
            <a:pPr indent="-299085" lvl="1" marL="914400" rtl="0" algn="l">
              <a:spcBef>
                <a:spcPts val="0"/>
              </a:spcBef>
              <a:spcAft>
                <a:spcPts val="0"/>
              </a:spcAft>
              <a:buSzPct val="100000"/>
              <a:buChar char="○"/>
            </a:pPr>
            <a:r>
              <a:rPr lang="en"/>
              <a:t>Usually Sensitivity &gt; PPV</a:t>
            </a:r>
            <a:endParaRPr/>
          </a:p>
          <a:p>
            <a:pPr indent="0" lvl="0" marL="0" rtl="0" algn="l">
              <a:spcBef>
                <a:spcPts val="1200"/>
              </a:spcBef>
              <a:spcAft>
                <a:spcPts val="1200"/>
              </a:spcAft>
              <a:buNone/>
            </a:pPr>
            <a:r>
              <a:t/>
            </a:r>
            <a:endParaRPr/>
          </a:p>
        </p:txBody>
      </p:sp>
      <p:pic>
        <p:nvPicPr>
          <p:cNvPr id="366" name="Google Shape;366;p54"/>
          <p:cNvPicPr preferRelativeResize="0"/>
          <p:nvPr/>
        </p:nvPicPr>
        <p:blipFill>
          <a:blip r:embed="rId3">
            <a:alphaModFix/>
          </a:blip>
          <a:stretch>
            <a:fillRect/>
          </a:stretch>
        </p:blipFill>
        <p:spPr>
          <a:xfrm>
            <a:off x="5668275" y="1716475"/>
            <a:ext cx="2933399" cy="3332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5"/>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ROC Curves</a:t>
            </a:r>
            <a:endParaRPr/>
          </a:p>
        </p:txBody>
      </p:sp>
      <p:pic>
        <p:nvPicPr>
          <p:cNvPr id="372" name="Google Shape;372;p55"/>
          <p:cNvPicPr preferRelativeResize="0"/>
          <p:nvPr/>
        </p:nvPicPr>
        <p:blipFill>
          <a:blip r:embed="rId3">
            <a:alphaModFix/>
          </a:blip>
          <a:stretch>
            <a:fillRect/>
          </a:stretch>
        </p:blipFill>
        <p:spPr>
          <a:xfrm>
            <a:off x="6632126" y="3353925"/>
            <a:ext cx="2327824" cy="1752450"/>
          </a:xfrm>
          <a:prstGeom prst="rect">
            <a:avLst/>
          </a:prstGeom>
          <a:noFill/>
          <a:ln>
            <a:noFill/>
          </a:ln>
        </p:spPr>
      </p:pic>
      <p:pic>
        <p:nvPicPr>
          <p:cNvPr id="373" name="Google Shape;373;p55"/>
          <p:cNvPicPr preferRelativeResize="0"/>
          <p:nvPr/>
        </p:nvPicPr>
        <p:blipFill>
          <a:blip r:embed="rId4">
            <a:alphaModFix/>
          </a:blip>
          <a:stretch>
            <a:fillRect/>
          </a:stretch>
        </p:blipFill>
        <p:spPr>
          <a:xfrm>
            <a:off x="351600" y="1716501"/>
            <a:ext cx="2196025" cy="1653214"/>
          </a:xfrm>
          <a:prstGeom prst="rect">
            <a:avLst/>
          </a:prstGeom>
          <a:noFill/>
          <a:ln>
            <a:noFill/>
          </a:ln>
        </p:spPr>
      </p:pic>
      <p:pic>
        <p:nvPicPr>
          <p:cNvPr id="374" name="Google Shape;374;p55"/>
          <p:cNvPicPr preferRelativeResize="0"/>
          <p:nvPr/>
        </p:nvPicPr>
        <p:blipFill>
          <a:blip r:embed="rId5">
            <a:alphaModFix/>
          </a:blip>
          <a:stretch>
            <a:fillRect/>
          </a:stretch>
        </p:blipFill>
        <p:spPr>
          <a:xfrm>
            <a:off x="351600" y="3414450"/>
            <a:ext cx="2247400" cy="1691925"/>
          </a:xfrm>
          <a:prstGeom prst="rect">
            <a:avLst/>
          </a:prstGeom>
          <a:noFill/>
          <a:ln>
            <a:noFill/>
          </a:ln>
        </p:spPr>
      </p:pic>
      <p:pic>
        <p:nvPicPr>
          <p:cNvPr id="375" name="Google Shape;375;p55"/>
          <p:cNvPicPr preferRelativeResize="0"/>
          <p:nvPr/>
        </p:nvPicPr>
        <p:blipFill>
          <a:blip r:embed="rId6">
            <a:alphaModFix/>
          </a:blip>
          <a:stretch>
            <a:fillRect/>
          </a:stretch>
        </p:blipFill>
        <p:spPr>
          <a:xfrm>
            <a:off x="3334825" y="1732288"/>
            <a:ext cx="2391800" cy="1621632"/>
          </a:xfrm>
          <a:prstGeom prst="rect">
            <a:avLst/>
          </a:prstGeom>
          <a:noFill/>
          <a:ln>
            <a:noFill/>
          </a:ln>
        </p:spPr>
      </p:pic>
      <p:pic>
        <p:nvPicPr>
          <p:cNvPr id="376" name="Google Shape;376;p55"/>
          <p:cNvPicPr preferRelativeResize="0"/>
          <p:nvPr/>
        </p:nvPicPr>
        <p:blipFill>
          <a:blip r:embed="rId7">
            <a:alphaModFix/>
          </a:blip>
          <a:stretch>
            <a:fillRect/>
          </a:stretch>
        </p:blipFill>
        <p:spPr>
          <a:xfrm>
            <a:off x="3334825" y="3433000"/>
            <a:ext cx="2391800" cy="1691925"/>
          </a:xfrm>
          <a:prstGeom prst="rect">
            <a:avLst/>
          </a:prstGeom>
          <a:noFill/>
          <a:ln>
            <a:noFill/>
          </a:ln>
        </p:spPr>
      </p:pic>
      <p:pic>
        <p:nvPicPr>
          <p:cNvPr id="377" name="Google Shape;377;p55"/>
          <p:cNvPicPr preferRelativeResize="0"/>
          <p:nvPr/>
        </p:nvPicPr>
        <p:blipFill>
          <a:blip r:embed="rId8">
            <a:alphaModFix/>
          </a:blip>
          <a:stretch>
            <a:fillRect/>
          </a:stretch>
        </p:blipFill>
        <p:spPr>
          <a:xfrm>
            <a:off x="6576625" y="1790227"/>
            <a:ext cx="2327825" cy="1479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6"/>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Model Validations</a:t>
            </a:r>
            <a:endParaRPr/>
          </a:p>
        </p:txBody>
      </p:sp>
      <p:graphicFrame>
        <p:nvGraphicFramePr>
          <p:cNvPr id="383" name="Google Shape;383;p56"/>
          <p:cNvGraphicFramePr/>
          <p:nvPr/>
        </p:nvGraphicFramePr>
        <p:xfrm>
          <a:off x="574200" y="1936200"/>
          <a:ext cx="3000000" cy="3000000"/>
        </p:xfrm>
        <a:graphic>
          <a:graphicData uri="http://schemas.openxmlformats.org/drawingml/2006/table">
            <a:tbl>
              <a:tblPr>
                <a:noFill/>
                <a:tableStyleId>{F701B251-343C-4CA0-8F75-DB2E4F28BD0F}</a:tableStyleId>
              </a:tblPr>
              <a:tblGrid>
                <a:gridCol w="1916975"/>
                <a:gridCol w="882175"/>
                <a:gridCol w="899850"/>
                <a:gridCol w="884950"/>
                <a:gridCol w="684250"/>
                <a:gridCol w="696825"/>
                <a:gridCol w="827175"/>
                <a:gridCol w="848900"/>
              </a:tblGrid>
              <a:tr h="267450">
                <a:tc>
                  <a:txBody>
                    <a:bodyPr/>
                    <a:lstStyle/>
                    <a:p>
                      <a:pPr indent="0" lvl="0" marL="0" rtl="0" algn="l">
                        <a:spcBef>
                          <a:spcPts val="0"/>
                        </a:spcBef>
                        <a:spcAft>
                          <a:spcPts val="0"/>
                        </a:spcAft>
                        <a:buNone/>
                      </a:pPr>
                      <a:r>
                        <a:rPr b="1" lang="en" sz="1000"/>
                        <a:t>Model</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Sensitivity</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Specificity</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Prevalence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PPV</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NPV</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F1</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AUROC</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7525">
                <a:tc>
                  <a:txBody>
                    <a:bodyPr/>
                    <a:lstStyle/>
                    <a:p>
                      <a:pPr indent="0" lvl="0" marL="0" rtl="0" algn="l">
                        <a:spcBef>
                          <a:spcPts val="0"/>
                        </a:spcBef>
                        <a:spcAft>
                          <a:spcPts val="0"/>
                        </a:spcAft>
                        <a:buNone/>
                      </a:pPr>
                      <a:r>
                        <a:rPr lang="en" sz="1000"/>
                        <a:t>Simple Logistic Regression</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0.4929</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0.9221</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0.1106</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0.4402</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0.9360</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0.4650</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0.7868</a:t>
                      </a:r>
                      <a:endParaRPr sz="1000"/>
                    </a:p>
                  </a:txBody>
                  <a:tcPr marT="0" marB="91425" marR="0" marL="91425">
                    <a:lnT cap="flat" cmpd="sng" w="9525">
                      <a:solidFill>
                        <a:schemeClr val="dk2"/>
                      </a:solidFill>
                      <a:prstDash val="solid"/>
                      <a:round/>
                      <a:headEnd len="sm" w="sm" type="none"/>
                      <a:tailEnd len="sm" w="sm" type="none"/>
                    </a:lnT>
                  </a:tcPr>
                </a:tc>
              </a:tr>
              <a:tr h="247525">
                <a:tc>
                  <a:txBody>
                    <a:bodyPr/>
                    <a:lstStyle/>
                    <a:p>
                      <a:pPr indent="0" lvl="0" marL="0" rtl="0" algn="l">
                        <a:spcBef>
                          <a:spcPts val="0"/>
                        </a:spcBef>
                        <a:spcAft>
                          <a:spcPts val="0"/>
                        </a:spcAft>
                        <a:buNone/>
                      </a:pPr>
                      <a:r>
                        <a:rPr lang="en" sz="1000"/>
                        <a:t>Complex Logistic Regression</a:t>
                      </a:r>
                      <a:endParaRPr sz="1000"/>
                    </a:p>
                  </a:txBody>
                  <a:tcPr marT="0" marB="91425" marR="0" marL="91425"/>
                </a:tc>
                <a:tc>
                  <a:txBody>
                    <a:bodyPr/>
                    <a:lstStyle/>
                    <a:p>
                      <a:pPr indent="0" lvl="0" marL="0" rtl="0" algn="l">
                        <a:spcBef>
                          <a:spcPts val="0"/>
                        </a:spcBef>
                        <a:spcAft>
                          <a:spcPts val="0"/>
                        </a:spcAft>
                        <a:buNone/>
                      </a:pPr>
                      <a:r>
                        <a:rPr b="1" lang="en" sz="1000"/>
                        <a:t>0.5280</a:t>
                      </a:r>
                      <a:endParaRPr b="1" sz="1000"/>
                    </a:p>
                  </a:txBody>
                  <a:tcPr marT="0" marB="91425" marR="0" marL="91425"/>
                </a:tc>
                <a:tc>
                  <a:txBody>
                    <a:bodyPr/>
                    <a:lstStyle/>
                    <a:p>
                      <a:pPr indent="0" lvl="0" marL="0" rtl="0" algn="l">
                        <a:spcBef>
                          <a:spcPts val="0"/>
                        </a:spcBef>
                        <a:spcAft>
                          <a:spcPts val="0"/>
                        </a:spcAft>
                        <a:buNone/>
                      </a:pPr>
                      <a:r>
                        <a:rPr lang="en" sz="1000"/>
                        <a:t>0.9249</a:t>
                      </a:r>
                      <a:endParaRPr sz="1000"/>
                    </a:p>
                  </a:txBody>
                  <a:tcPr marT="0" marB="91425" marR="0" marL="91425"/>
                </a:tc>
                <a:tc>
                  <a:txBody>
                    <a:bodyPr/>
                    <a:lstStyle/>
                    <a:p>
                      <a:pPr indent="0" lvl="0" marL="0" rtl="0" algn="l">
                        <a:spcBef>
                          <a:spcPts val="0"/>
                        </a:spcBef>
                        <a:spcAft>
                          <a:spcPts val="0"/>
                        </a:spcAft>
                        <a:buNone/>
                      </a:pPr>
                      <a:r>
                        <a:rPr lang="en" sz="1000"/>
                        <a:t>0.1106</a:t>
                      </a:r>
                      <a:endParaRPr sz="1000"/>
                    </a:p>
                  </a:txBody>
                  <a:tcPr marT="0" marB="91425" marR="0" marL="91425"/>
                </a:tc>
                <a:tc>
                  <a:txBody>
                    <a:bodyPr/>
                    <a:lstStyle/>
                    <a:p>
                      <a:pPr indent="0" lvl="0" marL="0" rtl="0" algn="l">
                        <a:spcBef>
                          <a:spcPts val="0"/>
                        </a:spcBef>
                        <a:spcAft>
                          <a:spcPts val="0"/>
                        </a:spcAft>
                        <a:buNone/>
                      </a:pPr>
                      <a:r>
                        <a:rPr b="1" lang="en" sz="1000"/>
                        <a:t>0.4665</a:t>
                      </a:r>
                      <a:endParaRPr b="1" sz="1000"/>
                    </a:p>
                  </a:txBody>
                  <a:tcPr marT="0" marB="91425" marR="0" marL="91425"/>
                </a:tc>
                <a:tc>
                  <a:txBody>
                    <a:bodyPr/>
                    <a:lstStyle/>
                    <a:p>
                      <a:pPr indent="0" lvl="0" marL="0" rtl="0" algn="l">
                        <a:spcBef>
                          <a:spcPts val="0"/>
                        </a:spcBef>
                        <a:spcAft>
                          <a:spcPts val="0"/>
                        </a:spcAft>
                        <a:buNone/>
                      </a:pPr>
                      <a:r>
                        <a:rPr b="1" lang="en" sz="1000"/>
                        <a:t>0.9403</a:t>
                      </a:r>
                      <a:endParaRPr b="1" sz="1000"/>
                    </a:p>
                  </a:txBody>
                  <a:tcPr marT="0" marB="91425" marR="0" marL="91425"/>
                </a:tc>
                <a:tc>
                  <a:txBody>
                    <a:bodyPr/>
                    <a:lstStyle/>
                    <a:p>
                      <a:pPr indent="0" lvl="0" marL="0" rtl="0" algn="l">
                        <a:spcBef>
                          <a:spcPts val="0"/>
                        </a:spcBef>
                        <a:spcAft>
                          <a:spcPts val="0"/>
                        </a:spcAft>
                        <a:buNone/>
                      </a:pPr>
                      <a:r>
                        <a:rPr b="1" lang="en" sz="1000"/>
                        <a:t>0.4954</a:t>
                      </a:r>
                      <a:endParaRPr b="1" sz="1000"/>
                    </a:p>
                  </a:txBody>
                  <a:tcPr marT="0" marB="91425" marR="0" marL="91425"/>
                </a:tc>
                <a:tc>
                  <a:txBody>
                    <a:bodyPr/>
                    <a:lstStyle/>
                    <a:p>
                      <a:pPr indent="0" lvl="0" marL="0" rtl="0" algn="l">
                        <a:spcBef>
                          <a:spcPts val="0"/>
                        </a:spcBef>
                        <a:spcAft>
                          <a:spcPts val="0"/>
                        </a:spcAft>
                        <a:buNone/>
                      </a:pPr>
                      <a:r>
                        <a:rPr b="1" lang="en" sz="1000"/>
                        <a:t>0.8013</a:t>
                      </a:r>
                      <a:endParaRPr b="1" sz="1000"/>
                    </a:p>
                  </a:txBody>
                  <a:tcPr marT="0" marB="91425" marR="0" marL="91425"/>
                </a:tc>
              </a:tr>
              <a:tr h="247525">
                <a:tc>
                  <a:txBody>
                    <a:bodyPr/>
                    <a:lstStyle/>
                    <a:p>
                      <a:pPr indent="0" lvl="0" marL="0" rtl="0" algn="l">
                        <a:spcBef>
                          <a:spcPts val="0"/>
                        </a:spcBef>
                        <a:spcAft>
                          <a:spcPts val="0"/>
                        </a:spcAft>
                        <a:buNone/>
                      </a:pPr>
                      <a:r>
                        <a:rPr lang="en" sz="1000"/>
                        <a:t>LDA  Model </a:t>
                      </a:r>
                      <a:endParaRPr sz="1000"/>
                    </a:p>
                  </a:txBody>
                  <a:tcPr marT="0" marB="91425" marR="0" marL="91425"/>
                </a:tc>
                <a:tc>
                  <a:txBody>
                    <a:bodyPr/>
                    <a:lstStyle/>
                    <a:p>
                      <a:pPr indent="0" lvl="0" marL="0" rtl="0" algn="l">
                        <a:spcBef>
                          <a:spcPts val="0"/>
                        </a:spcBef>
                        <a:spcAft>
                          <a:spcPts val="0"/>
                        </a:spcAft>
                        <a:buNone/>
                      </a:pPr>
                      <a:r>
                        <a:rPr b="1" lang="en" sz="1000"/>
                        <a:t>0.4522</a:t>
                      </a:r>
                      <a:endParaRPr b="1" sz="1000"/>
                    </a:p>
                  </a:txBody>
                  <a:tcPr marT="0" marB="91425" marR="0" marL="91425"/>
                </a:tc>
                <a:tc>
                  <a:txBody>
                    <a:bodyPr/>
                    <a:lstStyle/>
                    <a:p>
                      <a:pPr indent="0" lvl="0" marL="0" rtl="0" algn="l">
                        <a:spcBef>
                          <a:spcPts val="0"/>
                        </a:spcBef>
                        <a:spcAft>
                          <a:spcPts val="0"/>
                        </a:spcAft>
                        <a:buNone/>
                      </a:pPr>
                      <a:r>
                        <a:rPr b="1" lang="en" sz="1000"/>
                        <a:t>0.9335</a:t>
                      </a:r>
                      <a:endParaRPr b="1" sz="1000"/>
                    </a:p>
                  </a:txBody>
                  <a:tcPr marT="0" marB="91425" marR="0" marL="91425"/>
                </a:tc>
                <a:tc>
                  <a:txBody>
                    <a:bodyPr/>
                    <a:lstStyle/>
                    <a:p>
                      <a:pPr indent="0" lvl="0" marL="0" rtl="0" algn="l">
                        <a:spcBef>
                          <a:spcPts val="0"/>
                        </a:spcBef>
                        <a:spcAft>
                          <a:spcPts val="0"/>
                        </a:spcAft>
                        <a:buNone/>
                      </a:pPr>
                      <a:r>
                        <a:rPr lang="en" sz="1000"/>
                        <a:t>0.1106</a:t>
                      </a:r>
                      <a:endParaRPr sz="1000"/>
                    </a:p>
                  </a:txBody>
                  <a:tcPr marT="0" marB="91425" marR="0" marL="91425"/>
                </a:tc>
                <a:tc>
                  <a:txBody>
                    <a:bodyPr/>
                    <a:lstStyle/>
                    <a:p>
                      <a:pPr indent="0" lvl="0" marL="0" rtl="0" algn="l">
                        <a:spcBef>
                          <a:spcPts val="0"/>
                        </a:spcBef>
                        <a:spcAft>
                          <a:spcPts val="0"/>
                        </a:spcAft>
                        <a:buNone/>
                      </a:pPr>
                      <a:r>
                        <a:rPr lang="en" sz="1000"/>
                        <a:t>0.4583</a:t>
                      </a:r>
                      <a:endParaRPr sz="1000"/>
                    </a:p>
                  </a:txBody>
                  <a:tcPr marT="0" marB="91425" marR="0" marL="91425"/>
                </a:tc>
                <a:tc>
                  <a:txBody>
                    <a:bodyPr/>
                    <a:lstStyle/>
                    <a:p>
                      <a:pPr indent="0" lvl="0" marL="0" rtl="0" algn="l">
                        <a:spcBef>
                          <a:spcPts val="0"/>
                        </a:spcBef>
                        <a:spcAft>
                          <a:spcPts val="0"/>
                        </a:spcAft>
                        <a:buNone/>
                      </a:pPr>
                      <a:r>
                        <a:rPr b="1" lang="en" sz="1000"/>
                        <a:t>0.9320</a:t>
                      </a:r>
                      <a:endParaRPr b="1" sz="1000"/>
                    </a:p>
                  </a:txBody>
                  <a:tcPr marT="0" marB="91425" marR="0" marL="91425"/>
                </a:tc>
                <a:tc>
                  <a:txBody>
                    <a:bodyPr/>
                    <a:lstStyle/>
                    <a:p>
                      <a:pPr indent="0" lvl="0" marL="0" rtl="0" algn="l">
                        <a:lnSpc>
                          <a:spcPct val="120000"/>
                        </a:lnSpc>
                        <a:spcBef>
                          <a:spcPts val="0"/>
                        </a:spcBef>
                        <a:spcAft>
                          <a:spcPts val="0"/>
                        </a:spcAft>
                        <a:buNone/>
                      </a:pPr>
                      <a:r>
                        <a:rPr lang="en" sz="1000"/>
                        <a:t>0.4552</a:t>
                      </a:r>
                      <a:endParaRPr sz="1000"/>
                    </a:p>
                  </a:txBody>
                  <a:tcPr marT="0" marB="91425" marR="0" marL="91425"/>
                </a:tc>
                <a:tc>
                  <a:txBody>
                    <a:bodyPr/>
                    <a:lstStyle/>
                    <a:p>
                      <a:pPr indent="0" lvl="0" marL="0" rtl="0" algn="l">
                        <a:spcBef>
                          <a:spcPts val="0"/>
                        </a:spcBef>
                        <a:spcAft>
                          <a:spcPts val="0"/>
                        </a:spcAft>
                        <a:buNone/>
                      </a:pPr>
                      <a:r>
                        <a:rPr lang="en" sz="1000"/>
                        <a:t>0.7506</a:t>
                      </a:r>
                      <a:endParaRPr sz="1000"/>
                    </a:p>
                  </a:txBody>
                  <a:tcPr marT="0" marB="91425" marR="0" marL="91425"/>
                </a:tc>
              </a:tr>
              <a:tr h="247525">
                <a:tc>
                  <a:txBody>
                    <a:bodyPr/>
                    <a:lstStyle/>
                    <a:p>
                      <a:pPr indent="0" lvl="0" marL="0" rtl="0" algn="l">
                        <a:spcBef>
                          <a:spcPts val="0"/>
                        </a:spcBef>
                        <a:spcAft>
                          <a:spcPts val="0"/>
                        </a:spcAft>
                        <a:buNone/>
                      </a:pPr>
                      <a:r>
                        <a:rPr lang="en" sz="1000"/>
                        <a:t>QDA  Model</a:t>
                      </a:r>
                      <a:endParaRPr sz="1000"/>
                    </a:p>
                  </a:txBody>
                  <a:tcPr marT="0" marB="91425" marR="0" marL="91425"/>
                </a:tc>
                <a:tc>
                  <a:txBody>
                    <a:bodyPr/>
                    <a:lstStyle/>
                    <a:p>
                      <a:pPr indent="0" lvl="0" marL="0" rtl="0" algn="l">
                        <a:spcBef>
                          <a:spcPts val="0"/>
                        </a:spcBef>
                        <a:spcAft>
                          <a:spcPts val="0"/>
                        </a:spcAft>
                        <a:buNone/>
                      </a:pPr>
                      <a:r>
                        <a:rPr lang="en" sz="1000"/>
                        <a:t>0.4829</a:t>
                      </a:r>
                      <a:endParaRPr sz="1000"/>
                    </a:p>
                  </a:txBody>
                  <a:tcPr marT="0" marB="91425" marR="0" marL="91425"/>
                </a:tc>
                <a:tc>
                  <a:txBody>
                    <a:bodyPr/>
                    <a:lstStyle/>
                    <a:p>
                      <a:pPr indent="0" lvl="0" marL="0" rtl="0" algn="l">
                        <a:spcBef>
                          <a:spcPts val="0"/>
                        </a:spcBef>
                        <a:spcAft>
                          <a:spcPts val="0"/>
                        </a:spcAft>
                        <a:buNone/>
                      </a:pPr>
                      <a:r>
                        <a:rPr lang="en" sz="1000"/>
                        <a:t>0.9255</a:t>
                      </a:r>
                      <a:endParaRPr sz="1000"/>
                    </a:p>
                  </a:txBody>
                  <a:tcPr marT="0" marB="91425" marR="0" marL="91425"/>
                </a:tc>
                <a:tc>
                  <a:txBody>
                    <a:bodyPr/>
                    <a:lstStyle/>
                    <a:p>
                      <a:pPr indent="0" lvl="0" marL="0" rtl="0" algn="l">
                        <a:spcBef>
                          <a:spcPts val="0"/>
                        </a:spcBef>
                        <a:spcAft>
                          <a:spcPts val="0"/>
                        </a:spcAft>
                        <a:buNone/>
                      </a:pPr>
                      <a:r>
                        <a:rPr lang="en" sz="1000"/>
                        <a:t>0.1106</a:t>
                      </a:r>
                      <a:endParaRPr sz="1000"/>
                    </a:p>
                  </a:txBody>
                  <a:tcPr marT="0" marB="91425" marR="0" marL="91425"/>
                </a:tc>
                <a:tc>
                  <a:txBody>
                    <a:bodyPr/>
                    <a:lstStyle/>
                    <a:p>
                      <a:pPr indent="0" lvl="0" marL="0" rtl="0" algn="l">
                        <a:spcBef>
                          <a:spcPts val="0"/>
                        </a:spcBef>
                        <a:spcAft>
                          <a:spcPts val="0"/>
                        </a:spcAft>
                        <a:buNone/>
                      </a:pPr>
                      <a:r>
                        <a:rPr lang="en" sz="1000"/>
                        <a:t>0.4463</a:t>
                      </a:r>
                      <a:endParaRPr sz="1000"/>
                    </a:p>
                  </a:txBody>
                  <a:tcPr marT="0" marB="91425" marR="0" marL="91425"/>
                </a:tc>
                <a:tc>
                  <a:txBody>
                    <a:bodyPr/>
                    <a:lstStyle/>
                    <a:p>
                      <a:pPr indent="0" lvl="0" marL="0" rtl="0" algn="l">
                        <a:spcBef>
                          <a:spcPts val="0"/>
                        </a:spcBef>
                        <a:spcAft>
                          <a:spcPts val="0"/>
                        </a:spcAft>
                        <a:buNone/>
                      </a:pPr>
                      <a:r>
                        <a:rPr lang="en" sz="1000"/>
                        <a:t>0.9351</a:t>
                      </a:r>
                      <a:endParaRPr sz="1000"/>
                    </a:p>
                  </a:txBody>
                  <a:tcPr marT="0" marB="91425" marR="0" marL="91425"/>
                </a:tc>
                <a:tc>
                  <a:txBody>
                    <a:bodyPr/>
                    <a:lstStyle/>
                    <a:p>
                      <a:pPr indent="0" lvl="0" marL="0" rtl="0" algn="l">
                        <a:lnSpc>
                          <a:spcPct val="120000"/>
                        </a:lnSpc>
                        <a:spcBef>
                          <a:spcPts val="0"/>
                        </a:spcBef>
                        <a:spcAft>
                          <a:spcPts val="0"/>
                        </a:spcAft>
                        <a:buNone/>
                      </a:pPr>
                      <a:r>
                        <a:rPr lang="en" sz="1000"/>
                        <a:t>0.4639</a:t>
                      </a:r>
                      <a:endParaRPr sz="1000"/>
                    </a:p>
                  </a:txBody>
                  <a:tcPr marT="0" marB="91425" marR="0" marL="91425"/>
                </a:tc>
                <a:tc>
                  <a:txBody>
                    <a:bodyPr/>
                    <a:lstStyle/>
                    <a:p>
                      <a:pPr indent="0" lvl="0" marL="0" rtl="0" algn="l">
                        <a:spcBef>
                          <a:spcPts val="0"/>
                        </a:spcBef>
                        <a:spcAft>
                          <a:spcPts val="0"/>
                        </a:spcAft>
                        <a:buNone/>
                      </a:pPr>
                      <a:r>
                        <a:rPr lang="en" sz="1000"/>
                        <a:t>0.7623</a:t>
                      </a:r>
                      <a:endParaRPr sz="1000"/>
                    </a:p>
                  </a:txBody>
                  <a:tcPr marT="0" marB="91425" marR="0" marL="91425"/>
                </a:tc>
              </a:tr>
              <a:tr h="244825">
                <a:tc>
                  <a:txBody>
                    <a:bodyPr/>
                    <a:lstStyle/>
                    <a:p>
                      <a:pPr indent="0" lvl="0" marL="0" rtl="0" algn="l">
                        <a:spcBef>
                          <a:spcPts val="0"/>
                        </a:spcBef>
                        <a:spcAft>
                          <a:spcPts val="0"/>
                        </a:spcAft>
                        <a:buNone/>
                      </a:pPr>
                      <a:r>
                        <a:rPr lang="en" sz="1000"/>
                        <a:t>Random Forest Model</a:t>
                      </a:r>
                      <a:endParaRPr sz="1000"/>
                    </a:p>
                  </a:txBody>
                  <a:tcPr marT="0" marB="91425" marR="0" marL="91425"/>
                </a:tc>
                <a:tc>
                  <a:txBody>
                    <a:bodyPr/>
                    <a:lstStyle/>
                    <a:p>
                      <a:pPr indent="0" lvl="0" marL="0" rtl="0" algn="l">
                        <a:spcBef>
                          <a:spcPts val="0"/>
                        </a:spcBef>
                        <a:spcAft>
                          <a:spcPts val="0"/>
                        </a:spcAft>
                        <a:buNone/>
                      </a:pPr>
                      <a:r>
                        <a:rPr lang="en" sz="1000"/>
                        <a:t>0.4775</a:t>
                      </a:r>
                      <a:endParaRPr sz="1000"/>
                    </a:p>
                  </a:txBody>
                  <a:tcPr marT="0" marB="91425" marR="0" marL="91425"/>
                </a:tc>
                <a:tc>
                  <a:txBody>
                    <a:bodyPr/>
                    <a:lstStyle/>
                    <a:p>
                      <a:pPr indent="0" lvl="0" marL="0" rtl="0" algn="l">
                        <a:spcBef>
                          <a:spcPts val="0"/>
                        </a:spcBef>
                        <a:spcAft>
                          <a:spcPts val="0"/>
                        </a:spcAft>
                        <a:buNone/>
                      </a:pPr>
                      <a:r>
                        <a:rPr lang="en" sz="1000"/>
                        <a:t>0.9313</a:t>
                      </a:r>
                      <a:endParaRPr sz="1000"/>
                    </a:p>
                  </a:txBody>
                  <a:tcPr marT="0" marB="91425" marR="0" marL="91425"/>
                </a:tc>
                <a:tc>
                  <a:txBody>
                    <a:bodyPr/>
                    <a:lstStyle/>
                    <a:p>
                      <a:pPr indent="0" lvl="0" marL="0" rtl="0" algn="l">
                        <a:spcBef>
                          <a:spcPts val="0"/>
                        </a:spcBef>
                        <a:spcAft>
                          <a:spcPts val="0"/>
                        </a:spcAft>
                        <a:buNone/>
                      </a:pPr>
                      <a:r>
                        <a:rPr lang="en" sz="1000"/>
                        <a:t>0.1106</a:t>
                      </a:r>
                      <a:endParaRPr sz="1000"/>
                    </a:p>
                  </a:txBody>
                  <a:tcPr marT="0" marB="91425" marR="0" marL="91425"/>
                </a:tc>
                <a:tc>
                  <a:txBody>
                    <a:bodyPr/>
                    <a:lstStyle/>
                    <a:p>
                      <a:pPr indent="0" lvl="0" marL="0" rtl="0" algn="l">
                        <a:spcBef>
                          <a:spcPts val="0"/>
                        </a:spcBef>
                        <a:spcAft>
                          <a:spcPts val="0"/>
                        </a:spcAft>
                        <a:buNone/>
                      </a:pPr>
                      <a:r>
                        <a:rPr lang="en" sz="1000"/>
                        <a:t>0.4638</a:t>
                      </a:r>
                      <a:endParaRPr sz="1000"/>
                    </a:p>
                  </a:txBody>
                  <a:tcPr marT="0" marB="91425" marR="0" marL="91425"/>
                </a:tc>
                <a:tc>
                  <a:txBody>
                    <a:bodyPr/>
                    <a:lstStyle/>
                    <a:p>
                      <a:pPr indent="0" lvl="0" marL="0" rtl="0" algn="l">
                        <a:spcBef>
                          <a:spcPts val="0"/>
                        </a:spcBef>
                        <a:spcAft>
                          <a:spcPts val="0"/>
                        </a:spcAft>
                        <a:buNone/>
                      </a:pPr>
                      <a:r>
                        <a:rPr lang="en" sz="1000"/>
                        <a:t>0.9348</a:t>
                      </a:r>
                      <a:endParaRPr sz="1000"/>
                    </a:p>
                  </a:txBody>
                  <a:tcPr marT="0" marB="91425" marR="0" marL="91425"/>
                </a:tc>
                <a:tc>
                  <a:txBody>
                    <a:bodyPr/>
                    <a:lstStyle/>
                    <a:p>
                      <a:pPr indent="0" lvl="0" marL="0" rtl="0" algn="l">
                        <a:spcBef>
                          <a:spcPts val="0"/>
                        </a:spcBef>
                        <a:spcAft>
                          <a:spcPts val="0"/>
                        </a:spcAft>
                        <a:buNone/>
                      </a:pPr>
                      <a:r>
                        <a:rPr lang="en" sz="1000"/>
                        <a:t>0.4705</a:t>
                      </a:r>
                      <a:endParaRPr sz="1000"/>
                    </a:p>
                  </a:txBody>
                  <a:tcPr marT="0" marB="91425" marR="0" marL="91425"/>
                </a:tc>
                <a:tc>
                  <a:txBody>
                    <a:bodyPr/>
                    <a:lstStyle/>
                    <a:p>
                      <a:pPr indent="0" lvl="0" marL="0" rtl="0" algn="l">
                        <a:spcBef>
                          <a:spcPts val="0"/>
                        </a:spcBef>
                        <a:spcAft>
                          <a:spcPts val="0"/>
                        </a:spcAft>
                        <a:buNone/>
                      </a:pPr>
                      <a:r>
                        <a:rPr lang="en" sz="1000"/>
                        <a:t>0.7044</a:t>
                      </a:r>
                      <a:endParaRPr sz="1000"/>
                    </a:p>
                  </a:txBody>
                  <a:tcPr marT="0" marB="91425" marR="0" marL="91425"/>
                </a:tc>
              </a:tr>
              <a:tr h="244825">
                <a:tc>
                  <a:txBody>
                    <a:bodyPr/>
                    <a:lstStyle/>
                    <a:p>
                      <a:pPr indent="0" lvl="0" marL="0" rtl="0" algn="l">
                        <a:spcBef>
                          <a:spcPts val="0"/>
                        </a:spcBef>
                        <a:spcAft>
                          <a:spcPts val="0"/>
                        </a:spcAft>
                        <a:buNone/>
                      </a:pPr>
                      <a:r>
                        <a:rPr lang="en" sz="1000"/>
                        <a:t>Support Vector Machine (SVM)</a:t>
                      </a:r>
                      <a:endParaRPr sz="1000"/>
                    </a:p>
                  </a:txBody>
                  <a:tcPr marT="0" marB="91425" marR="0" marL="91425"/>
                </a:tc>
                <a:tc>
                  <a:txBody>
                    <a:bodyPr/>
                    <a:lstStyle/>
                    <a:p>
                      <a:pPr indent="0" lvl="0" marL="0" rtl="0" algn="l">
                        <a:spcBef>
                          <a:spcPts val="0"/>
                        </a:spcBef>
                        <a:spcAft>
                          <a:spcPts val="0"/>
                        </a:spcAft>
                        <a:buNone/>
                      </a:pPr>
                      <a:r>
                        <a:rPr lang="en" sz="1000"/>
                        <a:t>0.5236</a:t>
                      </a:r>
                      <a:endParaRPr sz="1000"/>
                    </a:p>
                  </a:txBody>
                  <a:tcPr marT="0" marB="91425" marR="0" marL="91425"/>
                </a:tc>
                <a:tc>
                  <a:txBody>
                    <a:bodyPr/>
                    <a:lstStyle/>
                    <a:p>
                      <a:pPr indent="0" lvl="0" marL="0" rtl="0" algn="l">
                        <a:spcBef>
                          <a:spcPts val="0"/>
                        </a:spcBef>
                        <a:spcAft>
                          <a:spcPts val="0"/>
                        </a:spcAft>
                        <a:buNone/>
                      </a:pPr>
                      <a:r>
                        <a:rPr b="1" lang="en" sz="1000"/>
                        <a:t>0.</a:t>
                      </a:r>
                      <a:r>
                        <a:rPr b="1" lang="en" sz="1000"/>
                        <a:t>8705</a:t>
                      </a:r>
                      <a:endParaRPr b="1" sz="1000"/>
                    </a:p>
                  </a:txBody>
                  <a:tcPr marT="0" marB="91425" marR="0" marL="91425"/>
                </a:tc>
                <a:tc>
                  <a:txBody>
                    <a:bodyPr/>
                    <a:lstStyle/>
                    <a:p>
                      <a:pPr indent="0" lvl="0" marL="0" rtl="0" algn="l">
                        <a:spcBef>
                          <a:spcPts val="0"/>
                        </a:spcBef>
                        <a:spcAft>
                          <a:spcPts val="0"/>
                        </a:spcAft>
                        <a:buNone/>
                      </a:pPr>
                      <a:r>
                        <a:rPr lang="en" sz="1000"/>
                        <a:t>0.1106</a:t>
                      </a:r>
                      <a:endParaRPr sz="1000"/>
                    </a:p>
                  </a:txBody>
                  <a:tcPr marT="0" marB="91425" marR="0" marL="91425"/>
                </a:tc>
                <a:tc>
                  <a:txBody>
                    <a:bodyPr/>
                    <a:lstStyle/>
                    <a:p>
                      <a:pPr indent="0" lvl="0" marL="0" rtl="0" algn="l">
                        <a:spcBef>
                          <a:spcPts val="0"/>
                        </a:spcBef>
                        <a:spcAft>
                          <a:spcPts val="0"/>
                        </a:spcAft>
                        <a:buNone/>
                      </a:pPr>
                      <a:r>
                        <a:rPr b="1" lang="en" sz="1000"/>
                        <a:t>0.</a:t>
                      </a:r>
                      <a:r>
                        <a:rPr b="1" lang="en" sz="1000"/>
                        <a:t>3345</a:t>
                      </a:r>
                      <a:endParaRPr b="1" sz="1000"/>
                    </a:p>
                  </a:txBody>
                  <a:tcPr marT="0" marB="91425" marR="0" marL="91425"/>
                </a:tc>
                <a:tc>
                  <a:txBody>
                    <a:bodyPr/>
                    <a:lstStyle/>
                    <a:p>
                      <a:pPr indent="0" lvl="0" marL="0" rtl="0" algn="l">
                        <a:spcBef>
                          <a:spcPts val="0"/>
                        </a:spcBef>
                        <a:spcAft>
                          <a:spcPts val="0"/>
                        </a:spcAft>
                        <a:buNone/>
                      </a:pPr>
                      <a:r>
                        <a:rPr lang="en" sz="1000"/>
                        <a:t>0.9</a:t>
                      </a:r>
                      <a:r>
                        <a:rPr lang="en" sz="1000"/>
                        <a:t>363</a:t>
                      </a:r>
                      <a:endParaRPr sz="1000"/>
                    </a:p>
                  </a:txBody>
                  <a:tcPr marT="0" marB="91425" marR="0" marL="91425"/>
                </a:tc>
                <a:tc>
                  <a:txBody>
                    <a:bodyPr/>
                    <a:lstStyle/>
                    <a:p>
                      <a:pPr indent="0" lvl="0" marL="0" rtl="0" algn="l">
                        <a:spcBef>
                          <a:spcPts val="0"/>
                        </a:spcBef>
                        <a:spcAft>
                          <a:spcPts val="0"/>
                        </a:spcAft>
                        <a:buNone/>
                      </a:pPr>
                      <a:r>
                        <a:rPr b="1" lang="en" sz="1000"/>
                        <a:t>0.4</a:t>
                      </a:r>
                      <a:r>
                        <a:rPr b="1" lang="en" sz="1000"/>
                        <a:t>082</a:t>
                      </a:r>
                      <a:endParaRPr b="1" sz="1000"/>
                    </a:p>
                  </a:txBody>
                  <a:tcPr marT="0" marB="91425" marR="0" marL="91425"/>
                </a:tc>
                <a:tc>
                  <a:txBody>
                    <a:bodyPr/>
                    <a:lstStyle/>
                    <a:p>
                      <a:pPr indent="0" lvl="0" marL="0" rtl="0" algn="l">
                        <a:spcBef>
                          <a:spcPts val="0"/>
                        </a:spcBef>
                        <a:spcAft>
                          <a:spcPts val="0"/>
                        </a:spcAft>
                        <a:buNone/>
                      </a:pPr>
                      <a:r>
                        <a:rPr b="1" lang="en" sz="1000"/>
                        <a:t>0.</a:t>
                      </a:r>
                      <a:r>
                        <a:rPr b="1" lang="en" sz="1000"/>
                        <a:t>6979</a:t>
                      </a:r>
                      <a:endParaRPr b="1" sz="1000"/>
                    </a:p>
                  </a:txBody>
                  <a:tcPr marT="0" marB="91425" marR="0" marL="91425"/>
                </a:tc>
              </a:tr>
            </a:tbl>
          </a:graphicData>
        </a:graphic>
      </p:graphicFrame>
      <p:sp>
        <p:nvSpPr>
          <p:cNvPr id="384" name="Google Shape;384;p56"/>
          <p:cNvSpPr/>
          <p:nvPr/>
        </p:nvSpPr>
        <p:spPr>
          <a:xfrm>
            <a:off x="2491175" y="2448900"/>
            <a:ext cx="882300" cy="2457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5" name="Google Shape;385;p56"/>
          <p:cNvSpPr/>
          <p:nvPr/>
        </p:nvSpPr>
        <p:spPr>
          <a:xfrm>
            <a:off x="5158150" y="3438575"/>
            <a:ext cx="6843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6" name="Google Shape;386;p56"/>
          <p:cNvSpPr/>
          <p:nvPr/>
        </p:nvSpPr>
        <p:spPr>
          <a:xfrm>
            <a:off x="3373350" y="2686950"/>
            <a:ext cx="882300" cy="2457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7" name="Google Shape;387;p56"/>
          <p:cNvSpPr/>
          <p:nvPr/>
        </p:nvSpPr>
        <p:spPr>
          <a:xfrm>
            <a:off x="6539225" y="3438575"/>
            <a:ext cx="8271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8" name="Google Shape;388;p56"/>
          <p:cNvSpPr/>
          <p:nvPr/>
        </p:nvSpPr>
        <p:spPr>
          <a:xfrm>
            <a:off x="5158150" y="2448900"/>
            <a:ext cx="656100" cy="2457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9" name="Google Shape;389;p56"/>
          <p:cNvSpPr/>
          <p:nvPr/>
        </p:nvSpPr>
        <p:spPr>
          <a:xfrm>
            <a:off x="7366400" y="3438575"/>
            <a:ext cx="8271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90" name="Google Shape;390;p56"/>
          <p:cNvSpPr/>
          <p:nvPr/>
        </p:nvSpPr>
        <p:spPr>
          <a:xfrm>
            <a:off x="5842400" y="2448900"/>
            <a:ext cx="684300" cy="2457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91" name="Google Shape;391;p56"/>
          <p:cNvSpPr/>
          <p:nvPr/>
        </p:nvSpPr>
        <p:spPr>
          <a:xfrm>
            <a:off x="3373475" y="3430050"/>
            <a:ext cx="8997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92" name="Google Shape;392;p56"/>
          <p:cNvSpPr/>
          <p:nvPr/>
        </p:nvSpPr>
        <p:spPr>
          <a:xfrm>
            <a:off x="6511625" y="2448900"/>
            <a:ext cx="882300" cy="2457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93" name="Google Shape;393;p56"/>
          <p:cNvSpPr/>
          <p:nvPr/>
        </p:nvSpPr>
        <p:spPr>
          <a:xfrm>
            <a:off x="7393925" y="2448900"/>
            <a:ext cx="827100" cy="2457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94" name="Google Shape;394;p56"/>
          <p:cNvSpPr/>
          <p:nvPr/>
        </p:nvSpPr>
        <p:spPr>
          <a:xfrm>
            <a:off x="5842400" y="2698700"/>
            <a:ext cx="6843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7"/>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Comparisons</a:t>
            </a:r>
            <a:endParaRPr/>
          </a:p>
        </p:txBody>
      </p:sp>
      <p:sp>
        <p:nvSpPr>
          <p:cNvPr id="405" name="Google Shape;405;p5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Complex Logistic Regression had the highest Sensitivity, PPV, F1 score, and AUROC</a:t>
            </a:r>
            <a:endParaRPr/>
          </a:p>
          <a:p>
            <a:pPr indent="-334327" lvl="0" marL="457200" rtl="0" algn="l">
              <a:spcBef>
                <a:spcPts val="0"/>
              </a:spcBef>
              <a:spcAft>
                <a:spcPts val="0"/>
              </a:spcAft>
              <a:buSzPct val="100000"/>
              <a:buChar char="●"/>
            </a:pPr>
            <a:r>
              <a:rPr lang="en"/>
              <a:t>Logistic models easier to work with</a:t>
            </a:r>
            <a:endParaRPr/>
          </a:p>
          <a:p>
            <a:pPr indent="-334327" lvl="0" marL="457200" rtl="0" algn="l">
              <a:spcBef>
                <a:spcPts val="0"/>
              </a:spcBef>
              <a:spcAft>
                <a:spcPts val="0"/>
              </a:spcAft>
              <a:buSzPct val="100000"/>
              <a:buChar char="●"/>
            </a:pPr>
            <a:r>
              <a:rPr lang="en"/>
              <a:t>LDA model had lowest Sensitivity but highest Specificity</a:t>
            </a:r>
            <a:endParaRPr>
              <a:solidFill>
                <a:srgbClr val="FF0000"/>
              </a:solidFill>
            </a:endParaRPr>
          </a:p>
          <a:p>
            <a:pPr indent="-334327" lvl="0" marL="457200" rtl="0" algn="l">
              <a:spcBef>
                <a:spcPts val="0"/>
              </a:spcBef>
              <a:spcAft>
                <a:spcPts val="0"/>
              </a:spcAft>
              <a:buSzPct val="100000"/>
              <a:buChar char="●"/>
            </a:pPr>
            <a:r>
              <a:rPr lang="en"/>
              <a:t>Random Forest worse Sensitivity than Simple Logistic Model</a:t>
            </a:r>
            <a:endParaRPr/>
          </a:p>
          <a:p>
            <a:pPr indent="-334327" lvl="0" marL="457200" rtl="0" algn="l">
              <a:spcBef>
                <a:spcPts val="0"/>
              </a:spcBef>
              <a:spcAft>
                <a:spcPts val="0"/>
              </a:spcAft>
              <a:buSzPct val="100000"/>
              <a:buChar char="●"/>
            </a:pPr>
            <a:r>
              <a:rPr lang="en"/>
              <a:t>SVM had the worst PPV, F1, and worst drop off between training and test results (overfit)</a:t>
            </a:r>
            <a:endParaRPr/>
          </a:p>
          <a:p>
            <a:pPr indent="-334327" lvl="0" marL="457200" rtl="0" algn="l">
              <a:spcBef>
                <a:spcPts val="0"/>
              </a:spcBef>
              <a:spcAft>
                <a:spcPts val="0"/>
              </a:spcAft>
              <a:buSzPct val="100000"/>
              <a:buChar char="●"/>
            </a:pPr>
            <a:r>
              <a:rPr lang="en"/>
              <a:t>Non-parametric models took the longest to train</a:t>
            </a:r>
            <a:endParaRPr/>
          </a:p>
          <a:p>
            <a:pPr indent="-334327" lvl="0" marL="457200" rtl="0" algn="l">
              <a:spcBef>
                <a:spcPts val="0"/>
              </a:spcBef>
              <a:spcAft>
                <a:spcPts val="0"/>
              </a:spcAft>
              <a:buSzPct val="100000"/>
              <a:buChar char="●"/>
            </a:pPr>
            <a:r>
              <a:rPr lang="en"/>
              <a:t>No models really did “well”, all had PPV &lt; 50%</a:t>
            </a:r>
            <a:endParaRPr/>
          </a:p>
          <a:p>
            <a:pPr indent="-334327" lvl="0" marL="457200" rtl="0" algn="l">
              <a:spcBef>
                <a:spcPts val="0"/>
              </a:spcBef>
              <a:spcAft>
                <a:spcPts val="0"/>
              </a:spcAft>
              <a:buSzPct val="100000"/>
              <a:buChar char="●"/>
            </a:pPr>
            <a:r>
              <a:rPr lang="en"/>
              <a:t>Sensitivity</a:t>
            </a:r>
            <a:r>
              <a:rPr lang="en"/>
              <a:t> was always much less than Specificity, due to the high No count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Model Validations on future data</a:t>
            </a:r>
            <a:endParaRPr/>
          </a:p>
        </p:txBody>
      </p:sp>
      <p:graphicFrame>
        <p:nvGraphicFramePr>
          <p:cNvPr id="411" name="Google Shape;411;p59"/>
          <p:cNvGraphicFramePr/>
          <p:nvPr/>
        </p:nvGraphicFramePr>
        <p:xfrm>
          <a:off x="471900" y="3800650"/>
          <a:ext cx="3000000" cy="3000000"/>
        </p:xfrm>
        <a:graphic>
          <a:graphicData uri="http://schemas.openxmlformats.org/drawingml/2006/table">
            <a:tbl>
              <a:tblPr>
                <a:noFill/>
                <a:tableStyleId>{F701B251-343C-4CA0-8F75-DB2E4F28BD0F}</a:tableStyleId>
              </a:tblPr>
              <a:tblGrid>
                <a:gridCol w="2065250"/>
                <a:gridCol w="733900"/>
                <a:gridCol w="899850"/>
                <a:gridCol w="884950"/>
                <a:gridCol w="684250"/>
                <a:gridCol w="866600"/>
                <a:gridCol w="657400"/>
                <a:gridCol w="848900"/>
              </a:tblGrid>
              <a:tr h="230600">
                <a:tc>
                  <a:txBody>
                    <a:bodyPr/>
                    <a:lstStyle/>
                    <a:p>
                      <a:pPr indent="0" lvl="0" marL="0" rtl="0" algn="l">
                        <a:spcBef>
                          <a:spcPts val="0"/>
                        </a:spcBef>
                        <a:spcAft>
                          <a:spcPts val="0"/>
                        </a:spcAft>
                        <a:buNone/>
                      </a:pPr>
                      <a:r>
                        <a:rPr b="1" lang="en" sz="900"/>
                        <a:t>Model</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Sensitivity</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Specificity</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Prevalence</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PPV</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NPV</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F1</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AUROC</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13425">
                <a:tc>
                  <a:txBody>
                    <a:bodyPr/>
                    <a:lstStyle/>
                    <a:p>
                      <a:pPr indent="0" lvl="0" marL="0" rtl="0" algn="l">
                        <a:spcBef>
                          <a:spcPts val="0"/>
                        </a:spcBef>
                        <a:spcAft>
                          <a:spcPts val="0"/>
                        </a:spcAft>
                        <a:buNone/>
                      </a:pPr>
                      <a:r>
                        <a:rPr lang="en" sz="900"/>
                        <a:t>Simple Logistic Regression</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0.4929</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0.9221</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0.1106</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0.4402</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0.9360</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0.4650</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0.7868</a:t>
                      </a:r>
                      <a:endParaRPr sz="900"/>
                    </a:p>
                  </a:txBody>
                  <a:tcPr marT="0" marB="91425" marR="0" marL="91425">
                    <a:lnT cap="flat" cmpd="sng" w="9525">
                      <a:solidFill>
                        <a:schemeClr val="dk2"/>
                      </a:solidFill>
                      <a:prstDash val="solid"/>
                      <a:round/>
                      <a:headEnd len="sm" w="sm" type="none"/>
                      <a:tailEnd len="sm" w="sm" type="none"/>
                    </a:lnT>
                  </a:tcPr>
                </a:tc>
              </a:tr>
              <a:tr h="213425">
                <a:tc>
                  <a:txBody>
                    <a:bodyPr/>
                    <a:lstStyle/>
                    <a:p>
                      <a:pPr indent="0" lvl="0" marL="0" rtl="0" algn="l">
                        <a:spcBef>
                          <a:spcPts val="0"/>
                        </a:spcBef>
                        <a:spcAft>
                          <a:spcPts val="0"/>
                        </a:spcAft>
                        <a:buNone/>
                      </a:pPr>
                      <a:r>
                        <a:rPr lang="en" sz="900"/>
                        <a:t>Simple </a:t>
                      </a:r>
                      <a:r>
                        <a:rPr lang="en" sz="900"/>
                        <a:t>Logistic Regression (Future)</a:t>
                      </a:r>
                      <a:endParaRPr sz="9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0.5661</a:t>
                      </a:r>
                      <a:endParaRPr sz="9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0.7740</a:t>
                      </a:r>
                      <a:endParaRPr sz="9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0.2979</a:t>
                      </a:r>
                      <a:endParaRPr sz="9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0.5151</a:t>
                      </a:r>
                      <a:endParaRPr sz="9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0.8079</a:t>
                      </a:r>
                      <a:endParaRPr sz="9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0.5394</a:t>
                      </a:r>
                      <a:endParaRPr sz="9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0.7095</a:t>
                      </a:r>
                      <a:endParaRPr sz="900"/>
                    </a:p>
                  </a:txBody>
                  <a:tcPr marT="0" marB="91425" marR="0" marL="91425">
                    <a:lnB cap="flat" cmpd="sng" w="9525">
                      <a:solidFill>
                        <a:srgbClr val="9E9E9E"/>
                      </a:solidFill>
                      <a:prstDash val="solid"/>
                      <a:round/>
                      <a:headEnd len="sm" w="sm" type="none"/>
                      <a:tailEnd len="sm" w="sm" type="none"/>
                    </a:lnB>
                  </a:tcPr>
                </a:tc>
              </a:tr>
              <a:tr h="213425">
                <a:tc>
                  <a:txBody>
                    <a:bodyPr/>
                    <a:lstStyle/>
                    <a:p>
                      <a:pPr indent="0" lvl="0" marL="0" rtl="0" algn="l">
                        <a:spcBef>
                          <a:spcPts val="0"/>
                        </a:spcBef>
                        <a:spcAft>
                          <a:spcPts val="0"/>
                        </a:spcAft>
                        <a:buNone/>
                      </a:pPr>
                      <a:r>
                        <a:rPr lang="en" sz="900"/>
                        <a:t>Complex Logistic Regression</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0.5280</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0.9249</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0.1106</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0.4665</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0.9403</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0.4954</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0.8013</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13425">
                <a:tc>
                  <a:txBody>
                    <a:bodyPr/>
                    <a:lstStyle/>
                    <a:p>
                      <a:pPr indent="0" lvl="0" marL="0" rtl="0" algn="l">
                        <a:spcBef>
                          <a:spcPts val="0"/>
                        </a:spcBef>
                        <a:spcAft>
                          <a:spcPts val="0"/>
                        </a:spcAft>
                        <a:buNone/>
                      </a:pPr>
                      <a:r>
                        <a:rPr lang="en" sz="900"/>
                        <a:t>Complex Logistic Regression (Future)</a:t>
                      </a:r>
                      <a:endParaRPr sz="9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t>0.6287</a:t>
                      </a:r>
                      <a:endParaRPr sz="9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t>0.6716</a:t>
                      </a:r>
                      <a:endParaRPr sz="9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t>0.2979</a:t>
                      </a:r>
                      <a:endParaRPr sz="9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t>0.4482</a:t>
                      </a:r>
                      <a:endParaRPr sz="9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t>0.8100</a:t>
                      </a:r>
                      <a:endParaRPr sz="9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lnSpc>
                          <a:spcPct val="120000"/>
                        </a:lnSpc>
                        <a:spcBef>
                          <a:spcPts val="0"/>
                        </a:spcBef>
                        <a:spcAft>
                          <a:spcPts val="0"/>
                        </a:spcAft>
                        <a:buNone/>
                      </a:pPr>
                      <a:r>
                        <a:rPr lang="en" sz="900"/>
                        <a:t>0.5233</a:t>
                      </a:r>
                      <a:endParaRPr sz="9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t>0.6502</a:t>
                      </a:r>
                      <a:endParaRPr sz="900"/>
                    </a:p>
                  </a:txBody>
                  <a:tcPr marT="0" marB="91425" marR="0" marL="91425">
                    <a:lnT cap="flat" cmpd="sng" w="9525">
                      <a:solidFill>
                        <a:srgbClr val="9E9E9E"/>
                      </a:solidFill>
                      <a:prstDash val="solid"/>
                      <a:round/>
                      <a:headEnd len="sm" w="sm" type="none"/>
                      <a:tailEnd len="sm" w="sm" type="none"/>
                    </a:lnT>
                  </a:tcPr>
                </a:tc>
              </a:tr>
            </a:tbl>
          </a:graphicData>
        </a:graphic>
      </p:graphicFrame>
      <p:sp>
        <p:nvSpPr>
          <p:cNvPr id="412" name="Google Shape;412;p59"/>
          <p:cNvSpPr txBox="1"/>
          <p:nvPr>
            <p:ph idx="1" type="body"/>
          </p:nvPr>
        </p:nvSpPr>
        <p:spPr>
          <a:xfrm>
            <a:off x="471900" y="1919075"/>
            <a:ext cx="7878600" cy="17616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Tried </a:t>
            </a:r>
            <a:r>
              <a:rPr lang="en"/>
              <a:t>training</a:t>
            </a:r>
            <a:r>
              <a:rPr lang="en"/>
              <a:t> on older data and testing on newer data</a:t>
            </a:r>
            <a:endParaRPr/>
          </a:p>
          <a:p>
            <a:pPr indent="-304800" lvl="1" marL="914400" rtl="0" algn="l">
              <a:spcBef>
                <a:spcPts val="0"/>
              </a:spcBef>
              <a:spcAft>
                <a:spcPts val="0"/>
              </a:spcAft>
              <a:buSzPts val="1200"/>
              <a:buChar char="○"/>
            </a:pPr>
            <a:r>
              <a:rPr lang="en"/>
              <a:t>Originally did a random 80/20 split of the data</a:t>
            </a:r>
            <a:endParaRPr/>
          </a:p>
          <a:p>
            <a:pPr indent="-317500" lvl="0" marL="457200" rtl="0" algn="l">
              <a:spcBef>
                <a:spcPts val="0"/>
              </a:spcBef>
              <a:spcAft>
                <a:spcPts val="0"/>
              </a:spcAft>
              <a:buSzPts val="1400"/>
              <a:buChar char="●"/>
            </a:pPr>
            <a:r>
              <a:rPr lang="en"/>
              <a:t>Training F1 was worse (~0.25, about 50% worse than previously)</a:t>
            </a:r>
            <a:endParaRPr/>
          </a:p>
          <a:p>
            <a:pPr indent="-317500" lvl="0" marL="457200" rtl="0" algn="l">
              <a:spcBef>
                <a:spcPts val="0"/>
              </a:spcBef>
              <a:spcAft>
                <a:spcPts val="0"/>
              </a:spcAft>
              <a:buSzPts val="1400"/>
              <a:buChar char="●"/>
            </a:pPr>
            <a:r>
              <a:rPr lang="en"/>
              <a:t>Needed to filter test data and simplify complex model due to missing values that were present in training</a:t>
            </a:r>
            <a:endParaRPr/>
          </a:p>
          <a:p>
            <a:pPr indent="-317500" lvl="0" marL="457200" rtl="0" algn="l">
              <a:spcBef>
                <a:spcPts val="0"/>
              </a:spcBef>
              <a:spcAft>
                <a:spcPts val="0"/>
              </a:spcAft>
              <a:buSzPts val="1400"/>
              <a:buChar char="●"/>
            </a:pPr>
            <a:r>
              <a:rPr lang="en"/>
              <a:t>Testing Sensitivity, PPV, and F1 was better, but Specificity, NPV, and AUROC was worse</a:t>
            </a:r>
            <a:endParaRPr/>
          </a:p>
          <a:p>
            <a:pPr indent="-317500" lvl="0" marL="457200" rtl="0" algn="l">
              <a:spcBef>
                <a:spcPts val="0"/>
              </a:spcBef>
              <a:spcAft>
                <a:spcPts val="0"/>
              </a:spcAft>
              <a:buSzPts val="1400"/>
              <a:buChar char="●"/>
            </a:pPr>
            <a:r>
              <a:rPr lang="en"/>
              <a:t>Simple model performed better than </a:t>
            </a:r>
            <a:r>
              <a:rPr lang="en"/>
              <a:t>complex</a:t>
            </a:r>
            <a:r>
              <a:rPr lang="en"/>
              <a:t> model</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Tips for next Campaign</a:t>
            </a:r>
            <a:endParaRPr/>
          </a:p>
        </p:txBody>
      </p:sp>
      <p:sp>
        <p:nvSpPr>
          <p:cNvPr id="418" name="Google Shape;418;p60"/>
          <p:cNvSpPr txBox="1"/>
          <p:nvPr>
            <p:ph idx="1" type="body"/>
          </p:nvPr>
        </p:nvSpPr>
        <p:spPr>
          <a:xfrm>
            <a:off x="471900" y="1919075"/>
            <a:ext cx="33741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March is the best month to call in, but August and December aren’t bad either</a:t>
            </a:r>
            <a:endParaRPr/>
          </a:p>
          <a:p>
            <a:pPr indent="-317500" lvl="0" marL="457200" rtl="0" algn="l">
              <a:spcBef>
                <a:spcPts val="0"/>
              </a:spcBef>
              <a:spcAft>
                <a:spcPts val="0"/>
              </a:spcAft>
              <a:buSzPts val="1400"/>
              <a:buChar char="●"/>
            </a:pPr>
            <a:r>
              <a:rPr lang="en"/>
              <a:t>Call people if they subscribed to a Term Deposit previously</a:t>
            </a:r>
            <a:endParaRPr/>
          </a:p>
          <a:p>
            <a:pPr indent="-317500" lvl="0" marL="457200" rtl="0" algn="l">
              <a:spcBef>
                <a:spcPts val="0"/>
              </a:spcBef>
              <a:spcAft>
                <a:spcPts val="0"/>
              </a:spcAft>
              <a:buSzPts val="1400"/>
              <a:buChar char="●"/>
            </a:pPr>
            <a:r>
              <a:rPr lang="en"/>
              <a:t>Call more when socio-economic indicators are low</a:t>
            </a:r>
            <a:endParaRPr/>
          </a:p>
        </p:txBody>
      </p:sp>
      <p:pic>
        <p:nvPicPr>
          <p:cNvPr id="419" name="Google Shape;419;p60"/>
          <p:cNvPicPr preferRelativeResize="0"/>
          <p:nvPr/>
        </p:nvPicPr>
        <p:blipFill>
          <a:blip r:embed="rId3">
            <a:alphaModFix/>
          </a:blip>
          <a:stretch>
            <a:fillRect/>
          </a:stretch>
        </p:blipFill>
        <p:spPr>
          <a:xfrm>
            <a:off x="4144775" y="1983825"/>
            <a:ext cx="4447501" cy="29082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425" name="Google Shape;425;p6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Interpretive analysis with Duration variable</a:t>
            </a:r>
            <a:endParaRPr/>
          </a:p>
          <a:p>
            <a:pPr indent="-342900" lvl="0" marL="457200" rtl="0" algn="l">
              <a:spcBef>
                <a:spcPts val="0"/>
              </a:spcBef>
              <a:spcAft>
                <a:spcPts val="0"/>
              </a:spcAft>
              <a:buSzPts val="1800"/>
              <a:buChar char="●"/>
            </a:pPr>
            <a:r>
              <a:rPr lang="en"/>
              <a:t>Oversampling the Yes data to improve Sensitivity</a:t>
            </a:r>
            <a:endParaRPr/>
          </a:p>
          <a:p>
            <a:pPr indent="-342900" lvl="0" marL="457200" rtl="0" algn="l">
              <a:spcBef>
                <a:spcPts val="0"/>
              </a:spcBef>
              <a:spcAft>
                <a:spcPts val="0"/>
              </a:spcAft>
              <a:buSzPts val="1800"/>
              <a:buChar char="●"/>
            </a:pPr>
            <a:r>
              <a:rPr lang="en"/>
              <a:t>Variable Selection tailored for the Random Forest Model</a:t>
            </a:r>
            <a:endParaRPr/>
          </a:p>
          <a:p>
            <a:pPr indent="-342900" lvl="0" marL="457200" rtl="0" algn="l">
              <a:spcBef>
                <a:spcPts val="0"/>
              </a:spcBef>
              <a:spcAft>
                <a:spcPts val="0"/>
              </a:spcAft>
              <a:buSzPts val="1800"/>
              <a:buChar char="●"/>
            </a:pPr>
            <a:r>
              <a:rPr lang="en"/>
              <a:t>Re-visit SVM to reduce out of sample error</a:t>
            </a:r>
            <a:endParaRPr/>
          </a:p>
          <a:p>
            <a:pPr indent="-342900" lvl="0" marL="457200" rtl="0" algn="l">
              <a:spcBef>
                <a:spcPts val="0"/>
              </a:spcBef>
              <a:spcAft>
                <a:spcPts val="0"/>
              </a:spcAft>
              <a:buSzPts val="1800"/>
              <a:buChar char="●"/>
            </a:pPr>
            <a:r>
              <a:rPr lang="en"/>
              <a:t>Ensemble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a:t>
            </a:r>
            <a:endParaRPr/>
          </a:p>
        </p:txBody>
      </p:sp>
    </p:spTree>
  </p:cSld>
  <p:clrMapOvr>
    <a:masterClrMapping/>
  </p:clrMapOvr>
  <p:transition spd="med">
    <p:push dir="r"/>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431" name="Google Shape;431;p6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Aaron Abromowtiz: </a:t>
            </a:r>
            <a:r>
              <a:rPr lang="en" u="sng">
                <a:solidFill>
                  <a:schemeClr val="hlink"/>
                </a:solidFill>
                <a:hlinkClick r:id="rId3"/>
              </a:rPr>
              <a:t>aabromowitz@mail.smu.edu</a:t>
            </a:r>
            <a:r>
              <a:rPr lang="en"/>
              <a:t> </a:t>
            </a:r>
            <a:endParaRPr/>
          </a:p>
          <a:p>
            <a:pPr indent="-342900" lvl="0" marL="457200" rtl="0" algn="l">
              <a:spcBef>
                <a:spcPts val="0"/>
              </a:spcBef>
              <a:spcAft>
                <a:spcPts val="0"/>
              </a:spcAft>
              <a:buSzPts val="1800"/>
              <a:buChar char="●"/>
            </a:pPr>
            <a:r>
              <a:rPr lang="en"/>
              <a:t>Stephanie Duarte: </a:t>
            </a:r>
            <a:r>
              <a:rPr lang="en" u="sng">
                <a:solidFill>
                  <a:schemeClr val="hlink"/>
                </a:solidFill>
                <a:hlinkClick r:id="rId4"/>
              </a:rPr>
              <a:t>duartes@mail.smu.edu</a:t>
            </a:r>
            <a:r>
              <a:rPr lang="en"/>
              <a:t> </a:t>
            </a:r>
            <a:endParaRPr/>
          </a:p>
          <a:p>
            <a:pPr indent="-342900" lvl="0" marL="457200" rtl="0" algn="l">
              <a:spcBef>
                <a:spcPts val="0"/>
              </a:spcBef>
              <a:spcAft>
                <a:spcPts val="0"/>
              </a:spcAft>
              <a:buSzPts val="1800"/>
              <a:buChar char="●"/>
            </a:pPr>
            <a:r>
              <a:rPr lang="en"/>
              <a:t>Dammy Owolabi: </a:t>
            </a:r>
            <a:r>
              <a:rPr lang="en" u="sng">
                <a:solidFill>
                  <a:schemeClr val="hlink"/>
                </a:solidFill>
                <a:hlinkClick r:id="rId5"/>
              </a:rPr>
              <a:t>oowolabi@smu.edu</a:t>
            </a:r>
            <a:r>
              <a:rPr lang="en"/>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3"/>
          <p:cNvSpPr txBox="1"/>
          <p:nvPr>
            <p:ph type="title"/>
          </p:nvPr>
        </p:nvSpPr>
        <p:spPr>
          <a:xfrm>
            <a:off x="583725" y="24675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2"/>
                </a:solidFill>
              </a:rPr>
              <a:t>                           </a:t>
            </a:r>
            <a:r>
              <a:rPr lang="en" sz="3600">
                <a:solidFill>
                  <a:schemeClr val="dk2"/>
                </a:solidFill>
              </a:rPr>
              <a:t>   </a:t>
            </a:r>
            <a:r>
              <a:rPr lang="en" sz="3600">
                <a:solidFill>
                  <a:schemeClr val="dk2"/>
                </a:solidFill>
              </a:rPr>
              <a:t>Backup</a:t>
            </a:r>
            <a:endParaRPr sz="3600">
              <a:solidFill>
                <a:schemeClr val="dk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Job Data</a:t>
            </a:r>
            <a:endParaRPr/>
          </a:p>
        </p:txBody>
      </p:sp>
      <p:sp>
        <p:nvSpPr>
          <p:cNvPr id="442" name="Google Shape;442;p64"/>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Bank client data</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There are jobs where the amount of yes vs no changes drastically</a:t>
            </a:r>
            <a:endParaRPr/>
          </a:p>
          <a:p>
            <a:pPr indent="-304800" lvl="1" marL="914400" rtl="0" algn="l">
              <a:spcBef>
                <a:spcPts val="0"/>
              </a:spcBef>
              <a:spcAft>
                <a:spcPts val="0"/>
              </a:spcAft>
              <a:buSzPts val="1200"/>
              <a:buChar char="○"/>
            </a:pPr>
            <a:r>
              <a:rPr lang="en"/>
              <a:t>Ex: admin, blue-collar, retired, services, student</a:t>
            </a:r>
            <a:endParaRPr/>
          </a:p>
          <a:p>
            <a:pPr indent="-317500" lvl="0" marL="457200" rtl="0" algn="l">
              <a:spcBef>
                <a:spcPts val="0"/>
              </a:spcBef>
              <a:spcAft>
                <a:spcPts val="0"/>
              </a:spcAft>
              <a:buSzPts val="1400"/>
              <a:buChar char="●"/>
            </a:pPr>
            <a:r>
              <a:rPr lang="en"/>
              <a:t>Overall, not clear if this will be a good variable for prediction</a:t>
            </a:r>
            <a:endParaRPr/>
          </a:p>
        </p:txBody>
      </p:sp>
      <p:pic>
        <p:nvPicPr>
          <p:cNvPr id="443" name="Google Shape;443;p64"/>
          <p:cNvPicPr preferRelativeResize="0"/>
          <p:nvPr/>
        </p:nvPicPr>
        <p:blipFill>
          <a:blip r:embed="rId3">
            <a:alphaModFix/>
          </a:blip>
          <a:stretch>
            <a:fillRect/>
          </a:stretch>
        </p:blipFill>
        <p:spPr>
          <a:xfrm>
            <a:off x="4572000" y="1919075"/>
            <a:ext cx="4487773" cy="27102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Contact </a:t>
            </a:r>
            <a:r>
              <a:rPr lang="en"/>
              <a:t>Data</a:t>
            </a:r>
            <a:endParaRPr/>
          </a:p>
        </p:txBody>
      </p:sp>
      <p:sp>
        <p:nvSpPr>
          <p:cNvPr id="449" name="Google Shape;449;p6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R</a:t>
            </a:r>
            <a:r>
              <a:rPr lang="en"/>
              <a:t>elated with the last contact of the current campaign</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Last contact approach</a:t>
            </a:r>
            <a:endParaRPr/>
          </a:p>
          <a:p>
            <a:pPr indent="-317500" lvl="0" marL="457200" rtl="0" algn="l">
              <a:spcBef>
                <a:spcPts val="0"/>
              </a:spcBef>
              <a:spcAft>
                <a:spcPts val="0"/>
              </a:spcAft>
              <a:buSzPts val="1400"/>
              <a:buChar char="●"/>
            </a:pPr>
            <a:r>
              <a:rPr lang="en"/>
              <a:t>Contact over cell phone was ~20% more likely to lead to a term deposit</a:t>
            </a:r>
            <a:endParaRPr/>
          </a:p>
        </p:txBody>
      </p:sp>
      <p:pic>
        <p:nvPicPr>
          <p:cNvPr id="450" name="Google Shape;450;p65"/>
          <p:cNvPicPr preferRelativeResize="0"/>
          <p:nvPr/>
        </p:nvPicPr>
        <p:blipFill>
          <a:blip r:embed="rId3">
            <a:alphaModFix/>
          </a:blip>
          <a:stretch>
            <a:fillRect/>
          </a:stretch>
        </p:blipFill>
        <p:spPr>
          <a:xfrm>
            <a:off x="4614225" y="1919075"/>
            <a:ext cx="4367400" cy="248147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Contact Data</a:t>
            </a:r>
            <a:endParaRPr/>
          </a:p>
        </p:txBody>
      </p:sp>
      <p:sp>
        <p:nvSpPr>
          <p:cNvPr id="456" name="Google Shape;456;p66"/>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Related with the last contact of the current campaign</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Last contact approach</a:t>
            </a:r>
            <a:endParaRPr/>
          </a:p>
          <a:p>
            <a:pPr indent="-317500" lvl="0" marL="457200" rtl="0" algn="l">
              <a:spcBef>
                <a:spcPts val="0"/>
              </a:spcBef>
              <a:spcAft>
                <a:spcPts val="0"/>
              </a:spcAft>
              <a:buSzPts val="1400"/>
              <a:buChar char="●"/>
            </a:pPr>
            <a:r>
              <a:rPr lang="en"/>
              <a:t>Contact over cell phone was ~20% more likely to lead to a term deposit</a:t>
            </a:r>
            <a:endParaRPr/>
          </a:p>
        </p:txBody>
      </p:sp>
      <p:pic>
        <p:nvPicPr>
          <p:cNvPr id="457" name="Google Shape;457;p66"/>
          <p:cNvPicPr preferRelativeResize="0"/>
          <p:nvPr/>
        </p:nvPicPr>
        <p:blipFill>
          <a:blip r:embed="rId3">
            <a:alphaModFix/>
          </a:blip>
          <a:stretch>
            <a:fillRect/>
          </a:stretch>
        </p:blipFill>
        <p:spPr>
          <a:xfrm>
            <a:off x="4572000" y="1761000"/>
            <a:ext cx="4367400" cy="323286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Campaign </a:t>
            </a:r>
            <a:r>
              <a:rPr lang="en"/>
              <a:t>Data</a:t>
            </a:r>
            <a:endParaRPr/>
          </a:p>
        </p:txBody>
      </p:sp>
      <p:sp>
        <p:nvSpPr>
          <p:cNvPr id="463" name="Google Shape;463;p67"/>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N</a:t>
            </a:r>
            <a:r>
              <a:rPr lang="en"/>
              <a:t>umber of contacts performed during this campaign and for this client</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Both have similar, exponential decay distributions</a:t>
            </a:r>
            <a:endParaRPr/>
          </a:p>
        </p:txBody>
      </p:sp>
      <p:pic>
        <p:nvPicPr>
          <p:cNvPr id="464" name="Google Shape;464;p67"/>
          <p:cNvPicPr preferRelativeResize="0"/>
          <p:nvPr/>
        </p:nvPicPr>
        <p:blipFill>
          <a:blip r:embed="rId3">
            <a:alphaModFix/>
          </a:blip>
          <a:stretch>
            <a:fillRect/>
          </a:stretch>
        </p:blipFill>
        <p:spPr>
          <a:xfrm>
            <a:off x="4665075" y="1919075"/>
            <a:ext cx="4367399" cy="265576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a:t>
            </a:r>
            <a:r>
              <a:rPr lang="en"/>
              <a:t>utcome</a:t>
            </a:r>
            <a:r>
              <a:rPr lang="en"/>
              <a:t> </a:t>
            </a:r>
            <a:r>
              <a:rPr lang="en"/>
              <a:t>Data</a:t>
            </a:r>
            <a:endParaRPr/>
          </a:p>
        </p:txBody>
      </p:sp>
      <p:sp>
        <p:nvSpPr>
          <p:cNvPr id="470" name="Google Shape;470;p68"/>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O</a:t>
            </a:r>
            <a:r>
              <a:rPr lang="en"/>
              <a:t>utcome of the previous marketing campaign</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Success is more common for clients with a Term Deposit</a:t>
            </a:r>
            <a:endParaRPr/>
          </a:p>
        </p:txBody>
      </p:sp>
      <p:pic>
        <p:nvPicPr>
          <p:cNvPr id="471" name="Google Shape;471;p68"/>
          <p:cNvPicPr preferRelativeResize="0"/>
          <p:nvPr/>
        </p:nvPicPr>
        <p:blipFill>
          <a:blip r:embed="rId3">
            <a:alphaModFix/>
          </a:blip>
          <a:stretch>
            <a:fillRect/>
          </a:stretch>
        </p:blipFill>
        <p:spPr>
          <a:xfrm>
            <a:off x="4572000" y="1919075"/>
            <a:ext cx="4367399" cy="265576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Consumer Price Index</a:t>
            </a:r>
            <a:endParaRPr/>
          </a:p>
        </p:txBody>
      </p:sp>
      <p:sp>
        <p:nvSpPr>
          <p:cNvPr id="477" name="Google Shape;477;p69"/>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Socio Economic Data</a:t>
            </a:r>
            <a:endParaRPr/>
          </a:p>
          <a:p>
            <a:pPr indent="-317500" lvl="0" marL="457200" rtl="0" algn="l">
              <a:spcBef>
                <a:spcPts val="0"/>
              </a:spcBef>
              <a:spcAft>
                <a:spcPts val="0"/>
              </a:spcAft>
              <a:buSzPts val="1400"/>
              <a:buChar char="●"/>
            </a:pPr>
            <a:r>
              <a:rPr lang="en"/>
              <a:t>Numeric</a:t>
            </a:r>
            <a:endParaRPr/>
          </a:p>
          <a:p>
            <a:pPr indent="-317500" lvl="0" marL="457200" rtl="0" algn="l">
              <a:spcBef>
                <a:spcPts val="0"/>
              </a:spcBef>
              <a:spcAft>
                <a:spcPts val="0"/>
              </a:spcAft>
              <a:buSzPts val="1400"/>
              <a:buChar char="●"/>
            </a:pPr>
            <a:r>
              <a:rPr lang="en"/>
              <a:t>Monthly Indicator</a:t>
            </a:r>
            <a:endParaRPr/>
          </a:p>
          <a:p>
            <a:pPr indent="-317500" lvl="0" marL="457200" rtl="0" algn="l">
              <a:spcBef>
                <a:spcPts val="0"/>
              </a:spcBef>
              <a:spcAft>
                <a:spcPts val="0"/>
              </a:spcAft>
              <a:buSzPts val="1400"/>
              <a:buChar char="●"/>
            </a:pPr>
            <a:r>
              <a:rPr lang="en"/>
              <a:t>The value seems more evenly distributed for people that have a term deposit</a:t>
            </a:r>
            <a:endParaRPr/>
          </a:p>
        </p:txBody>
      </p:sp>
      <p:pic>
        <p:nvPicPr>
          <p:cNvPr id="478" name="Google Shape;478;p69"/>
          <p:cNvPicPr preferRelativeResize="0"/>
          <p:nvPr/>
        </p:nvPicPr>
        <p:blipFill>
          <a:blip r:embed="rId3">
            <a:alphaModFix/>
          </a:blip>
          <a:stretch>
            <a:fillRect/>
          </a:stretch>
        </p:blipFill>
        <p:spPr>
          <a:xfrm>
            <a:off x="4617400" y="1919075"/>
            <a:ext cx="4367399" cy="265576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PCA Analysis</a:t>
            </a:r>
            <a:endParaRPr/>
          </a:p>
        </p:txBody>
      </p:sp>
      <p:sp>
        <p:nvSpPr>
          <p:cNvPr id="484" name="Google Shape;484;p70"/>
          <p:cNvSpPr txBox="1"/>
          <p:nvPr>
            <p:ph idx="1" type="body"/>
          </p:nvPr>
        </p:nvSpPr>
        <p:spPr>
          <a:xfrm>
            <a:off x="188050" y="197692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R</a:t>
            </a:r>
            <a:r>
              <a:rPr lang="en"/>
              <a:t>emoved </a:t>
            </a:r>
            <a:r>
              <a:rPr lang="en"/>
              <a:t>numeric variables- age, campaign, and cons.conf.idx</a:t>
            </a:r>
            <a:endParaRPr>
              <a:solidFill>
                <a:srgbClr val="FF0000"/>
              </a:solidFill>
            </a:endParaRPr>
          </a:p>
          <a:p>
            <a:pPr indent="-317500" lvl="0" marL="457200" rtl="0" algn="l">
              <a:spcBef>
                <a:spcPts val="0"/>
              </a:spcBef>
              <a:spcAft>
                <a:spcPts val="0"/>
              </a:spcAft>
              <a:buSzPts val="1400"/>
              <a:buChar char="●"/>
            </a:pPr>
            <a:r>
              <a:rPr lang="en"/>
              <a:t>In order to retain at least 90% of the total variance 4 principal components were necessary to effectively represent the original data.</a:t>
            </a:r>
            <a:endParaRPr/>
          </a:p>
          <a:p>
            <a:pPr indent="-317500" lvl="0" marL="457200" rtl="0" algn="l">
              <a:spcBef>
                <a:spcPts val="0"/>
              </a:spcBef>
              <a:spcAft>
                <a:spcPts val="0"/>
              </a:spcAft>
              <a:buSzPts val="1400"/>
              <a:buChar char="●"/>
            </a:pPr>
            <a:r>
              <a:rPr lang="en"/>
              <a:t>PC1</a:t>
            </a:r>
            <a:r>
              <a:rPr lang="en"/>
              <a:t> had the best correlation with the response variable "y” </a:t>
            </a:r>
            <a:endParaRPr/>
          </a:p>
        </p:txBody>
      </p:sp>
      <p:sp>
        <p:nvSpPr>
          <p:cNvPr id="485" name="Google Shape;485;p70"/>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86" name="Google Shape;486;p70"/>
          <p:cNvPicPr preferRelativeResize="0"/>
          <p:nvPr/>
        </p:nvPicPr>
        <p:blipFill>
          <a:blip r:embed="rId3">
            <a:alphaModFix/>
          </a:blip>
          <a:stretch>
            <a:fillRect/>
          </a:stretch>
        </p:blipFill>
        <p:spPr>
          <a:xfrm>
            <a:off x="4100475" y="1830975"/>
            <a:ext cx="4958751" cy="30021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Model Interpretation</a:t>
            </a:r>
            <a:endParaRPr>
              <a:solidFill>
                <a:srgbClr val="FF0000"/>
              </a:solidFill>
            </a:endParaRPr>
          </a:p>
        </p:txBody>
      </p:sp>
      <p:sp>
        <p:nvSpPr>
          <p:cNvPr id="492" name="Google Shape;492;p71"/>
          <p:cNvSpPr txBox="1"/>
          <p:nvPr/>
        </p:nvSpPr>
        <p:spPr>
          <a:xfrm>
            <a:off x="430525" y="2830300"/>
            <a:ext cx="8572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
        <p:nvSpPr>
          <p:cNvPr id="493" name="Google Shape;493;p71"/>
          <p:cNvSpPr/>
          <p:nvPr/>
        </p:nvSpPr>
        <p:spPr>
          <a:xfrm>
            <a:off x="417200" y="1729775"/>
            <a:ext cx="8344200" cy="548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t>month (Mar v Apr): </a:t>
            </a:r>
            <a:r>
              <a:rPr b="1" lang="en" sz="1100"/>
              <a:t>The odds of convincing the clients to subscribe to a term deposit in the month of April decreases by a factor of 0.25 when compared to the month of March, all other variables remaining constant. The 95% Confidence interval of the decrease is (0.20, 0.32).</a:t>
            </a:r>
            <a:endParaRPr>
              <a:solidFill>
                <a:srgbClr val="FF0000"/>
              </a:solidFill>
              <a:highlight>
                <a:schemeClr val="dk1"/>
              </a:highlight>
              <a:latin typeface="Roboto"/>
              <a:ea typeface="Roboto"/>
              <a:cs typeface="Roboto"/>
              <a:sym typeface="Roboto"/>
            </a:endParaRPr>
          </a:p>
        </p:txBody>
      </p:sp>
      <p:sp>
        <p:nvSpPr>
          <p:cNvPr id="494" name="Google Shape;494;p71"/>
          <p:cNvSpPr/>
          <p:nvPr/>
        </p:nvSpPr>
        <p:spPr>
          <a:xfrm>
            <a:off x="567325" y="2375125"/>
            <a:ext cx="8007300" cy="5925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t>po</a:t>
            </a:r>
            <a:r>
              <a:rPr b="1" lang="en" sz="1100"/>
              <a:t>utcome </a:t>
            </a:r>
            <a:r>
              <a:rPr b="1" lang="en" sz="1100"/>
              <a:t>(success v failure): The odds of convincing a client to subscribe to a term deposit who was successfully subscribed in the previous campaign is 6.17 times higher than that of </a:t>
            </a:r>
            <a:r>
              <a:rPr b="1" lang="en" sz="1100"/>
              <a:t>someone</a:t>
            </a:r>
            <a:r>
              <a:rPr b="1" lang="en" sz="1100"/>
              <a:t> who was not successfully subscribed, </a:t>
            </a:r>
            <a:r>
              <a:rPr b="1" lang="en" sz="1100"/>
              <a:t>all other variables remaining constant.  The 95% Confidence interval of the factor is (5.21, 7.31).</a:t>
            </a:r>
            <a:endParaRPr b="1" sz="1100"/>
          </a:p>
        </p:txBody>
      </p:sp>
      <p:sp>
        <p:nvSpPr>
          <p:cNvPr id="495" name="Google Shape;495;p71"/>
          <p:cNvSpPr/>
          <p:nvPr/>
        </p:nvSpPr>
        <p:spPr>
          <a:xfrm>
            <a:off x="902250" y="3064275"/>
            <a:ext cx="7504800" cy="5925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t>contact (cellular v telephone): The odds of convincing the client to subscribe to a term deposit when calling their landline phone decreased by a factor of 0.65 when compared to calling their </a:t>
            </a:r>
            <a:r>
              <a:rPr b="1" lang="en" sz="1100"/>
              <a:t>cell phone, all other variables remaining constant. The 95% Confidence interval of the decrease is (0.57, 0.73).</a:t>
            </a:r>
            <a:endParaRPr b="1" sz="1100"/>
          </a:p>
        </p:txBody>
      </p:sp>
      <p:sp>
        <p:nvSpPr>
          <p:cNvPr id="496" name="Google Shape;496;p71"/>
          <p:cNvSpPr/>
          <p:nvPr/>
        </p:nvSpPr>
        <p:spPr>
          <a:xfrm>
            <a:off x="1195325" y="3753425"/>
            <a:ext cx="6960600" cy="5925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t>emp.var.rate: For every 1 unit increase in </a:t>
            </a:r>
            <a:r>
              <a:rPr b="1" lang="en" sz="1100"/>
              <a:t>the employment variation rate</a:t>
            </a:r>
            <a:r>
              <a:rPr b="1" lang="en" sz="1100"/>
              <a:t>, the odds of convincing the customer to subscribe to a term deposit decrease by a factor of 0.44</a:t>
            </a:r>
            <a:r>
              <a:rPr b="1" lang="en" sz="1100"/>
              <a:t>, all other variables remaining constant.  The 95% Confidence interval of the decrease is (0.42, 0.46).</a:t>
            </a:r>
            <a:endParaRPr b="1" sz="1100"/>
          </a:p>
        </p:txBody>
      </p:sp>
      <p:sp>
        <p:nvSpPr>
          <p:cNvPr id="497" name="Google Shape;497;p71"/>
          <p:cNvSpPr/>
          <p:nvPr/>
        </p:nvSpPr>
        <p:spPr>
          <a:xfrm>
            <a:off x="1457000" y="4442575"/>
            <a:ext cx="6573300" cy="592500"/>
          </a:xfrm>
          <a:prstGeom prst="roundRect">
            <a:avLst>
              <a:gd fmla="val 16667"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t>cons.price.idx: For every 1 unit increase in Consumer Price Index, the odds of </a:t>
            </a:r>
            <a:r>
              <a:rPr b="1" lang="en" sz="1100"/>
              <a:t>convincing the customer to subscribe to a term deposit</a:t>
            </a:r>
            <a:r>
              <a:rPr b="1" lang="en" sz="1100"/>
              <a:t> increase by 214%</a:t>
            </a:r>
            <a:r>
              <a:rPr b="1" lang="en" sz="1100"/>
              <a:t>, all other variables remaining constant.  The 95% Confidence of the increase is (182%, 250%).</a:t>
            </a:r>
            <a:endParaRPr b="1"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Columns (subset)</a:t>
            </a:r>
            <a:endParaRPr/>
          </a:p>
        </p:txBody>
      </p:sp>
      <p:graphicFrame>
        <p:nvGraphicFramePr>
          <p:cNvPr id="98" name="Google Shape;98;p18"/>
          <p:cNvGraphicFramePr/>
          <p:nvPr/>
        </p:nvGraphicFramePr>
        <p:xfrm>
          <a:off x="68900" y="1699550"/>
          <a:ext cx="3000000" cy="3000000"/>
        </p:xfrm>
        <a:graphic>
          <a:graphicData uri="http://schemas.openxmlformats.org/drawingml/2006/table">
            <a:tbl>
              <a:tblPr>
                <a:noFill/>
                <a:tableStyleId>{F701B251-343C-4CA0-8F75-DB2E4F28BD0F}</a:tableStyleId>
              </a:tblPr>
              <a:tblGrid>
                <a:gridCol w="1028700"/>
                <a:gridCol w="4314400"/>
                <a:gridCol w="2498150"/>
                <a:gridCol w="851550"/>
              </a:tblGrid>
              <a:tr h="165500">
                <a:tc>
                  <a:txBody>
                    <a:bodyPr/>
                    <a:lstStyle/>
                    <a:p>
                      <a:pPr indent="0" lvl="0" marL="0" rtl="0" algn="l">
                        <a:spcBef>
                          <a:spcPts val="0"/>
                        </a:spcBef>
                        <a:spcAft>
                          <a:spcPts val="0"/>
                        </a:spcAft>
                        <a:buNone/>
                      </a:pPr>
                      <a:r>
                        <a:rPr b="1" lang="en" sz="1000"/>
                        <a:t>Variable Name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Variable Description</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Variable Category</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Data Class</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37800">
                <a:tc>
                  <a:txBody>
                    <a:bodyPr/>
                    <a:lstStyle/>
                    <a:p>
                      <a:pPr indent="0" lvl="0" marL="0" rtl="0" algn="l">
                        <a:spcBef>
                          <a:spcPts val="0"/>
                        </a:spcBef>
                        <a:spcAft>
                          <a:spcPts val="0"/>
                        </a:spcAft>
                        <a:buNone/>
                      </a:pPr>
                      <a:r>
                        <a:rPr lang="en" sz="1000"/>
                        <a:t>default</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Has credit in default?</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bank client data</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categorical</a:t>
                      </a:r>
                      <a:endParaRPr sz="1000"/>
                    </a:p>
                  </a:txBody>
                  <a:tcPr marT="0" marB="91425" marR="0" marL="91425">
                    <a:lnT cap="flat" cmpd="sng" w="9525">
                      <a:solidFill>
                        <a:schemeClr val="dk2"/>
                      </a:solidFill>
                      <a:prstDash val="solid"/>
                      <a:round/>
                      <a:headEnd len="sm" w="sm" type="none"/>
                      <a:tailEnd len="sm" w="sm" type="none"/>
                    </a:lnT>
                  </a:tcPr>
                </a:tc>
              </a:tr>
              <a:tr h="137800">
                <a:tc>
                  <a:txBody>
                    <a:bodyPr/>
                    <a:lstStyle/>
                    <a:p>
                      <a:pPr indent="0" lvl="0" marL="0" rtl="0" algn="l">
                        <a:spcBef>
                          <a:spcPts val="0"/>
                        </a:spcBef>
                        <a:spcAft>
                          <a:spcPts val="0"/>
                        </a:spcAft>
                        <a:buNone/>
                      </a:pPr>
                      <a:r>
                        <a:rPr lang="en" sz="1000"/>
                        <a:t>loan</a:t>
                      </a:r>
                      <a:endParaRPr sz="1000"/>
                    </a:p>
                  </a:txBody>
                  <a:tcPr marT="0" marB="91425" marR="0" marL="91425"/>
                </a:tc>
                <a:tc>
                  <a:txBody>
                    <a:bodyPr/>
                    <a:lstStyle/>
                    <a:p>
                      <a:pPr indent="0" lvl="0" marL="0" rtl="0" algn="l">
                        <a:spcBef>
                          <a:spcPts val="0"/>
                        </a:spcBef>
                        <a:spcAft>
                          <a:spcPts val="0"/>
                        </a:spcAft>
                        <a:buNone/>
                      </a:pPr>
                      <a:r>
                        <a:rPr lang="en" sz="1000"/>
                        <a:t>Has personal loan?</a:t>
                      </a:r>
                      <a:endParaRPr sz="1000"/>
                    </a:p>
                  </a:txBody>
                  <a:tcPr marT="0" marB="91425" marR="0" marL="91425"/>
                </a:tc>
                <a:tc>
                  <a:txBody>
                    <a:bodyPr/>
                    <a:lstStyle/>
                    <a:p>
                      <a:pPr indent="0" lvl="0" marL="0" rtl="0" algn="l">
                        <a:spcBef>
                          <a:spcPts val="0"/>
                        </a:spcBef>
                        <a:spcAft>
                          <a:spcPts val="0"/>
                        </a:spcAft>
                        <a:buNone/>
                      </a:pPr>
                      <a:r>
                        <a:rPr lang="en" sz="1000"/>
                        <a:t>bank client data</a:t>
                      </a:r>
                      <a:endParaRPr sz="1000"/>
                    </a:p>
                  </a:txBody>
                  <a:tcPr marT="0" marB="91425" marR="0" marL="91425"/>
                </a:tc>
                <a:tc>
                  <a:txBody>
                    <a:bodyPr/>
                    <a:lstStyle/>
                    <a:p>
                      <a:pPr indent="0" lvl="0" marL="0" rtl="0" algn="l">
                        <a:spcBef>
                          <a:spcPts val="0"/>
                        </a:spcBef>
                        <a:spcAft>
                          <a:spcPts val="0"/>
                        </a:spcAft>
                        <a:buNone/>
                      </a:pPr>
                      <a:r>
                        <a:rPr lang="en" sz="1000"/>
                        <a:t>categorical</a:t>
                      </a:r>
                      <a:endParaRPr sz="1000"/>
                    </a:p>
                  </a:txBody>
                  <a:tcPr marT="0" marB="91425" marR="0" marL="91425"/>
                </a:tc>
              </a:tr>
              <a:tr h="165500">
                <a:tc>
                  <a:txBody>
                    <a:bodyPr/>
                    <a:lstStyle/>
                    <a:p>
                      <a:pPr indent="0" lvl="0" marL="0" rtl="0" algn="l">
                        <a:spcBef>
                          <a:spcPts val="0"/>
                        </a:spcBef>
                        <a:spcAft>
                          <a:spcPts val="0"/>
                        </a:spcAft>
                        <a:buNone/>
                      </a:pPr>
                      <a:r>
                        <a:rPr lang="en" sz="1000"/>
                        <a:t>month</a:t>
                      </a:r>
                      <a:endParaRPr sz="1000"/>
                    </a:p>
                  </a:txBody>
                  <a:tcPr marT="0" marB="91425" marR="0" marL="91425"/>
                </a:tc>
                <a:tc>
                  <a:txBody>
                    <a:bodyPr/>
                    <a:lstStyle/>
                    <a:p>
                      <a:pPr indent="0" lvl="0" marL="0" rtl="0" algn="l">
                        <a:spcBef>
                          <a:spcPts val="0"/>
                        </a:spcBef>
                        <a:spcAft>
                          <a:spcPts val="0"/>
                        </a:spcAft>
                        <a:buNone/>
                      </a:pPr>
                      <a:r>
                        <a:rPr lang="en" sz="1000"/>
                        <a:t>last contact month of year</a:t>
                      </a:r>
                      <a:endParaRPr sz="1000"/>
                    </a:p>
                  </a:txBody>
                  <a:tcPr marT="0" marB="91425" marR="0" marL="91425"/>
                </a:tc>
                <a:tc>
                  <a:txBody>
                    <a:bodyPr/>
                    <a:lstStyle/>
                    <a:p>
                      <a:pPr indent="0" lvl="0" marL="0" rtl="0" algn="l">
                        <a:spcBef>
                          <a:spcPts val="0"/>
                        </a:spcBef>
                        <a:spcAft>
                          <a:spcPts val="0"/>
                        </a:spcAft>
                        <a:buNone/>
                      </a:pPr>
                      <a:r>
                        <a:rPr lang="en" sz="1000"/>
                        <a:t>related with the last contact of the current campaign</a:t>
                      </a:r>
                      <a:endParaRPr sz="10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categorical</a:t>
                      </a:r>
                      <a:endParaRPr sz="1000"/>
                    </a:p>
                  </a:txBody>
                  <a:tcPr marT="0" marB="91425" marR="0" marL="91425">
                    <a:lnB cap="flat" cmpd="sng" w="9525">
                      <a:solidFill>
                        <a:srgbClr val="9E9E9E"/>
                      </a:solidFill>
                      <a:prstDash val="solid"/>
                      <a:round/>
                      <a:headEnd len="sm" w="sm" type="none"/>
                      <a:tailEnd len="sm" w="sm" type="none"/>
                    </a:lnB>
                  </a:tcPr>
                </a:tc>
              </a:tr>
              <a:tr h="165500">
                <a:tc>
                  <a:txBody>
                    <a:bodyPr/>
                    <a:lstStyle/>
                    <a:p>
                      <a:pPr indent="0" lvl="0" marL="0" rtl="0" algn="l">
                        <a:spcBef>
                          <a:spcPts val="0"/>
                        </a:spcBef>
                        <a:spcAft>
                          <a:spcPts val="0"/>
                        </a:spcAft>
                        <a:buNone/>
                      </a:pPr>
                      <a:r>
                        <a:rPr lang="en" sz="1000"/>
                        <a:t>day_of_week</a:t>
                      </a:r>
                      <a:endParaRPr sz="1000"/>
                    </a:p>
                  </a:txBody>
                  <a:tcPr marT="0" marB="91425" marR="0" marL="91425"/>
                </a:tc>
                <a:tc>
                  <a:txBody>
                    <a:bodyPr/>
                    <a:lstStyle/>
                    <a:p>
                      <a:pPr indent="0" lvl="0" marL="0" rtl="0" algn="l">
                        <a:spcBef>
                          <a:spcPts val="0"/>
                        </a:spcBef>
                        <a:spcAft>
                          <a:spcPts val="0"/>
                        </a:spcAft>
                        <a:buNone/>
                      </a:pPr>
                      <a:r>
                        <a:rPr lang="en" sz="1000"/>
                        <a:t>last contact day of the week</a:t>
                      </a:r>
                      <a:endParaRPr sz="1000"/>
                    </a:p>
                  </a:txBody>
                  <a:tcPr marT="0" marB="91425" marR="0"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t>related with the last contact of the current campaign</a:t>
                      </a:r>
                      <a:endParaRPr sz="10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categorical</a:t>
                      </a:r>
                      <a:endParaRPr sz="10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00450">
                <a:tc>
                  <a:txBody>
                    <a:bodyPr/>
                    <a:lstStyle/>
                    <a:p>
                      <a:pPr indent="0" lvl="0" marL="0" rtl="0" algn="l">
                        <a:spcBef>
                          <a:spcPts val="0"/>
                        </a:spcBef>
                        <a:spcAft>
                          <a:spcPts val="0"/>
                        </a:spcAft>
                        <a:buNone/>
                      </a:pPr>
                      <a:r>
                        <a:rPr lang="en" sz="1000"/>
                        <a:t>campaign</a:t>
                      </a:r>
                      <a:endParaRPr sz="1000"/>
                    </a:p>
                  </a:txBody>
                  <a:tcPr marT="0" marB="91425" marR="0" marL="91425"/>
                </a:tc>
                <a:tc>
                  <a:txBody>
                    <a:bodyPr/>
                    <a:lstStyle/>
                    <a:p>
                      <a:pPr indent="0" lvl="0" marL="0" rtl="0" algn="l">
                        <a:spcBef>
                          <a:spcPts val="0"/>
                        </a:spcBef>
                        <a:spcAft>
                          <a:spcPts val="0"/>
                        </a:spcAft>
                        <a:buNone/>
                      </a:pPr>
                      <a:r>
                        <a:rPr lang="en" sz="1000"/>
                        <a:t>number of contacts performed during this campaign and for this client</a:t>
                      </a:r>
                      <a:endParaRPr sz="1000"/>
                    </a:p>
                  </a:txBody>
                  <a:tcPr marT="0" marB="91425" marR="0" marL="91425"/>
                </a:tc>
                <a:tc>
                  <a:txBody>
                    <a:bodyPr/>
                    <a:lstStyle/>
                    <a:p>
                      <a:pPr indent="0" lvl="0" marL="0" rtl="0" algn="l">
                        <a:spcBef>
                          <a:spcPts val="0"/>
                        </a:spcBef>
                        <a:spcAft>
                          <a:spcPts val="0"/>
                        </a:spcAft>
                        <a:buNone/>
                      </a:pPr>
                      <a:r>
                        <a:rPr lang="en" sz="1000"/>
                        <a:t>other attributes for the campaign or past campaigns</a:t>
                      </a:r>
                      <a:endParaRPr sz="10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t>numeric</a:t>
                      </a:r>
                      <a:endParaRPr sz="1000"/>
                    </a:p>
                  </a:txBody>
                  <a:tcPr marT="0" marB="91425" marR="0" marL="91425">
                    <a:lnT cap="flat" cmpd="sng" w="9525">
                      <a:solidFill>
                        <a:srgbClr val="9E9E9E"/>
                      </a:solidFill>
                      <a:prstDash val="solid"/>
                      <a:round/>
                      <a:headEnd len="sm" w="sm" type="none"/>
                      <a:tailEnd len="sm" w="sm" type="none"/>
                    </a:lnT>
                  </a:tcPr>
                </a:tc>
              </a:tr>
              <a:tr h="165500">
                <a:tc>
                  <a:txBody>
                    <a:bodyPr/>
                    <a:lstStyle/>
                    <a:p>
                      <a:pPr indent="0" lvl="0" marL="0" rtl="0" algn="l">
                        <a:spcBef>
                          <a:spcPts val="0"/>
                        </a:spcBef>
                        <a:spcAft>
                          <a:spcPts val="0"/>
                        </a:spcAft>
                        <a:buNone/>
                      </a:pPr>
                      <a:r>
                        <a:rPr lang="en" sz="1000"/>
                        <a:t>pdays</a:t>
                      </a:r>
                      <a:endParaRPr sz="1000"/>
                    </a:p>
                  </a:txBody>
                  <a:tcPr marT="0" marB="91425" marR="0" marL="91425"/>
                </a:tc>
                <a:tc>
                  <a:txBody>
                    <a:bodyPr/>
                    <a:lstStyle/>
                    <a:p>
                      <a:pPr indent="0" lvl="0" marL="0" rtl="0" algn="l">
                        <a:spcBef>
                          <a:spcPts val="0"/>
                        </a:spcBef>
                        <a:spcAft>
                          <a:spcPts val="0"/>
                        </a:spcAft>
                        <a:buNone/>
                      </a:pPr>
                      <a:r>
                        <a:rPr lang="en" sz="1000"/>
                        <a:t>number of days that passed by after the client was last contacted from a previous campaign, 999 means client was not previously contacted</a:t>
                      </a:r>
                      <a:endParaRPr sz="1000"/>
                    </a:p>
                  </a:txBody>
                  <a:tcPr marT="0" marB="91425" marR="0" marL="91425"/>
                </a:tc>
                <a:tc>
                  <a:txBody>
                    <a:bodyPr/>
                    <a:lstStyle/>
                    <a:p>
                      <a:pPr indent="0" lvl="0" marL="0" rtl="0" algn="l">
                        <a:spcBef>
                          <a:spcPts val="0"/>
                        </a:spcBef>
                        <a:spcAft>
                          <a:spcPts val="0"/>
                        </a:spcAft>
                        <a:buNone/>
                      </a:pPr>
                      <a:r>
                        <a:rPr lang="en" sz="1000"/>
                        <a:t>other attributes for the campaign or past campaigns</a:t>
                      </a:r>
                      <a:endParaRPr sz="10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numeric</a:t>
                      </a:r>
                      <a:endParaRPr sz="1000"/>
                    </a:p>
                  </a:txBody>
                  <a:tcPr marT="0" marB="91425" marR="0" marL="91425">
                    <a:lnB cap="flat" cmpd="sng" w="9525">
                      <a:solidFill>
                        <a:srgbClr val="9E9E9E"/>
                      </a:solidFill>
                      <a:prstDash val="solid"/>
                      <a:round/>
                      <a:headEnd len="sm" w="sm" type="none"/>
                      <a:tailEnd len="sm" w="sm" type="none"/>
                    </a:lnB>
                  </a:tcPr>
                </a:tc>
              </a:tr>
              <a:tr h="82750">
                <a:tc>
                  <a:txBody>
                    <a:bodyPr/>
                    <a:lstStyle/>
                    <a:p>
                      <a:pPr indent="0" lvl="0" marL="0" rtl="0" algn="l">
                        <a:spcBef>
                          <a:spcPts val="0"/>
                        </a:spcBef>
                        <a:spcAft>
                          <a:spcPts val="0"/>
                        </a:spcAft>
                        <a:buNone/>
                      </a:pPr>
                      <a:r>
                        <a:rPr lang="en" sz="1000"/>
                        <a:t>previous</a:t>
                      </a:r>
                      <a:endParaRPr sz="1000"/>
                    </a:p>
                  </a:txBody>
                  <a:tcPr marT="0" marB="91425" marR="0" marL="91425"/>
                </a:tc>
                <a:tc>
                  <a:txBody>
                    <a:bodyPr/>
                    <a:lstStyle/>
                    <a:p>
                      <a:pPr indent="0" lvl="0" marL="0" rtl="0" algn="l">
                        <a:spcBef>
                          <a:spcPts val="0"/>
                        </a:spcBef>
                        <a:spcAft>
                          <a:spcPts val="0"/>
                        </a:spcAft>
                        <a:buNone/>
                      </a:pPr>
                      <a:r>
                        <a:rPr lang="en" sz="1000"/>
                        <a:t>number of contacts performed before this campaign and for this client</a:t>
                      </a:r>
                      <a:endParaRPr sz="1000"/>
                    </a:p>
                  </a:txBody>
                  <a:tcPr marT="0" marB="91425" marR="0" marL="91425"/>
                </a:tc>
                <a:tc>
                  <a:txBody>
                    <a:bodyPr/>
                    <a:lstStyle/>
                    <a:p>
                      <a:pPr indent="0" lvl="0" marL="0" rtl="0" algn="l">
                        <a:spcBef>
                          <a:spcPts val="0"/>
                        </a:spcBef>
                        <a:spcAft>
                          <a:spcPts val="0"/>
                        </a:spcAft>
                        <a:buNone/>
                      </a:pPr>
                      <a:r>
                        <a:rPr lang="en" sz="1000"/>
                        <a:t>other attributes for the campaign or past campaigns</a:t>
                      </a:r>
                      <a:endParaRPr sz="1000"/>
                    </a:p>
                  </a:txBody>
                  <a:tcPr marT="0" marB="91425" marR="0"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numeric</a:t>
                      </a:r>
                      <a:endParaRPr sz="1000"/>
                    </a:p>
                  </a:txBody>
                  <a:tcPr marT="0" marB="91425" marR="0"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7800">
                <a:tc>
                  <a:txBody>
                    <a:bodyPr/>
                    <a:lstStyle/>
                    <a:p>
                      <a:pPr indent="0" lvl="0" marL="0" rtl="0" algn="l">
                        <a:spcBef>
                          <a:spcPts val="0"/>
                        </a:spcBef>
                        <a:spcAft>
                          <a:spcPts val="0"/>
                        </a:spcAft>
                        <a:buNone/>
                      </a:pPr>
                      <a:r>
                        <a:rPr lang="en" sz="1000"/>
                        <a:t>emp.var.rate</a:t>
                      </a:r>
                      <a:endParaRPr sz="1000"/>
                    </a:p>
                  </a:txBody>
                  <a:tcPr marT="0" marB="91425" marR="0" marL="91425"/>
                </a:tc>
                <a:tc>
                  <a:txBody>
                    <a:bodyPr/>
                    <a:lstStyle/>
                    <a:p>
                      <a:pPr indent="0" lvl="0" marL="0" rtl="0" algn="l">
                        <a:spcBef>
                          <a:spcPts val="0"/>
                        </a:spcBef>
                        <a:spcAft>
                          <a:spcPts val="0"/>
                        </a:spcAft>
                        <a:buNone/>
                      </a:pPr>
                      <a:r>
                        <a:rPr lang="en" sz="1000"/>
                        <a:t>employment variation rate - quarterly indicator</a:t>
                      </a:r>
                      <a:endParaRPr sz="1000"/>
                    </a:p>
                  </a:txBody>
                  <a:tcPr marT="0" marB="91425" marR="0"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t>social and economic context attributes</a:t>
                      </a:r>
                      <a:endParaRPr sz="10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numeric</a:t>
                      </a:r>
                      <a:endParaRPr sz="10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7800">
                <a:tc>
                  <a:txBody>
                    <a:bodyPr/>
                    <a:lstStyle/>
                    <a:p>
                      <a:pPr indent="0" lvl="0" marL="0" rtl="0" algn="l">
                        <a:spcBef>
                          <a:spcPts val="0"/>
                        </a:spcBef>
                        <a:spcAft>
                          <a:spcPts val="0"/>
                        </a:spcAft>
                        <a:buNone/>
                      </a:pPr>
                      <a:r>
                        <a:rPr lang="en" sz="1000"/>
                        <a:t>euribor3m</a:t>
                      </a:r>
                      <a:endParaRPr sz="1000"/>
                    </a:p>
                  </a:txBody>
                  <a:tcPr marT="0" marB="91425" marR="0" marL="91425"/>
                </a:tc>
                <a:tc>
                  <a:txBody>
                    <a:bodyPr/>
                    <a:lstStyle/>
                    <a:p>
                      <a:pPr indent="0" lvl="0" marL="0" rtl="0" algn="l">
                        <a:spcBef>
                          <a:spcPts val="0"/>
                        </a:spcBef>
                        <a:spcAft>
                          <a:spcPts val="0"/>
                        </a:spcAft>
                        <a:buNone/>
                      </a:pPr>
                      <a:r>
                        <a:rPr lang="en" sz="1000"/>
                        <a:t>euribor 3 month rate - daily indicator</a:t>
                      </a:r>
                      <a:endParaRPr sz="1000"/>
                    </a:p>
                  </a:txBody>
                  <a:tcPr marT="0" marB="91425" marR="0"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t>social and economic context attributes</a:t>
                      </a:r>
                      <a:endParaRPr sz="10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numeric</a:t>
                      </a:r>
                      <a:endParaRPr sz="10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7800">
                <a:tc>
                  <a:txBody>
                    <a:bodyPr/>
                    <a:lstStyle/>
                    <a:p>
                      <a:pPr indent="0" lvl="0" marL="0" rtl="0" algn="l">
                        <a:spcBef>
                          <a:spcPts val="0"/>
                        </a:spcBef>
                        <a:spcAft>
                          <a:spcPts val="0"/>
                        </a:spcAft>
                        <a:buNone/>
                      </a:pPr>
                      <a:r>
                        <a:rPr lang="en" sz="1000"/>
                        <a:t>nr.employed</a:t>
                      </a:r>
                      <a:endParaRPr sz="1000"/>
                    </a:p>
                  </a:txBody>
                  <a:tcPr marT="0" marB="91425" marR="0" marL="91425"/>
                </a:tc>
                <a:tc>
                  <a:txBody>
                    <a:bodyPr/>
                    <a:lstStyle/>
                    <a:p>
                      <a:pPr indent="0" lvl="0" marL="0" rtl="0" algn="l">
                        <a:spcBef>
                          <a:spcPts val="0"/>
                        </a:spcBef>
                        <a:spcAft>
                          <a:spcPts val="0"/>
                        </a:spcAft>
                        <a:buNone/>
                      </a:pPr>
                      <a:r>
                        <a:rPr lang="en" sz="1000"/>
                        <a:t>number of employees - quarterly indicator</a:t>
                      </a:r>
                      <a:endParaRPr sz="1000"/>
                    </a:p>
                  </a:txBody>
                  <a:tcPr marT="0" marB="91425" marR="0" marL="91425"/>
                </a:tc>
                <a:tc>
                  <a:txBody>
                    <a:bodyPr/>
                    <a:lstStyle/>
                    <a:p>
                      <a:pPr indent="0" lvl="0" marL="0" rtl="0" algn="l">
                        <a:spcBef>
                          <a:spcPts val="0"/>
                        </a:spcBef>
                        <a:spcAft>
                          <a:spcPts val="0"/>
                        </a:spcAft>
                        <a:buNone/>
                      </a:pPr>
                      <a:r>
                        <a:rPr lang="en" sz="1000"/>
                        <a:t>social and economic context attributes</a:t>
                      </a:r>
                      <a:endParaRPr sz="10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t>numeric</a:t>
                      </a:r>
                      <a:endParaRPr sz="1000"/>
                    </a:p>
                  </a:txBody>
                  <a:tcPr marT="0" marB="91425" marR="0"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Adding Polynomial Terms to Model</a:t>
            </a:r>
            <a:endParaRPr/>
          </a:p>
        </p:txBody>
      </p:sp>
      <p:sp>
        <p:nvSpPr>
          <p:cNvPr id="503" name="Google Shape;503;p72"/>
          <p:cNvSpPr txBox="1"/>
          <p:nvPr>
            <p:ph idx="1" type="body"/>
          </p:nvPr>
        </p:nvSpPr>
        <p:spPr>
          <a:xfrm>
            <a:off x="424200" y="1919075"/>
            <a:ext cx="4602900" cy="252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Adding Polynomial terms to Model seemed to improve AUC</a:t>
            </a:r>
            <a:endParaRPr/>
          </a:p>
          <a:p>
            <a:pPr indent="-317500" lvl="0" marL="457200" rtl="0" algn="l">
              <a:spcBef>
                <a:spcPts val="0"/>
              </a:spcBef>
              <a:spcAft>
                <a:spcPts val="0"/>
              </a:spcAft>
              <a:buSzPts val="1400"/>
              <a:buChar char="●"/>
            </a:pPr>
            <a:r>
              <a:rPr lang="en"/>
              <a:t>This was observed for out of sample metrics</a:t>
            </a:r>
            <a:endParaRPr/>
          </a:p>
          <a:p>
            <a:pPr indent="-317500" lvl="0" marL="457200" rtl="0" algn="l">
              <a:spcBef>
                <a:spcPts val="0"/>
              </a:spcBef>
              <a:spcAft>
                <a:spcPts val="0"/>
              </a:spcAft>
              <a:buSzPts val="1400"/>
              <a:buChar char="●"/>
            </a:pPr>
            <a:r>
              <a:rPr lang="en"/>
              <a:t>Improvement seems to happen after 3 polynomial terms</a:t>
            </a:r>
            <a:endParaRPr/>
          </a:p>
          <a:p>
            <a:pPr indent="-317500" lvl="0" marL="457200" rtl="0" algn="l">
              <a:spcBef>
                <a:spcPts val="0"/>
              </a:spcBef>
              <a:spcAft>
                <a:spcPts val="0"/>
              </a:spcAft>
              <a:buSzPts val="1400"/>
              <a:buChar char="●"/>
            </a:pPr>
            <a:r>
              <a:rPr lang="en"/>
              <a:t>P values remaining significant</a:t>
            </a:r>
            <a:endParaRPr/>
          </a:p>
          <a:p>
            <a:pPr indent="-317500" lvl="0" marL="457200" rtl="0" algn="l">
              <a:spcBef>
                <a:spcPts val="0"/>
              </a:spcBef>
              <a:spcAft>
                <a:spcPts val="0"/>
              </a:spcAft>
              <a:buSzPts val="1400"/>
              <a:buChar char="●"/>
            </a:pPr>
            <a:r>
              <a:rPr lang="en"/>
              <a:t>Decided to investigate polynomials in variable selection</a:t>
            </a:r>
            <a:endParaRPr/>
          </a:p>
        </p:txBody>
      </p:sp>
      <p:pic>
        <p:nvPicPr>
          <p:cNvPr id="504" name="Google Shape;504;p72"/>
          <p:cNvPicPr preferRelativeResize="0"/>
          <p:nvPr/>
        </p:nvPicPr>
        <p:blipFill>
          <a:blip r:embed="rId3">
            <a:alphaModFix/>
          </a:blip>
          <a:stretch>
            <a:fillRect/>
          </a:stretch>
        </p:blipFill>
        <p:spPr>
          <a:xfrm>
            <a:off x="5383800" y="1686561"/>
            <a:ext cx="3310200" cy="1838475"/>
          </a:xfrm>
          <a:prstGeom prst="rect">
            <a:avLst/>
          </a:prstGeom>
          <a:noFill/>
          <a:ln>
            <a:noFill/>
          </a:ln>
        </p:spPr>
      </p:pic>
      <p:pic>
        <p:nvPicPr>
          <p:cNvPr id="505" name="Google Shape;505;p72"/>
          <p:cNvPicPr preferRelativeResize="0"/>
          <p:nvPr/>
        </p:nvPicPr>
        <p:blipFill>
          <a:blip r:embed="rId4">
            <a:alphaModFix/>
          </a:blip>
          <a:stretch>
            <a:fillRect/>
          </a:stretch>
        </p:blipFill>
        <p:spPr>
          <a:xfrm>
            <a:off x="5383799" y="3601316"/>
            <a:ext cx="3377625" cy="1353509"/>
          </a:xfrm>
          <a:prstGeom prst="rect">
            <a:avLst/>
          </a:prstGeom>
          <a:noFill/>
          <a:ln>
            <a:noFill/>
          </a:ln>
        </p:spPr>
      </p:pic>
      <p:sp>
        <p:nvSpPr>
          <p:cNvPr id="506" name="Google Shape;506;p72"/>
          <p:cNvSpPr/>
          <p:nvPr/>
        </p:nvSpPr>
        <p:spPr>
          <a:xfrm>
            <a:off x="8138425" y="2211375"/>
            <a:ext cx="143100" cy="1635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507" name="Google Shape;507;p72"/>
          <p:cNvCxnSpPr/>
          <p:nvPr/>
        </p:nvCxnSpPr>
        <p:spPr>
          <a:xfrm>
            <a:off x="7937350" y="2085075"/>
            <a:ext cx="221100" cy="126300"/>
          </a:xfrm>
          <a:prstGeom prst="straightConnector1">
            <a:avLst/>
          </a:prstGeom>
          <a:noFill/>
          <a:ln cap="flat" cmpd="sng" w="9525">
            <a:solidFill>
              <a:schemeClr val="dk2"/>
            </a:solidFill>
            <a:prstDash val="solid"/>
            <a:round/>
            <a:headEnd len="med" w="med" type="none"/>
            <a:tailEnd len="med" w="med" type="triangle"/>
          </a:ln>
        </p:spPr>
      </p:cxnSp>
      <p:sp>
        <p:nvSpPr>
          <p:cNvPr id="508" name="Google Shape;508;p72"/>
          <p:cNvSpPr txBox="1"/>
          <p:nvPr/>
        </p:nvSpPr>
        <p:spPr>
          <a:xfrm>
            <a:off x="7341050" y="1947075"/>
            <a:ext cx="7200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
                <a:solidFill>
                  <a:schemeClr val="lt2"/>
                </a:solidFill>
                <a:highlight>
                  <a:srgbClr val="FFFF00"/>
                </a:highlight>
                <a:latin typeface="Roboto"/>
                <a:ea typeface="Roboto"/>
                <a:cs typeface="Roboto"/>
                <a:sym typeface="Roboto"/>
              </a:rPr>
              <a:t>Max Polynomial = 9</a:t>
            </a:r>
            <a:endParaRPr b="1" sz="400">
              <a:solidFill>
                <a:schemeClr val="lt2"/>
              </a:solidFill>
              <a:highlight>
                <a:srgbClr val="FFFF00"/>
              </a:highlight>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Adding Interaction Terms to Model</a:t>
            </a:r>
            <a:endParaRPr/>
          </a:p>
        </p:txBody>
      </p:sp>
      <p:sp>
        <p:nvSpPr>
          <p:cNvPr id="514" name="Google Shape;514;p73"/>
          <p:cNvSpPr txBox="1"/>
          <p:nvPr>
            <p:ph idx="1" type="body"/>
          </p:nvPr>
        </p:nvSpPr>
        <p:spPr>
          <a:xfrm>
            <a:off x="424200" y="1919075"/>
            <a:ext cx="3458400" cy="2813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Some variable interactions showed different distributions of Term Deposits depending on the combination</a:t>
            </a:r>
            <a:endParaRPr/>
          </a:p>
          <a:p>
            <a:pPr indent="-317500" lvl="0" marL="457200" rtl="0" algn="l">
              <a:spcBef>
                <a:spcPts val="0"/>
              </a:spcBef>
              <a:spcAft>
                <a:spcPts val="0"/>
              </a:spcAft>
              <a:buSzPts val="1400"/>
              <a:buChar char="●"/>
            </a:pPr>
            <a:r>
              <a:rPr lang="en"/>
              <a:t>Ex: Tue/Mar has more yes than Tue/May</a:t>
            </a:r>
            <a:endParaRPr/>
          </a:p>
          <a:p>
            <a:pPr indent="-317500" lvl="0" marL="457200" rtl="0" algn="l">
              <a:spcBef>
                <a:spcPts val="0"/>
              </a:spcBef>
              <a:spcAft>
                <a:spcPts val="0"/>
              </a:spcAft>
              <a:buSzPts val="1400"/>
              <a:buChar char="●"/>
            </a:pPr>
            <a:r>
              <a:rPr lang="en"/>
              <a:t>Ex: Thu/Apr has more yes than Mon/Apr</a:t>
            </a:r>
            <a:endParaRPr/>
          </a:p>
          <a:p>
            <a:pPr indent="-317500" lvl="0" marL="457200" rtl="0" algn="l">
              <a:spcBef>
                <a:spcPts val="0"/>
              </a:spcBef>
              <a:spcAft>
                <a:spcPts val="0"/>
              </a:spcAft>
              <a:buSzPts val="1400"/>
              <a:buChar char="●"/>
            </a:pPr>
            <a:r>
              <a:rPr lang="en"/>
              <a:t>Decided to try interactions in variable selection</a:t>
            </a:r>
            <a:endParaRPr/>
          </a:p>
        </p:txBody>
      </p:sp>
      <p:pic>
        <p:nvPicPr>
          <p:cNvPr id="515" name="Google Shape;515;p73"/>
          <p:cNvPicPr preferRelativeResize="0"/>
          <p:nvPr/>
        </p:nvPicPr>
        <p:blipFill>
          <a:blip r:embed="rId3">
            <a:alphaModFix/>
          </a:blip>
          <a:stretch>
            <a:fillRect/>
          </a:stretch>
        </p:blipFill>
        <p:spPr>
          <a:xfrm>
            <a:off x="4086800" y="1986552"/>
            <a:ext cx="4898001" cy="2885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Summary Statistics - Numeric</a:t>
            </a:r>
            <a:endParaRPr/>
          </a:p>
        </p:txBody>
      </p:sp>
      <p:graphicFrame>
        <p:nvGraphicFramePr>
          <p:cNvPr id="104" name="Google Shape;104;p19"/>
          <p:cNvGraphicFramePr/>
          <p:nvPr/>
        </p:nvGraphicFramePr>
        <p:xfrm>
          <a:off x="1787950" y="1896875"/>
          <a:ext cx="3000000" cy="3000000"/>
        </p:xfrm>
        <a:graphic>
          <a:graphicData uri="http://schemas.openxmlformats.org/drawingml/2006/table">
            <a:tbl>
              <a:tblPr>
                <a:noFill/>
                <a:tableStyleId>{F701B251-343C-4CA0-8F75-DB2E4F28BD0F}</a:tableStyleId>
              </a:tblPr>
              <a:tblGrid>
                <a:gridCol w="1053875"/>
                <a:gridCol w="545225"/>
                <a:gridCol w="896925"/>
                <a:gridCol w="593950"/>
                <a:gridCol w="605425"/>
                <a:gridCol w="981600"/>
                <a:gridCol w="816025"/>
              </a:tblGrid>
              <a:tr h="253800">
                <a:tc>
                  <a:txBody>
                    <a:bodyPr/>
                    <a:lstStyle/>
                    <a:p>
                      <a:pPr indent="0" lvl="0" marL="0" rtl="0" algn="l">
                        <a:spcBef>
                          <a:spcPts val="0"/>
                        </a:spcBef>
                        <a:spcAft>
                          <a:spcPts val="0"/>
                        </a:spcAft>
                        <a:buNone/>
                      </a:pPr>
                      <a:r>
                        <a:rPr b="1" lang="en" sz="1000"/>
                        <a:t>Variable Name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Min</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1st Quartile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Median</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Mean</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3rd Quartile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Max</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53800">
                <a:tc>
                  <a:txBody>
                    <a:bodyPr/>
                    <a:lstStyle/>
                    <a:p>
                      <a:pPr indent="0" lvl="0" marL="0" rtl="0" algn="l">
                        <a:spcBef>
                          <a:spcPts val="0"/>
                        </a:spcBef>
                        <a:spcAft>
                          <a:spcPts val="0"/>
                        </a:spcAft>
                        <a:buNone/>
                      </a:pPr>
                      <a:r>
                        <a:rPr lang="en" sz="1000"/>
                        <a:t>age</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17</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32</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38</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40.1</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47</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98</a:t>
                      </a:r>
                      <a:endParaRPr sz="1000"/>
                    </a:p>
                  </a:txBody>
                  <a:tcPr marT="0" marB="91425" marR="0" marL="91425">
                    <a:lnT cap="flat" cmpd="sng" w="9525">
                      <a:solidFill>
                        <a:schemeClr val="dk2"/>
                      </a:solidFill>
                      <a:prstDash val="solid"/>
                      <a:round/>
                      <a:headEnd len="sm" w="sm" type="none"/>
                      <a:tailEnd len="sm" w="sm" type="none"/>
                    </a:lnT>
                  </a:tcPr>
                </a:tc>
              </a:tr>
              <a:tr h="253800">
                <a:tc>
                  <a:txBody>
                    <a:bodyPr/>
                    <a:lstStyle/>
                    <a:p>
                      <a:pPr indent="0" lvl="0" marL="0" rtl="0" algn="l">
                        <a:spcBef>
                          <a:spcPts val="0"/>
                        </a:spcBef>
                        <a:spcAft>
                          <a:spcPts val="0"/>
                        </a:spcAft>
                        <a:buNone/>
                      </a:pPr>
                      <a:r>
                        <a:rPr lang="en" sz="1000"/>
                        <a:t>campaign</a:t>
                      </a:r>
                      <a:endParaRPr sz="1000"/>
                    </a:p>
                  </a:txBody>
                  <a:tcPr marT="0" marB="91425" marR="0" marL="91425"/>
                </a:tc>
                <a:tc>
                  <a:txBody>
                    <a:bodyPr/>
                    <a:lstStyle/>
                    <a:p>
                      <a:pPr indent="0" lvl="0" marL="0" rtl="0" algn="l">
                        <a:spcBef>
                          <a:spcPts val="0"/>
                        </a:spcBef>
                        <a:spcAft>
                          <a:spcPts val="0"/>
                        </a:spcAft>
                        <a:buNone/>
                      </a:pPr>
                      <a:r>
                        <a:rPr lang="en" sz="1000"/>
                        <a:t>1</a:t>
                      </a:r>
                      <a:endParaRPr sz="1000"/>
                    </a:p>
                  </a:txBody>
                  <a:tcPr marT="0" marB="91425" marR="0" marL="91425"/>
                </a:tc>
                <a:tc>
                  <a:txBody>
                    <a:bodyPr/>
                    <a:lstStyle/>
                    <a:p>
                      <a:pPr indent="0" lvl="0" marL="0" rtl="0" algn="l">
                        <a:spcBef>
                          <a:spcPts val="0"/>
                        </a:spcBef>
                        <a:spcAft>
                          <a:spcPts val="0"/>
                        </a:spcAft>
                        <a:buNone/>
                      </a:pPr>
                      <a:r>
                        <a:rPr lang="en" sz="1000"/>
                        <a:t>1</a:t>
                      </a:r>
                      <a:endParaRPr sz="1000"/>
                    </a:p>
                  </a:txBody>
                  <a:tcPr marT="0" marB="91425" marR="0" marL="91425"/>
                </a:tc>
                <a:tc>
                  <a:txBody>
                    <a:bodyPr/>
                    <a:lstStyle/>
                    <a:p>
                      <a:pPr indent="0" lvl="0" marL="0" rtl="0" algn="l">
                        <a:spcBef>
                          <a:spcPts val="0"/>
                        </a:spcBef>
                        <a:spcAft>
                          <a:spcPts val="0"/>
                        </a:spcAft>
                        <a:buNone/>
                      </a:pPr>
                      <a:r>
                        <a:rPr lang="en" sz="1000"/>
                        <a:t>2</a:t>
                      </a:r>
                      <a:endParaRPr sz="1000"/>
                    </a:p>
                  </a:txBody>
                  <a:tcPr marT="0" marB="91425" marR="0" marL="91425"/>
                </a:tc>
                <a:tc>
                  <a:txBody>
                    <a:bodyPr/>
                    <a:lstStyle/>
                    <a:p>
                      <a:pPr indent="0" lvl="0" marL="0" rtl="0" algn="l">
                        <a:spcBef>
                          <a:spcPts val="0"/>
                        </a:spcBef>
                        <a:spcAft>
                          <a:spcPts val="0"/>
                        </a:spcAft>
                        <a:buNone/>
                      </a:pPr>
                      <a:r>
                        <a:rPr lang="en" sz="1000"/>
                        <a:t>2.6</a:t>
                      </a:r>
                      <a:endParaRPr sz="1000"/>
                    </a:p>
                  </a:txBody>
                  <a:tcPr marT="0" marB="91425" marR="0" marL="91425"/>
                </a:tc>
                <a:tc>
                  <a:txBody>
                    <a:bodyPr/>
                    <a:lstStyle/>
                    <a:p>
                      <a:pPr indent="0" lvl="0" marL="0" rtl="0" algn="l">
                        <a:spcBef>
                          <a:spcPts val="0"/>
                        </a:spcBef>
                        <a:spcAft>
                          <a:spcPts val="0"/>
                        </a:spcAft>
                        <a:buNone/>
                      </a:pPr>
                      <a:r>
                        <a:rPr lang="en" sz="1000"/>
                        <a:t>3</a:t>
                      </a:r>
                      <a:endParaRPr sz="1000"/>
                    </a:p>
                  </a:txBody>
                  <a:tcPr marT="0" marB="91425" marR="0" marL="91425"/>
                </a:tc>
                <a:tc>
                  <a:txBody>
                    <a:bodyPr/>
                    <a:lstStyle/>
                    <a:p>
                      <a:pPr indent="0" lvl="0" marL="0" rtl="0" algn="l">
                        <a:spcBef>
                          <a:spcPts val="0"/>
                        </a:spcBef>
                        <a:spcAft>
                          <a:spcPts val="0"/>
                        </a:spcAft>
                        <a:buNone/>
                      </a:pPr>
                      <a:r>
                        <a:rPr lang="en" sz="1000"/>
                        <a:t>56</a:t>
                      </a:r>
                      <a:endParaRPr sz="1000"/>
                    </a:p>
                  </a:txBody>
                  <a:tcPr marT="0" marB="91425" marR="0" marL="91425"/>
                </a:tc>
              </a:tr>
              <a:tr h="253800">
                <a:tc>
                  <a:txBody>
                    <a:bodyPr/>
                    <a:lstStyle/>
                    <a:p>
                      <a:pPr indent="0" lvl="0" marL="0" rtl="0" algn="l">
                        <a:spcBef>
                          <a:spcPts val="0"/>
                        </a:spcBef>
                        <a:spcAft>
                          <a:spcPts val="0"/>
                        </a:spcAft>
                        <a:buNone/>
                      </a:pPr>
                      <a:r>
                        <a:rPr lang="en" sz="1000"/>
                        <a:t>pdays</a:t>
                      </a:r>
                      <a:endParaRPr sz="1000"/>
                    </a:p>
                  </a:txBody>
                  <a:tcPr marT="0" marB="91425" marR="0" marL="91425"/>
                </a:tc>
                <a:tc>
                  <a:txBody>
                    <a:bodyPr/>
                    <a:lstStyle/>
                    <a:p>
                      <a:pPr indent="0" lvl="0" marL="0" rtl="0" algn="l">
                        <a:spcBef>
                          <a:spcPts val="0"/>
                        </a:spcBef>
                        <a:spcAft>
                          <a:spcPts val="0"/>
                        </a:spcAft>
                        <a:buNone/>
                      </a:pPr>
                      <a:r>
                        <a:rPr lang="en" sz="1000"/>
                        <a:t>0</a:t>
                      </a:r>
                      <a:endParaRPr sz="1000"/>
                    </a:p>
                  </a:txBody>
                  <a:tcPr marT="0" marB="91425" marR="0" marL="91425"/>
                </a:tc>
                <a:tc>
                  <a:txBody>
                    <a:bodyPr/>
                    <a:lstStyle/>
                    <a:p>
                      <a:pPr indent="0" lvl="0" marL="0" rtl="0" algn="l">
                        <a:spcBef>
                          <a:spcPts val="0"/>
                        </a:spcBef>
                        <a:spcAft>
                          <a:spcPts val="0"/>
                        </a:spcAft>
                        <a:buNone/>
                      </a:pPr>
                      <a:r>
                        <a:rPr b="1" lang="en" sz="1000"/>
                        <a:t>999</a:t>
                      </a:r>
                      <a:endParaRPr b="1" sz="1000"/>
                    </a:p>
                  </a:txBody>
                  <a:tcPr marT="0" marB="91425" marR="6800" marL="91425"/>
                </a:tc>
                <a:tc>
                  <a:txBody>
                    <a:bodyPr/>
                    <a:lstStyle/>
                    <a:p>
                      <a:pPr indent="0" lvl="0" marL="0" rtl="0" algn="l">
                        <a:spcBef>
                          <a:spcPts val="0"/>
                        </a:spcBef>
                        <a:spcAft>
                          <a:spcPts val="0"/>
                        </a:spcAft>
                        <a:buNone/>
                      </a:pPr>
                      <a:r>
                        <a:rPr lang="en" sz="1000"/>
                        <a:t>999</a:t>
                      </a:r>
                      <a:endParaRPr sz="1000"/>
                    </a:p>
                  </a:txBody>
                  <a:tcPr marT="0" marB="91425" marR="0" marL="91425"/>
                </a:tc>
                <a:tc>
                  <a:txBody>
                    <a:bodyPr/>
                    <a:lstStyle/>
                    <a:p>
                      <a:pPr indent="0" lvl="0" marL="0" rtl="0" algn="l">
                        <a:spcBef>
                          <a:spcPts val="0"/>
                        </a:spcBef>
                        <a:spcAft>
                          <a:spcPts val="0"/>
                        </a:spcAft>
                        <a:buNone/>
                      </a:pPr>
                      <a:r>
                        <a:rPr lang="en" sz="1000"/>
                        <a:t>963</a:t>
                      </a:r>
                      <a:endParaRPr sz="1000"/>
                    </a:p>
                  </a:txBody>
                  <a:tcPr marT="0" marB="91425" marR="0" marL="91425"/>
                </a:tc>
                <a:tc>
                  <a:txBody>
                    <a:bodyPr/>
                    <a:lstStyle/>
                    <a:p>
                      <a:pPr indent="0" lvl="0" marL="0" rtl="0" algn="l">
                        <a:spcBef>
                          <a:spcPts val="0"/>
                        </a:spcBef>
                        <a:spcAft>
                          <a:spcPts val="0"/>
                        </a:spcAft>
                        <a:buNone/>
                      </a:pPr>
                      <a:r>
                        <a:rPr lang="en" sz="1000"/>
                        <a:t>999</a:t>
                      </a:r>
                      <a:endParaRPr sz="1000"/>
                    </a:p>
                  </a:txBody>
                  <a:tcPr marT="0" marB="91425" marR="0" marL="91425"/>
                </a:tc>
                <a:tc>
                  <a:txBody>
                    <a:bodyPr/>
                    <a:lstStyle/>
                    <a:p>
                      <a:pPr indent="0" lvl="0" marL="0" rtl="0" algn="l">
                        <a:spcBef>
                          <a:spcPts val="0"/>
                        </a:spcBef>
                        <a:spcAft>
                          <a:spcPts val="0"/>
                        </a:spcAft>
                        <a:buNone/>
                      </a:pPr>
                      <a:r>
                        <a:rPr lang="en" sz="1000"/>
                        <a:t>999</a:t>
                      </a:r>
                      <a:endParaRPr sz="1000"/>
                    </a:p>
                  </a:txBody>
                  <a:tcPr marT="0" marB="91425" marR="0" marL="91425"/>
                </a:tc>
              </a:tr>
              <a:tr h="253800">
                <a:tc>
                  <a:txBody>
                    <a:bodyPr/>
                    <a:lstStyle/>
                    <a:p>
                      <a:pPr indent="0" lvl="0" marL="0" rtl="0" algn="l">
                        <a:spcBef>
                          <a:spcPts val="0"/>
                        </a:spcBef>
                        <a:spcAft>
                          <a:spcPts val="0"/>
                        </a:spcAft>
                        <a:buNone/>
                      </a:pPr>
                      <a:r>
                        <a:rPr lang="en" sz="1000"/>
                        <a:t>previous</a:t>
                      </a:r>
                      <a:endParaRPr sz="1000"/>
                    </a:p>
                  </a:txBody>
                  <a:tcPr marT="0" marB="91425" marR="0" marL="91425"/>
                </a:tc>
                <a:tc>
                  <a:txBody>
                    <a:bodyPr/>
                    <a:lstStyle/>
                    <a:p>
                      <a:pPr indent="0" lvl="0" marL="0" rtl="0" algn="l">
                        <a:spcBef>
                          <a:spcPts val="0"/>
                        </a:spcBef>
                        <a:spcAft>
                          <a:spcPts val="0"/>
                        </a:spcAft>
                        <a:buNone/>
                      </a:pPr>
                      <a:r>
                        <a:rPr lang="en" sz="1000"/>
                        <a:t>0</a:t>
                      </a:r>
                      <a:endParaRPr sz="1000"/>
                    </a:p>
                  </a:txBody>
                  <a:tcPr marT="0" marB="91425" marR="0" marL="91425"/>
                </a:tc>
                <a:tc>
                  <a:txBody>
                    <a:bodyPr/>
                    <a:lstStyle/>
                    <a:p>
                      <a:pPr indent="0" lvl="0" marL="0" rtl="0" algn="l">
                        <a:spcBef>
                          <a:spcPts val="0"/>
                        </a:spcBef>
                        <a:spcAft>
                          <a:spcPts val="0"/>
                        </a:spcAft>
                        <a:buNone/>
                      </a:pPr>
                      <a:r>
                        <a:rPr lang="en" sz="1000"/>
                        <a:t>0</a:t>
                      </a:r>
                      <a:endParaRPr sz="1000"/>
                    </a:p>
                  </a:txBody>
                  <a:tcPr marT="0" marB="91425" marR="0" marL="91425"/>
                </a:tc>
                <a:tc>
                  <a:txBody>
                    <a:bodyPr/>
                    <a:lstStyle/>
                    <a:p>
                      <a:pPr indent="0" lvl="0" marL="0" rtl="0" algn="l">
                        <a:spcBef>
                          <a:spcPts val="0"/>
                        </a:spcBef>
                        <a:spcAft>
                          <a:spcPts val="0"/>
                        </a:spcAft>
                        <a:buNone/>
                      </a:pPr>
                      <a:r>
                        <a:rPr lang="en" sz="1000"/>
                        <a:t>0</a:t>
                      </a:r>
                      <a:endParaRPr sz="1000"/>
                    </a:p>
                  </a:txBody>
                  <a:tcPr marT="0" marB="91425" marR="0" marL="91425"/>
                </a:tc>
                <a:tc>
                  <a:txBody>
                    <a:bodyPr/>
                    <a:lstStyle/>
                    <a:p>
                      <a:pPr indent="0" lvl="0" marL="0" rtl="0" algn="l">
                        <a:spcBef>
                          <a:spcPts val="0"/>
                        </a:spcBef>
                        <a:spcAft>
                          <a:spcPts val="0"/>
                        </a:spcAft>
                        <a:buNone/>
                      </a:pPr>
                      <a:r>
                        <a:rPr lang="en" sz="1000"/>
                        <a:t>0.2</a:t>
                      </a:r>
                      <a:endParaRPr sz="1000"/>
                    </a:p>
                  </a:txBody>
                  <a:tcPr marT="0" marB="91425" marR="0" marL="91425"/>
                </a:tc>
                <a:tc>
                  <a:txBody>
                    <a:bodyPr/>
                    <a:lstStyle/>
                    <a:p>
                      <a:pPr indent="0" lvl="0" marL="0" rtl="0" algn="l">
                        <a:spcBef>
                          <a:spcPts val="0"/>
                        </a:spcBef>
                        <a:spcAft>
                          <a:spcPts val="0"/>
                        </a:spcAft>
                        <a:buNone/>
                      </a:pPr>
                      <a:r>
                        <a:rPr b="1" lang="en" sz="1000"/>
                        <a:t>0</a:t>
                      </a:r>
                      <a:endParaRPr b="1" sz="1000"/>
                    </a:p>
                  </a:txBody>
                  <a:tcPr marT="0" marB="91425" marR="0" marL="91425"/>
                </a:tc>
                <a:tc>
                  <a:txBody>
                    <a:bodyPr/>
                    <a:lstStyle/>
                    <a:p>
                      <a:pPr indent="0" lvl="0" marL="0" rtl="0" algn="l">
                        <a:spcBef>
                          <a:spcPts val="0"/>
                        </a:spcBef>
                        <a:spcAft>
                          <a:spcPts val="0"/>
                        </a:spcAft>
                        <a:buNone/>
                      </a:pPr>
                      <a:r>
                        <a:rPr lang="en" sz="1000"/>
                        <a:t>7</a:t>
                      </a:r>
                      <a:endParaRPr sz="1000"/>
                    </a:p>
                  </a:txBody>
                  <a:tcPr marT="0" marB="91425" marR="0" marL="91425"/>
                </a:tc>
              </a:tr>
              <a:tr h="253800">
                <a:tc>
                  <a:txBody>
                    <a:bodyPr/>
                    <a:lstStyle/>
                    <a:p>
                      <a:pPr indent="0" lvl="0" marL="0" rtl="0" algn="l">
                        <a:spcBef>
                          <a:spcPts val="0"/>
                        </a:spcBef>
                        <a:spcAft>
                          <a:spcPts val="0"/>
                        </a:spcAft>
                        <a:buNone/>
                      </a:pPr>
                      <a:r>
                        <a:rPr lang="en" sz="1000"/>
                        <a:t>emp.var.rate</a:t>
                      </a:r>
                      <a:endParaRPr sz="1000"/>
                    </a:p>
                  </a:txBody>
                  <a:tcPr marT="0" marB="91425" marR="0" marL="91425"/>
                </a:tc>
                <a:tc>
                  <a:txBody>
                    <a:bodyPr/>
                    <a:lstStyle/>
                    <a:p>
                      <a:pPr indent="0" lvl="0" marL="0" rtl="0" algn="l">
                        <a:spcBef>
                          <a:spcPts val="0"/>
                        </a:spcBef>
                        <a:spcAft>
                          <a:spcPts val="0"/>
                        </a:spcAft>
                        <a:buNone/>
                      </a:pPr>
                      <a:r>
                        <a:rPr lang="en" sz="1000"/>
                        <a:t>-3.4</a:t>
                      </a:r>
                      <a:endParaRPr sz="1000"/>
                    </a:p>
                  </a:txBody>
                  <a:tcPr marT="0" marB="91425" marR="0" marL="91425"/>
                </a:tc>
                <a:tc>
                  <a:txBody>
                    <a:bodyPr/>
                    <a:lstStyle/>
                    <a:p>
                      <a:pPr indent="0" lvl="0" marL="0" rtl="0" algn="l">
                        <a:spcBef>
                          <a:spcPts val="0"/>
                        </a:spcBef>
                        <a:spcAft>
                          <a:spcPts val="0"/>
                        </a:spcAft>
                        <a:buNone/>
                      </a:pPr>
                      <a:r>
                        <a:rPr lang="en" sz="1000"/>
                        <a:t>-1.8</a:t>
                      </a:r>
                      <a:endParaRPr sz="1000"/>
                    </a:p>
                  </a:txBody>
                  <a:tcPr marT="0" marB="91425" marR="0" marL="91425"/>
                </a:tc>
                <a:tc>
                  <a:txBody>
                    <a:bodyPr/>
                    <a:lstStyle/>
                    <a:p>
                      <a:pPr indent="0" lvl="0" marL="0" rtl="0" algn="l">
                        <a:spcBef>
                          <a:spcPts val="0"/>
                        </a:spcBef>
                        <a:spcAft>
                          <a:spcPts val="0"/>
                        </a:spcAft>
                        <a:buNone/>
                      </a:pPr>
                      <a:r>
                        <a:rPr lang="en" sz="1000"/>
                        <a:t>1.1</a:t>
                      </a:r>
                      <a:endParaRPr sz="1000"/>
                    </a:p>
                  </a:txBody>
                  <a:tcPr marT="0" marB="91425" marR="0" marL="91425"/>
                </a:tc>
                <a:tc>
                  <a:txBody>
                    <a:bodyPr/>
                    <a:lstStyle/>
                    <a:p>
                      <a:pPr indent="0" lvl="0" marL="0" rtl="0" algn="l">
                        <a:spcBef>
                          <a:spcPts val="0"/>
                        </a:spcBef>
                        <a:spcAft>
                          <a:spcPts val="0"/>
                        </a:spcAft>
                        <a:buNone/>
                      </a:pPr>
                      <a:r>
                        <a:rPr lang="en" sz="1000"/>
                        <a:t>0.075</a:t>
                      </a:r>
                      <a:endParaRPr sz="1000"/>
                    </a:p>
                  </a:txBody>
                  <a:tcPr marT="0" marB="91425" marR="0" marL="91425"/>
                </a:tc>
                <a:tc>
                  <a:txBody>
                    <a:bodyPr/>
                    <a:lstStyle/>
                    <a:p>
                      <a:pPr indent="0" lvl="0" marL="0" rtl="0" algn="l">
                        <a:spcBef>
                          <a:spcPts val="0"/>
                        </a:spcBef>
                        <a:spcAft>
                          <a:spcPts val="0"/>
                        </a:spcAft>
                        <a:buNone/>
                      </a:pPr>
                      <a:r>
                        <a:rPr lang="en" sz="1000"/>
                        <a:t>1.4</a:t>
                      </a:r>
                      <a:endParaRPr sz="1000"/>
                    </a:p>
                  </a:txBody>
                  <a:tcPr marT="0" marB="91425" marR="0" marL="91425"/>
                </a:tc>
                <a:tc>
                  <a:txBody>
                    <a:bodyPr/>
                    <a:lstStyle/>
                    <a:p>
                      <a:pPr indent="0" lvl="0" marL="0" rtl="0" algn="l">
                        <a:spcBef>
                          <a:spcPts val="0"/>
                        </a:spcBef>
                        <a:spcAft>
                          <a:spcPts val="0"/>
                        </a:spcAft>
                        <a:buNone/>
                      </a:pPr>
                      <a:r>
                        <a:rPr lang="en" sz="1000"/>
                        <a:t>1.4</a:t>
                      </a:r>
                      <a:endParaRPr sz="1000"/>
                    </a:p>
                  </a:txBody>
                  <a:tcPr marT="0" marB="91425" marR="0" marL="91425"/>
                </a:tc>
              </a:tr>
              <a:tr h="253800">
                <a:tc>
                  <a:txBody>
                    <a:bodyPr/>
                    <a:lstStyle/>
                    <a:p>
                      <a:pPr indent="0" lvl="0" marL="0" rtl="0" algn="l">
                        <a:spcBef>
                          <a:spcPts val="0"/>
                        </a:spcBef>
                        <a:spcAft>
                          <a:spcPts val="0"/>
                        </a:spcAft>
                        <a:buNone/>
                      </a:pPr>
                      <a:r>
                        <a:rPr lang="en" sz="1000"/>
                        <a:t>cons.price.idx</a:t>
                      </a:r>
                      <a:endParaRPr sz="1000"/>
                    </a:p>
                  </a:txBody>
                  <a:tcPr marT="0" marB="91425" marR="0" marL="91425"/>
                </a:tc>
                <a:tc>
                  <a:txBody>
                    <a:bodyPr/>
                    <a:lstStyle/>
                    <a:p>
                      <a:pPr indent="0" lvl="0" marL="0" rtl="0" algn="l">
                        <a:spcBef>
                          <a:spcPts val="0"/>
                        </a:spcBef>
                        <a:spcAft>
                          <a:spcPts val="0"/>
                        </a:spcAft>
                        <a:buNone/>
                      </a:pPr>
                      <a:r>
                        <a:rPr lang="en" sz="1000"/>
                        <a:t>92.20</a:t>
                      </a:r>
                      <a:endParaRPr sz="1000"/>
                    </a:p>
                  </a:txBody>
                  <a:tcPr marT="0" marB="91425" marR="0" marL="91425"/>
                </a:tc>
                <a:tc>
                  <a:txBody>
                    <a:bodyPr/>
                    <a:lstStyle/>
                    <a:p>
                      <a:pPr indent="0" lvl="0" marL="0" rtl="0" algn="l">
                        <a:spcBef>
                          <a:spcPts val="0"/>
                        </a:spcBef>
                        <a:spcAft>
                          <a:spcPts val="0"/>
                        </a:spcAft>
                        <a:buNone/>
                      </a:pPr>
                      <a:r>
                        <a:rPr lang="en" sz="1000"/>
                        <a:t>93.08</a:t>
                      </a:r>
                      <a:endParaRPr sz="1000"/>
                    </a:p>
                  </a:txBody>
                  <a:tcPr marT="0" marB="91425" marR="0" marL="91425"/>
                </a:tc>
                <a:tc>
                  <a:txBody>
                    <a:bodyPr/>
                    <a:lstStyle/>
                    <a:p>
                      <a:pPr indent="0" lvl="0" marL="0" rtl="0" algn="l">
                        <a:spcBef>
                          <a:spcPts val="0"/>
                        </a:spcBef>
                        <a:spcAft>
                          <a:spcPts val="0"/>
                        </a:spcAft>
                        <a:buNone/>
                      </a:pPr>
                      <a:r>
                        <a:rPr lang="en" sz="1000"/>
                        <a:t>93.75</a:t>
                      </a:r>
                      <a:endParaRPr sz="1000"/>
                    </a:p>
                  </a:txBody>
                  <a:tcPr marT="0" marB="91425" marR="0" marL="91425"/>
                </a:tc>
                <a:tc>
                  <a:txBody>
                    <a:bodyPr/>
                    <a:lstStyle/>
                    <a:p>
                      <a:pPr indent="0" lvl="0" marL="0" rtl="0" algn="l">
                        <a:spcBef>
                          <a:spcPts val="0"/>
                        </a:spcBef>
                        <a:spcAft>
                          <a:spcPts val="0"/>
                        </a:spcAft>
                        <a:buNone/>
                      </a:pPr>
                      <a:r>
                        <a:rPr lang="en" sz="1000"/>
                        <a:t>93.57</a:t>
                      </a:r>
                      <a:endParaRPr sz="1000"/>
                    </a:p>
                  </a:txBody>
                  <a:tcPr marT="0" marB="91425" marR="0" marL="91425"/>
                </a:tc>
                <a:tc>
                  <a:txBody>
                    <a:bodyPr/>
                    <a:lstStyle/>
                    <a:p>
                      <a:pPr indent="0" lvl="0" marL="0" rtl="0" algn="l">
                        <a:spcBef>
                          <a:spcPts val="0"/>
                        </a:spcBef>
                        <a:spcAft>
                          <a:spcPts val="0"/>
                        </a:spcAft>
                        <a:buNone/>
                      </a:pPr>
                      <a:r>
                        <a:rPr lang="en" sz="1000"/>
                        <a:t>93.99</a:t>
                      </a:r>
                      <a:endParaRPr sz="1000"/>
                    </a:p>
                  </a:txBody>
                  <a:tcPr marT="0" marB="91425" marR="0" marL="91425"/>
                </a:tc>
                <a:tc>
                  <a:txBody>
                    <a:bodyPr/>
                    <a:lstStyle/>
                    <a:p>
                      <a:pPr indent="0" lvl="0" marL="0" rtl="0" algn="l">
                        <a:spcBef>
                          <a:spcPts val="0"/>
                        </a:spcBef>
                        <a:spcAft>
                          <a:spcPts val="0"/>
                        </a:spcAft>
                        <a:buNone/>
                      </a:pPr>
                      <a:r>
                        <a:rPr lang="en" sz="1000"/>
                        <a:t>94.77</a:t>
                      </a:r>
                      <a:endParaRPr sz="1000"/>
                    </a:p>
                  </a:txBody>
                  <a:tcPr marT="0" marB="91425" marR="0" marL="91425"/>
                </a:tc>
              </a:tr>
              <a:tr h="253800">
                <a:tc>
                  <a:txBody>
                    <a:bodyPr/>
                    <a:lstStyle/>
                    <a:p>
                      <a:pPr indent="0" lvl="0" marL="0" rtl="0" algn="l">
                        <a:spcBef>
                          <a:spcPts val="0"/>
                        </a:spcBef>
                        <a:spcAft>
                          <a:spcPts val="0"/>
                        </a:spcAft>
                        <a:buNone/>
                      </a:pPr>
                      <a:r>
                        <a:rPr lang="en" sz="1000"/>
                        <a:t>cons.conf.idx</a:t>
                      </a:r>
                      <a:endParaRPr sz="1000"/>
                    </a:p>
                  </a:txBody>
                  <a:tcPr marT="0" marB="91425" marR="0" marL="91425"/>
                </a:tc>
                <a:tc>
                  <a:txBody>
                    <a:bodyPr/>
                    <a:lstStyle/>
                    <a:p>
                      <a:pPr indent="0" lvl="0" marL="0" rtl="0" algn="l">
                        <a:spcBef>
                          <a:spcPts val="0"/>
                        </a:spcBef>
                        <a:spcAft>
                          <a:spcPts val="0"/>
                        </a:spcAft>
                        <a:buNone/>
                      </a:pPr>
                      <a:r>
                        <a:rPr lang="en" sz="1000"/>
                        <a:t>-50.8</a:t>
                      </a:r>
                      <a:endParaRPr sz="1000"/>
                    </a:p>
                  </a:txBody>
                  <a:tcPr marT="0" marB="91425" marR="0" marL="91425"/>
                </a:tc>
                <a:tc>
                  <a:txBody>
                    <a:bodyPr/>
                    <a:lstStyle/>
                    <a:p>
                      <a:pPr indent="0" lvl="0" marL="0" rtl="0" algn="l">
                        <a:spcBef>
                          <a:spcPts val="0"/>
                        </a:spcBef>
                        <a:spcAft>
                          <a:spcPts val="0"/>
                        </a:spcAft>
                        <a:buNone/>
                      </a:pPr>
                      <a:r>
                        <a:rPr lang="en" sz="1000"/>
                        <a:t>-42.7</a:t>
                      </a:r>
                      <a:endParaRPr sz="1000"/>
                    </a:p>
                  </a:txBody>
                  <a:tcPr marT="0" marB="91425" marR="0" marL="91425"/>
                </a:tc>
                <a:tc>
                  <a:txBody>
                    <a:bodyPr/>
                    <a:lstStyle/>
                    <a:p>
                      <a:pPr indent="0" lvl="0" marL="0" rtl="0" algn="l">
                        <a:spcBef>
                          <a:spcPts val="0"/>
                        </a:spcBef>
                        <a:spcAft>
                          <a:spcPts val="0"/>
                        </a:spcAft>
                        <a:buNone/>
                      </a:pPr>
                      <a:r>
                        <a:rPr lang="en" sz="1000"/>
                        <a:t>-41.8</a:t>
                      </a:r>
                      <a:endParaRPr sz="1000"/>
                    </a:p>
                  </a:txBody>
                  <a:tcPr marT="0" marB="91425" marR="0" marL="91425"/>
                </a:tc>
                <a:tc>
                  <a:txBody>
                    <a:bodyPr/>
                    <a:lstStyle/>
                    <a:p>
                      <a:pPr indent="0" lvl="0" marL="0" rtl="0" algn="l">
                        <a:spcBef>
                          <a:spcPts val="0"/>
                        </a:spcBef>
                        <a:spcAft>
                          <a:spcPts val="0"/>
                        </a:spcAft>
                        <a:buNone/>
                      </a:pPr>
                      <a:r>
                        <a:rPr lang="en" sz="1000"/>
                        <a:t>-40.5</a:t>
                      </a:r>
                      <a:endParaRPr sz="1000"/>
                    </a:p>
                  </a:txBody>
                  <a:tcPr marT="0" marB="91425" marR="0" marL="91425"/>
                </a:tc>
                <a:tc>
                  <a:txBody>
                    <a:bodyPr/>
                    <a:lstStyle/>
                    <a:p>
                      <a:pPr indent="0" lvl="0" marL="0" rtl="0" algn="l">
                        <a:spcBef>
                          <a:spcPts val="0"/>
                        </a:spcBef>
                        <a:spcAft>
                          <a:spcPts val="0"/>
                        </a:spcAft>
                        <a:buNone/>
                      </a:pPr>
                      <a:r>
                        <a:rPr lang="en" sz="1000"/>
                        <a:t>-36.4</a:t>
                      </a:r>
                      <a:endParaRPr sz="1000"/>
                    </a:p>
                  </a:txBody>
                  <a:tcPr marT="0" marB="91425" marR="0" marL="91425"/>
                </a:tc>
                <a:tc>
                  <a:txBody>
                    <a:bodyPr/>
                    <a:lstStyle/>
                    <a:p>
                      <a:pPr indent="0" lvl="0" marL="0" rtl="0" algn="l">
                        <a:spcBef>
                          <a:spcPts val="0"/>
                        </a:spcBef>
                        <a:spcAft>
                          <a:spcPts val="0"/>
                        </a:spcAft>
                        <a:buNone/>
                      </a:pPr>
                      <a:r>
                        <a:rPr lang="en" sz="1000"/>
                        <a:t>-26.9</a:t>
                      </a:r>
                      <a:endParaRPr sz="1000"/>
                    </a:p>
                  </a:txBody>
                  <a:tcPr marT="0" marB="91425" marR="0" marL="91425"/>
                </a:tc>
              </a:tr>
              <a:tr h="253800">
                <a:tc>
                  <a:txBody>
                    <a:bodyPr/>
                    <a:lstStyle/>
                    <a:p>
                      <a:pPr indent="0" lvl="0" marL="0" rtl="0" algn="l">
                        <a:spcBef>
                          <a:spcPts val="0"/>
                        </a:spcBef>
                        <a:spcAft>
                          <a:spcPts val="0"/>
                        </a:spcAft>
                        <a:buNone/>
                      </a:pPr>
                      <a:r>
                        <a:rPr lang="en" sz="1000"/>
                        <a:t>euribor3m</a:t>
                      </a:r>
                      <a:endParaRPr sz="1000"/>
                    </a:p>
                  </a:txBody>
                  <a:tcPr marT="0" marB="91425" marR="0" marL="91425"/>
                </a:tc>
                <a:tc>
                  <a:txBody>
                    <a:bodyPr/>
                    <a:lstStyle/>
                    <a:p>
                      <a:pPr indent="0" lvl="0" marL="0" rtl="0" algn="l">
                        <a:spcBef>
                          <a:spcPts val="0"/>
                        </a:spcBef>
                        <a:spcAft>
                          <a:spcPts val="0"/>
                        </a:spcAft>
                        <a:buNone/>
                      </a:pPr>
                      <a:r>
                        <a:rPr lang="en" sz="1000"/>
                        <a:t>0.63</a:t>
                      </a:r>
                      <a:endParaRPr sz="1000"/>
                    </a:p>
                  </a:txBody>
                  <a:tcPr marT="0" marB="91425" marR="0" marL="91425"/>
                </a:tc>
                <a:tc>
                  <a:txBody>
                    <a:bodyPr/>
                    <a:lstStyle/>
                    <a:p>
                      <a:pPr indent="0" lvl="0" marL="0" rtl="0" algn="l">
                        <a:spcBef>
                          <a:spcPts val="0"/>
                        </a:spcBef>
                        <a:spcAft>
                          <a:spcPts val="0"/>
                        </a:spcAft>
                        <a:buNone/>
                      </a:pPr>
                      <a:r>
                        <a:rPr lang="en" sz="1000"/>
                        <a:t>1.34</a:t>
                      </a:r>
                      <a:endParaRPr sz="1000"/>
                    </a:p>
                  </a:txBody>
                  <a:tcPr marT="0" marB="91425" marR="0" marL="91425"/>
                </a:tc>
                <a:tc>
                  <a:txBody>
                    <a:bodyPr/>
                    <a:lstStyle/>
                    <a:p>
                      <a:pPr indent="0" lvl="0" marL="0" rtl="0" algn="l">
                        <a:spcBef>
                          <a:spcPts val="0"/>
                        </a:spcBef>
                        <a:spcAft>
                          <a:spcPts val="0"/>
                        </a:spcAft>
                        <a:buNone/>
                      </a:pPr>
                      <a:r>
                        <a:rPr lang="en" sz="1000"/>
                        <a:t>4.86</a:t>
                      </a:r>
                      <a:endParaRPr sz="1000"/>
                    </a:p>
                  </a:txBody>
                  <a:tcPr marT="0" marB="91425" marR="0" marL="91425"/>
                </a:tc>
                <a:tc>
                  <a:txBody>
                    <a:bodyPr/>
                    <a:lstStyle/>
                    <a:p>
                      <a:pPr indent="0" lvl="0" marL="0" rtl="0" algn="l">
                        <a:spcBef>
                          <a:spcPts val="0"/>
                        </a:spcBef>
                        <a:spcAft>
                          <a:spcPts val="0"/>
                        </a:spcAft>
                        <a:buNone/>
                      </a:pPr>
                      <a:r>
                        <a:rPr lang="en" sz="1000"/>
                        <a:t>3.61</a:t>
                      </a:r>
                      <a:endParaRPr sz="1000"/>
                    </a:p>
                  </a:txBody>
                  <a:tcPr marT="0" marB="91425" marR="0" marL="91425"/>
                </a:tc>
                <a:tc>
                  <a:txBody>
                    <a:bodyPr/>
                    <a:lstStyle/>
                    <a:p>
                      <a:pPr indent="0" lvl="0" marL="0" rtl="0" algn="l">
                        <a:spcBef>
                          <a:spcPts val="0"/>
                        </a:spcBef>
                        <a:spcAft>
                          <a:spcPts val="0"/>
                        </a:spcAft>
                        <a:buNone/>
                      </a:pPr>
                      <a:r>
                        <a:rPr lang="en" sz="1000"/>
                        <a:t>4.96</a:t>
                      </a:r>
                      <a:endParaRPr sz="1000"/>
                    </a:p>
                  </a:txBody>
                  <a:tcPr marT="0" marB="91425" marR="0" marL="91425"/>
                </a:tc>
                <a:tc>
                  <a:txBody>
                    <a:bodyPr/>
                    <a:lstStyle/>
                    <a:p>
                      <a:pPr indent="0" lvl="0" marL="0" rtl="0" algn="l">
                        <a:spcBef>
                          <a:spcPts val="0"/>
                        </a:spcBef>
                        <a:spcAft>
                          <a:spcPts val="0"/>
                        </a:spcAft>
                        <a:buNone/>
                      </a:pPr>
                      <a:r>
                        <a:rPr lang="en" sz="1000"/>
                        <a:t>5.05</a:t>
                      </a:r>
                      <a:endParaRPr sz="1000"/>
                    </a:p>
                  </a:txBody>
                  <a:tcPr marT="0" marB="91425" marR="0" marL="91425"/>
                </a:tc>
              </a:tr>
              <a:tr h="253800">
                <a:tc>
                  <a:txBody>
                    <a:bodyPr/>
                    <a:lstStyle/>
                    <a:p>
                      <a:pPr indent="0" lvl="0" marL="0" rtl="0" algn="l">
                        <a:spcBef>
                          <a:spcPts val="0"/>
                        </a:spcBef>
                        <a:spcAft>
                          <a:spcPts val="0"/>
                        </a:spcAft>
                        <a:buNone/>
                      </a:pPr>
                      <a:r>
                        <a:rPr lang="en" sz="1000"/>
                        <a:t>nr.employed</a:t>
                      </a:r>
                      <a:endParaRPr sz="1000"/>
                    </a:p>
                  </a:txBody>
                  <a:tcPr marT="0" marB="91425" marR="0" marL="91425"/>
                </a:tc>
                <a:tc>
                  <a:txBody>
                    <a:bodyPr/>
                    <a:lstStyle/>
                    <a:p>
                      <a:pPr indent="0" lvl="0" marL="0" rtl="0" algn="l">
                        <a:spcBef>
                          <a:spcPts val="0"/>
                        </a:spcBef>
                        <a:spcAft>
                          <a:spcPts val="0"/>
                        </a:spcAft>
                        <a:buNone/>
                      </a:pPr>
                      <a:r>
                        <a:rPr lang="en" sz="1000"/>
                        <a:t>4,964</a:t>
                      </a:r>
                      <a:endParaRPr sz="1000"/>
                    </a:p>
                  </a:txBody>
                  <a:tcPr marT="0" marB="91425" marR="0" marL="91425"/>
                </a:tc>
                <a:tc>
                  <a:txBody>
                    <a:bodyPr/>
                    <a:lstStyle/>
                    <a:p>
                      <a:pPr indent="0" lvl="0" marL="0" rtl="0" algn="l">
                        <a:spcBef>
                          <a:spcPts val="0"/>
                        </a:spcBef>
                        <a:spcAft>
                          <a:spcPts val="0"/>
                        </a:spcAft>
                        <a:buNone/>
                      </a:pPr>
                      <a:r>
                        <a:rPr lang="en" sz="1000"/>
                        <a:t>5,099</a:t>
                      </a:r>
                      <a:endParaRPr sz="1000"/>
                    </a:p>
                  </a:txBody>
                  <a:tcPr marT="0" marB="91425" marR="0" marL="91425"/>
                </a:tc>
                <a:tc>
                  <a:txBody>
                    <a:bodyPr/>
                    <a:lstStyle/>
                    <a:p>
                      <a:pPr indent="0" lvl="0" marL="0" rtl="0" algn="l">
                        <a:spcBef>
                          <a:spcPts val="0"/>
                        </a:spcBef>
                        <a:spcAft>
                          <a:spcPts val="0"/>
                        </a:spcAft>
                        <a:buNone/>
                      </a:pPr>
                      <a:r>
                        <a:rPr lang="en" sz="1000"/>
                        <a:t>5,191</a:t>
                      </a:r>
                      <a:endParaRPr sz="1000"/>
                    </a:p>
                  </a:txBody>
                  <a:tcPr marT="0" marB="91425" marR="0" marL="91425"/>
                </a:tc>
                <a:tc>
                  <a:txBody>
                    <a:bodyPr/>
                    <a:lstStyle/>
                    <a:p>
                      <a:pPr indent="0" lvl="0" marL="0" rtl="0" algn="l">
                        <a:spcBef>
                          <a:spcPts val="0"/>
                        </a:spcBef>
                        <a:spcAft>
                          <a:spcPts val="0"/>
                        </a:spcAft>
                        <a:buNone/>
                      </a:pPr>
                      <a:r>
                        <a:rPr lang="en" sz="1000"/>
                        <a:t>5,167</a:t>
                      </a:r>
                      <a:endParaRPr sz="1000"/>
                    </a:p>
                  </a:txBody>
                  <a:tcPr marT="0" marB="91425" marR="0" marL="91425"/>
                </a:tc>
                <a:tc>
                  <a:txBody>
                    <a:bodyPr/>
                    <a:lstStyle/>
                    <a:p>
                      <a:pPr indent="0" lvl="0" marL="0" rtl="0" algn="l">
                        <a:spcBef>
                          <a:spcPts val="0"/>
                        </a:spcBef>
                        <a:spcAft>
                          <a:spcPts val="0"/>
                        </a:spcAft>
                        <a:buNone/>
                      </a:pPr>
                      <a:r>
                        <a:rPr lang="en" sz="1000"/>
                        <a:t>5,228</a:t>
                      </a:r>
                      <a:endParaRPr sz="1000"/>
                    </a:p>
                  </a:txBody>
                  <a:tcPr marT="0" marB="91425" marR="0" marL="91425"/>
                </a:tc>
                <a:tc>
                  <a:txBody>
                    <a:bodyPr/>
                    <a:lstStyle/>
                    <a:p>
                      <a:pPr indent="0" lvl="0" marL="0" rtl="0" algn="l">
                        <a:spcBef>
                          <a:spcPts val="0"/>
                        </a:spcBef>
                        <a:spcAft>
                          <a:spcPts val="0"/>
                        </a:spcAft>
                        <a:buNone/>
                      </a:pPr>
                      <a:r>
                        <a:rPr lang="en" sz="1000"/>
                        <a:t>5,228</a:t>
                      </a:r>
                      <a:endParaRPr sz="1000"/>
                    </a:p>
                  </a:txBody>
                  <a:tcPr marT="0" marB="91425" marR="0" marL="91425"/>
                </a:tc>
              </a:tr>
            </a:tbl>
          </a:graphicData>
        </a:graphic>
      </p:graphicFrame>
      <p:sp>
        <p:nvSpPr>
          <p:cNvPr id="105" name="Google Shape;105;p19"/>
          <p:cNvSpPr/>
          <p:nvPr/>
        </p:nvSpPr>
        <p:spPr>
          <a:xfrm>
            <a:off x="3387050" y="2658275"/>
            <a:ext cx="8970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6" name="Google Shape;106;p19"/>
          <p:cNvSpPr/>
          <p:nvPr/>
        </p:nvSpPr>
        <p:spPr>
          <a:xfrm>
            <a:off x="5483350" y="2912075"/>
            <a:ext cx="9816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Summary Statistics - Categorical</a:t>
            </a:r>
            <a:endParaRPr/>
          </a:p>
        </p:txBody>
      </p:sp>
      <p:graphicFrame>
        <p:nvGraphicFramePr>
          <p:cNvPr id="112" name="Google Shape;112;p20"/>
          <p:cNvGraphicFramePr/>
          <p:nvPr/>
        </p:nvGraphicFramePr>
        <p:xfrm>
          <a:off x="1787950" y="1896875"/>
          <a:ext cx="3000000" cy="3000000"/>
        </p:xfrm>
        <a:graphic>
          <a:graphicData uri="http://schemas.openxmlformats.org/drawingml/2006/table">
            <a:tbl>
              <a:tblPr>
                <a:noFill/>
                <a:tableStyleId>{F701B251-343C-4CA0-8F75-DB2E4F28BD0F}</a:tableStyleId>
              </a:tblPr>
              <a:tblGrid>
                <a:gridCol w="1263150"/>
                <a:gridCol w="1165650"/>
                <a:gridCol w="1295350"/>
                <a:gridCol w="944500"/>
                <a:gridCol w="1589550"/>
              </a:tblGrid>
              <a:tr h="274225">
                <a:tc>
                  <a:txBody>
                    <a:bodyPr/>
                    <a:lstStyle/>
                    <a:p>
                      <a:pPr indent="0" lvl="0" marL="0" rtl="0" algn="l">
                        <a:spcBef>
                          <a:spcPts val="0"/>
                        </a:spcBef>
                        <a:spcAft>
                          <a:spcPts val="0"/>
                        </a:spcAft>
                        <a:buNone/>
                      </a:pPr>
                      <a:r>
                        <a:rPr b="1" lang="en" sz="1000"/>
                        <a:t>Variable Name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Num Categories</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Min Size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Median Size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Max Size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53800">
                <a:tc>
                  <a:txBody>
                    <a:bodyPr/>
                    <a:lstStyle/>
                    <a:p>
                      <a:pPr indent="0" lvl="0" marL="0" rtl="0" algn="l">
                        <a:spcBef>
                          <a:spcPts val="0"/>
                        </a:spcBef>
                        <a:spcAft>
                          <a:spcPts val="0"/>
                        </a:spcAft>
                        <a:buNone/>
                      </a:pPr>
                      <a:r>
                        <a:rPr lang="en" sz="1000"/>
                        <a:t>job</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12</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257 (unknown)</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1,290</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8,283 (admin)</a:t>
                      </a:r>
                      <a:endParaRPr sz="1000"/>
                    </a:p>
                  </a:txBody>
                  <a:tcPr marT="0" marB="91425" marR="0" marL="91425">
                    <a:lnT cap="flat" cmpd="sng" w="9525">
                      <a:solidFill>
                        <a:schemeClr val="dk2"/>
                      </a:solidFill>
                      <a:prstDash val="solid"/>
                      <a:round/>
                      <a:headEnd len="sm" w="sm" type="none"/>
                      <a:tailEnd len="sm" w="sm" type="none"/>
                    </a:lnT>
                  </a:tcPr>
                </a:tc>
              </a:tr>
              <a:tr h="253800">
                <a:tc>
                  <a:txBody>
                    <a:bodyPr/>
                    <a:lstStyle/>
                    <a:p>
                      <a:pPr indent="0" lvl="0" marL="0" rtl="0" algn="l">
                        <a:spcBef>
                          <a:spcPts val="0"/>
                        </a:spcBef>
                        <a:spcAft>
                          <a:spcPts val="0"/>
                        </a:spcAft>
                        <a:buNone/>
                      </a:pPr>
                      <a:r>
                        <a:rPr lang="en" sz="1000"/>
                        <a:t>marital</a:t>
                      </a:r>
                      <a:endParaRPr sz="1000"/>
                    </a:p>
                  </a:txBody>
                  <a:tcPr marT="0" marB="91425" marR="0" marL="91425"/>
                </a:tc>
                <a:tc>
                  <a:txBody>
                    <a:bodyPr/>
                    <a:lstStyle/>
                    <a:p>
                      <a:pPr indent="0" lvl="0" marL="0" rtl="0" algn="l">
                        <a:spcBef>
                          <a:spcPts val="0"/>
                        </a:spcBef>
                        <a:spcAft>
                          <a:spcPts val="0"/>
                        </a:spcAft>
                        <a:buNone/>
                      </a:pPr>
                      <a:r>
                        <a:rPr lang="en" sz="1000"/>
                        <a:t>4</a:t>
                      </a:r>
                      <a:endParaRPr sz="1000"/>
                    </a:p>
                  </a:txBody>
                  <a:tcPr marT="0" marB="91425" marR="0" marL="91425"/>
                </a:tc>
                <a:tc>
                  <a:txBody>
                    <a:bodyPr/>
                    <a:lstStyle/>
                    <a:p>
                      <a:pPr indent="0" lvl="0" marL="0" rtl="0" algn="l">
                        <a:spcBef>
                          <a:spcPts val="0"/>
                        </a:spcBef>
                        <a:spcAft>
                          <a:spcPts val="0"/>
                        </a:spcAft>
                        <a:buNone/>
                      </a:pPr>
                      <a:r>
                        <a:rPr lang="en" sz="1000"/>
                        <a:t>66 </a:t>
                      </a:r>
                      <a:r>
                        <a:rPr lang="en" sz="1000"/>
                        <a:t>(unknown)</a:t>
                      </a:r>
                      <a:endParaRPr sz="1000"/>
                    </a:p>
                  </a:txBody>
                  <a:tcPr marT="0" marB="91425" marR="0" marL="91425"/>
                </a:tc>
                <a:tc>
                  <a:txBody>
                    <a:bodyPr/>
                    <a:lstStyle/>
                    <a:p>
                      <a:pPr indent="0" lvl="0" marL="0" rtl="0" algn="l">
                        <a:spcBef>
                          <a:spcPts val="0"/>
                        </a:spcBef>
                        <a:spcAft>
                          <a:spcPts val="0"/>
                        </a:spcAft>
                        <a:buNone/>
                      </a:pPr>
                      <a:r>
                        <a:rPr lang="en" sz="1000"/>
                        <a:t>6,474</a:t>
                      </a:r>
                      <a:endParaRPr sz="1000"/>
                    </a:p>
                  </a:txBody>
                  <a:tcPr marT="0" marB="91425" marR="0" marL="91425"/>
                </a:tc>
                <a:tc>
                  <a:txBody>
                    <a:bodyPr/>
                    <a:lstStyle/>
                    <a:p>
                      <a:pPr indent="0" lvl="0" marL="0" rtl="0" algn="l">
                        <a:spcBef>
                          <a:spcPts val="0"/>
                        </a:spcBef>
                        <a:spcAft>
                          <a:spcPts val="0"/>
                        </a:spcAft>
                        <a:buNone/>
                      </a:pPr>
                      <a:r>
                        <a:rPr lang="en" sz="1000"/>
                        <a:t>19,937 (married)</a:t>
                      </a:r>
                      <a:endParaRPr sz="1000"/>
                    </a:p>
                  </a:txBody>
                  <a:tcPr marT="0" marB="91425" marR="0" marL="91425"/>
                </a:tc>
              </a:tr>
              <a:tr h="253800">
                <a:tc>
                  <a:txBody>
                    <a:bodyPr/>
                    <a:lstStyle/>
                    <a:p>
                      <a:pPr indent="0" lvl="0" marL="0" rtl="0" algn="l">
                        <a:spcBef>
                          <a:spcPts val="0"/>
                        </a:spcBef>
                        <a:spcAft>
                          <a:spcPts val="0"/>
                        </a:spcAft>
                        <a:buNone/>
                      </a:pPr>
                      <a:r>
                        <a:rPr lang="en" sz="1000"/>
                        <a:t>education</a:t>
                      </a:r>
                      <a:endParaRPr sz="1000"/>
                    </a:p>
                  </a:txBody>
                  <a:tcPr marT="0" marB="91425" marR="0" marL="91425"/>
                </a:tc>
                <a:tc>
                  <a:txBody>
                    <a:bodyPr/>
                    <a:lstStyle/>
                    <a:p>
                      <a:pPr indent="0" lvl="0" marL="0" rtl="0" algn="l">
                        <a:spcBef>
                          <a:spcPts val="0"/>
                        </a:spcBef>
                        <a:spcAft>
                          <a:spcPts val="0"/>
                        </a:spcAft>
                        <a:buNone/>
                      </a:pPr>
                      <a:r>
                        <a:rPr lang="en" sz="1000"/>
                        <a:t>8</a:t>
                      </a:r>
                      <a:endParaRPr sz="1000"/>
                    </a:p>
                  </a:txBody>
                  <a:tcPr marT="0" marB="91425" marR="0" marL="91425"/>
                </a:tc>
                <a:tc>
                  <a:txBody>
                    <a:bodyPr/>
                    <a:lstStyle/>
                    <a:p>
                      <a:pPr indent="0" lvl="0" marL="0" rtl="0" algn="l">
                        <a:spcBef>
                          <a:spcPts val="0"/>
                        </a:spcBef>
                        <a:spcAft>
                          <a:spcPts val="0"/>
                        </a:spcAft>
                        <a:buNone/>
                      </a:pPr>
                      <a:r>
                        <a:rPr lang="en" sz="1000"/>
                        <a:t>16 (illiterate)</a:t>
                      </a:r>
                      <a:endParaRPr sz="1000"/>
                    </a:p>
                  </a:txBody>
                  <a:tcPr marT="0" marB="91425" marR="0" marL="91425"/>
                </a:tc>
                <a:tc>
                  <a:txBody>
                    <a:bodyPr/>
                    <a:lstStyle/>
                    <a:p>
                      <a:pPr indent="0" lvl="0" marL="0" rtl="0" algn="l">
                        <a:spcBef>
                          <a:spcPts val="0"/>
                        </a:spcBef>
                        <a:spcAft>
                          <a:spcPts val="0"/>
                        </a:spcAft>
                        <a:buNone/>
                      </a:pPr>
                      <a:r>
                        <a:rPr lang="en" sz="1000"/>
                        <a:t>3,758</a:t>
                      </a:r>
                      <a:endParaRPr sz="1000"/>
                    </a:p>
                  </a:txBody>
                  <a:tcPr marT="0" marB="91425" marR="0" marL="91425"/>
                </a:tc>
                <a:tc>
                  <a:txBody>
                    <a:bodyPr/>
                    <a:lstStyle/>
                    <a:p>
                      <a:pPr indent="0" lvl="0" marL="0" rtl="0" algn="l">
                        <a:spcBef>
                          <a:spcPts val="0"/>
                        </a:spcBef>
                        <a:spcAft>
                          <a:spcPts val="0"/>
                        </a:spcAft>
                        <a:buNone/>
                      </a:pPr>
                      <a:r>
                        <a:rPr lang="en" sz="1000"/>
                        <a:t>9,738 (university.degree)</a:t>
                      </a:r>
                      <a:endParaRPr sz="1000"/>
                    </a:p>
                  </a:txBody>
                  <a:tcPr marT="0" marB="91425" marR="0" marL="91425"/>
                </a:tc>
              </a:tr>
              <a:tr h="253800">
                <a:tc>
                  <a:txBody>
                    <a:bodyPr/>
                    <a:lstStyle/>
                    <a:p>
                      <a:pPr indent="0" lvl="0" marL="0" rtl="0" algn="l">
                        <a:spcBef>
                          <a:spcPts val="0"/>
                        </a:spcBef>
                        <a:spcAft>
                          <a:spcPts val="0"/>
                        </a:spcAft>
                        <a:buNone/>
                      </a:pPr>
                      <a:r>
                        <a:rPr lang="en" sz="1000"/>
                        <a:t>default</a:t>
                      </a:r>
                      <a:endParaRPr sz="1000"/>
                    </a:p>
                  </a:txBody>
                  <a:tcPr marT="0" marB="91425" marR="0" marL="91425"/>
                </a:tc>
                <a:tc>
                  <a:txBody>
                    <a:bodyPr/>
                    <a:lstStyle/>
                    <a:p>
                      <a:pPr indent="0" lvl="0" marL="0" rtl="0" algn="l">
                        <a:spcBef>
                          <a:spcPts val="0"/>
                        </a:spcBef>
                        <a:spcAft>
                          <a:spcPts val="0"/>
                        </a:spcAft>
                        <a:buNone/>
                      </a:pPr>
                      <a:r>
                        <a:rPr lang="en" sz="1000"/>
                        <a:t>3</a:t>
                      </a:r>
                      <a:endParaRPr sz="1000"/>
                    </a:p>
                  </a:txBody>
                  <a:tcPr marT="0" marB="91425" marR="0" marL="91425"/>
                </a:tc>
                <a:tc>
                  <a:txBody>
                    <a:bodyPr/>
                    <a:lstStyle/>
                    <a:p>
                      <a:pPr indent="0" lvl="0" marL="0" rtl="0" algn="l">
                        <a:spcBef>
                          <a:spcPts val="0"/>
                        </a:spcBef>
                        <a:spcAft>
                          <a:spcPts val="0"/>
                        </a:spcAft>
                        <a:buNone/>
                      </a:pPr>
                      <a:r>
                        <a:rPr b="1" lang="en" sz="1000"/>
                        <a:t>2 (yes)</a:t>
                      </a:r>
                      <a:endParaRPr b="1" sz="1000"/>
                    </a:p>
                  </a:txBody>
                  <a:tcPr marT="0" marB="91425" marR="0" marL="91425"/>
                </a:tc>
                <a:tc>
                  <a:txBody>
                    <a:bodyPr/>
                    <a:lstStyle/>
                    <a:p>
                      <a:pPr indent="0" lvl="0" marL="0" rtl="0" algn="l">
                        <a:spcBef>
                          <a:spcPts val="0"/>
                        </a:spcBef>
                        <a:spcAft>
                          <a:spcPts val="0"/>
                        </a:spcAft>
                        <a:buNone/>
                      </a:pPr>
                      <a:r>
                        <a:rPr lang="en" sz="1000"/>
                        <a:t>6,888</a:t>
                      </a:r>
                      <a:endParaRPr sz="1000"/>
                    </a:p>
                  </a:txBody>
                  <a:tcPr marT="0" marB="91425" marR="0" marL="91425"/>
                </a:tc>
                <a:tc>
                  <a:txBody>
                    <a:bodyPr/>
                    <a:lstStyle/>
                    <a:p>
                      <a:pPr indent="0" lvl="0" marL="0" rtl="0" algn="l">
                        <a:spcBef>
                          <a:spcPts val="0"/>
                        </a:spcBef>
                        <a:spcAft>
                          <a:spcPts val="0"/>
                        </a:spcAft>
                        <a:buNone/>
                      </a:pPr>
                      <a:r>
                        <a:rPr lang="en" sz="1000"/>
                        <a:t>26,060 (no)</a:t>
                      </a:r>
                      <a:endParaRPr sz="1000"/>
                    </a:p>
                  </a:txBody>
                  <a:tcPr marT="0" marB="91425" marR="0" marL="91425"/>
                </a:tc>
              </a:tr>
              <a:tr h="253800">
                <a:tc>
                  <a:txBody>
                    <a:bodyPr/>
                    <a:lstStyle/>
                    <a:p>
                      <a:pPr indent="0" lvl="0" marL="0" rtl="0" algn="l">
                        <a:spcBef>
                          <a:spcPts val="0"/>
                        </a:spcBef>
                        <a:spcAft>
                          <a:spcPts val="0"/>
                        </a:spcAft>
                        <a:buNone/>
                      </a:pPr>
                      <a:r>
                        <a:rPr lang="en" sz="1000"/>
                        <a:t>housing</a:t>
                      </a:r>
                      <a:endParaRPr sz="1000"/>
                    </a:p>
                  </a:txBody>
                  <a:tcPr marT="0" marB="91425" marR="0" marL="91425"/>
                </a:tc>
                <a:tc>
                  <a:txBody>
                    <a:bodyPr/>
                    <a:lstStyle/>
                    <a:p>
                      <a:pPr indent="0" lvl="0" marL="0" rtl="0" algn="l">
                        <a:spcBef>
                          <a:spcPts val="0"/>
                        </a:spcBef>
                        <a:spcAft>
                          <a:spcPts val="0"/>
                        </a:spcAft>
                        <a:buNone/>
                      </a:pPr>
                      <a:r>
                        <a:rPr lang="en" sz="1000"/>
                        <a:t>3</a:t>
                      </a:r>
                      <a:endParaRPr sz="1000"/>
                    </a:p>
                  </a:txBody>
                  <a:tcPr marT="0" marB="91425" marR="0" marL="91425"/>
                </a:tc>
                <a:tc>
                  <a:txBody>
                    <a:bodyPr/>
                    <a:lstStyle/>
                    <a:p>
                      <a:pPr indent="0" lvl="0" marL="0" rtl="0" algn="l">
                        <a:spcBef>
                          <a:spcPts val="0"/>
                        </a:spcBef>
                        <a:spcAft>
                          <a:spcPts val="0"/>
                        </a:spcAft>
                        <a:buNone/>
                      </a:pPr>
                      <a:r>
                        <a:rPr lang="en" sz="1000"/>
                        <a:t>794</a:t>
                      </a:r>
                      <a:r>
                        <a:rPr lang="en" sz="1000"/>
                        <a:t> (unknown)</a:t>
                      </a:r>
                      <a:endParaRPr sz="1000"/>
                    </a:p>
                  </a:txBody>
                  <a:tcPr marT="0" marB="91425" marR="0" marL="91425"/>
                </a:tc>
                <a:tc>
                  <a:txBody>
                    <a:bodyPr/>
                    <a:lstStyle/>
                    <a:p>
                      <a:pPr indent="0" lvl="0" marL="0" rtl="0" algn="l">
                        <a:spcBef>
                          <a:spcPts val="0"/>
                        </a:spcBef>
                        <a:spcAft>
                          <a:spcPts val="0"/>
                        </a:spcAft>
                        <a:buNone/>
                      </a:pPr>
                      <a:r>
                        <a:rPr lang="en" sz="1000"/>
                        <a:t>14,918</a:t>
                      </a:r>
                      <a:endParaRPr sz="1000"/>
                    </a:p>
                  </a:txBody>
                  <a:tcPr marT="0" marB="91425" marR="0" marL="91425"/>
                </a:tc>
                <a:tc>
                  <a:txBody>
                    <a:bodyPr/>
                    <a:lstStyle/>
                    <a:p>
                      <a:pPr indent="0" lvl="0" marL="0" rtl="0" algn="l">
                        <a:spcBef>
                          <a:spcPts val="0"/>
                        </a:spcBef>
                        <a:spcAft>
                          <a:spcPts val="0"/>
                        </a:spcAft>
                        <a:buNone/>
                      </a:pPr>
                      <a:r>
                        <a:rPr lang="en" sz="1000"/>
                        <a:t>17,238 (yes)</a:t>
                      </a:r>
                      <a:endParaRPr sz="1000"/>
                    </a:p>
                  </a:txBody>
                  <a:tcPr marT="0" marB="91425" marR="0" marL="91425"/>
                </a:tc>
              </a:tr>
              <a:tr h="253800">
                <a:tc>
                  <a:txBody>
                    <a:bodyPr/>
                    <a:lstStyle/>
                    <a:p>
                      <a:pPr indent="0" lvl="0" marL="0" rtl="0" algn="l">
                        <a:spcBef>
                          <a:spcPts val="0"/>
                        </a:spcBef>
                        <a:spcAft>
                          <a:spcPts val="0"/>
                        </a:spcAft>
                        <a:buNone/>
                      </a:pPr>
                      <a:r>
                        <a:rPr lang="en" sz="1000"/>
                        <a:t>loan</a:t>
                      </a:r>
                      <a:endParaRPr sz="1000"/>
                    </a:p>
                  </a:txBody>
                  <a:tcPr marT="0" marB="91425" marR="0" marL="91425"/>
                </a:tc>
                <a:tc>
                  <a:txBody>
                    <a:bodyPr/>
                    <a:lstStyle/>
                    <a:p>
                      <a:pPr indent="0" lvl="0" marL="0" rtl="0" algn="l">
                        <a:spcBef>
                          <a:spcPts val="0"/>
                        </a:spcBef>
                        <a:spcAft>
                          <a:spcPts val="0"/>
                        </a:spcAft>
                        <a:buNone/>
                      </a:pPr>
                      <a:r>
                        <a:rPr lang="en" sz="1000"/>
                        <a:t>3</a:t>
                      </a:r>
                      <a:endParaRPr sz="1000"/>
                    </a:p>
                  </a:txBody>
                  <a:tcPr marT="0" marB="91425" marR="0" marL="91425"/>
                </a:tc>
                <a:tc>
                  <a:txBody>
                    <a:bodyPr/>
                    <a:lstStyle/>
                    <a:p>
                      <a:pPr indent="0" lvl="0" marL="0" rtl="0" algn="l">
                        <a:spcBef>
                          <a:spcPts val="0"/>
                        </a:spcBef>
                        <a:spcAft>
                          <a:spcPts val="0"/>
                        </a:spcAft>
                        <a:buNone/>
                      </a:pPr>
                      <a:r>
                        <a:rPr lang="en" sz="1000"/>
                        <a:t>794 </a:t>
                      </a:r>
                      <a:r>
                        <a:rPr lang="en" sz="1000"/>
                        <a:t>(unknown)</a:t>
                      </a:r>
                      <a:endParaRPr sz="1000"/>
                    </a:p>
                  </a:txBody>
                  <a:tcPr marT="0" marB="91425" marR="0" marL="91425"/>
                </a:tc>
                <a:tc>
                  <a:txBody>
                    <a:bodyPr/>
                    <a:lstStyle/>
                    <a:p>
                      <a:pPr indent="0" lvl="0" marL="0" rtl="0" algn="l">
                        <a:spcBef>
                          <a:spcPts val="0"/>
                        </a:spcBef>
                        <a:spcAft>
                          <a:spcPts val="0"/>
                        </a:spcAft>
                        <a:buNone/>
                      </a:pPr>
                      <a:r>
                        <a:rPr lang="en" sz="1000"/>
                        <a:t>4,959</a:t>
                      </a:r>
                      <a:endParaRPr sz="1000"/>
                    </a:p>
                  </a:txBody>
                  <a:tcPr marT="0" marB="91425" marR="0" marL="91425"/>
                </a:tc>
                <a:tc>
                  <a:txBody>
                    <a:bodyPr/>
                    <a:lstStyle/>
                    <a:p>
                      <a:pPr indent="0" lvl="0" marL="0" rtl="0" algn="l">
                        <a:spcBef>
                          <a:spcPts val="0"/>
                        </a:spcBef>
                        <a:spcAft>
                          <a:spcPts val="0"/>
                        </a:spcAft>
                        <a:buNone/>
                      </a:pPr>
                      <a:r>
                        <a:rPr b="1" lang="en" sz="1000"/>
                        <a:t>27,197 (no)</a:t>
                      </a:r>
                      <a:endParaRPr b="1" sz="1000"/>
                    </a:p>
                  </a:txBody>
                  <a:tcPr marT="0" marB="91425" marR="0" marL="91425"/>
                </a:tc>
              </a:tr>
              <a:tr h="253800">
                <a:tc>
                  <a:txBody>
                    <a:bodyPr/>
                    <a:lstStyle/>
                    <a:p>
                      <a:pPr indent="0" lvl="0" marL="0" rtl="0" algn="l">
                        <a:spcBef>
                          <a:spcPts val="0"/>
                        </a:spcBef>
                        <a:spcAft>
                          <a:spcPts val="0"/>
                        </a:spcAft>
                        <a:buNone/>
                      </a:pPr>
                      <a:r>
                        <a:rPr lang="en" sz="1000"/>
                        <a:t>contact</a:t>
                      </a:r>
                      <a:endParaRPr sz="1000"/>
                    </a:p>
                  </a:txBody>
                  <a:tcPr marT="0" marB="91425" marR="0" marL="91425"/>
                </a:tc>
                <a:tc>
                  <a:txBody>
                    <a:bodyPr/>
                    <a:lstStyle/>
                    <a:p>
                      <a:pPr indent="0" lvl="0" marL="0" rtl="0" algn="l">
                        <a:spcBef>
                          <a:spcPts val="0"/>
                        </a:spcBef>
                        <a:spcAft>
                          <a:spcPts val="0"/>
                        </a:spcAft>
                        <a:buNone/>
                      </a:pPr>
                      <a:r>
                        <a:rPr lang="en" sz="1000"/>
                        <a:t>2</a:t>
                      </a:r>
                      <a:endParaRPr sz="1000"/>
                    </a:p>
                  </a:txBody>
                  <a:tcPr marT="0" marB="91425" marR="0" marL="91425"/>
                </a:tc>
                <a:tc>
                  <a:txBody>
                    <a:bodyPr/>
                    <a:lstStyle/>
                    <a:p>
                      <a:pPr indent="0" lvl="0" marL="0" rtl="0" algn="l">
                        <a:spcBef>
                          <a:spcPts val="0"/>
                        </a:spcBef>
                        <a:spcAft>
                          <a:spcPts val="0"/>
                        </a:spcAft>
                        <a:buNone/>
                      </a:pPr>
                      <a:r>
                        <a:rPr lang="en" sz="1000"/>
                        <a:t>11,961 (telephone)</a:t>
                      </a:r>
                      <a:endParaRPr sz="1000"/>
                    </a:p>
                  </a:txBody>
                  <a:tcPr marT="0" marB="91425" marR="0" marL="91425"/>
                </a:tc>
                <a:tc>
                  <a:txBody>
                    <a:bodyPr/>
                    <a:lstStyle/>
                    <a:p>
                      <a:pPr indent="0" lvl="0" marL="0" rtl="0" algn="l">
                        <a:spcBef>
                          <a:spcPts val="0"/>
                        </a:spcBef>
                        <a:spcAft>
                          <a:spcPts val="0"/>
                        </a:spcAft>
                        <a:buNone/>
                      </a:pPr>
                      <a:r>
                        <a:rPr lang="en" sz="1000"/>
                        <a:t>16,475</a:t>
                      </a:r>
                      <a:endParaRPr sz="1000"/>
                    </a:p>
                  </a:txBody>
                  <a:tcPr marT="0" marB="91425" marR="0" marL="91425"/>
                </a:tc>
                <a:tc>
                  <a:txBody>
                    <a:bodyPr/>
                    <a:lstStyle/>
                    <a:p>
                      <a:pPr indent="0" lvl="0" marL="0" rtl="0" algn="l">
                        <a:spcBef>
                          <a:spcPts val="0"/>
                        </a:spcBef>
                        <a:spcAft>
                          <a:spcPts val="0"/>
                        </a:spcAft>
                        <a:buNone/>
                      </a:pPr>
                      <a:r>
                        <a:rPr lang="en" sz="1000"/>
                        <a:t>20,989 (cellular)</a:t>
                      </a:r>
                      <a:endParaRPr sz="1000"/>
                    </a:p>
                  </a:txBody>
                  <a:tcPr marT="0" marB="91425" marR="0" marL="91425"/>
                </a:tc>
              </a:tr>
              <a:tr h="253800">
                <a:tc>
                  <a:txBody>
                    <a:bodyPr/>
                    <a:lstStyle/>
                    <a:p>
                      <a:pPr indent="0" lvl="0" marL="0" rtl="0" algn="l">
                        <a:spcBef>
                          <a:spcPts val="0"/>
                        </a:spcBef>
                        <a:spcAft>
                          <a:spcPts val="0"/>
                        </a:spcAft>
                        <a:buNone/>
                      </a:pPr>
                      <a:r>
                        <a:rPr lang="en" sz="1000"/>
                        <a:t>month</a:t>
                      </a:r>
                      <a:endParaRPr sz="1000"/>
                    </a:p>
                  </a:txBody>
                  <a:tcPr marT="0" marB="91425" marR="0" marL="91425"/>
                </a:tc>
                <a:tc>
                  <a:txBody>
                    <a:bodyPr/>
                    <a:lstStyle/>
                    <a:p>
                      <a:pPr indent="0" lvl="0" marL="0" rtl="0" algn="l">
                        <a:spcBef>
                          <a:spcPts val="0"/>
                        </a:spcBef>
                        <a:spcAft>
                          <a:spcPts val="0"/>
                        </a:spcAft>
                        <a:buNone/>
                      </a:pPr>
                      <a:r>
                        <a:rPr b="1" lang="en" sz="1000"/>
                        <a:t>10</a:t>
                      </a:r>
                      <a:endParaRPr b="1" sz="1000"/>
                    </a:p>
                  </a:txBody>
                  <a:tcPr marT="0" marB="91425" marR="0" marL="91425"/>
                </a:tc>
                <a:tc>
                  <a:txBody>
                    <a:bodyPr/>
                    <a:lstStyle/>
                    <a:p>
                      <a:pPr indent="0" lvl="0" marL="0" rtl="0" algn="l">
                        <a:spcBef>
                          <a:spcPts val="0"/>
                        </a:spcBef>
                        <a:spcAft>
                          <a:spcPts val="0"/>
                        </a:spcAft>
                        <a:buNone/>
                      </a:pPr>
                      <a:r>
                        <a:rPr lang="en" sz="1000"/>
                        <a:t>138 (dec)</a:t>
                      </a:r>
                      <a:endParaRPr sz="1000"/>
                    </a:p>
                  </a:txBody>
                  <a:tcPr marT="0" marB="91425" marR="0" marL="91425"/>
                </a:tc>
                <a:tc>
                  <a:txBody>
                    <a:bodyPr/>
                    <a:lstStyle/>
                    <a:p>
                      <a:pPr indent="0" lvl="0" marL="0" rtl="0" algn="l">
                        <a:spcBef>
                          <a:spcPts val="0"/>
                        </a:spcBef>
                        <a:spcAft>
                          <a:spcPts val="0"/>
                        </a:spcAft>
                        <a:buNone/>
                      </a:pPr>
                      <a:r>
                        <a:rPr lang="en" sz="1000"/>
                        <a:t>2,702</a:t>
                      </a:r>
                      <a:endParaRPr sz="1000"/>
                    </a:p>
                  </a:txBody>
                  <a:tcPr marT="0" marB="91425" marR="0" marL="91425"/>
                </a:tc>
                <a:tc>
                  <a:txBody>
                    <a:bodyPr/>
                    <a:lstStyle/>
                    <a:p>
                      <a:pPr indent="0" lvl="0" marL="0" rtl="0" algn="l">
                        <a:spcBef>
                          <a:spcPts val="0"/>
                        </a:spcBef>
                        <a:spcAft>
                          <a:spcPts val="0"/>
                        </a:spcAft>
                        <a:buNone/>
                      </a:pPr>
                      <a:r>
                        <a:rPr lang="en" sz="1000"/>
                        <a:t>11,023 (may)</a:t>
                      </a:r>
                      <a:endParaRPr sz="1000"/>
                    </a:p>
                  </a:txBody>
                  <a:tcPr marT="0" marB="91425" marR="0" marL="91425"/>
                </a:tc>
              </a:tr>
              <a:tr h="253800">
                <a:tc>
                  <a:txBody>
                    <a:bodyPr/>
                    <a:lstStyle/>
                    <a:p>
                      <a:pPr indent="0" lvl="0" marL="0" rtl="0" algn="l">
                        <a:spcBef>
                          <a:spcPts val="0"/>
                        </a:spcBef>
                        <a:spcAft>
                          <a:spcPts val="0"/>
                        </a:spcAft>
                        <a:buNone/>
                      </a:pPr>
                      <a:r>
                        <a:rPr lang="en" sz="1000"/>
                        <a:t>day_of_week</a:t>
                      </a:r>
                      <a:endParaRPr sz="1000"/>
                    </a:p>
                  </a:txBody>
                  <a:tcPr marT="0" marB="91425" marR="0" marL="91425"/>
                </a:tc>
                <a:tc>
                  <a:txBody>
                    <a:bodyPr/>
                    <a:lstStyle/>
                    <a:p>
                      <a:pPr indent="0" lvl="0" marL="0" rtl="0" algn="l">
                        <a:spcBef>
                          <a:spcPts val="0"/>
                        </a:spcBef>
                        <a:spcAft>
                          <a:spcPts val="0"/>
                        </a:spcAft>
                        <a:buNone/>
                      </a:pPr>
                      <a:r>
                        <a:rPr lang="en" sz="1000"/>
                        <a:t>5</a:t>
                      </a:r>
                      <a:endParaRPr sz="1000"/>
                    </a:p>
                  </a:txBody>
                  <a:tcPr marT="0" marB="91425" marR="0" marL="91425"/>
                </a:tc>
                <a:tc>
                  <a:txBody>
                    <a:bodyPr/>
                    <a:lstStyle/>
                    <a:p>
                      <a:pPr indent="0" lvl="0" marL="0" rtl="0" algn="l">
                        <a:spcBef>
                          <a:spcPts val="0"/>
                        </a:spcBef>
                        <a:spcAft>
                          <a:spcPts val="0"/>
                        </a:spcAft>
                        <a:buNone/>
                      </a:pPr>
                      <a:r>
                        <a:rPr lang="en" sz="1000"/>
                        <a:t>6,285 (fri)</a:t>
                      </a:r>
                      <a:endParaRPr sz="1000"/>
                    </a:p>
                  </a:txBody>
                  <a:tcPr marT="0" marB="91425" marR="0" marL="91425"/>
                </a:tc>
                <a:tc>
                  <a:txBody>
                    <a:bodyPr/>
                    <a:lstStyle/>
                    <a:p>
                      <a:pPr indent="0" lvl="0" marL="0" rtl="0" algn="l">
                        <a:spcBef>
                          <a:spcPts val="0"/>
                        </a:spcBef>
                        <a:spcAft>
                          <a:spcPts val="0"/>
                        </a:spcAft>
                        <a:buNone/>
                      </a:pPr>
                      <a:r>
                        <a:rPr lang="en" sz="1000"/>
                        <a:t>6,513 (tue)</a:t>
                      </a:r>
                      <a:endParaRPr sz="1000"/>
                    </a:p>
                  </a:txBody>
                  <a:tcPr marT="0" marB="91425" marR="0" marL="91425"/>
                </a:tc>
                <a:tc>
                  <a:txBody>
                    <a:bodyPr/>
                    <a:lstStyle/>
                    <a:p>
                      <a:pPr indent="0" lvl="0" marL="0" rtl="0" algn="l">
                        <a:spcBef>
                          <a:spcPts val="0"/>
                        </a:spcBef>
                        <a:spcAft>
                          <a:spcPts val="0"/>
                        </a:spcAft>
                        <a:buNone/>
                      </a:pPr>
                      <a:r>
                        <a:rPr lang="en" sz="1000"/>
                        <a:t>6,874 (thu)</a:t>
                      </a:r>
                      <a:endParaRPr sz="1000"/>
                    </a:p>
                  </a:txBody>
                  <a:tcPr marT="0" marB="91425" marR="0" marL="91425"/>
                </a:tc>
              </a:tr>
              <a:tr h="253800">
                <a:tc>
                  <a:txBody>
                    <a:bodyPr/>
                    <a:lstStyle/>
                    <a:p>
                      <a:pPr indent="0" lvl="0" marL="0" rtl="0" algn="l">
                        <a:spcBef>
                          <a:spcPts val="0"/>
                        </a:spcBef>
                        <a:spcAft>
                          <a:spcPts val="0"/>
                        </a:spcAft>
                        <a:buNone/>
                      </a:pPr>
                      <a:r>
                        <a:rPr lang="en" sz="1000"/>
                        <a:t>poutcome</a:t>
                      </a:r>
                      <a:endParaRPr sz="1000"/>
                    </a:p>
                  </a:txBody>
                  <a:tcPr marT="0" marB="91425" marR="0" marL="91425"/>
                </a:tc>
                <a:tc>
                  <a:txBody>
                    <a:bodyPr/>
                    <a:lstStyle/>
                    <a:p>
                      <a:pPr indent="0" lvl="0" marL="0" rtl="0" algn="l">
                        <a:spcBef>
                          <a:spcPts val="0"/>
                        </a:spcBef>
                        <a:spcAft>
                          <a:spcPts val="0"/>
                        </a:spcAft>
                        <a:buNone/>
                      </a:pPr>
                      <a:r>
                        <a:rPr lang="en" sz="1000"/>
                        <a:t>3</a:t>
                      </a:r>
                      <a:endParaRPr sz="1000"/>
                    </a:p>
                  </a:txBody>
                  <a:tcPr marT="0" marB="91425" marR="0" marL="91425"/>
                </a:tc>
                <a:tc>
                  <a:txBody>
                    <a:bodyPr/>
                    <a:lstStyle/>
                    <a:p>
                      <a:pPr indent="0" lvl="0" marL="0" rtl="0" algn="l">
                        <a:spcBef>
                          <a:spcPts val="0"/>
                        </a:spcBef>
                        <a:spcAft>
                          <a:spcPts val="0"/>
                        </a:spcAft>
                        <a:buNone/>
                      </a:pPr>
                      <a:r>
                        <a:rPr lang="en" sz="1000"/>
                        <a:t>1,087 (success)</a:t>
                      </a:r>
                      <a:endParaRPr sz="1000"/>
                    </a:p>
                  </a:txBody>
                  <a:tcPr marT="0" marB="91425" marR="0" marL="91425"/>
                </a:tc>
                <a:tc>
                  <a:txBody>
                    <a:bodyPr/>
                    <a:lstStyle/>
                    <a:p>
                      <a:pPr indent="0" lvl="0" marL="0" rtl="0" algn="l">
                        <a:spcBef>
                          <a:spcPts val="0"/>
                        </a:spcBef>
                        <a:spcAft>
                          <a:spcPts val="0"/>
                        </a:spcAft>
                        <a:buNone/>
                      </a:pPr>
                      <a:r>
                        <a:rPr lang="en" sz="1000"/>
                        <a:t>3,438</a:t>
                      </a:r>
                      <a:endParaRPr sz="1000"/>
                    </a:p>
                  </a:txBody>
                  <a:tcPr marT="0" marB="91425" marR="0" marL="91425"/>
                </a:tc>
                <a:tc>
                  <a:txBody>
                    <a:bodyPr/>
                    <a:lstStyle/>
                    <a:p>
                      <a:pPr indent="0" lvl="0" marL="0" rtl="0" algn="l">
                        <a:spcBef>
                          <a:spcPts val="0"/>
                        </a:spcBef>
                        <a:spcAft>
                          <a:spcPts val="0"/>
                        </a:spcAft>
                        <a:buNone/>
                      </a:pPr>
                      <a:r>
                        <a:rPr b="1" lang="en" sz="1000"/>
                        <a:t>28,425 (nonexistent)</a:t>
                      </a:r>
                      <a:endParaRPr b="1" sz="1000"/>
                    </a:p>
                  </a:txBody>
                  <a:tcPr marT="0" marB="91425" marR="0" marL="91425"/>
                </a:tc>
              </a:tr>
            </a:tbl>
          </a:graphicData>
        </a:graphic>
      </p:graphicFrame>
      <p:sp>
        <p:nvSpPr>
          <p:cNvPr id="113" name="Google Shape;113;p20"/>
          <p:cNvSpPr/>
          <p:nvPr/>
        </p:nvSpPr>
        <p:spPr>
          <a:xfrm>
            <a:off x="4216750" y="2932500"/>
            <a:ext cx="12954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4" name="Google Shape;114;p20"/>
          <p:cNvSpPr/>
          <p:nvPr/>
        </p:nvSpPr>
        <p:spPr>
          <a:xfrm>
            <a:off x="3051100" y="3947700"/>
            <a:ext cx="11655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5" name="Google Shape;115;p20"/>
          <p:cNvSpPr/>
          <p:nvPr/>
        </p:nvSpPr>
        <p:spPr>
          <a:xfrm>
            <a:off x="6456600" y="4455300"/>
            <a:ext cx="15897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6" name="Google Shape;116;p20"/>
          <p:cNvSpPr/>
          <p:nvPr/>
        </p:nvSpPr>
        <p:spPr>
          <a:xfrm>
            <a:off x="6456600" y="3440100"/>
            <a:ext cx="15897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Ages</a:t>
            </a:r>
            <a:endParaRPr/>
          </a:p>
        </p:txBody>
      </p:sp>
      <p:sp>
        <p:nvSpPr>
          <p:cNvPr id="122" name="Google Shape;122;p21"/>
          <p:cNvSpPr txBox="1"/>
          <p:nvPr>
            <p:ph idx="1" type="body"/>
          </p:nvPr>
        </p:nvSpPr>
        <p:spPr>
          <a:xfrm>
            <a:off x="471900" y="1919075"/>
            <a:ext cx="3117600" cy="29493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SzPct val="100000"/>
              <a:buChar char="●"/>
            </a:pPr>
            <a:r>
              <a:rPr lang="en"/>
              <a:t>Bank client data</a:t>
            </a:r>
            <a:endParaRPr/>
          </a:p>
          <a:p>
            <a:pPr indent="-310832" lvl="0" marL="457200" rtl="0" algn="l">
              <a:spcBef>
                <a:spcPts val="0"/>
              </a:spcBef>
              <a:spcAft>
                <a:spcPts val="0"/>
              </a:spcAft>
              <a:buSzPct val="100000"/>
              <a:buChar char="●"/>
            </a:pPr>
            <a:r>
              <a:rPr lang="en"/>
              <a:t>Numeric</a:t>
            </a:r>
            <a:endParaRPr/>
          </a:p>
          <a:p>
            <a:pPr indent="-310832" lvl="0" marL="457200" rtl="0" algn="l">
              <a:spcBef>
                <a:spcPts val="0"/>
              </a:spcBef>
              <a:spcAft>
                <a:spcPts val="0"/>
              </a:spcAft>
              <a:buSzPct val="100000"/>
              <a:buChar char="●"/>
            </a:pPr>
            <a:r>
              <a:rPr lang="en"/>
              <a:t>Similar distribution overall for both yes and no</a:t>
            </a:r>
            <a:endParaRPr/>
          </a:p>
          <a:p>
            <a:pPr indent="-310832" lvl="0" marL="457200" rtl="0" algn="l">
              <a:spcBef>
                <a:spcPts val="0"/>
              </a:spcBef>
              <a:spcAft>
                <a:spcPts val="0"/>
              </a:spcAft>
              <a:buSzPct val="100000"/>
              <a:buChar char="●"/>
            </a:pPr>
            <a:r>
              <a:rPr lang="en"/>
              <a:t>Far more no values than yes values</a:t>
            </a:r>
            <a:endParaRPr/>
          </a:p>
          <a:p>
            <a:pPr indent="-310832" lvl="0" marL="457200" rtl="0" algn="l">
              <a:spcBef>
                <a:spcPts val="0"/>
              </a:spcBef>
              <a:spcAft>
                <a:spcPts val="0"/>
              </a:spcAft>
              <a:buSzPct val="100000"/>
              <a:buChar char="●"/>
            </a:pPr>
            <a:r>
              <a:rPr lang="en"/>
              <a:t>People with age over 60 seem to be more likely to have a term deposit</a:t>
            </a:r>
            <a:endParaRPr/>
          </a:p>
          <a:p>
            <a:pPr indent="-310832" lvl="0" marL="457200" rtl="0" algn="l">
              <a:spcBef>
                <a:spcPts val="0"/>
              </a:spcBef>
              <a:spcAft>
                <a:spcPts val="0"/>
              </a:spcAft>
              <a:buSzPct val="100000"/>
              <a:buChar char="●"/>
            </a:pPr>
            <a:r>
              <a:rPr lang="en"/>
              <a:t>Probability of yes decreases, then increases</a:t>
            </a:r>
            <a:endParaRPr/>
          </a:p>
          <a:p>
            <a:pPr indent="-310832" lvl="0" marL="457200" rtl="0" algn="l">
              <a:spcBef>
                <a:spcPts val="0"/>
              </a:spcBef>
              <a:spcAft>
                <a:spcPts val="0"/>
              </a:spcAft>
              <a:buSzPct val="100000"/>
              <a:buChar char="●"/>
            </a:pPr>
            <a:r>
              <a:rPr lang="en"/>
              <a:t>Overall, it seems that this will not be a good variable for prediction</a:t>
            </a:r>
            <a:endParaRPr/>
          </a:p>
        </p:txBody>
      </p:sp>
      <p:pic>
        <p:nvPicPr>
          <p:cNvPr id="123" name="Google Shape;123;p21"/>
          <p:cNvPicPr preferRelativeResize="0"/>
          <p:nvPr/>
        </p:nvPicPr>
        <p:blipFill>
          <a:blip r:embed="rId3">
            <a:alphaModFix/>
          </a:blip>
          <a:stretch>
            <a:fillRect/>
          </a:stretch>
        </p:blipFill>
        <p:spPr>
          <a:xfrm>
            <a:off x="6398550" y="2280550"/>
            <a:ext cx="2745449" cy="2141551"/>
          </a:xfrm>
          <a:prstGeom prst="rect">
            <a:avLst/>
          </a:prstGeom>
          <a:noFill/>
          <a:ln>
            <a:noFill/>
          </a:ln>
        </p:spPr>
      </p:pic>
      <p:pic>
        <p:nvPicPr>
          <p:cNvPr id="124" name="Google Shape;124;p21"/>
          <p:cNvPicPr preferRelativeResize="0"/>
          <p:nvPr/>
        </p:nvPicPr>
        <p:blipFill>
          <a:blip r:embed="rId4">
            <a:alphaModFix/>
          </a:blip>
          <a:stretch>
            <a:fillRect/>
          </a:stretch>
        </p:blipFill>
        <p:spPr>
          <a:xfrm>
            <a:off x="3535023" y="2280548"/>
            <a:ext cx="2893100" cy="2141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