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68F3-0C89-4695-8742-4860675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A2E3F-8127-46D6-9599-E8DD7882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A3A-311F-4DB3-BF86-C34A19F3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AA55-F44D-46CE-ADF9-11C32EF3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8A03-798B-43EA-8B33-74294A05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4-65E9-414B-AF31-989AE30F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284A-441E-4CD9-BC67-6D312398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A407-D9E8-4A03-B1C4-78196ABF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270-D145-49CF-92DF-F51DC150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CC0F-6634-486B-A50E-726B0A3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E138-4996-474D-A71A-11EF13438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FBBA-CE07-49CC-A57F-583B5AFC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0C81-7EE5-4F39-936B-62E172F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42D0-3EAA-4AA6-A698-3BED8CC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516F-BBDA-43EC-BE72-F8C948E4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A344-1A2B-4ACD-B651-63BDED8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9AD1-232B-45B7-BC05-9F0C9351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E586-309D-46BF-BA1C-F1671DE9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73AA-A9B4-40EB-8124-CB7DD8CA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2C9-3251-4C5E-A89D-A685D96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1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22D6-4340-4B16-AD14-4189C46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6566-C9C5-4AF7-95E4-2F449AFD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8112-EEAC-41B5-B3D8-A6A5F2E9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A246-5AEE-42CC-B684-2FEE7C95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362E-67DA-49AE-8F31-4B827092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67C7-4CB9-4DCA-8092-7671980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A8EF-EE35-4D06-897E-8D72CCA56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1880-C7F3-4AE9-AC9F-A40DFF12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FE90-E6DD-42D7-83DC-F9D3BF59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DED6-509D-418F-B793-7E930B11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4AB0-2070-4ED9-8ADD-7C1B699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6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1675-2799-453F-9793-0062B21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02D1-B0C8-4E36-9FE4-2EEB6A97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49EC-63F5-48DC-9A9B-880FE75C8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7A5F-29D4-44EA-AB52-EF234D2B9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9016E-9BBB-4DE8-92D8-874BB996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6AF93-DDEA-4DBD-A160-D28A665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CA99-000F-4FDA-86BE-9C64D322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F9EB-6E9D-4A67-8A81-7557AC4B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9777-0A50-452C-894A-4FD21D42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4D1D5-B99B-4D6A-A6F3-377F4465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AC4F-6BC8-40E8-9FFA-05022380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C63B-AB4C-45B5-8AF8-90F003C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65C25-6A95-4EAB-AA4A-E56A2057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DE6E7-2D1A-409D-ACEA-B7EB41EE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75C5-458A-450B-A9AF-DFD6A377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53C-2D22-40A6-A493-39B77299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EDBA-4960-4436-858D-529A4A69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35C6-026E-4044-AA69-7DB9355F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BDC1-E7B7-4DE1-9625-31F79734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5A9B-EE39-4874-A751-7959AFCD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D17A-32F5-4433-8D9F-5FEC29E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BCC-F5D6-435E-B53E-266BE52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4AB7B-32D1-40CC-9C41-040470D90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A740E-B1D2-40B5-A5F7-BE2C4F14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6217-96A5-4A71-9A38-0D597244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1B82-EBA4-4B81-B741-DD3AF877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169F-48AD-46FC-ADED-AEAB50DE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25C08-18C2-420E-BB06-F1B33A6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3609-C467-43B5-998C-2B62E139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BEFD-988E-4800-A397-A76EAB4C6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FCF8-AAED-4BFD-B1FC-5763B2D97459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6AD1-8708-4EC4-8A81-470FDA24A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1FC7-E55D-4902-93DA-639E4DFC9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FA85-2B3C-44E4-A026-AC91DD58D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3020C9-4983-4DE3-AE30-7963D1CDEE8E}"/>
              </a:ext>
            </a:extLst>
          </p:cNvPr>
          <p:cNvSpPr/>
          <p:nvPr/>
        </p:nvSpPr>
        <p:spPr>
          <a:xfrm>
            <a:off x="1584898" y="107191"/>
            <a:ext cx="6074828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20% of customers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account for 77% of sales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E28D85-07A0-4BE2-A5E3-7A864DFB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62" y="1250658"/>
            <a:ext cx="8133513" cy="5242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722906-3392-4D4D-B453-CFA1496539AC}"/>
              </a:ext>
            </a:extLst>
          </p:cNvPr>
          <p:cNvSpPr/>
          <p:nvPr/>
        </p:nvSpPr>
        <p:spPr>
          <a:xfrm>
            <a:off x="6723803" y="6355152"/>
            <a:ext cx="4200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584 Customers Per Decile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A87F6-54ED-47C5-AFE7-729290FA2089}"/>
              </a:ext>
            </a:extLst>
          </p:cNvPr>
          <p:cNvSpPr/>
          <p:nvPr/>
        </p:nvSpPr>
        <p:spPr>
          <a:xfrm rot="16200000">
            <a:off x="1433593" y="1581682"/>
            <a:ext cx="1793499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E8047F-70FB-40BA-8A1E-72206FE94919}"/>
              </a:ext>
            </a:extLst>
          </p:cNvPr>
          <p:cNvSpPr/>
          <p:nvPr/>
        </p:nvSpPr>
        <p:spPr>
          <a:xfrm>
            <a:off x="3676855" y="2623731"/>
            <a:ext cx="242843" cy="24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3B9AC-BAFB-4CB4-A3B6-C98103FF26E7}"/>
              </a:ext>
            </a:extLst>
          </p:cNvPr>
          <p:cNvSpPr/>
          <p:nvPr/>
        </p:nvSpPr>
        <p:spPr>
          <a:xfrm>
            <a:off x="1553040" y="630473"/>
            <a:ext cx="9464102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here is an opportunity for segmentation to improve customer retention and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A1347-36D3-4A1D-B518-62126356007A}"/>
              </a:ext>
            </a:extLst>
          </p:cNvPr>
          <p:cNvSpPr/>
          <p:nvPr/>
        </p:nvSpPr>
        <p:spPr>
          <a:xfrm rot="16200000">
            <a:off x="983424" y="3409140"/>
            <a:ext cx="1793499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Sales Amount</a:t>
            </a:r>
          </a:p>
        </p:txBody>
      </p:sp>
    </p:spTree>
    <p:extLst>
      <p:ext uri="{BB962C8B-B14F-4D97-AF65-F5344CB8AC3E}">
        <p14:creationId xmlns:p14="http://schemas.microsoft.com/office/powerpoint/2010/main" val="24260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ADE90D-A8C2-4247-B68E-1C3E29C5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" y="523447"/>
            <a:ext cx="11287125" cy="581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BBF17-245B-4712-AA92-6213232FC9C6}"/>
              </a:ext>
            </a:extLst>
          </p:cNvPr>
          <p:cNvSpPr/>
          <p:nvPr/>
        </p:nvSpPr>
        <p:spPr>
          <a:xfrm>
            <a:off x="249002" y="24463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Customers in the top decile can be further segmented by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CD8F6-6E7A-4C5C-969C-756E2BF6C8B2}"/>
              </a:ext>
            </a:extLst>
          </p:cNvPr>
          <p:cNvSpPr/>
          <p:nvPr/>
        </p:nvSpPr>
        <p:spPr>
          <a:xfrm>
            <a:off x="249002" y="1146928"/>
            <a:ext cx="8128911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 Customers</a:t>
            </a:r>
            <a:r>
              <a:rPr lang="en-GB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are very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high value 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1AD61-79D5-4830-BB11-C747ACD0DC6B}"/>
              </a:ext>
            </a:extLst>
          </p:cNvPr>
          <p:cNvSpPr/>
          <p:nvPr/>
        </p:nvSpPr>
        <p:spPr>
          <a:xfrm>
            <a:off x="249002" y="1747003"/>
            <a:ext cx="5700037" cy="986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rgbClr val="C00000"/>
                </a:solidFill>
                <a:latin typeface="Arial" panose="020B0604020202020204" pitchFamily="34" charset="0"/>
              </a:rPr>
              <a:t>B Customers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are more valuable overall, large number of customers means a role for analytics in strategy development</a:t>
            </a:r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906DC-F6BD-4AB2-A31B-F4412649663B}"/>
              </a:ext>
            </a:extLst>
          </p:cNvPr>
          <p:cNvSpPr/>
          <p:nvPr/>
        </p:nvSpPr>
        <p:spPr>
          <a:xfrm>
            <a:off x="7991475" y="6292097"/>
            <a:ext cx="420052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Customer Value Bands (£)</a:t>
            </a:r>
          </a:p>
        </p:txBody>
      </p:sp>
    </p:spTree>
    <p:extLst>
      <p:ext uri="{BB962C8B-B14F-4D97-AF65-F5344CB8AC3E}">
        <p14:creationId xmlns:p14="http://schemas.microsoft.com/office/powerpoint/2010/main" val="8236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05376D-6CB3-4CDB-A07A-8DBFF9B912CF}"/>
              </a:ext>
            </a:extLst>
          </p:cNvPr>
          <p:cNvSpPr/>
          <p:nvPr/>
        </p:nvSpPr>
        <p:spPr>
          <a:xfrm>
            <a:off x="1076725" y="698560"/>
            <a:ext cx="10762849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D0FE1-3C0B-4804-B983-8B6E54250F70}"/>
              </a:ext>
            </a:extLst>
          </p:cNvPr>
          <p:cNvSpPr/>
          <p:nvPr/>
        </p:nvSpPr>
        <p:spPr>
          <a:xfrm>
            <a:off x="1076725" y="21347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ABCD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1F82B9-812B-4B88-A183-3832826C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01" y="1191895"/>
            <a:ext cx="9391650" cy="56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D0FE1-3C0B-4804-B983-8B6E54250F70}"/>
              </a:ext>
            </a:extLst>
          </p:cNvPr>
          <p:cNvSpPr/>
          <p:nvPr/>
        </p:nvSpPr>
        <p:spPr>
          <a:xfrm>
            <a:off x="714575" y="20478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ABCD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5376D-6CB3-4CDB-A07A-8DBFF9B912CF}"/>
              </a:ext>
            </a:extLst>
          </p:cNvPr>
          <p:cNvSpPr/>
          <p:nvPr/>
        </p:nvSpPr>
        <p:spPr>
          <a:xfrm>
            <a:off x="714575" y="604003"/>
            <a:ext cx="10762849" cy="63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Category </a:t>
            </a:r>
            <a:endParaRPr lang="en-GB" sz="2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228DE-B5BB-4194-8DBF-D5B7FB1F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3" y="1236922"/>
            <a:ext cx="9472612" cy="54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AA295D-1ACF-4D09-ACF1-3E5E0245C782}"/>
              </a:ext>
            </a:extLst>
          </p:cNvPr>
          <p:cNvSpPr/>
          <p:nvPr/>
        </p:nvSpPr>
        <p:spPr>
          <a:xfrm>
            <a:off x="1496700" y="204831"/>
            <a:ext cx="1011427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2011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sales similar to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2010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overall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</a:rPr>
              <a:t>Segment D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involves processing many customers in Autumn peak for relatively initial sales value. Can we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cross sell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to seasonal suppliers customers?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8B2ACA-E9B7-43AB-BC91-D05DB92D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50" y="1053296"/>
            <a:ext cx="9839325" cy="55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F5A60-B179-49CE-80CC-BA50FCB75211}"/>
              </a:ext>
            </a:extLst>
          </p:cNvPr>
          <p:cNvSpPr/>
          <p:nvPr/>
        </p:nvSpPr>
        <p:spPr>
          <a:xfrm>
            <a:off x="898009" y="128588"/>
            <a:ext cx="8505424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Business is dominated in UK/Ireland and N. Europe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D3D9B-14C4-471F-993A-633566AF7DC0}"/>
              </a:ext>
            </a:extLst>
          </p:cNvPr>
          <p:cNvSpPr/>
          <p:nvPr/>
        </p:nvSpPr>
        <p:spPr>
          <a:xfrm>
            <a:off x="888484" y="719138"/>
            <a:ext cx="10114275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Where customers are mostly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and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B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types.  </a:t>
            </a:r>
            <a:r>
              <a:rPr lang="en-GB" sz="2000" dirty="0">
                <a:solidFill>
                  <a:srgbClr val="D2D478"/>
                </a:solidFill>
                <a:latin typeface="Arial" panose="020B0604020202020204" pitchFamily="34" charset="0"/>
              </a:rPr>
              <a:t>C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D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type customers impact sales less 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C971A-AED2-4DAB-B899-D804375B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2" y="1614488"/>
            <a:ext cx="10114275" cy="47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11</cp:revision>
  <dcterms:created xsi:type="dcterms:W3CDTF">2021-12-12T15:28:44Z</dcterms:created>
  <dcterms:modified xsi:type="dcterms:W3CDTF">2021-12-12T22:16:12Z</dcterms:modified>
</cp:coreProperties>
</file>