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35182-C924-4434-88D0-88772AE64218}" v="626" dt="2023-08-01T10:30:20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FF71-C66F-9284-D013-0168C6247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8C92-852A-C4DF-4317-809C1DBC2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7445-A2BF-BC70-8E38-0E572205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D9D8-27E7-4700-8766-EC2CFFB0CE0E}" type="datetimeFigureOut">
              <a:rPr lang="en-IE" smtClean="0"/>
              <a:t>01/08/2023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02E5-A0B2-44D6-47D2-2967626E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2AA20-0922-0034-BEE0-E80E5F2C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6E88-7C01-4CD3-A618-163A570F17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881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1E58-9C49-BD46-3663-3F98D1A8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571D1-BCF7-B1D8-ECDB-506BE8E10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13747-0EFA-4E03-441E-1241A644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D9D8-27E7-4700-8766-EC2CFFB0CE0E}" type="datetimeFigureOut">
              <a:rPr lang="en-IE" smtClean="0"/>
              <a:t>01/08/2023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3FBF3-E590-30DA-FEB3-B1024D3A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5C6E-0427-72D0-C93C-15078851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6E88-7C01-4CD3-A618-163A570F17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291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C0EF6-DEF9-A213-BCB3-F88639968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A1B66-755C-054D-2E20-54D3E9E3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018E1-3216-082B-DE91-C8EA76CF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D9D8-27E7-4700-8766-EC2CFFB0CE0E}" type="datetimeFigureOut">
              <a:rPr lang="en-IE" smtClean="0"/>
              <a:t>01/08/2023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96A62-DC78-4092-726E-551E4A42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3832-13BE-56EB-D808-B635AB79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6E88-7C01-4CD3-A618-163A570F17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301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9D26-6E4C-A11C-6E2A-7BCC41FF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B681-749F-F0EF-623C-FEBD67D7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9E01-0F73-C935-8518-C952C2A9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D9D8-27E7-4700-8766-EC2CFFB0CE0E}" type="datetimeFigureOut">
              <a:rPr lang="en-IE" smtClean="0"/>
              <a:t>01/08/2023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E1EE9-1580-7934-2BBD-F37939CD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B83C-634B-0503-1B59-9A346341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6E88-7C01-4CD3-A618-163A570F17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137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E411-5EB6-AD5F-4A08-B3B09CD5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93D9E-0CF7-61D9-9325-DC33134D9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CB750-54FC-40C0-7751-74C95DB3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D9D8-27E7-4700-8766-EC2CFFB0CE0E}" type="datetimeFigureOut">
              <a:rPr lang="en-IE" smtClean="0"/>
              <a:t>01/08/2023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68E3C-D68E-BE4B-DF4E-37CD56C3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F2593-C120-6963-F7F0-F6003DFB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6E88-7C01-4CD3-A618-163A570F17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766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C255-7842-0F8E-3BA7-C67E6D46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B8BC-D1E6-4BAD-1F2F-FC7415B68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D2F53-6338-44F3-1552-7D6100B4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D60CF-A9B5-4991-F5DD-8A3205B4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D9D8-27E7-4700-8766-EC2CFFB0CE0E}" type="datetimeFigureOut">
              <a:rPr lang="en-IE" smtClean="0"/>
              <a:t>01/08/2023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132F1-CF0F-D518-5993-6E6FBEFC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35AFD-10D9-84E1-A39A-7AAA28AD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6E88-7C01-4CD3-A618-163A570F17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123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D45E-172E-9CA9-1272-A5FDE974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B7483-DA38-00DA-2C2E-1ABC7877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14CAD-5CBE-98CD-087C-6797530D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047E8-E6A4-6683-9111-6593CB4A2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ABBD5-B6D7-0579-E1E0-227344091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E75A1-5A9C-5651-F55C-79294961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D9D8-27E7-4700-8766-EC2CFFB0CE0E}" type="datetimeFigureOut">
              <a:rPr lang="en-IE" smtClean="0"/>
              <a:t>01/08/2023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56CD8-739B-9C22-E74F-DA1F40E8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A682A-324F-4835-A04D-F67CE558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6E88-7C01-4CD3-A618-163A570F17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574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EE9D-1FDB-F622-490D-B2158627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8B9FD-73AB-F437-47A6-F2566BE1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D9D8-27E7-4700-8766-EC2CFFB0CE0E}" type="datetimeFigureOut">
              <a:rPr lang="en-IE" smtClean="0"/>
              <a:t>01/08/2023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0F5C5-6BA6-3D27-7B51-A8A7B700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ACA77-7777-A49D-CFCA-A580E03B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6E88-7C01-4CD3-A618-163A570F17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974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FC643-50D2-7FD1-1AE2-718CC9A8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D9D8-27E7-4700-8766-EC2CFFB0CE0E}" type="datetimeFigureOut">
              <a:rPr lang="en-IE" smtClean="0"/>
              <a:t>01/08/2023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D9ADC-C81B-56D2-62D4-B69F03BD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46283-F6B8-7E5D-658F-B124CF51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6E88-7C01-4CD3-A618-163A570F17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824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DFFC-2FD8-13FA-DEE7-A75FE1F3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A679-5F85-5DC6-2461-2697AFDC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4CC99-28B3-A27B-F482-658A888A4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4BF03-FD07-8BE3-6BF3-E42BFFE6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D9D8-27E7-4700-8766-EC2CFFB0CE0E}" type="datetimeFigureOut">
              <a:rPr lang="en-IE" smtClean="0"/>
              <a:t>01/08/2023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A02B0-0D45-172B-1986-FE0BF7DB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C8EE0-17BE-18A1-DA36-47441EFE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6E88-7C01-4CD3-A618-163A570F17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51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F231-58F6-5E3A-731E-A51AD408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2FC99-8B8F-DD62-8F1A-6E141DCE3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1360-2211-5846-B0A1-4282B48D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BEA6F-963F-FE21-326F-86B81486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D9D8-27E7-4700-8766-EC2CFFB0CE0E}" type="datetimeFigureOut">
              <a:rPr lang="en-IE" smtClean="0"/>
              <a:t>01/08/2023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21436-AB05-4D74-DD4F-A76C2442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39B5E-1CD5-8E45-6DE8-782DF320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6E88-7C01-4CD3-A618-163A570F17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339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60C59-4195-613D-2E96-85480080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EA9D0-B723-7BEB-3A3D-A552641E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04C2-ACC4-2DD4-B44C-14F73ED0D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D9D8-27E7-4700-8766-EC2CFFB0CE0E}" type="datetimeFigureOut">
              <a:rPr lang="en-IE" smtClean="0"/>
              <a:t>01/08/2023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D8548-9272-16EC-8962-458565B65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889D7-C2CB-B520-D1D7-20444B7F4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6E88-7C01-4CD3-A618-163A570F17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89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5000"/>
                <a:lumOff val="55000"/>
                <a:alpha val="66000"/>
              </a:schemeClr>
            </a:gs>
            <a:gs pos="55000">
              <a:schemeClr val="accent1">
                <a:lumMod val="45000"/>
                <a:lumOff val="55000"/>
                <a:alpha val="28000"/>
              </a:schemeClr>
            </a:gs>
            <a:gs pos="53000">
              <a:srgbClr val="B2C6E6">
                <a:alpha val="16000"/>
              </a:srgbClr>
            </a:gs>
            <a:gs pos="29000">
              <a:schemeClr val="accent1">
                <a:lumMod val="30000"/>
                <a:lumOff val="70000"/>
                <a:alpha val="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634A-DB91-EF0F-EB09-B91B92487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7540" y="218435"/>
            <a:ext cx="9364424" cy="62539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">
                <a:schemeClr val="accent1">
                  <a:lumMod val="45000"/>
                  <a:lumOff val="55000"/>
                  <a:alpha val="66000"/>
                </a:schemeClr>
              </a:gs>
              <a:gs pos="24000">
                <a:schemeClr val="accent1">
                  <a:lumMod val="45000"/>
                  <a:lumOff val="55000"/>
                  <a:alpha val="28000"/>
                </a:schemeClr>
              </a:gs>
              <a:gs pos="18000">
                <a:srgbClr val="B2C6E6">
                  <a:alpha val="16000"/>
                </a:srgbClr>
              </a:gs>
              <a:gs pos="4000">
                <a:schemeClr val="accent1">
                  <a:lumMod val="30000"/>
                  <a:lumOff val="70000"/>
                  <a:alpha val="6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Credit Card Fraud Detection </a:t>
            </a:r>
            <a:r>
              <a:rPr lang="en-GB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Using Machine Learning</a:t>
            </a:r>
            <a:br>
              <a:rPr lang="en-IE" sz="2400" dirty="0"/>
            </a:br>
            <a:r>
              <a:rPr lang="en-IE" sz="1400" dirty="0"/>
              <a:t>Stefany Alves | 2019307 </a:t>
            </a:r>
          </a:p>
        </p:txBody>
      </p:sp>
      <p:pic>
        <p:nvPicPr>
          <p:cNvPr id="5" name="Picture 4" descr="A logo for college computing&#10;&#10;Description automatically generated">
            <a:extLst>
              <a:ext uri="{FF2B5EF4-FFF2-40B4-BE49-F238E27FC236}">
                <a16:creationId xmlns:a16="http://schemas.microsoft.com/office/drawing/2014/main" id="{49A6993D-E414-7CC5-359E-C56D05ECC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6" y="237331"/>
            <a:ext cx="2042055" cy="70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047E36-BD58-43EE-A0DB-35E1EB93EA1F}"/>
              </a:ext>
            </a:extLst>
          </p:cNvPr>
          <p:cNvSpPr txBox="1"/>
          <p:nvPr/>
        </p:nvSpPr>
        <p:spPr>
          <a:xfrm>
            <a:off x="171450" y="1817476"/>
            <a:ext cx="3181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/>
              <a:t>Credit card fraud is a significant concern in today's financial landscape. This presentation showcases our efforts to combat the ever-evolving challenge of credit card fraud by applying advanced machine learning algorithms</a:t>
            </a:r>
            <a:r>
              <a:rPr lang="en-GB" sz="1200" b="0" i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IE" sz="1200" dirty="0"/>
          </a:p>
        </p:txBody>
      </p:sp>
      <p:graphicFrame>
        <p:nvGraphicFramePr>
          <p:cNvPr id="58" name="Table 58">
            <a:extLst>
              <a:ext uri="{FF2B5EF4-FFF2-40B4-BE49-F238E27FC236}">
                <a16:creationId xmlns:a16="http://schemas.microsoft.com/office/drawing/2014/main" id="{8D6CD568-447E-4B4D-C5C2-1A21A8EB9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02072"/>
              </p:ext>
            </p:extLst>
          </p:nvPr>
        </p:nvGraphicFramePr>
        <p:xfrm>
          <a:off x="4077474" y="2268177"/>
          <a:ext cx="2727026" cy="20645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4805">
                  <a:extLst>
                    <a:ext uri="{9D8B030D-6E8A-4147-A177-3AD203B41FA5}">
                      <a16:colId xmlns:a16="http://schemas.microsoft.com/office/drawing/2014/main" val="419870787"/>
                    </a:ext>
                  </a:extLst>
                </a:gridCol>
                <a:gridCol w="1742221">
                  <a:extLst>
                    <a:ext uri="{9D8B030D-6E8A-4147-A177-3AD203B41FA5}">
                      <a16:colId xmlns:a16="http://schemas.microsoft.com/office/drawing/2014/main" val="4188955825"/>
                    </a:ext>
                  </a:extLst>
                </a:gridCol>
              </a:tblGrid>
              <a:tr h="264327">
                <a:tc>
                  <a:txBody>
                    <a:bodyPr/>
                    <a:lstStyle/>
                    <a:p>
                      <a:r>
                        <a:rPr lang="en-IE" sz="1200" dirty="0">
                          <a:solidFill>
                            <a:schemeClr val="bg1"/>
                          </a:solidFill>
                        </a:rPr>
                        <a:t>Variable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27286"/>
                  </a:ext>
                </a:extLst>
              </a:tr>
              <a:tr h="440545">
                <a:tc>
                  <a:txBody>
                    <a:bodyPr/>
                    <a:lstStyle/>
                    <a:p>
                      <a:pPr algn="l"/>
                      <a:r>
                        <a:rPr lang="en-IE" sz="1200" b="1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IE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200" dirty="0"/>
                        <a:t>Time since the first transaction </a:t>
                      </a:r>
                      <a:endParaRPr lang="en-IE" sz="1200" dirty="0"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335943"/>
                  </a:ext>
                </a:extLst>
              </a:tr>
              <a:tr h="440545">
                <a:tc>
                  <a:txBody>
                    <a:bodyPr/>
                    <a:lstStyle/>
                    <a:p>
                      <a:pPr algn="l"/>
                      <a:r>
                        <a:rPr lang="en-IE" sz="1200" b="1" dirty="0"/>
                        <a:t>V1-V28 :</a:t>
                      </a:r>
                      <a:endParaRPr lang="en-IE" sz="1200" b="1" dirty="0">
                        <a:latin typeface="+mj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200" dirty="0"/>
                        <a:t>Credit Card data protection (privacy)</a:t>
                      </a:r>
                      <a:endParaRPr lang="en-IE" sz="1200" dirty="0"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423765"/>
                  </a:ext>
                </a:extLst>
              </a:tr>
              <a:tr h="264327">
                <a:tc>
                  <a:txBody>
                    <a:bodyPr/>
                    <a:lstStyle/>
                    <a:p>
                      <a:pPr algn="l"/>
                      <a:r>
                        <a:rPr lang="en-IE" sz="1200" b="1" dirty="0"/>
                        <a:t>Amount :</a:t>
                      </a:r>
                      <a:endParaRPr lang="en-IE" sz="1200" b="1" dirty="0">
                        <a:latin typeface="+mj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200" dirty="0"/>
                        <a:t>Transaction Amount</a:t>
                      </a:r>
                      <a:endParaRPr lang="en-IE" sz="1200" dirty="0"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110548"/>
                  </a:ext>
                </a:extLst>
              </a:tr>
              <a:tr h="300768">
                <a:tc>
                  <a:txBody>
                    <a:bodyPr/>
                    <a:lstStyle/>
                    <a:p>
                      <a:pPr algn="l"/>
                      <a:r>
                        <a:rPr lang="en-IE" sz="1200" b="1" dirty="0"/>
                        <a:t>Class: </a:t>
                      </a:r>
                      <a:endParaRPr lang="en-IE" sz="1200" b="1" dirty="0">
                        <a:latin typeface="+mj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200" dirty="0"/>
                        <a:t>1 = Fraud; 0=otherwise </a:t>
                      </a:r>
                      <a:endParaRPr lang="en-IE" sz="1200" dirty="0"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997017"/>
                  </a:ext>
                </a:extLst>
              </a:tr>
              <a:tr h="300768">
                <a:tc>
                  <a:txBody>
                    <a:bodyPr/>
                    <a:lstStyle/>
                    <a:p>
                      <a:pPr algn="l"/>
                      <a:r>
                        <a:rPr lang="en-IE" sz="1200" dirty="0"/>
                        <a:t>N = 284,807</a:t>
                      </a:r>
                      <a:endParaRPr lang="en-IE" sz="1200" dirty="0">
                        <a:latin typeface="+mj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/>
                        <a:t>D =31 </a:t>
                      </a:r>
                      <a:r>
                        <a:rPr lang="en-IE" sz="1200" b="1" dirty="0"/>
                        <a:t>variables</a:t>
                      </a:r>
                      <a:endParaRPr lang="en-IE" sz="1200" b="1" dirty="0"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0204227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F5EDDDD1-045A-D894-A6D3-4E0D7CFA59FB}"/>
              </a:ext>
            </a:extLst>
          </p:cNvPr>
          <p:cNvSpPr txBox="1"/>
          <p:nvPr/>
        </p:nvSpPr>
        <p:spPr>
          <a:xfrm>
            <a:off x="3960806" y="1922479"/>
            <a:ext cx="290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solidFill>
                  <a:schemeClr val="tx1"/>
                </a:solidFill>
              </a:rPr>
              <a:t>         Credit card dataset from Kaggle</a:t>
            </a:r>
          </a:p>
        </p:txBody>
      </p:sp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51BEECF7-6B72-55C7-3377-0C09695D4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988228"/>
              </p:ext>
            </p:extLst>
          </p:nvPr>
        </p:nvGraphicFramePr>
        <p:xfrm>
          <a:off x="4289812" y="4831044"/>
          <a:ext cx="2291213" cy="1386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9802">
                  <a:extLst>
                    <a:ext uri="{9D8B030D-6E8A-4147-A177-3AD203B41FA5}">
                      <a16:colId xmlns:a16="http://schemas.microsoft.com/office/drawing/2014/main" val="2860275429"/>
                    </a:ext>
                  </a:extLst>
                </a:gridCol>
                <a:gridCol w="767361">
                  <a:extLst>
                    <a:ext uri="{9D8B030D-6E8A-4147-A177-3AD203B41FA5}">
                      <a16:colId xmlns:a16="http://schemas.microsoft.com/office/drawing/2014/main" val="1713766999"/>
                    </a:ext>
                  </a:extLst>
                </a:gridCol>
                <a:gridCol w="714050">
                  <a:extLst>
                    <a:ext uri="{9D8B030D-6E8A-4147-A177-3AD203B41FA5}">
                      <a16:colId xmlns:a16="http://schemas.microsoft.com/office/drawing/2014/main" val="2794991432"/>
                    </a:ext>
                  </a:extLst>
                </a:gridCol>
              </a:tblGrid>
              <a:tr h="272255">
                <a:tc>
                  <a:txBody>
                    <a:bodyPr/>
                    <a:lstStyle/>
                    <a:p>
                      <a:r>
                        <a:rPr kumimoji="0" lang="en-I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Volume </a:t>
                      </a:r>
                      <a:endParaRPr lang="en-IE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b="1" dirty="0">
                          <a:solidFill>
                            <a:schemeClr val="bg1"/>
                          </a:solidFill>
                        </a:rPr>
                        <a:t>%</a:t>
                      </a: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941165"/>
                  </a:ext>
                </a:extLst>
              </a:tr>
              <a:tr h="273653">
                <a:tc>
                  <a:txBody>
                    <a:bodyPr/>
                    <a:lstStyle/>
                    <a:p>
                      <a:r>
                        <a:rPr lang="en-IE" sz="1200" dirty="0">
                          <a:solidFill>
                            <a:schemeClr val="tx1"/>
                          </a:solidFill>
                        </a:rPr>
                        <a:t>All Tx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>
                          <a:solidFill>
                            <a:schemeClr val="tx1"/>
                          </a:solidFill>
                        </a:rPr>
                        <a:t>284,807</a:t>
                      </a: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943998"/>
                  </a:ext>
                </a:extLst>
              </a:tr>
              <a:tr h="272255">
                <a:tc>
                  <a:txBody>
                    <a:bodyPr/>
                    <a:lstStyle/>
                    <a:p>
                      <a:r>
                        <a:rPr lang="en-IE" sz="1200" dirty="0">
                          <a:solidFill>
                            <a:schemeClr val="tx1"/>
                          </a:solidFill>
                        </a:rPr>
                        <a:t>Fraud: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>
                          <a:solidFill>
                            <a:schemeClr val="tx1"/>
                          </a:solidFill>
                        </a:rPr>
                        <a:t>492</a:t>
                      </a: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23538"/>
                  </a:ext>
                </a:extLst>
              </a:tr>
              <a:tr h="381159">
                <a:tc>
                  <a:txBody>
                    <a:bodyPr/>
                    <a:lstStyle/>
                    <a:p>
                      <a:r>
                        <a:rPr lang="en-IE" sz="1200" dirty="0">
                          <a:solidFill>
                            <a:schemeClr val="tx1"/>
                          </a:solidFill>
                        </a:rPr>
                        <a:t>Not fraud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>
                          <a:solidFill>
                            <a:schemeClr val="tx1"/>
                          </a:solidFill>
                        </a:rPr>
                        <a:t>284,135</a:t>
                      </a: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>
                          <a:solidFill>
                            <a:schemeClr val="tx1"/>
                          </a:solidFill>
                        </a:rPr>
                        <a:t>99.83</a:t>
                      </a: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202638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C38065A-2079-24C5-C412-905FC96AD0FC}"/>
              </a:ext>
            </a:extLst>
          </p:cNvPr>
          <p:cNvSpPr txBox="1"/>
          <p:nvPr/>
        </p:nvSpPr>
        <p:spPr>
          <a:xfrm>
            <a:off x="4582095" y="4424563"/>
            <a:ext cx="1323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distribution</a:t>
            </a:r>
            <a:endParaRPr lang="en-IE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58BF12-41C5-2278-CB22-47941769D42A}"/>
              </a:ext>
            </a:extLst>
          </p:cNvPr>
          <p:cNvSpPr txBox="1"/>
          <p:nvPr/>
        </p:nvSpPr>
        <p:spPr>
          <a:xfrm>
            <a:off x="162535" y="3300465"/>
            <a:ext cx="3071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/>
              <a:t>Motivation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b="0" i="0">
                <a:effectLst/>
                <a:latin typeface="Söhne"/>
              </a:rPr>
              <a:t>Combat the rising threat of credit card fraud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b="0" i="0">
                <a:effectLst/>
                <a:latin typeface="Söhne"/>
              </a:rPr>
              <a:t>protect customers from fraudulent activities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b="0" i="0">
                <a:effectLst/>
                <a:latin typeface="Söhne"/>
              </a:rPr>
              <a:t>improve trust and confidence in digital payment systems.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>
              <a:latin typeface="Söhne"/>
            </a:endParaRPr>
          </a:p>
          <a:p>
            <a:pPr algn="just"/>
            <a:r>
              <a:rPr lang="en-GB" sz="1200">
                <a:latin typeface="Söhne"/>
              </a:rPr>
              <a:t>Objectives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/>
              <a:t>Develop accurate and efficient machine learning models for fraud detection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/>
              <a:t>implement and assess ML algorithms to detect credit card fraud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/>
              <a:t>Address class imbalance to ensure balanced model performance.</a:t>
            </a:r>
            <a:endParaRPr lang="en-GB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0C5F1A-6C01-F960-A618-D2F8CDC783CE}"/>
              </a:ext>
            </a:extLst>
          </p:cNvPr>
          <p:cNvSpPr txBox="1"/>
          <p:nvPr/>
        </p:nvSpPr>
        <p:spPr>
          <a:xfrm>
            <a:off x="7286087" y="1823746"/>
            <a:ext cx="209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E" sz="1200"/>
              <a:t>Simple logistic regression: interpretable linear classification algorithm</a:t>
            </a:r>
            <a:endParaRPr lang="en-IE" sz="1200" dirty="0"/>
          </a:p>
        </p:txBody>
      </p:sp>
      <p:pic>
        <p:nvPicPr>
          <p:cNvPr id="72" name="Picture 71" descr="A graph with a blue line&#10;&#10;Description automatically generated">
            <a:extLst>
              <a:ext uri="{FF2B5EF4-FFF2-40B4-BE49-F238E27FC236}">
                <a16:creationId xmlns:a16="http://schemas.microsoft.com/office/drawing/2014/main" id="{E5A2B5DB-310D-A123-81EF-74117096D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51" y="2528729"/>
            <a:ext cx="2045721" cy="104347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43B304D-B896-8145-4111-176021838508}"/>
              </a:ext>
            </a:extLst>
          </p:cNvPr>
          <p:cNvSpPr txBox="1"/>
          <p:nvPr/>
        </p:nvSpPr>
        <p:spPr>
          <a:xfrm>
            <a:off x="7305051" y="3579614"/>
            <a:ext cx="2169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E" sz="1200"/>
              <a:t>Isolation Forest Classifier: </a:t>
            </a:r>
            <a:r>
              <a:rPr lang="en-GB" sz="1200"/>
              <a:t>detection of the algorithm based on decision trees</a:t>
            </a:r>
            <a:endParaRPr lang="en-IE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06DD53-D415-C127-4901-1ABD8CC6A44F}"/>
              </a:ext>
            </a:extLst>
          </p:cNvPr>
          <p:cNvSpPr txBox="1"/>
          <p:nvPr/>
        </p:nvSpPr>
        <p:spPr>
          <a:xfrm>
            <a:off x="9700672" y="1700741"/>
            <a:ext cx="23188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/>
              <a:t>Stage 1: Different sampling strategies are employed to train variants of each model.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/>
              <a:t>Stage 2: The best-performing model in each category is identified based on its performance on the validation subset. using a combined train/validation set and assessed against the test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/>
              <a:t>Primary performance metric: AUPRC. This decision is motivated by the class imbalance present in the dataset.</a:t>
            </a:r>
            <a:endParaRPr lang="en-IE" sz="1200" dirty="0"/>
          </a:p>
        </p:txBody>
      </p:sp>
      <p:pic>
        <p:nvPicPr>
          <p:cNvPr id="84" name="Picture 83" descr="A graph with a number of different colors&#10;&#10;Description automatically generated">
            <a:extLst>
              <a:ext uri="{FF2B5EF4-FFF2-40B4-BE49-F238E27FC236}">
                <a16:creationId xmlns:a16="http://schemas.microsoft.com/office/drawing/2014/main" id="{65D803C2-8620-6714-1C08-FCE0331D0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051" y="4264947"/>
            <a:ext cx="2270913" cy="237452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FCF0E7E-BA27-C0D0-BB35-4F9EAF798638}"/>
              </a:ext>
            </a:extLst>
          </p:cNvPr>
          <p:cNvSpPr txBox="1"/>
          <p:nvPr/>
        </p:nvSpPr>
        <p:spPr>
          <a:xfrm>
            <a:off x="9575964" y="4928534"/>
            <a:ext cx="25576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200" b="0" i="0">
                <a:solidFill>
                  <a:srgbClr val="343541"/>
                </a:solidFill>
                <a:effectLst/>
                <a:latin typeface="Söhne"/>
              </a:rPr>
              <a:t>• Random forests are highly effective, easy to implement, and appear to be robust to class imbalance, for this dataset</a:t>
            </a:r>
            <a:r>
              <a:rPr lang="en-GB" sz="1200">
                <a:solidFill>
                  <a:srgbClr val="343541"/>
                </a:solidFill>
                <a:latin typeface="Söhne"/>
              </a:rPr>
              <a:t>. </a:t>
            </a:r>
            <a:endParaRPr lang="en-GB" sz="1200" b="0" i="0">
              <a:solidFill>
                <a:srgbClr val="343541"/>
              </a:solidFill>
              <a:effectLst/>
              <a:latin typeface="Söhne"/>
            </a:endParaRPr>
          </a:p>
          <a:p>
            <a:pPr algn="just"/>
            <a:r>
              <a:rPr lang="en-GB" sz="1200" b="0" i="0">
                <a:solidFill>
                  <a:srgbClr val="343541"/>
                </a:solidFill>
                <a:effectLst/>
                <a:latin typeface="Söhne"/>
              </a:rPr>
              <a:t>• Given that payments fraud is constantly evolving, future areas of work might include the application of reinforcement learning to a real-time data stream</a:t>
            </a:r>
            <a:endParaRPr lang="en-IE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A644458-C7D8-2844-29E7-9318CC527658}"/>
              </a:ext>
            </a:extLst>
          </p:cNvPr>
          <p:cNvSpPr/>
          <p:nvPr/>
        </p:nvSpPr>
        <p:spPr>
          <a:xfrm>
            <a:off x="171691" y="1238233"/>
            <a:ext cx="3316162" cy="1583646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9" name="Picture 88" descr="A black rectangle with blue lines&#10;&#10;Description automatically generated">
            <a:extLst>
              <a:ext uri="{FF2B5EF4-FFF2-40B4-BE49-F238E27FC236}">
                <a16:creationId xmlns:a16="http://schemas.microsoft.com/office/drawing/2014/main" id="{AEB82EC7-4ECC-1326-5AAD-CFD0ECF7F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37" y="3300465"/>
            <a:ext cx="3136683" cy="3100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0" name="Picture 89" descr="A black rectangle with blue lines&#10;&#10;Description automatically generated">
            <a:extLst>
              <a:ext uri="{FF2B5EF4-FFF2-40B4-BE49-F238E27FC236}">
                <a16:creationId xmlns:a16="http://schemas.microsoft.com/office/drawing/2014/main" id="{7BD28476-D3CB-E31D-5270-ECA19CF24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290" y="1760101"/>
            <a:ext cx="3595763" cy="2619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1" name="Picture 90" descr="A black rectangle with blue lines&#10;&#10;Description automatically generated">
            <a:extLst>
              <a:ext uri="{FF2B5EF4-FFF2-40B4-BE49-F238E27FC236}">
                <a16:creationId xmlns:a16="http://schemas.microsoft.com/office/drawing/2014/main" id="{0738D79F-A459-6ABD-6754-C082FB72D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738" y="1700740"/>
            <a:ext cx="2413587" cy="4982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50000"/>
              </a:srgbClr>
            </a:outerShdw>
          </a:effectLst>
        </p:spPr>
      </p:pic>
      <p:pic>
        <p:nvPicPr>
          <p:cNvPr id="92" name="Picture 91" descr="A black rectangle with blue lines&#10;&#10;Description automatically generated">
            <a:extLst>
              <a:ext uri="{FF2B5EF4-FFF2-40B4-BE49-F238E27FC236}">
                <a16:creationId xmlns:a16="http://schemas.microsoft.com/office/drawing/2014/main" id="{ACD5189E-00A2-4DF2-CB18-A083EC763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373" y="4751854"/>
            <a:ext cx="3577004" cy="1707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3" name="Picture 92" descr="A black rectangle with blue lines&#10;&#10;Description automatically generated">
            <a:extLst>
              <a:ext uri="{FF2B5EF4-FFF2-40B4-BE49-F238E27FC236}">
                <a16:creationId xmlns:a16="http://schemas.microsoft.com/office/drawing/2014/main" id="{076E5C5A-8E2B-A21F-90CC-207280140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170" y="1742364"/>
            <a:ext cx="2413587" cy="2756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4" name="Picture 93" descr="A black rectangle with blue lines&#10;&#10;Description automatically generated">
            <a:extLst>
              <a:ext uri="{FF2B5EF4-FFF2-40B4-BE49-F238E27FC236}">
                <a16:creationId xmlns:a16="http://schemas.microsoft.com/office/drawing/2014/main" id="{ED1A23E0-42E7-D3C6-229E-D5233BAC4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2332" y="4970636"/>
            <a:ext cx="2493256" cy="1746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3375F550-8FA0-2208-D36C-EAE679D10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5898" y="1681214"/>
            <a:ext cx="3667125" cy="1190063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7405E0A1-CC60-A030-5E7F-F98B93F27E50}"/>
              </a:ext>
            </a:extLst>
          </p:cNvPr>
          <p:cNvSpPr/>
          <p:nvPr/>
        </p:nvSpPr>
        <p:spPr>
          <a:xfrm>
            <a:off x="153637" y="1412950"/>
            <a:ext cx="3267508" cy="335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AE9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/>
              <a:t>Introduction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CBA0F2-E9E4-5194-B5C9-DAA68D64F084}"/>
              </a:ext>
            </a:extLst>
          </p:cNvPr>
          <p:cNvSpPr/>
          <p:nvPr/>
        </p:nvSpPr>
        <p:spPr>
          <a:xfrm>
            <a:off x="122737" y="3022745"/>
            <a:ext cx="3134171" cy="335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AE9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/>
              <a:t>Objectives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18066D0-A2A9-EEA5-7112-ED8C8828598D}"/>
              </a:ext>
            </a:extLst>
          </p:cNvPr>
          <p:cNvSpPr/>
          <p:nvPr/>
        </p:nvSpPr>
        <p:spPr>
          <a:xfrm>
            <a:off x="3505907" y="1424369"/>
            <a:ext cx="3612530" cy="335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AE9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/>
              <a:t>Data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D5B9561-E25A-6A41-1A89-B214C4C9EA0D}"/>
              </a:ext>
            </a:extLst>
          </p:cNvPr>
          <p:cNvSpPr/>
          <p:nvPr/>
        </p:nvSpPr>
        <p:spPr>
          <a:xfrm>
            <a:off x="7188281" y="1432906"/>
            <a:ext cx="2425044" cy="3074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AE9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/>
              <a:t>Models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02A5729-8E31-CC21-7028-0F04BED0A131}"/>
              </a:ext>
            </a:extLst>
          </p:cNvPr>
          <p:cNvSpPr/>
          <p:nvPr/>
        </p:nvSpPr>
        <p:spPr>
          <a:xfrm>
            <a:off x="9683170" y="1430759"/>
            <a:ext cx="2413587" cy="335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AE9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/>
              <a:t>Implementation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4639E51-EB7A-5D2B-3036-CE63E2085893}"/>
              </a:ext>
            </a:extLst>
          </p:cNvPr>
          <p:cNvSpPr/>
          <p:nvPr/>
        </p:nvSpPr>
        <p:spPr>
          <a:xfrm>
            <a:off x="9646900" y="4563062"/>
            <a:ext cx="2478565" cy="4234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AE9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/>
              <a:t>Discussion &amp; Future Work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B454590-AFFA-FF3A-8A45-A13E91DAFCA7}"/>
              </a:ext>
            </a:extLst>
          </p:cNvPr>
          <p:cNvSpPr/>
          <p:nvPr/>
        </p:nvSpPr>
        <p:spPr>
          <a:xfrm>
            <a:off x="2419295" y="50979"/>
            <a:ext cx="9677462" cy="125535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303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Söhne</vt:lpstr>
      <vt:lpstr>Office Theme</vt:lpstr>
      <vt:lpstr>Credit Card Fraud Detection Using Machine Learning Stefany Alves | 2019307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Machine Learning Stefany Alves | 2019307</dc:title>
  <dc:creator>Stefany Alves</dc:creator>
  <cp:lastModifiedBy>Stefany Alves</cp:lastModifiedBy>
  <cp:revision>2</cp:revision>
  <dcterms:created xsi:type="dcterms:W3CDTF">2023-08-01T07:06:12Z</dcterms:created>
  <dcterms:modified xsi:type="dcterms:W3CDTF">2023-08-03T22:26:46Z</dcterms:modified>
</cp:coreProperties>
</file>