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33"/>
  </p:notesMasterIdLst>
  <p:sldIdLst>
    <p:sldId id="256" r:id="rId5"/>
    <p:sldId id="279" r:id="rId6"/>
    <p:sldId id="280" r:id="rId7"/>
    <p:sldId id="270" r:id="rId8"/>
    <p:sldId id="269" r:id="rId9"/>
    <p:sldId id="281" r:id="rId10"/>
    <p:sldId id="271" r:id="rId11"/>
    <p:sldId id="272" r:id="rId12"/>
    <p:sldId id="273" r:id="rId13"/>
    <p:sldId id="274" r:id="rId14"/>
    <p:sldId id="278" r:id="rId15"/>
    <p:sldId id="275" r:id="rId16"/>
    <p:sldId id="276" r:id="rId17"/>
    <p:sldId id="277"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6" autoAdjust="0"/>
    <p:restoredTop sz="94660"/>
  </p:normalViewPr>
  <p:slideViewPr>
    <p:cSldViewPr snapToGrid="0">
      <p:cViewPr varScale="1">
        <p:scale>
          <a:sx n="58" d="100"/>
          <a:sy n="58" d="100"/>
        </p:scale>
        <p:origin x="5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811D37-F528-4A3E-B4A8-1A1E339647A7}" type="datetimeFigureOut">
              <a:rPr lang="en-US" smtClean="0"/>
              <a:t>2/21/2021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EF034B-672F-4406-9BB9-898F869C9E7F}" type="slidenum">
              <a:rPr lang="en-US" smtClean="0"/>
              <a:t>‹#›</a:t>
            </a:fld>
            <a:endParaRPr lang="en-US"/>
          </a:p>
        </p:txBody>
      </p:sp>
    </p:spTree>
    <p:extLst>
      <p:ext uri="{BB962C8B-B14F-4D97-AF65-F5344CB8AC3E}">
        <p14:creationId xmlns:p14="http://schemas.microsoft.com/office/powerpoint/2010/main" val="2899001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6D3C3F-192D-4BC2-9DB4-FE286119544E}" type="datetime1">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CB170-F66F-4AA2-A0B1-F5DFF409A3F7}" type="slidenum">
              <a:rPr lang="en-US" smtClean="0"/>
              <a:t>‹#›</a:t>
            </a:fld>
            <a:endParaRPr lang="en-US"/>
          </a:p>
        </p:txBody>
      </p:sp>
    </p:spTree>
    <p:extLst>
      <p:ext uri="{BB962C8B-B14F-4D97-AF65-F5344CB8AC3E}">
        <p14:creationId xmlns:p14="http://schemas.microsoft.com/office/powerpoint/2010/main" val="3207564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139501-2D79-4514-A4BF-1DB149D80EE3}" type="datetime1">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3CB170-F66F-4AA2-A0B1-F5DFF409A3F7}" type="slidenum">
              <a:rPr lang="en-US" smtClean="0"/>
              <a:t>‹#›</a:t>
            </a:fld>
            <a:endParaRPr lang="en-US"/>
          </a:p>
        </p:txBody>
      </p:sp>
    </p:spTree>
    <p:extLst>
      <p:ext uri="{BB962C8B-B14F-4D97-AF65-F5344CB8AC3E}">
        <p14:creationId xmlns:p14="http://schemas.microsoft.com/office/powerpoint/2010/main" val="93186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C6F7A0-652E-4650-8386-00D8197DD50F}" type="datetime1">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CB170-F66F-4AA2-A0B1-F5DFF409A3F7}" type="slidenum">
              <a:rPr lang="en-US" smtClean="0"/>
              <a:t>‹#›</a:t>
            </a:fld>
            <a:endParaRPr lang="en-US"/>
          </a:p>
        </p:txBody>
      </p:sp>
    </p:spTree>
    <p:extLst>
      <p:ext uri="{BB962C8B-B14F-4D97-AF65-F5344CB8AC3E}">
        <p14:creationId xmlns:p14="http://schemas.microsoft.com/office/powerpoint/2010/main" val="1098657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333359-2DCC-426D-A7EA-7F125C57CFCF}" type="datetime1">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CB170-F66F-4AA2-A0B1-F5DFF409A3F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9336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63BAA-B45F-4AA4-951E-BF249DF67010}" type="datetime1">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CB170-F66F-4AA2-A0B1-F5DFF409A3F7}" type="slidenum">
              <a:rPr lang="en-US" smtClean="0"/>
              <a:t>‹#›</a:t>
            </a:fld>
            <a:endParaRPr lang="en-US"/>
          </a:p>
        </p:txBody>
      </p:sp>
    </p:spTree>
    <p:extLst>
      <p:ext uri="{BB962C8B-B14F-4D97-AF65-F5344CB8AC3E}">
        <p14:creationId xmlns:p14="http://schemas.microsoft.com/office/powerpoint/2010/main" val="3863892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880A88-CB11-42BD-9DD9-24901820B0DA}" type="datetime1">
              <a:rPr lang="en-US" smtClean="0"/>
              <a:t>2/21/2021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CB170-F66F-4AA2-A0B1-F5DFF409A3F7}" type="slidenum">
              <a:rPr lang="en-US" smtClean="0"/>
              <a:t>‹#›</a:t>
            </a:fld>
            <a:endParaRPr lang="en-US"/>
          </a:p>
        </p:txBody>
      </p:sp>
    </p:spTree>
    <p:extLst>
      <p:ext uri="{BB962C8B-B14F-4D97-AF65-F5344CB8AC3E}">
        <p14:creationId xmlns:p14="http://schemas.microsoft.com/office/powerpoint/2010/main" val="2882446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067073-3472-4234-8D8C-ECF14A22CA46}" type="datetime1">
              <a:rPr lang="en-US" smtClean="0"/>
              <a:t>2/21/2021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CB170-F66F-4AA2-A0B1-F5DFF409A3F7}" type="slidenum">
              <a:rPr lang="en-US" smtClean="0"/>
              <a:t>‹#›</a:t>
            </a:fld>
            <a:endParaRPr lang="en-US"/>
          </a:p>
        </p:txBody>
      </p:sp>
    </p:spTree>
    <p:extLst>
      <p:ext uri="{BB962C8B-B14F-4D97-AF65-F5344CB8AC3E}">
        <p14:creationId xmlns:p14="http://schemas.microsoft.com/office/powerpoint/2010/main" val="2428988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FE02A9-D488-43BA-8D24-B401C7F2B559}" type="datetime1">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CB170-F66F-4AA2-A0B1-F5DFF409A3F7}" type="slidenum">
              <a:rPr lang="en-US" smtClean="0"/>
              <a:t>‹#›</a:t>
            </a:fld>
            <a:endParaRPr lang="en-US"/>
          </a:p>
        </p:txBody>
      </p:sp>
    </p:spTree>
    <p:extLst>
      <p:ext uri="{BB962C8B-B14F-4D97-AF65-F5344CB8AC3E}">
        <p14:creationId xmlns:p14="http://schemas.microsoft.com/office/powerpoint/2010/main" val="3090176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F7E65-6CCF-4110-95E8-1F77A98816C0}" type="datetime1">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CB170-F66F-4AA2-A0B1-F5DFF409A3F7}" type="slidenum">
              <a:rPr lang="en-US" smtClean="0"/>
              <a:t>‹#›</a:t>
            </a:fld>
            <a:endParaRPr lang="en-US"/>
          </a:p>
        </p:txBody>
      </p:sp>
    </p:spTree>
    <p:extLst>
      <p:ext uri="{BB962C8B-B14F-4D97-AF65-F5344CB8AC3E}">
        <p14:creationId xmlns:p14="http://schemas.microsoft.com/office/powerpoint/2010/main" val="314177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19FC23D-E3BB-4FE2-9922-625ED96D1E7F}" type="datetime1">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CB170-F66F-4AA2-A0B1-F5DFF409A3F7}" type="slidenum">
              <a:rPr lang="en-US" smtClean="0"/>
              <a:t>‹#›</a:t>
            </a:fld>
            <a:endParaRPr lang="en-US"/>
          </a:p>
        </p:txBody>
      </p:sp>
    </p:spTree>
    <p:extLst>
      <p:ext uri="{BB962C8B-B14F-4D97-AF65-F5344CB8AC3E}">
        <p14:creationId xmlns:p14="http://schemas.microsoft.com/office/powerpoint/2010/main" val="3343736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B99E19-7307-449C-A7B7-B264B47837F1}" type="datetime1">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CB170-F66F-4AA2-A0B1-F5DFF409A3F7}" type="slidenum">
              <a:rPr lang="en-US" smtClean="0"/>
              <a:t>‹#›</a:t>
            </a:fld>
            <a:endParaRPr lang="en-US"/>
          </a:p>
        </p:txBody>
      </p:sp>
    </p:spTree>
    <p:extLst>
      <p:ext uri="{BB962C8B-B14F-4D97-AF65-F5344CB8AC3E}">
        <p14:creationId xmlns:p14="http://schemas.microsoft.com/office/powerpoint/2010/main" val="3662544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536C07-7F45-4273-8F54-BB218F5FD195}" type="datetime1">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3CB170-F66F-4AA2-A0B1-F5DFF409A3F7}" type="slidenum">
              <a:rPr lang="en-US" smtClean="0"/>
              <a:t>‹#›</a:t>
            </a:fld>
            <a:endParaRPr lang="en-US"/>
          </a:p>
        </p:txBody>
      </p:sp>
    </p:spTree>
    <p:extLst>
      <p:ext uri="{BB962C8B-B14F-4D97-AF65-F5344CB8AC3E}">
        <p14:creationId xmlns:p14="http://schemas.microsoft.com/office/powerpoint/2010/main" val="1500336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6AFCA9-68FE-4353-95D2-49D3741E434C}" type="datetime1">
              <a:rPr lang="en-US" smtClean="0"/>
              <a:t>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3CB170-F66F-4AA2-A0B1-F5DFF409A3F7}" type="slidenum">
              <a:rPr lang="en-US" smtClean="0"/>
              <a:t>‹#›</a:t>
            </a:fld>
            <a:endParaRPr lang="en-US"/>
          </a:p>
        </p:txBody>
      </p:sp>
    </p:spTree>
    <p:extLst>
      <p:ext uri="{BB962C8B-B14F-4D97-AF65-F5344CB8AC3E}">
        <p14:creationId xmlns:p14="http://schemas.microsoft.com/office/powerpoint/2010/main" val="1791666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13BC6DA-B834-4EFB-ADB0-53C2CA275CC7}" type="datetime1">
              <a:rPr lang="en-US" smtClean="0"/>
              <a:t>2/21/2021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D3CB170-F66F-4AA2-A0B1-F5DFF409A3F7}" type="slidenum">
              <a:rPr lang="en-US" smtClean="0"/>
              <a:t>‹#›</a:t>
            </a:fld>
            <a:endParaRPr lang="en-US"/>
          </a:p>
        </p:txBody>
      </p:sp>
    </p:spTree>
    <p:extLst>
      <p:ext uri="{BB962C8B-B14F-4D97-AF65-F5344CB8AC3E}">
        <p14:creationId xmlns:p14="http://schemas.microsoft.com/office/powerpoint/2010/main" val="3533882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9CC4DDB-866E-4A9B-B10E-C1985FCFD524}" type="datetime1">
              <a:rPr lang="en-US" smtClean="0"/>
              <a:t>2/21/2021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D3CB170-F66F-4AA2-A0B1-F5DFF409A3F7}" type="slidenum">
              <a:rPr lang="en-US" smtClean="0"/>
              <a:t>‹#›</a:t>
            </a:fld>
            <a:endParaRPr lang="en-US"/>
          </a:p>
        </p:txBody>
      </p:sp>
    </p:spTree>
    <p:extLst>
      <p:ext uri="{BB962C8B-B14F-4D97-AF65-F5344CB8AC3E}">
        <p14:creationId xmlns:p14="http://schemas.microsoft.com/office/powerpoint/2010/main" val="911806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35AAF80-5917-4B06-BDCC-0462A44F3FA9}" type="datetime1">
              <a:rPr lang="en-US" smtClean="0"/>
              <a:t>2/21/2021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D3CB170-F66F-4AA2-A0B1-F5DFF409A3F7}" type="slidenum">
              <a:rPr lang="en-US" smtClean="0"/>
              <a:t>‹#›</a:t>
            </a:fld>
            <a:endParaRPr lang="en-US"/>
          </a:p>
        </p:txBody>
      </p:sp>
    </p:spTree>
    <p:extLst>
      <p:ext uri="{BB962C8B-B14F-4D97-AF65-F5344CB8AC3E}">
        <p14:creationId xmlns:p14="http://schemas.microsoft.com/office/powerpoint/2010/main" val="2940029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DB595D-F1F7-42F3-B6F4-71107585B34C}" type="datetime1">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3CB170-F66F-4AA2-A0B1-F5DFF409A3F7}" type="slidenum">
              <a:rPr lang="en-US" smtClean="0"/>
              <a:t>‹#›</a:t>
            </a:fld>
            <a:endParaRPr lang="en-US"/>
          </a:p>
        </p:txBody>
      </p:sp>
    </p:spTree>
    <p:extLst>
      <p:ext uri="{BB962C8B-B14F-4D97-AF65-F5344CB8AC3E}">
        <p14:creationId xmlns:p14="http://schemas.microsoft.com/office/powerpoint/2010/main" val="146129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DD701F5-1ABC-4916-89E3-100DC7E5E05A}" type="datetime1">
              <a:rPr lang="en-US" smtClean="0"/>
              <a:t>2/21/2021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D3CB170-F66F-4AA2-A0B1-F5DFF409A3F7}" type="slidenum">
              <a:rPr lang="en-US" smtClean="0"/>
              <a:t>‹#›</a:t>
            </a:fld>
            <a:endParaRPr lang="en-US"/>
          </a:p>
        </p:txBody>
      </p:sp>
    </p:spTree>
    <p:extLst>
      <p:ext uri="{BB962C8B-B14F-4D97-AF65-F5344CB8AC3E}">
        <p14:creationId xmlns:p14="http://schemas.microsoft.com/office/powerpoint/2010/main" val="132235965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2.jpg"/><Relationship Id="rId3" Type="http://schemas.openxmlformats.org/officeDocument/2006/relationships/image" Target="../media/image2.png"/><Relationship Id="rId7" Type="http://schemas.openxmlformats.org/officeDocument/2006/relationships/image" Target="../media/image31.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D2AB-3978-40D9-AE22-89527D451D46}"/>
              </a:ext>
            </a:extLst>
          </p:cNvPr>
          <p:cNvSpPr>
            <a:spLocks noGrp="1"/>
          </p:cNvSpPr>
          <p:nvPr>
            <p:ph type="ctrTitle"/>
          </p:nvPr>
        </p:nvSpPr>
        <p:spPr/>
        <p:txBody>
          <a:bodyPr/>
          <a:lstStyle/>
          <a:p>
            <a:r>
              <a:rPr lang="en-US" dirty="0"/>
              <a:t>Modeling Wine Quality</a:t>
            </a:r>
          </a:p>
        </p:txBody>
      </p:sp>
      <p:sp>
        <p:nvSpPr>
          <p:cNvPr id="3" name="Subtitle 2">
            <a:extLst>
              <a:ext uri="{FF2B5EF4-FFF2-40B4-BE49-F238E27FC236}">
                <a16:creationId xmlns:a16="http://schemas.microsoft.com/office/drawing/2014/main" id="{02523CAA-4607-41DA-81F4-15E50FEF5460}"/>
              </a:ext>
            </a:extLst>
          </p:cNvPr>
          <p:cNvSpPr>
            <a:spLocks noGrp="1"/>
          </p:cNvSpPr>
          <p:nvPr>
            <p:ph type="subTitle" idx="1"/>
          </p:nvPr>
        </p:nvSpPr>
        <p:spPr/>
        <p:txBody>
          <a:bodyPr/>
          <a:lstStyle/>
          <a:p>
            <a:r>
              <a:rPr lang="en-US" dirty="0" err="1"/>
              <a:t>BAna</a:t>
            </a:r>
            <a:r>
              <a:rPr lang="en-US" dirty="0"/>
              <a:t> 7042 – Statistical Modeling </a:t>
            </a:r>
          </a:p>
        </p:txBody>
      </p:sp>
      <p:sp>
        <p:nvSpPr>
          <p:cNvPr id="4" name="Slide Number Placeholder 3">
            <a:extLst>
              <a:ext uri="{FF2B5EF4-FFF2-40B4-BE49-F238E27FC236}">
                <a16:creationId xmlns:a16="http://schemas.microsoft.com/office/drawing/2014/main" id="{8D9FA783-3F27-405D-8835-7EADE0E8FC8B}"/>
              </a:ext>
            </a:extLst>
          </p:cNvPr>
          <p:cNvSpPr>
            <a:spLocks noGrp="1"/>
          </p:cNvSpPr>
          <p:nvPr>
            <p:ph type="sldNum" sz="quarter" idx="12"/>
          </p:nvPr>
        </p:nvSpPr>
        <p:spPr/>
        <p:txBody>
          <a:bodyPr/>
          <a:lstStyle/>
          <a:p>
            <a:fld id="{FD3CB170-F66F-4AA2-A0B1-F5DFF409A3F7}" type="slidenum">
              <a:rPr lang="en-US" smtClean="0"/>
              <a:t>1</a:t>
            </a:fld>
            <a:endParaRPr lang="en-US"/>
          </a:p>
        </p:txBody>
      </p:sp>
    </p:spTree>
    <p:extLst>
      <p:ext uri="{BB962C8B-B14F-4D97-AF65-F5344CB8AC3E}">
        <p14:creationId xmlns:p14="http://schemas.microsoft.com/office/powerpoint/2010/main" val="115383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56430-7D4C-496D-A91D-1611859EDA5D}"/>
              </a:ext>
            </a:extLst>
          </p:cNvPr>
          <p:cNvSpPr>
            <a:spLocks noGrp="1"/>
          </p:cNvSpPr>
          <p:nvPr>
            <p:ph type="title"/>
          </p:nvPr>
        </p:nvSpPr>
        <p:spPr/>
        <p:txBody>
          <a:bodyPr/>
          <a:lstStyle/>
          <a:p>
            <a:r>
              <a:rPr lang="en-US" dirty="0"/>
              <a:t>Lower Saturation Leads to Excellence</a:t>
            </a:r>
          </a:p>
        </p:txBody>
      </p:sp>
      <p:pic>
        <p:nvPicPr>
          <p:cNvPr id="5" name="Content Placeholder 4" descr="Chart, bar chart&#10;&#10;Description automatically generated">
            <a:extLst>
              <a:ext uri="{FF2B5EF4-FFF2-40B4-BE49-F238E27FC236}">
                <a16:creationId xmlns:a16="http://schemas.microsoft.com/office/drawing/2014/main" id="{D0295B4D-6CA8-4D1C-A7A0-B5787D2F64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6426" y="2073903"/>
            <a:ext cx="2077109" cy="4195762"/>
          </a:xfrm>
        </p:spPr>
      </p:pic>
      <p:pic>
        <p:nvPicPr>
          <p:cNvPr id="9" name="Picture 8" descr="Chart, bar chart&#10;&#10;Description automatically generated">
            <a:extLst>
              <a:ext uri="{FF2B5EF4-FFF2-40B4-BE49-F238E27FC236}">
                <a16:creationId xmlns:a16="http://schemas.microsoft.com/office/drawing/2014/main" id="{46A7EC92-5DBF-4925-B509-C8B2E4C02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3829" y="2077614"/>
            <a:ext cx="2077109" cy="4192052"/>
          </a:xfrm>
          <a:prstGeom prst="rect">
            <a:avLst/>
          </a:prstGeom>
        </p:spPr>
      </p:pic>
      <p:sp>
        <p:nvSpPr>
          <p:cNvPr id="14" name="TextBox 13">
            <a:extLst>
              <a:ext uri="{FF2B5EF4-FFF2-40B4-BE49-F238E27FC236}">
                <a16:creationId xmlns:a16="http://schemas.microsoft.com/office/drawing/2014/main" id="{FD36A3F2-A3DD-4F70-A2B1-B8722B6314B8}"/>
              </a:ext>
            </a:extLst>
          </p:cNvPr>
          <p:cNvSpPr txBox="1"/>
          <p:nvPr/>
        </p:nvSpPr>
        <p:spPr>
          <a:xfrm>
            <a:off x="6096000" y="2294950"/>
            <a:ext cx="5447654" cy="3139321"/>
          </a:xfrm>
          <a:prstGeom prst="rect">
            <a:avLst/>
          </a:prstGeom>
          <a:noFill/>
        </p:spPr>
        <p:txBody>
          <a:bodyPr wrap="square" rtlCol="0">
            <a:spAutoFit/>
          </a:bodyPr>
          <a:lstStyle/>
          <a:p>
            <a:pPr marL="285750" indent="-285750">
              <a:buFont typeface="Arial" panose="020B0604020202020204" pitchFamily="34" charset="0"/>
              <a:buChar char="•"/>
            </a:pPr>
            <a:r>
              <a:rPr lang="en-US" dirty="0"/>
              <a:t>In the case of Chlorides and Total Sulfur Dioxide content, there is a clear pattern which indicated that a lower concentration of these chemicals in the wine leads to a greater proportion of these wines being classified as excellent.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Given this information, there is an inclination to believe that having lower concentrations of these chemicals in the wine could improve the perceived quality. </a:t>
            </a:r>
          </a:p>
        </p:txBody>
      </p:sp>
      <p:sp>
        <p:nvSpPr>
          <p:cNvPr id="3" name="Slide Number Placeholder 2">
            <a:extLst>
              <a:ext uri="{FF2B5EF4-FFF2-40B4-BE49-F238E27FC236}">
                <a16:creationId xmlns:a16="http://schemas.microsoft.com/office/drawing/2014/main" id="{26DD897C-6E7F-4F02-B8D5-BFDD0E44436D}"/>
              </a:ext>
            </a:extLst>
          </p:cNvPr>
          <p:cNvSpPr>
            <a:spLocks noGrp="1"/>
          </p:cNvSpPr>
          <p:nvPr>
            <p:ph type="sldNum" sz="quarter" idx="12"/>
          </p:nvPr>
        </p:nvSpPr>
        <p:spPr/>
        <p:txBody>
          <a:bodyPr/>
          <a:lstStyle/>
          <a:p>
            <a:fld id="{FD3CB170-F66F-4AA2-A0B1-F5DFF409A3F7}" type="slidenum">
              <a:rPr lang="en-US" smtClean="0"/>
              <a:t>10</a:t>
            </a:fld>
            <a:endParaRPr lang="en-US"/>
          </a:p>
        </p:txBody>
      </p:sp>
    </p:spTree>
    <p:extLst>
      <p:ext uri="{BB962C8B-B14F-4D97-AF65-F5344CB8AC3E}">
        <p14:creationId xmlns:p14="http://schemas.microsoft.com/office/powerpoint/2010/main" val="2841507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87F7-B456-49D1-BA4D-D1BFB10A58F4}"/>
              </a:ext>
            </a:extLst>
          </p:cNvPr>
          <p:cNvSpPr>
            <a:spLocks noGrp="1"/>
          </p:cNvSpPr>
          <p:nvPr>
            <p:ph type="title"/>
          </p:nvPr>
        </p:nvSpPr>
        <p:spPr/>
        <p:txBody>
          <a:bodyPr/>
          <a:lstStyle/>
          <a:p>
            <a:r>
              <a:rPr lang="en-US" dirty="0"/>
              <a:t>Correlation Matrix</a:t>
            </a:r>
          </a:p>
        </p:txBody>
      </p:sp>
      <p:pic>
        <p:nvPicPr>
          <p:cNvPr id="6" name="Content Placeholder 5" descr="Chart, waterfall chart&#10;&#10;Description automatically generated">
            <a:extLst>
              <a:ext uri="{FF2B5EF4-FFF2-40B4-BE49-F238E27FC236}">
                <a16:creationId xmlns:a16="http://schemas.microsoft.com/office/drawing/2014/main" id="{554877FC-33E3-4708-B782-6FC6C2200F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8009" y="1672495"/>
            <a:ext cx="5616392" cy="4821789"/>
          </a:xfrm>
        </p:spPr>
      </p:pic>
      <p:sp>
        <p:nvSpPr>
          <p:cNvPr id="4" name="Slide Number Placeholder 3">
            <a:extLst>
              <a:ext uri="{FF2B5EF4-FFF2-40B4-BE49-F238E27FC236}">
                <a16:creationId xmlns:a16="http://schemas.microsoft.com/office/drawing/2014/main" id="{E9131579-F1DD-43BB-87C1-EEC1461C1C1D}"/>
              </a:ext>
            </a:extLst>
          </p:cNvPr>
          <p:cNvSpPr>
            <a:spLocks noGrp="1"/>
          </p:cNvSpPr>
          <p:nvPr>
            <p:ph type="sldNum" sz="quarter" idx="12"/>
          </p:nvPr>
        </p:nvSpPr>
        <p:spPr/>
        <p:txBody>
          <a:bodyPr/>
          <a:lstStyle/>
          <a:p>
            <a:fld id="{FD3CB170-F66F-4AA2-A0B1-F5DFF409A3F7}" type="slidenum">
              <a:rPr lang="en-US" smtClean="0"/>
              <a:t>11</a:t>
            </a:fld>
            <a:endParaRPr lang="en-US"/>
          </a:p>
        </p:txBody>
      </p:sp>
      <p:sp>
        <p:nvSpPr>
          <p:cNvPr id="8" name="TextBox 7">
            <a:extLst>
              <a:ext uri="{FF2B5EF4-FFF2-40B4-BE49-F238E27FC236}">
                <a16:creationId xmlns:a16="http://schemas.microsoft.com/office/drawing/2014/main" id="{ED32EF07-04B4-444E-AE4F-E7CFE9BC0434}"/>
              </a:ext>
            </a:extLst>
          </p:cNvPr>
          <p:cNvSpPr txBox="1"/>
          <p:nvPr/>
        </p:nvSpPr>
        <p:spPr>
          <a:xfrm>
            <a:off x="6846299" y="1737011"/>
            <a:ext cx="4750231" cy="4524315"/>
          </a:xfrm>
          <a:prstGeom prst="rect">
            <a:avLst/>
          </a:prstGeom>
          <a:noFill/>
        </p:spPr>
        <p:txBody>
          <a:bodyPr wrap="square" rtlCol="0">
            <a:spAutoFit/>
          </a:bodyPr>
          <a:lstStyle/>
          <a:p>
            <a:pPr marL="285750" indent="-285750">
              <a:buFont typeface="Arial" panose="020B0604020202020204" pitchFamily="34" charset="0"/>
              <a:buChar char="•"/>
            </a:pPr>
            <a:r>
              <a:rPr lang="en-US" dirty="0"/>
              <a:t>Upon scanning the correlation matrix of our predictor variables, there is some concern with multicollinearity which could affect our future modeling.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Fixed Acidity has a strong positive correlation with Density and Citric Acid. Free Sulfur Dioxide and Total Sulfur Dioxide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Citric Acid has a strong negative correlation with Volatile Acidity and </a:t>
            </a:r>
            <a:r>
              <a:rPr lang="en-US" dirty="0" err="1"/>
              <a:t>pH.</a:t>
            </a:r>
            <a:r>
              <a:rPr lang="en-US" dirty="0"/>
              <a:t> Alcohol and Density – Fixed Acidity and pH also have a notably large negative correlation. </a:t>
            </a:r>
          </a:p>
        </p:txBody>
      </p:sp>
    </p:spTree>
    <p:extLst>
      <p:ext uri="{BB962C8B-B14F-4D97-AF65-F5344CB8AC3E}">
        <p14:creationId xmlns:p14="http://schemas.microsoft.com/office/powerpoint/2010/main" val="534573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037F7-D786-4495-B4C2-F515A8716E48}"/>
              </a:ext>
            </a:extLst>
          </p:cNvPr>
          <p:cNvSpPr>
            <a:spLocks noGrp="1"/>
          </p:cNvSpPr>
          <p:nvPr>
            <p:ph type="title"/>
          </p:nvPr>
        </p:nvSpPr>
        <p:spPr/>
        <p:txBody>
          <a:bodyPr/>
          <a:lstStyle/>
          <a:p>
            <a:r>
              <a:rPr lang="en-US" dirty="0"/>
              <a:t>Linear Regression Model</a:t>
            </a:r>
          </a:p>
        </p:txBody>
      </p:sp>
      <p:pic>
        <p:nvPicPr>
          <p:cNvPr id="5" name="Content Placeholder 4" descr="Text&#10;&#10;Description automatically generated">
            <a:extLst>
              <a:ext uri="{FF2B5EF4-FFF2-40B4-BE49-F238E27FC236}">
                <a16:creationId xmlns:a16="http://schemas.microsoft.com/office/drawing/2014/main" id="{644FB0E6-BF29-491C-AD88-C1CB22C9B6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658" y="2084716"/>
            <a:ext cx="5292579" cy="4195762"/>
          </a:xfrm>
        </p:spPr>
      </p:pic>
      <p:sp>
        <p:nvSpPr>
          <p:cNvPr id="6" name="TextBox 5">
            <a:extLst>
              <a:ext uri="{FF2B5EF4-FFF2-40B4-BE49-F238E27FC236}">
                <a16:creationId xmlns:a16="http://schemas.microsoft.com/office/drawing/2014/main" id="{ABB29CF2-D498-48D6-9D78-E390430CA4C6}"/>
              </a:ext>
            </a:extLst>
          </p:cNvPr>
          <p:cNvSpPr txBox="1"/>
          <p:nvPr/>
        </p:nvSpPr>
        <p:spPr>
          <a:xfrm>
            <a:off x="6191573" y="1774556"/>
            <a:ext cx="5576769"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 linear regression model created is significant in its capacity to predict wine excellence. The significant predictor variables were fixed acidity, volatile acidity, residual sugar, chlorides, total sulfur dioxide, density, sulphates, and alcohol. Each of these have a p-value below 0.05.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Among the significant indicators, the indicators which give a positive association with wine excellence are fixed acidity, residual sugar, sulphates, and alcohol. Volatile acidity, chlorides, total sulfur dioxide, and density all indicate a negative association with wine excellence. </a:t>
            </a:r>
          </a:p>
        </p:txBody>
      </p:sp>
      <p:sp>
        <p:nvSpPr>
          <p:cNvPr id="3" name="Slide Number Placeholder 2">
            <a:extLst>
              <a:ext uri="{FF2B5EF4-FFF2-40B4-BE49-F238E27FC236}">
                <a16:creationId xmlns:a16="http://schemas.microsoft.com/office/drawing/2014/main" id="{3A7597FF-5647-4080-A4F0-7619ED7E2E2D}"/>
              </a:ext>
            </a:extLst>
          </p:cNvPr>
          <p:cNvSpPr>
            <a:spLocks noGrp="1"/>
          </p:cNvSpPr>
          <p:nvPr>
            <p:ph type="sldNum" sz="quarter" idx="12"/>
          </p:nvPr>
        </p:nvSpPr>
        <p:spPr/>
        <p:txBody>
          <a:bodyPr/>
          <a:lstStyle/>
          <a:p>
            <a:fld id="{FD3CB170-F66F-4AA2-A0B1-F5DFF409A3F7}" type="slidenum">
              <a:rPr lang="en-US" smtClean="0"/>
              <a:t>12</a:t>
            </a:fld>
            <a:endParaRPr lang="en-US"/>
          </a:p>
        </p:txBody>
      </p:sp>
    </p:spTree>
    <p:extLst>
      <p:ext uri="{BB962C8B-B14F-4D97-AF65-F5344CB8AC3E}">
        <p14:creationId xmlns:p14="http://schemas.microsoft.com/office/powerpoint/2010/main" val="127110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FEB09-06F6-4132-B889-5CB530C80BFD}"/>
              </a:ext>
            </a:extLst>
          </p:cNvPr>
          <p:cNvSpPr>
            <a:spLocks noGrp="1"/>
          </p:cNvSpPr>
          <p:nvPr>
            <p:ph type="title"/>
          </p:nvPr>
        </p:nvSpPr>
        <p:spPr/>
        <p:txBody>
          <a:bodyPr/>
          <a:lstStyle/>
          <a:p>
            <a:r>
              <a:rPr lang="en-US" dirty="0"/>
              <a:t>Logistic Regression Model</a:t>
            </a:r>
          </a:p>
        </p:txBody>
      </p:sp>
      <p:pic>
        <p:nvPicPr>
          <p:cNvPr id="5" name="Content Placeholder 4" descr="Text&#10;&#10;Description automatically generated">
            <a:extLst>
              <a:ext uri="{FF2B5EF4-FFF2-40B4-BE49-F238E27FC236}">
                <a16:creationId xmlns:a16="http://schemas.microsoft.com/office/drawing/2014/main" id="{73200D71-28B0-413F-96CD-951ABD2EA3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642" y="2077784"/>
            <a:ext cx="5185726" cy="4195762"/>
          </a:xfrm>
        </p:spPr>
      </p:pic>
      <p:sp>
        <p:nvSpPr>
          <p:cNvPr id="8" name="TextBox 7">
            <a:extLst>
              <a:ext uri="{FF2B5EF4-FFF2-40B4-BE49-F238E27FC236}">
                <a16:creationId xmlns:a16="http://schemas.microsoft.com/office/drawing/2014/main" id="{53C0392B-0751-4785-ACC1-441CB185B94E}"/>
              </a:ext>
            </a:extLst>
          </p:cNvPr>
          <p:cNvSpPr txBox="1"/>
          <p:nvPr/>
        </p:nvSpPr>
        <p:spPr>
          <a:xfrm>
            <a:off x="5895814" y="1783819"/>
            <a:ext cx="6094708" cy="3970318"/>
          </a:xfrm>
          <a:prstGeom prst="rect">
            <a:avLst/>
          </a:prstGeom>
          <a:noFill/>
        </p:spPr>
        <p:txBody>
          <a:bodyPr wrap="square">
            <a:spAutoFit/>
          </a:bodyPr>
          <a:lstStyle/>
          <a:p>
            <a:pPr marL="285750" indent="-285750">
              <a:buFont typeface="Arial" panose="020B0604020202020204" pitchFamily="34" charset="0"/>
              <a:buChar char="•"/>
            </a:pPr>
            <a:r>
              <a:rPr lang="en-US" dirty="0"/>
              <a:t>The logistic regression model created is significant in its capacity to predict wine excellence as a binary variable. The significant predictor variables were fixed acidity, volatile acidity, residual sugar, chlorides, total sulfur dioxide, density, sulphates, and alcohol. Each of these have a p-value below 0.05.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Among the significant indicators, the indicators which give a positive association with wine excellence are fixed acidity, residual sugar, sulphates, and alcohol. Volatile acidity, chlorides, total sulfur dioxide, and density all indicate a negative association with wine excellence. </a:t>
            </a:r>
          </a:p>
        </p:txBody>
      </p:sp>
      <p:sp>
        <p:nvSpPr>
          <p:cNvPr id="3" name="Slide Number Placeholder 2">
            <a:extLst>
              <a:ext uri="{FF2B5EF4-FFF2-40B4-BE49-F238E27FC236}">
                <a16:creationId xmlns:a16="http://schemas.microsoft.com/office/drawing/2014/main" id="{34301977-B956-4695-80A7-0B4FFF9E4578}"/>
              </a:ext>
            </a:extLst>
          </p:cNvPr>
          <p:cNvSpPr>
            <a:spLocks noGrp="1"/>
          </p:cNvSpPr>
          <p:nvPr>
            <p:ph type="sldNum" sz="quarter" idx="12"/>
          </p:nvPr>
        </p:nvSpPr>
        <p:spPr/>
        <p:txBody>
          <a:bodyPr/>
          <a:lstStyle/>
          <a:p>
            <a:fld id="{FD3CB170-F66F-4AA2-A0B1-F5DFF409A3F7}" type="slidenum">
              <a:rPr lang="en-US" smtClean="0"/>
              <a:t>13</a:t>
            </a:fld>
            <a:endParaRPr lang="en-US"/>
          </a:p>
        </p:txBody>
      </p:sp>
    </p:spTree>
    <p:extLst>
      <p:ext uri="{BB962C8B-B14F-4D97-AF65-F5344CB8AC3E}">
        <p14:creationId xmlns:p14="http://schemas.microsoft.com/office/powerpoint/2010/main" val="3656536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8B04-BD6C-4AA1-BB83-1C12ED797F03}"/>
              </a:ext>
            </a:extLst>
          </p:cNvPr>
          <p:cNvSpPr>
            <a:spLocks noGrp="1"/>
          </p:cNvSpPr>
          <p:nvPr>
            <p:ph type="title"/>
          </p:nvPr>
        </p:nvSpPr>
        <p:spPr>
          <a:xfrm>
            <a:off x="513246" y="214052"/>
            <a:ext cx="9404723" cy="1400530"/>
          </a:xfrm>
        </p:spPr>
        <p:txBody>
          <a:bodyPr/>
          <a:lstStyle/>
          <a:p>
            <a:r>
              <a:rPr lang="en-US" dirty="0"/>
              <a:t>Linear regression and Logistic Regression Comparison </a:t>
            </a:r>
          </a:p>
        </p:txBody>
      </p:sp>
      <p:pic>
        <p:nvPicPr>
          <p:cNvPr id="4" name="Content Placeholder 4" descr="Text&#10;&#10;Description automatically generated">
            <a:extLst>
              <a:ext uri="{FF2B5EF4-FFF2-40B4-BE49-F238E27FC236}">
                <a16:creationId xmlns:a16="http://schemas.microsoft.com/office/drawing/2014/main" id="{8F67BE7A-4821-4804-ACE2-1BE748387F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3412" y="3972273"/>
            <a:ext cx="3713182" cy="2943674"/>
          </a:xfrm>
        </p:spPr>
      </p:pic>
      <p:pic>
        <p:nvPicPr>
          <p:cNvPr id="5" name="Content Placeholder 4" descr="Text&#10;&#10;Description automatically generated">
            <a:extLst>
              <a:ext uri="{FF2B5EF4-FFF2-40B4-BE49-F238E27FC236}">
                <a16:creationId xmlns:a16="http://schemas.microsoft.com/office/drawing/2014/main" id="{582849A2-FDF7-45F0-B6D9-74B0A0E5A9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8045" y="985924"/>
            <a:ext cx="3623916" cy="2932104"/>
          </a:xfrm>
          <a:prstGeom prst="rect">
            <a:avLst/>
          </a:prstGeom>
        </p:spPr>
      </p:pic>
      <p:sp>
        <p:nvSpPr>
          <p:cNvPr id="6" name="TextBox 5">
            <a:extLst>
              <a:ext uri="{FF2B5EF4-FFF2-40B4-BE49-F238E27FC236}">
                <a16:creationId xmlns:a16="http://schemas.microsoft.com/office/drawing/2014/main" id="{C81B6CE1-6FE8-4838-B1E6-599976D9A420}"/>
              </a:ext>
            </a:extLst>
          </p:cNvPr>
          <p:cNvSpPr txBox="1"/>
          <p:nvPr/>
        </p:nvSpPr>
        <p:spPr>
          <a:xfrm>
            <a:off x="513246" y="1614582"/>
            <a:ext cx="7113182"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The linear regression and logistic regression both produced linear models with the same significant predictor variables. Additionally, the predictor variables that had a positive association with quality in one had a positive association in the other and vice versa.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models were unlike each other in the coefficient values and the degree of significance. The coefficients were larger or smaller for the intercept and each predictor variable and its corresponding level of significance.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result makes sense, because they are both linear models. It would be unlikely for the variable coefficients to differ drastically given that most variables had a clear association with wine quality by our visualizations. We can expect, however, for the models to fill a different purpose, because the linear regression will predict a continuous data point while the logistic model will predict either a 0 or 1. </a:t>
            </a:r>
          </a:p>
        </p:txBody>
      </p:sp>
      <p:sp>
        <p:nvSpPr>
          <p:cNvPr id="3" name="Slide Number Placeholder 2">
            <a:extLst>
              <a:ext uri="{FF2B5EF4-FFF2-40B4-BE49-F238E27FC236}">
                <a16:creationId xmlns:a16="http://schemas.microsoft.com/office/drawing/2014/main" id="{78573AE9-84BF-41BD-8C0E-C8D913B5418A}"/>
              </a:ext>
            </a:extLst>
          </p:cNvPr>
          <p:cNvSpPr>
            <a:spLocks noGrp="1"/>
          </p:cNvSpPr>
          <p:nvPr>
            <p:ph type="sldNum" sz="quarter" idx="12"/>
          </p:nvPr>
        </p:nvSpPr>
        <p:spPr/>
        <p:txBody>
          <a:bodyPr/>
          <a:lstStyle/>
          <a:p>
            <a:fld id="{FD3CB170-F66F-4AA2-A0B1-F5DFF409A3F7}" type="slidenum">
              <a:rPr lang="en-US" smtClean="0"/>
              <a:t>14</a:t>
            </a:fld>
            <a:endParaRPr lang="en-US"/>
          </a:p>
        </p:txBody>
      </p:sp>
    </p:spTree>
    <p:extLst>
      <p:ext uri="{BB962C8B-B14F-4D97-AF65-F5344CB8AC3E}">
        <p14:creationId xmlns:p14="http://schemas.microsoft.com/office/powerpoint/2010/main" val="1027754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97363-8099-406B-92D5-FD4D8072C57F}"/>
              </a:ext>
            </a:extLst>
          </p:cNvPr>
          <p:cNvSpPr>
            <a:spLocks noGrp="1"/>
          </p:cNvSpPr>
          <p:nvPr>
            <p:ph type="title"/>
          </p:nvPr>
        </p:nvSpPr>
        <p:spPr/>
        <p:txBody>
          <a:bodyPr/>
          <a:lstStyle/>
          <a:p>
            <a:r>
              <a:rPr lang="en-US" dirty="0"/>
              <a:t>Continued… Fitted Values</a:t>
            </a:r>
          </a:p>
        </p:txBody>
      </p:sp>
      <p:pic>
        <p:nvPicPr>
          <p:cNvPr id="6" name="Content Placeholder 5">
            <a:extLst>
              <a:ext uri="{FF2B5EF4-FFF2-40B4-BE49-F238E27FC236}">
                <a16:creationId xmlns:a16="http://schemas.microsoft.com/office/drawing/2014/main" id="{07F2F6E5-3C65-46D1-9A76-A62BBF7807B9}"/>
              </a:ext>
            </a:extLst>
          </p:cNvPr>
          <p:cNvPicPr>
            <a:picLocks noGrp="1" noChangeAspect="1"/>
          </p:cNvPicPr>
          <p:nvPr>
            <p:ph idx="1"/>
          </p:nvPr>
        </p:nvPicPr>
        <p:blipFill>
          <a:blip r:embed="rId2"/>
          <a:stretch>
            <a:fillRect/>
          </a:stretch>
        </p:blipFill>
        <p:spPr>
          <a:xfrm>
            <a:off x="7191213" y="1272661"/>
            <a:ext cx="4885074" cy="4885074"/>
          </a:xfrm>
        </p:spPr>
      </p:pic>
      <p:sp>
        <p:nvSpPr>
          <p:cNvPr id="4" name="Slide Number Placeholder 3">
            <a:extLst>
              <a:ext uri="{FF2B5EF4-FFF2-40B4-BE49-F238E27FC236}">
                <a16:creationId xmlns:a16="http://schemas.microsoft.com/office/drawing/2014/main" id="{7FA8BE8F-0F55-485D-BFB7-4760B8B414FB}"/>
              </a:ext>
            </a:extLst>
          </p:cNvPr>
          <p:cNvSpPr>
            <a:spLocks noGrp="1"/>
          </p:cNvSpPr>
          <p:nvPr>
            <p:ph type="sldNum" sz="quarter" idx="12"/>
          </p:nvPr>
        </p:nvSpPr>
        <p:spPr/>
        <p:txBody>
          <a:bodyPr/>
          <a:lstStyle/>
          <a:p>
            <a:fld id="{FD3CB170-F66F-4AA2-A0B1-F5DFF409A3F7}" type="slidenum">
              <a:rPr lang="en-US" smtClean="0"/>
              <a:t>15</a:t>
            </a:fld>
            <a:endParaRPr lang="en-US"/>
          </a:p>
        </p:txBody>
      </p:sp>
      <p:pic>
        <p:nvPicPr>
          <p:cNvPr id="8" name="Picture 7" descr="Text&#10;&#10;Description automatically generated with low confidence">
            <a:extLst>
              <a:ext uri="{FF2B5EF4-FFF2-40B4-BE49-F238E27FC236}">
                <a16:creationId xmlns:a16="http://schemas.microsoft.com/office/drawing/2014/main" id="{96304B60-8D2E-4553-9F5D-BB8565D35B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47" y="4901050"/>
            <a:ext cx="6989736" cy="1323160"/>
          </a:xfrm>
          <a:prstGeom prst="rect">
            <a:avLst/>
          </a:prstGeom>
        </p:spPr>
      </p:pic>
      <p:sp>
        <p:nvSpPr>
          <p:cNvPr id="9" name="TextBox 8">
            <a:extLst>
              <a:ext uri="{FF2B5EF4-FFF2-40B4-BE49-F238E27FC236}">
                <a16:creationId xmlns:a16="http://schemas.microsoft.com/office/drawing/2014/main" id="{D9D57310-E6CC-403B-ADEE-BB648CC88C5D}"/>
              </a:ext>
            </a:extLst>
          </p:cNvPr>
          <p:cNvSpPr txBox="1"/>
          <p:nvPr/>
        </p:nvSpPr>
        <p:spPr>
          <a:xfrm>
            <a:off x="418106" y="2205744"/>
            <a:ext cx="6405618" cy="2031325"/>
          </a:xfrm>
          <a:prstGeom prst="rect">
            <a:avLst/>
          </a:prstGeom>
          <a:noFill/>
        </p:spPr>
        <p:txBody>
          <a:bodyPr wrap="square" rtlCol="0">
            <a:spAutoFit/>
          </a:bodyPr>
          <a:lstStyle/>
          <a:p>
            <a:r>
              <a:rPr lang="en-US" b="1" dirty="0"/>
              <a:t>Observations:</a:t>
            </a:r>
          </a:p>
          <a:p>
            <a:pPr marL="285750" indent="-285750">
              <a:buFont typeface="Arial" panose="020B0604020202020204" pitchFamily="34" charset="0"/>
              <a:buChar char="•"/>
            </a:pPr>
            <a:r>
              <a:rPr lang="en-US" dirty="0"/>
              <a:t>The fitted values for the mean are consistent between models.</a:t>
            </a:r>
          </a:p>
          <a:p>
            <a:pPr marL="285750" indent="-285750">
              <a:buFont typeface="Arial" panose="020B0604020202020204" pitchFamily="34" charset="0"/>
              <a:buChar char="•"/>
            </a:pPr>
            <a:r>
              <a:rPr lang="en-US" dirty="0"/>
              <a:t>The median, quantiles, and extremes for the fitted values are much farther apart than the mean in general.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87000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30F6C-39CA-44FE-BEC7-29BCE1CDF42A}"/>
              </a:ext>
            </a:extLst>
          </p:cNvPr>
          <p:cNvSpPr>
            <a:spLocks noGrp="1"/>
          </p:cNvSpPr>
          <p:nvPr>
            <p:ph type="title"/>
          </p:nvPr>
        </p:nvSpPr>
        <p:spPr>
          <a:xfrm>
            <a:off x="418455" y="452718"/>
            <a:ext cx="9632380" cy="1400530"/>
          </a:xfrm>
        </p:spPr>
        <p:txBody>
          <a:bodyPr/>
          <a:lstStyle/>
          <a:p>
            <a:r>
              <a:rPr lang="en-US" dirty="0"/>
              <a:t>Model Selection Based On p-Values</a:t>
            </a:r>
          </a:p>
        </p:txBody>
      </p:sp>
      <p:pic>
        <p:nvPicPr>
          <p:cNvPr id="6" name="Content Placeholder 5" descr="Table&#10;&#10;Description automatically generated">
            <a:extLst>
              <a:ext uri="{FF2B5EF4-FFF2-40B4-BE49-F238E27FC236}">
                <a16:creationId xmlns:a16="http://schemas.microsoft.com/office/drawing/2014/main" id="{C29911A4-1593-4D60-9A84-E11E5BA4D5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0317" y="1355145"/>
            <a:ext cx="6527336" cy="5363371"/>
          </a:xfrm>
        </p:spPr>
      </p:pic>
      <p:sp>
        <p:nvSpPr>
          <p:cNvPr id="4" name="Slide Number Placeholder 3">
            <a:extLst>
              <a:ext uri="{FF2B5EF4-FFF2-40B4-BE49-F238E27FC236}">
                <a16:creationId xmlns:a16="http://schemas.microsoft.com/office/drawing/2014/main" id="{E8475A83-CBE9-4724-82AF-DB18785DDCA9}"/>
              </a:ext>
            </a:extLst>
          </p:cNvPr>
          <p:cNvSpPr>
            <a:spLocks noGrp="1"/>
          </p:cNvSpPr>
          <p:nvPr>
            <p:ph type="sldNum" sz="quarter" idx="12"/>
          </p:nvPr>
        </p:nvSpPr>
        <p:spPr/>
        <p:txBody>
          <a:bodyPr/>
          <a:lstStyle/>
          <a:p>
            <a:fld id="{FD3CB170-F66F-4AA2-A0B1-F5DFF409A3F7}" type="slidenum">
              <a:rPr lang="en-US" smtClean="0"/>
              <a:t>16</a:t>
            </a:fld>
            <a:endParaRPr lang="en-US"/>
          </a:p>
        </p:txBody>
      </p:sp>
      <p:sp>
        <p:nvSpPr>
          <p:cNvPr id="8" name="TextBox 7">
            <a:extLst>
              <a:ext uri="{FF2B5EF4-FFF2-40B4-BE49-F238E27FC236}">
                <a16:creationId xmlns:a16="http://schemas.microsoft.com/office/drawing/2014/main" id="{C38E1620-D09A-4816-8B6B-A7D96764C605}"/>
              </a:ext>
            </a:extLst>
          </p:cNvPr>
          <p:cNvSpPr txBox="1"/>
          <p:nvPr/>
        </p:nvSpPr>
        <p:spPr>
          <a:xfrm>
            <a:off x="404347" y="1760781"/>
            <a:ext cx="4617104" cy="4801314"/>
          </a:xfrm>
          <a:prstGeom prst="rect">
            <a:avLst/>
          </a:prstGeom>
          <a:noFill/>
        </p:spPr>
        <p:txBody>
          <a:bodyPr wrap="square" rtlCol="0">
            <a:spAutoFit/>
          </a:bodyPr>
          <a:lstStyle/>
          <a:p>
            <a:pPr marL="285750" indent="-285750">
              <a:buFont typeface="Arial" panose="020B0604020202020204" pitchFamily="34" charset="0"/>
              <a:buChar char="•"/>
            </a:pPr>
            <a:r>
              <a:rPr lang="en-US" dirty="0"/>
              <a:t>Using the Chi-squared test, the variable with the greatest p-value is dropped, so long as it is higher than 0.05.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process is repeated multiple times until all variables are statistically significant.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applying this process, variables were dropped in the following order</a:t>
            </a:r>
          </a:p>
          <a:p>
            <a:pPr marL="742950" lvl="1" indent="-285750">
              <a:buFont typeface="Arial" panose="020B0604020202020204" pitchFamily="34" charset="0"/>
              <a:buChar char="•"/>
            </a:pPr>
            <a:r>
              <a:rPr lang="en-US" dirty="0"/>
              <a:t>pH</a:t>
            </a:r>
          </a:p>
          <a:p>
            <a:pPr marL="742950" lvl="1" indent="-285750">
              <a:buFont typeface="Arial" panose="020B0604020202020204" pitchFamily="34" charset="0"/>
              <a:buChar char="•"/>
            </a:pPr>
            <a:r>
              <a:rPr lang="en-US" dirty="0"/>
              <a:t>Citric Acid</a:t>
            </a:r>
          </a:p>
          <a:p>
            <a:pPr marL="742950" lvl="1" indent="-285750">
              <a:buFont typeface="Arial" panose="020B0604020202020204" pitchFamily="34" charset="0"/>
              <a:buChar char="•"/>
            </a:pPr>
            <a:r>
              <a:rPr lang="en-US" dirty="0"/>
              <a:t>Free Sulfur Dioxide</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end product to the following model on the right.</a:t>
            </a:r>
          </a:p>
        </p:txBody>
      </p:sp>
    </p:spTree>
    <p:extLst>
      <p:ext uri="{BB962C8B-B14F-4D97-AF65-F5344CB8AC3E}">
        <p14:creationId xmlns:p14="http://schemas.microsoft.com/office/powerpoint/2010/main" val="2101626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CBE1-8230-4AB4-B48B-BFCC7F173500}"/>
              </a:ext>
            </a:extLst>
          </p:cNvPr>
          <p:cNvSpPr>
            <a:spLocks noGrp="1"/>
          </p:cNvSpPr>
          <p:nvPr>
            <p:ph type="title"/>
          </p:nvPr>
        </p:nvSpPr>
        <p:spPr/>
        <p:txBody>
          <a:bodyPr/>
          <a:lstStyle/>
          <a:p>
            <a:r>
              <a:rPr lang="en-US" dirty="0"/>
              <a:t>Model Selection Based On AIC</a:t>
            </a:r>
          </a:p>
        </p:txBody>
      </p:sp>
      <p:pic>
        <p:nvPicPr>
          <p:cNvPr id="6" name="Content Placeholder 5" descr="Text, table&#10;&#10;Description automatically generated">
            <a:extLst>
              <a:ext uri="{FF2B5EF4-FFF2-40B4-BE49-F238E27FC236}">
                <a16:creationId xmlns:a16="http://schemas.microsoft.com/office/drawing/2014/main" id="{90ED305E-E003-466A-9DD1-675D552A06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5953" y="1201580"/>
            <a:ext cx="6720752" cy="5536453"/>
          </a:xfrm>
        </p:spPr>
      </p:pic>
      <p:sp>
        <p:nvSpPr>
          <p:cNvPr id="4" name="Slide Number Placeholder 3">
            <a:extLst>
              <a:ext uri="{FF2B5EF4-FFF2-40B4-BE49-F238E27FC236}">
                <a16:creationId xmlns:a16="http://schemas.microsoft.com/office/drawing/2014/main" id="{966391B7-83E1-481F-ACDC-D6845D9C8261}"/>
              </a:ext>
            </a:extLst>
          </p:cNvPr>
          <p:cNvSpPr>
            <a:spLocks noGrp="1"/>
          </p:cNvSpPr>
          <p:nvPr>
            <p:ph type="sldNum" sz="quarter" idx="12"/>
          </p:nvPr>
        </p:nvSpPr>
        <p:spPr/>
        <p:txBody>
          <a:bodyPr/>
          <a:lstStyle/>
          <a:p>
            <a:fld id="{FD3CB170-F66F-4AA2-A0B1-F5DFF409A3F7}" type="slidenum">
              <a:rPr lang="en-US" smtClean="0"/>
              <a:t>17</a:t>
            </a:fld>
            <a:endParaRPr lang="en-US"/>
          </a:p>
        </p:txBody>
      </p:sp>
      <p:sp>
        <p:nvSpPr>
          <p:cNvPr id="7" name="TextBox 6">
            <a:extLst>
              <a:ext uri="{FF2B5EF4-FFF2-40B4-BE49-F238E27FC236}">
                <a16:creationId xmlns:a16="http://schemas.microsoft.com/office/drawing/2014/main" id="{BAA8D3F6-2BC5-4943-B8DD-EE4F6E7E5988}"/>
              </a:ext>
            </a:extLst>
          </p:cNvPr>
          <p:cNvSpPr txBox="1"/>
          <p:nvPr/>
        </p:nvSpPr>
        <p:spPr>
          <a:xfrm>
            <a:off x="646111" y="1984647"/>
            <a:ext cx="3657600"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Akaike Information Criterion (AIC) can be used as a method of choosing the optimal model.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AIC based model selection works by choosing the model with the lowest AIC value. </a:t>
            </a:r>
          </a:p>
          <a:p>
            <a:endParaRPr lang="en-US" dirty="0"/>
          </a:p>
          <a:p>
            <a:pPr marL="285750" indent="-285750">
              <a:buFont typeface="Arial" panose="020B0604020202020204" pitchFamily="34" charset="0"/>
              <a:buChar char="•"/>
            </a:pPr>
            <a:r>
              <a:rPr lang="en-US" dirty="0"/>
              <a:t>The model with the lowest AIC for this dataset is the model without pH, Citric Acid, or Free Sulfur Dioxide. </a:t>
            </a:r>
          </a:p>
        </p:txBody>
      </p:sp>
    </p:spTree>
    <p:extLst>
      <p:ext uri="{BB962C8B-B14F-4D97-AF65-F5344CB8AC3E}">
        <p14:creationId xmlns:p14="http://schemas.microsoft.com/office/powerpoint/2010/main" val="2256620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319C1-C705-48E9-B844-EA08DEE99708}"/>
              </a:ext>
            </a:extLst>
          </p:cNvPr>
          <p:cNvSpPr>
            <a:spLocks noGrp="1"/>
          </p:cNvSpPr>
          <p:nvPr>
            <p:ph type="title"/>
          </p:nvPr>
        </p:nvSpPr>
        <p:spPr>
          <a:xfrm>
            <a:off x="208429" y="363151"/>
            <a:ext cx="9841424" cy="1400530"/>
          </a:xfrm>
        </p:spPr>
        <p:txBody>
          <a:bodyPr/>
          <a:lstStyle/>
          <a:p>
            <a:r>
              <a:rPr lang="en-US" dirty="0"/>
              <a:t>Model Selection - Assessment</a:t>
            </a:r>
          </a:p>
        </p:txBody>
      </p:sp>
      <p:sp>
        <p:nvSpPr>
          <p:cNvPr id="3" name="Content Placeholder 2">
            <a:extLst>
              <a:ext uri="{FF2B5EF4-FFF2-40B4-BE49-F238E27FC236}">
                <a16:creationId xmlns:a16="http://schemas.microsoft.com/office/drawing/2014/main" id="{AC1399C5-B0F5-43D5-801C-9BBAAEA8D80E}"/>
              </a:ext>
            </a:extLst>
          </p:cNvPr>
          <p:cNvSpPr>
            <a:spLocks noGrp="1"/>
          </p:cNvSpPr>
          <p:nvPr>
            <p:ph idx="1"/>
          </p:nvPr>
        </p:nvSpPr>
        <p:spPr/>
        <p:txBody>
          <a:bodyPr/>
          <a:lstStyle/>
          <a:p>
            <a:r>
              <a:rPr lang="en-US" dirty="0"/>
              <a:t>Observations: </a:t>
            </a:r>
          </a:p>
          <a:p>
            <a:pPr lvl="1"/>
            <a:r>
              <a:rPr lang="en-US" dirty="0"/>
              <a:t>Interestingly – our variable selection based on AIC and p-values chose the same predictor variables to retain. </a:t>
            </a:r>
          </a:p>
          <a:p>
            <a:pPr lvl="1"/>
            <a:r>
              <a:rPr lang="en-US" dirty="0"/>
              <a:t>The variables that were removed from the full model in AIC and p-value based variable selection seemed to align with the correlated variables viewable in the correlation heap map. </a:t>
            </a:r>
          </a:p>
          <a:p>
            <a:pPr lvl="1"/>
            <a:r>
              <a:rPr lang="en-US" dirty="0"/>
              <a:t>When 2 variables were highly correlated, one was usually dropped resulting in less multicollinearity. </a:t>
            </a:r>
          </a:p>
          <a:p>
            <a:pPr lvl="1"/>
            <a:r>
              <a:rPr lang="en-US" dirty="0"/>
              <a:t>There is also a sensibility about the collinearity with one of the variables dropped – Free Sulfur Dioxide. </a:t>
            </a:r>
          </a:p>
          <a:p>
            <a:pPr lvl="2"/>
            <a:r>
              <a:rPr lang="en-US" dirty="0"/>
              <a:t>Total Sulfur Dioxide encompasses Free Sulfur Dioxide which causes them to be collinear. </a:t>
            </a:r>
          </a:p>
        </p:txBody>
      </p:sp>
      <p:sp>
        <p:nvSpPr>
          <p:cNvPr id="4" name="Slide Number Placeholder 3">
            <a:extLst>
              <a:ext uri="{FF2B5EF4-FFF2-40B4-BE49-F238E27FC236}">
                <a16:creationId xmlns:a16="http://schemas.microsoft.com/office/drawing/2014/main" id="{07A71594-5D67-4B27-B579-A8A31EA10FAB}"/>
              </a:ext>
            </a:extLst>
          </p:cNvPr>
          <p:cNvSpPr>
            <a:spLocks noGrp="1"/>
          </p:cNvSpPr>
          <p:nvPr>
            <p:ph type="sldNum" sz="quarter" idx="12"/>
          </p:nvPr>
        </p:nvSpPr>
        <p:spPr/>
        <p:txBody>
          <a:bodyPr/>
          <a:lstStyle/>
          <a:p>
            <a:fld id="{FD3CB170-F66F-4AA2-A0B1-F5DFF409A3F7}" type="slidenum">
              <a:rPr lang="en-US" smtClean="0"/>
              <a:t>18</a:t>
            </a:fld>
            <a:endParaRPr lang="en-US"/>
          </a:p>
        </p:txBody>
      </p:sp>
    </p:spTree>
    <p:extLst>
      <p:ext uri="{BB962C8B-B14F-4D97-AF65-F5344CB8AC3E}">
        <p14:creationId xmlns:p14="http://schemas.microsoft.com/office/powerpoint/2010/main" val="1072177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018D3-0C3C-4EC6-9577-29A964B56518}"/>
              </a:ext>
            </a:extLst>
          </p:cNvPr>
          <p:cNvSpPr>
            <a:spLocks noGrp="1"/>
          </p:cNvSpPr>
          <p:nvPr>
            <p:ph type="title"/>
          </p:nvPr>
        </p:nvSpPr>
        <p:spPr>
          <a:xfrm>
            <a:off x="646111" y="452718"/>
            <a:ext cx="9404723" cy="767687"/>
          </a:xfrm>
        </p:spPr>
        <p:txBody>
          <a:bodyPr/>
          <a:lstStyle/>
          <a:p>
            <a:r>
              <a:rPr lang="en-US" dirty="0"/>
              <a:t>Analysis By Variable</a:t>
            </a:r>
          </a:p>
        </p:txBody>
      </p:sp>
      <p:sp>
        <p:nvSpPr>
          <p:cNvPr id="4" name="Slide Number Placeholder 3">
            <a:extLst>
              <a:ext uri="{FF2B5EF4-FFF2-40B4-BE49-F238E27FC236}">
                <a16:creationId xmlns:a16="http://schemas.microsoft.com/office/drawing/2014/main" id="{5F05F33E-90DD-45D0-A000-ED2EA17579C8}"/>
              </a:ext>
            </a:extLst>
          </p:cNvPr>
          <p:cNvSpPr>
            <a:spLocks noGrp="1"/>
          </p:cNvSpPr>
          <p:nvPr>
            <p:ph type="sldNum" sz="quarter" idx="12"/>
          </p:nvPr>
        </p:nvSpPr>
        <p:spPr/>
        <p:txBody>
          <a:bodyPr/>
          <a:lstStyle/>
          <a:p>
            <a:fld id="{FD3CB170-F66F-4AA2-A0B1-F5DFF409A3F7}" type="slidenum">
              <a:rPr lang="en-US" smtClean="0"/>
              <a:t>19</a:t>
            </a:fld>
            <a:endParaRPr lang="en-US"/>
          </a:p>
        </p:txBody>
      </p:sp>
      <p:sp>
        <p:nvSpPr>
          <p:cNvPr id="6" name="TextBox 5">
            <a:extLst>
              <a:ext uri="{FF2B5EF4-FFF2-40B4-BE49-F238E27FC236}">
                <a16:creationId xmlns:a16="http://schemas.microsoft.com/office/drawing/2014/main" id="{55EBBE77-3ECC-411D-A3C6-3D770281CAE9}"/>
              </a:ext>
            </a:extLst>
          </p:cNvPr>
          <p:cNvSpPr txBox="1"/>
          <p:nvPr/>
        </p:nvSpPr>
        <p:spPr>
          <a:xfrm>
            <a:off x="1779584" y="2238726"/>
            <a:ext cx="1643865" cy="369332"/>
          </a:xfrm>
          <a:prstGeom prst="rect">
            <a:avLst/>
          </a:prstGeom>
          <a:noFill/>
        </p:spPr>
        <p:txBody>
          <a:bodyPr wrap="square" rtlCol="0">
            <a:spAutoFit/>
          </a:bodyPr>
          <a:lstStyle/>
          <a:p>
            <a:r>
              <a:rPr lang="en-US" dirty="0"/>
              <a:t>Alcohol </a:t>
            </a:r>
          </a:p>
        </p:txBody>
      </p:sp>
      <p:sp>
        <p:nvSpPr>
          <p:cNvPr id="7" name="TextBox 6">
            <a:extLst>
              <a:ext uri="{FF2B5EF4-FFF2-40B4-BE49-F238E27FC236}">
                <a16:creationId xmlns:a16="http://schemas.microsoft.com/office/drawing/2014/main" id="{836E5728-6A15-41B0-9188-877E2D3B02FF}"/>
              </a:ext>
            </a:extLst>
          </p:cNvPr>
          <p:cNvSpPr txBox="1"/>
          <p:nvPr/>
        </p:nvSpPr>
        <p:spPr>
          <a:xfrm>
            <a:off x="5174748" y="2222815"/>
            <a:ext cx="1842499" cy="369332"/>
          </a:xfrm>
          <a:prstGeom prst="rect">
            <a:avLst/>
          </a:prstGeom>
          <a:noFill/>
        </p:spPr>
        <p:txBody>
          <a:bodyPr wrap="square" rtlCol="0">
            <a:spAutoFit/>
          </a:bodyPr>
          <a:lstStyle/>
          <a:p>
            <a:r>
              <a:rPr lang="en-US" dirty="0"/>
              <a:t>Residual Sugar</a:t>
            </a:r>
          </a:p>
        </p:txBody>
      </p:sp>
      <p:sp>
        <p:nvSpPr>
          <p:cNvPr id="8" name="TextBox 7">
            <a:extLst>
              <a:ext uri="{FF2B5EF4-FFF2-40B4-BE49-F238E27FC236}">
                <a16:creationId xmlns:a16="http://schemas.microsoft.com/office/drawing/2014/main" id="{C712BC28-127A-4ED0-8E16-42F54AD4BE63}"/>
              </a:ext>
            </a:extLst>
          </p:cNvPr>
          <p:cNvSpPr txBox="1"/>
          <p:nvPr/>
        </p:nvSpPr>
        <p:spPr>
          <a:xfrm>
            <a:off x="9026512" y="2146358"/>
            <a:ext cx="1150705" cy="369332"/>
          </a:xfrm>
          <a:prstGeom prst="rect">
            <a:avLst/>
          </a:prstGeom>
          <a:noFill/>
        </p:spPr>
        <p:txBody>
          <a:bodyPr wrap="square" rtlCol="0">
            <a:spAutoFit/>
          </a:bodyPr>
          <a:lstStyle/>
          <a:p>
            <a:r>
              <a:rPr lang="en-US" dirty="0"/>
              <a:t>pH</a:t>
            </a:r>
          </a:p>
        </p:txBody>
      </p:sp>
      <p:sp>
        <p:nvSpPr>
          <p:cNvPr id="11" name="TextBox 10">
            <a:extLst>
              <a:ext uri="{FF2B5EF4-FFF2-40B4-BE49-F238E27FC236}">
                <a16:creationId xmlns:a16="http://schemas.microsoft.com/office/drawing/2014/main" id="{E36B047B-602E-4763-95F0-07EE3E8D31DD}"/>
              </a:ext>
            </a:extLst>
          </p:cNvPr>
          <p:cNvSpPr txBox="1"/>
          <p:nvPr/>
        </p:nvSpPr>
        <p:spPr>
          <a:xfrm>
            <a:off x="646111" y="1500027"/>
            <a:ext cx="9309547" cy="646331"/>
          </a:xfrm>
          <a:prstGeom prst="rect">
            <a:avLst/>
          </a:prstGeom>
          <a:noFill/>
        </p:spPr>
        <p:txBody>
          <a:bodyPr wrap="square" rtlCol="0">
            <a:spAutoFit/>
          </a:bodyPr>
          <a:lstStyle/>
          <a:p>
            <a:pPr marL="285750" indent="-285750">
              <a:buFont typeface="Arial" panose="020B0604020202020204" pitchFamily="34" charset="0"/>
              <a:buChar char="•"/>
            </a:pPr>
            <a:r>
              <a:rPr lang="en-US" dirty="0"/>
              <a:t>Using the AIC and p-value variables selection models, I want to analyze the affect of Alcohol, Residual Sugar, and pH on wine quality </a:t>
            </a:r>
          </a:p>
        </p:txBody>
      </p:sp>
      <p:pic>
        <p:nvPicPr>
          <p:cNvPr id="13" name="Picture 12" descr="A picture containing text, receipt&#10;&#10;Description automatically generated">
            <a:extLst>
              <a:ext uri="{FF2B5EF4-FFF2-40B4-BE49-F238E27FC236}">
                <a16:creationId xmlns:a16="http://schemas.microsoft.com/office/drawing/2014/main" id="{110484AC-3D90-4566-B0C6-85EFFF5691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3449" y="4937675"/>
            <a:ext cx="5345100" cy="1769959"/>
          </a:xfrm>
          <a:prstGeom prst="rect">
            <a:avLst/>
          </a:prstGeom>
        </p:spPr>
      </p:pic>
      <p:sp>
        <p:nvSpPr>
          <p:cNvPr id="14" name="TextBox 13">
            <a:extLst>
              <a:ext uri="{FF2B5EF4-FFF2-40B4-BE49-F238E27FC236}">
                <a16:creationId xmlns:a16="http://schemas.microsoft.com/office/drawing/2014/main" id="{16371A5B-9A36-4B91-B1E6-D838AE9B3A6C}"/>
              </a:ext>
            </a:extLst>
          </p:cNvPr>
          <p:cNvSpPr txBox="1"/>
          <p:nvPr/>
        </p:nvSpPr>
        <p:spPr>
          <a:xfrm>
            <a:off x="812372" y="2592147"/>
            <a:ext cx="3205537" cy="2308324"/>
          </a:xfrm>
          <a:prstGeom prst="rect">
            <a:avLst/>
          </a:prstGeom>
          <a:noFill/>
        </p:spPr>
        <p:txBody>
          <a:bodyPr wrap="square" rtlCol="0">
            <a:spAutoFit/>
          </a:bodyPr>
          <a:lstStyle/>
          <a:p>
            <a:pPr marL="285750" indent="-285750">
              <a:buFont typeface="Wingdings" panose="05000000000000000000" pitchFamily="2" charset="2"/>
              <a:buChar char="q"/>
            </a:pPr>
            <a:r>
              <a:rPr lang="en-US" dirty="0"/>
              <a:t>Coefficient = .7823</a:t>
            </a:r>
          </a:p>
          <a:p>
            <a:pPr marL="285750" indent="-285750">
              <a:buFont typeface="Wingdings" panose="05000000000000000000" pitchFamily="2" charset="2"/>
              <a:buChar char="q"/>
            </a:pPr>
            <a:r>
              <a:rPr lang="en-US" dirty="0"/>
              <a:t>Alcohol has a positive relationship with wine quality. </a:t>
            </a:r>
          </a:p>
          <a:p>
            <a:pPr marL="285750" indent="-285750">
              <a:buFont typeface="Wingdings" panose="05000000000000000000" pitchFamily="2" charset="2"/>
              <a:buChar char="q"/>
            </a:pPr>
            <a:r>
              <a:rPr lang="en-US" dirty="0"/>
              <a:t>For each unit increase of alcohol, the log odds of wine quality improves by .7823. </a:t>
            </a:r>
          </a:p>
        </p:txBody>
      </p:sp>
      <p:sp>
        <p:nvSpPr>
          <p:cNvPr id="17" name="TextBox 16">
            <a:extLst>
              <a:ext uri="{FF2B5EF4-FFF2-40B4-BE49-F238E27FC236}">
                <a16:creationId xmlns:a16="http://schemas.microsoft.com/office/drawing/2014/main" id="{4D180DF2-3DC1-4B66-B098-790708611367}"/>
              </a:ext>
            </a:extLst>
          </p:cNvPr>
          <p:cNvSpPr txBox="1"/>
          <p:nvPr/>
        </p:nvSpPr>
        <p:spPr>
          <a:xfrm>
            <a:off x="4493228" y="2592147"/>
            <a:ext cx="3205537" cy="2308324"/>
          </a:xfrm>
          <a:prstGeom prst="rect">
            <a:avLst/>
          </a:prstGeom>
          <a:noFill/>
        </p:spPr>
        <p:txBody>
          <a:bodyPr wrap="square">
            <a:spAutoFit/>
          </a:bodyPr>
          <a:lstStyle/>
          <a:p>
            <a:pPr marL="285750" indent="-285750">
              <a:buFont typeface="Wingdings" panose="05000000000000000000" pitchFamily="2" charset="2"/>
              <a:buChar char="q"/>
            </a:pPr>
            <a:r>
              <a:rPr lang="en-US" dirty="0"/>
              <a:t>Coefficient = .2328</a:t>
            </a:r>
          </a:p>
          <a:p>
            <a:pPr marL="285750" indent="-285750">
              <a:buFont typeface="Wingdings" panose="05000000000000000000" pitchFamily="2" charset="2"/>
              <a:buChar char="q"/>
            </a:pPr>
            <a:r>
              <a:rPr lang="en-US" dirty="0"/>
              <a:t>Residual Sugar has a positive relationship with wine quality. </a:t>
            </a:r>
          </a:p>
          <a:p>
            <a:pPr marL="285750" indent="-285750">
              <a:buFont typeface="Wingdings" panose="05000000000000000000" pitchFamily="2" charset="2"/>
              <a:buChar char="q"/>
            </a:pPr>
            <a:r>
              <a:rPr lang="en-US" dirty="0"/>
              <a:t>For each unit increase of alcohol, the log odds wine quality improves by .2328. </a:t>
            </a:r>
          </a:p>
        </p:txBody>
      </p:sp>
      <p:sp>
        <p:nvSpPr>
          <p:cNvPr id="18" name="TextBox 17">
            <a:extLst>
              <a:ext uri="{FF2B5EF4-FFF2-40B4-BE49-F238E27FC236}">
                <a16:creationId xmlns:a16="http://schemas.microsoft.com/office/drawing/2014/main" id="{0C96501A-1693-45C3-807B-CA23BC373694}"/>
              </a:ext>
            </a:extLst>
          </p:cNvPr>
          <p:cNvSpPr txBox="1"/>
          <p:nvPr/>
        </p:nvSpPr>
        <p:spPr>
          <a:xfrm>
            <a:off x="8011682" y="2515690"/>
            <a:ext cx="2876764" cy="2031325"/>
          </a:xfrm>
          <a:prstGeom prst="rect">
            <a:avLst/>
          </a:prstGeom>
          <a:noFill/>
        </p:spPr>
        <p:txBody>
          <a:bodyPr wrap="square" rtlCol="0">
            <a:spAutoFit/>
          </a:bodyPr>
          <a:lstStyle/>
          <a:p>
            <a:pPr marL="285750" indent="-285750">
              <a:buFont typeface="Wingdings" panose="05000000000000000000" pitchFamily="2" charset="2"/>
              <a:buChar char="q"/>
            </a:pPr>
            <a:r>
              <a:rPr lang="en-US" dirty="0"/>
              <a:t>pH was removed by the process of variable selection. </a:t>
            </a:r>
          </a:p>
          <a:p>
            <a:pPr marL="285750" indent="-285750">
              <a:buFont typeface="Wingdings" panose="05000000000000000000" pitchFamily="2" charset="2"/>
              <a:buChar char="q"/>
            </a:pPr>
            <a:r>
              <a:rPr lang="en-US" dirty="0"/>
              <a:t>pH will have no impact on our prediction using this model. </a:t>
            </a:r>
          </a:p>
        </p:txBody>
      </p:sp>
    </p:spTree>
    <p:extLst>
      <p:ext uri="{BB962C8B-B14F-4D97-AF65-F5344CB8AC3E}">
        <p14:creationId xmlns:p14="http://schemas.microsoft.com/office/powerpoint/2010/main" val="3867210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27642-4B6E-4138-A8EB-600438F8E6CA}"/>
              </a:ext>
            </a:extLst>
          </p:cNvPr>
          <p:cNvSpPr>
            <a:spLocks noGrp="1"/>
          </p:cNvSpPr>
          <p:nvPr>
            <p:ph type="title"/>
          </p:nvPr>
        </p:nvSpPr>
        <p:spPr/>
        <p:txBody>
          <a:bodyPr/>
          <a:lstStyle/>
          <a:p>
            <a:r>
              <a:rPr lang="en-US" dirty="0"/>
              <a:t>Introduction</a:t>
            </a:r>
          </a:p>
        </p:txBody>
      </p:sp>
      <p:pic>
        <p:nvPicPr>
          <p:cNvPr id="6" name="Content Placeholder 5" descr="Text&#10;&#10;Description automatically generated with low confidence">
            <a:extLst>
              <a:ext uri="{FF2B5EF4-FFF2-40B4-BE49-F238E27FC236}">
                <a16:creationId xmlns:a16="http://schemas.microsoft.com/office/drawing/2014/main" id="{6AB21D87-84ED-419F-B5B8-3322F67944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1477" y="2357161"/>
            <a:ext cx="9094122" cy="3513222"/>
          </a:xfrm>
        </p:spPr>
      </p:pic>
      <p:sp>
        <p:nvSpPr>
          <p:cNvPr id="4" name="Slide Number Placeholder 3">
            <a:extLst>
              <a:ext uri="{FF2B5EF4-FFF2-40B4-BE49-F238E27FC236}">
                <a16:creationId xmlns:a16="http://schemas.microsoft.com/office/drawing/2014/main" id="{E8B847ED-AAC7-4998-8458-213E591C4067}"/>
              </a:ext>
            </a:extLst>
          </p:cNvPr>
          <p:cNvSpPr>
            <a:spLocks noGrp="1"/>
          </p:cNvSpPr>
          <p:nvPr>
            <p:ph type="sldNum" sz="quarter" idx="12"/>
          </p:nvPr>
        </p:nvSpPr>
        <p:spPr/>
        <p:txBody>
          <a:bodyPr/>
          <a:lstStyle/>
          <a:p>
            <a:fld id="{FD3CB170-F66F-4AA2-A0B1-F5DFF409A3F7}" type="slidenum">
              <a:rPr lang="en-US" smtClean="0"/>
              <a:t>2</a:t>
            </a:fld>
            <a:endParaRPr lang="en-US"/>
          </a:p>
        </p:txBody>
      </p:sp>
    </p:spTree>
    <p:extLst>
      <p:ext uri="{BB962C8B-B14F-4D97-AF65-F5344CB8AC3E}">
        <p14:creationId xmlns:p14="http://schemas.microsoft.com/office/powerpoint/2010/main" val="2896970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E6C49-FCE2-40F2-B954-116B0604A7E9}"/>
              </a:ext>
            </a:extLst>
          </p:cNvPr>
          <p:cNvSpPr>
            <a:spLocks noGrp="1"/>
          </p:cNvSpPr>
          <p:nvPr>
            <p:ph type="title"/>
          </p:nvPr>
        </p:nvSpPr>
        <p:spPr/>
        <p:txBody>
          <a:bodyPr/>
          <a:lstStyle/>
          <a:p>
            <a:r>
              <a:rPr lang="en-US" dirty="0"/>
              <a:t>Sensitivity vs. Specificity</a:t>
            </a:r>
          </a:p>
        </p:txBody>
      </p:sp>
      <p:pic>
        <p:nvPicPr>
          <p:cNvPr id="6" name="Content Placeholder 5" descr="Table&#10;&#10;Description automatically generated">
            <a:extLst>
              <a:ext uri="{FF2B5EF4-FFF2-40B4-BE49-F238E27FC236}">
                <a16:creationId xmlns:a16="http://schemas.microsoft.com/office/drawing/2014/main" id="{E70F8AB0-DD97-4B5E-81F6-6AFFEF4C39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5302" y="1598688"/>
            <a:ext cx="5239620" cy="1979412"/>
          </a:xfrm>
        </p:spPr>
      </p:pic>
      <p:sp>
        <p:nvSpPr>
          <p:cNvPr id="4" name="Slide Number Placeholder 3">
            <a:extLst>
              <a:ext uri="{FF2B5EF4-FFF2-40B4-BE49-F238E27FC236}">
                <a16:creationId xmlns:a16="http://schemas.microsoft.com/office/drawing/2014/main" id="{0664B550-4A5F-4BE4-A394-A47EDD0E8D6A}"/>
              </a:ext>
            </a:extLst>
          </p:cNvPr>
          <p:cNvSpPr>
            <a:spLocks noGrp="1"/>
          </p:cNvSpPr>
          <p:nvPr>
            <p:ph type="sldNum" sz="quarter" idx="12"/>
          </p:nvPr>
        </p:nvSpPr>
        <p:spPr/>
        <p:txBody>
          <a:bodyPr/>
          <a:lstStyle/>
          <a:p>
            <a:fld id="{FD3CB170-F66F-4AA2-A0B1-F5DFF409A3F7}" type="slidenum">
              <a:rPr lang="en-US" smtClean="0"/>
              <a:t>20</a:t>
            </a:fld>
            <a:endParaRPr lang="en-US"/>
          </a:p>
        </p:txBody>
      </p:sp>
      <p:sp>
        <p:nvSpPr>
          <p:cNvPr id="7" name="TextBox 6">
            <a:extLst>
              <a:ext uri="{FF2B5EF4-FFF2-40B4-BE49-F238E27FC236}">
                <a16:creationId xmlns:a16="http://schemas.microsoft.com/office/drawing/2014/main" id="{83C71BB9-378D-4919-A2E3-46782FA8F79F}"/>
              </a:ext>
            </a:extLst>
          </p:cNvPr>
          <p:cNvSpPr txBox="1"/>
          <p:nvPr/>
        </p:nvSpPr>
        <p:spPr>
          <a:xfrm>
            <a:off x="1059748" y="2422781"/>
            <a:ext cx="5325554" cy="707886"/>
          </a:xfrm>
          <a:prstGeom prst="rect">
            <a:avLst/>
          </a:prstGeom>
          <a:noFill/>
        </p:spPr>
        <p:txBody>
          <a:bodyPr wrap="square" rtlCol="0">
            <a:spAutoFit/>
          </a:bodyPr>
          <a:lstStyle/>
          <a:p>
            <a:pPr marL="285750" indent="-285750">
              <a:buFont typeface="Wingdings" panose="05000000000000000000" pitchFamily="2" charset="2"/>
              <a:buChar char="v"/>
            </a:pPr>
            <a:r>
              <a:rPr lang="en-US" sz="2000" u="sng" dirty="0"/>
              <a:t>Sensitivity</a:t>
            </a:r>
            <a:r>
              <a:rPr lang="en-US" sz="2000" dirty="0"/>
              <a:t>: 1336/(1336+46) = .967 </a:t>
            </a:r>
          </a:p>
          <a:p>
            <a:pPr marL="285750" indent="-285750">
              <a:buFont typeface="Wingdings" panose="05000000000000000000" pitchFamily="2" charset="2"/>
              <a:buChar char="v"/>
            </a:pPr>
            <a:r>
              <a:rPr lang="en-US" sz="2000" u="sng" dirty="0"/>
              <a:t>Specificity</a:t>
            </a:r>
            <a:r>
              <a:rPr lang="en-US" sz="2000" dirty="0"/>
              <a:t>: 72/(72+145) = .332</a:t>
            </a:r>
          </a:p>
        </p:txBody>
      </p:sp>
      <p:sp>
        <p:nvSpPr>
          <p:cNvPr id="8" name="TextBox 7">
            <a:extLst>
              <a:ext uri="{FF2B5EF4-FFF2-40B4-BE49-F238E27FC236}">
                <a16:creationId xmlns:a16="http://schemas.microsoft.com/office/drawing/2014/main" id="{FC85F689-7D49-449C-8A9E-40C782D23C70}"/>
              </a:ext>
            </a:extLst>
          </p:cNvPr>
          <p:cNvSpPr txBox="1"/>
          <p:nvPr/>
        </p:nvSpPr>
        <p:spPr>
          <a:xfrm>
            <a:off x="646111" y="1499305"/>
            <a:ext cx="4974957" cy="707886"/>
          </a:xfrm>
          <a:prstGeom prst="rect">
            <a:avLst/>
          </a:prstGeom>
          <a:noFill/>
        </p:spPr>
        <p:txBody>
          <a:bodyPr wrap="square" rtlCol="0">
            <a:spAutoFit/>
          </a:bodyPr>
          <a:lstStyle/>
          <a:p>
            <a:r>
              <a:rPr lang="en-US" sz="2000" b="1" dirty="0"/>
              <a:t>Using our prediction matrix to calculate sensitivity and specificity</a:t>
            </a:r>
            <a:r>
              <a:rPr lang="en-US" sz="2000" dirty="0"/>
              <a:t>:</a:t>
            </a:r>
          </a:p>
        </p:txBody>
      </p:sp>
      <p:sp>
        <p:nvSpPr>
          <p:cNvPr id="10" name="TextBox 9">
            <a:extLst>
              <a:ext uri="{FF2B5EF4-FFF2-40B4-BE49-F238E27FC236}">
                <a16:creationId xmlns:a16="http://schemas.microsoft.com/office/drawing/2014/main" id="{801F37FC-C468-4EC0-97F3-DF122528C82B}"/>
              </a:ext>
            </a:extLst>
          </p:cNvPr>
          <p:cNvSpPr txBox="1"/>
          <p:nvPr/>
        </p:nvSpPr>
        <p:spPr>
          <a:xfrm>
            <a:off x="410723" y="3435092"/>
            <a:ext cx="54864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We have very high sensitivity but poor specificity. </a:t>
            </a:r>
          </a:p>
          <a:p>
            <a:pPr marL="742950" lvl="1" indent="-285750">
              <a:buFont typeface="Arial" panose="020B0604020202020204" pitchFamily="34" charset="0"/>
              <a:buChar char="•"/>
            </a:pPr>
            <a:r>
              <a:rPr lang="en-US" dirty="0"/>
              <a:t>This means a lot of good wines are going unnoticed.</a:t>
            </a:r>
          </a:p>
          <a:p>
            <a:pPr marL="285750" indent="-285750">
              <a:buFont typeface="Arial" panose="020B0604020202020204" pitchFamily="34" charset="0"/>
              <a:buChar char="•"/>
            </a:pPr>
            <a:r>
              <a:rPr lang="en-US" dirty="0"/>
              <a:t>We want to find more of the excellent wines with our predictions:</a:t>
            </a:r>
          </a:p>
          <a:p>
            <a:pPr marL="742950" lvl="1" indent="-285750">
              <a:buFont typeface="Arial" panose="020B0604020202020204" pitchFamily="34" charset="0"/>
              <a:buChar char="•"/>
            </a:pPr>
            <a:r>
              <a:rPr lang="en-US" dirty="0"/>
              <a:t>This can be done by lowering the probability threshold for predicting excellent wines. </a:t>
            </a:r>
          </a:p>
          <a:p>
            <a:pPr marL="742950" lvl="1" indent="-285750">
              <a:buFont typeface="Arial" panose="020B0604020202020204" pitchFamily="34" charset="0"/>
              <a:buChar char="•"/>
            </a:pPr>
            <a:r>
              <a:rPr lang="en-US" dirty="0"/>
              <a:t>This will come at the cost of a lower sensitivity.</a:t>
            </a:r>
          </a:p>
        </p:txBody>
      </p:sp>
      <p:sp>
        <p:nvSpPr>
          <p:cNvPr id="11" name="TextBox 10">
            <a:extLst>
              <a:ext uri="{FF2B5EF4-FFF2-40B4-BE49-F238E27FC236}">
                <a16:creationId xmlns:a16="http://schemas.microsoft.com/office/drawing/2014/main" id="{4FC491E1-229A-40DB-B9AE-6C22E5F872CB}"/>
              </a:ext>
            </a:extLst>
          </p:cNvPr>
          <p:cNvSpPr txBox="1"/>
          <p:nvPr/>
        </p:nvSpPr>
        <p:spPr>
          <a:xfrm>
            <a:off x="7284202" y="1200350"/>
            <a:ext cx="4029559" cy="369332"/>
          </a:xfrm>
          <a:prstGeom prst="rect">
            <a:avLst/>
          </a:prstGeom>
          <a:noFill/>
        </p:spPr>
        <p:txBody>
          <a:bodyPr wrap="square" rtlCol="0">
            <a:spAutoFit/>
          </a:bodyPr>
          <a:lstStyle/>
          <a:p>
            <a:r>
              <a:rPr lang="en-US" b="1" u="sng" dirty="0"/>
              <a:t>Using 0.5 probability threshold </a:t>
            </a:r>
          </a:p>
        </p:txBody>
      </p:sp>
      <p:pic>
        <p:nvPicPr>
          <p:cNvPr id="13" name="Picture 12" descr="Table&#10;&#10;Description automatically generated">
            <a:extLst>
              <a:ext uri="{FF2B5EF4-FFF2-40B4-BE49-F238E27FC236}">
                <a16:creationId xmlns:a16="http://schemas.microsoft.com/office/drawing/2014/main" id="{C8273E8F-0703-4E2A-B246-266760132D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6683" y="4294091"/>
            <a:ext cx="5476857" cy="2111191"/>
          </a:xfrm>
          <a:prstGeom prst="rect">
            <a:avLst/>
          </a:prstGeom>
        </p:spPr>
      </p:pic>
      <p:sp>
        <p:nvSpPr>
          <p:cNvPr id="14" name="TextBox 13">
            <a:extLst>
              <a:ext uri="{FF2B5EF4-FFF2-40B4-BE49-F238E27FC236}">
                <a16:creationId xmlns:a16="http://schemas.microsoft.com/office/drawing/2014/main" id="{802A64D5-1F0D-4FCB-BCD8-7C5496A3FDCB}"/>
              </a:ext>
            </a:extLst>
          </p:cNvPr>
          <p:cNvSpPr txBox="1"/>
          <p:nvPr/>
        </p:nvSpPr>
        <p:spPr>
          <a:xfrm>
            <a:off x="7284202" y="3924759"/>
            <a:ext cx="4603959" cy="369332"/>
          </a:xfrm>
          <a:prstGeom prst="rect">
            <a:avLst/>
          </a:prstGeom>
          <a:noFill/>
        </p:spPr>
        <p:txBody>
          <a:bodyPr wrap="square" rtlCol="0">
            <a:spAutoFit/>
          </a:bodyPr>
          <a:lstStyle/>
          <a:p>
            <a:r>
              <a:rPr lang="en-US" b="1" u="sng" dirty="0"/>
              <a:t>Using 0.3 probability threshold</a:t>
            </a:r>
          </a:p>
        </p:txBody>
      </p:sp>
    </p:spTree>
    <p:extLst>
      <p:ext uri="{BB962C8B-B14F-4D97-AF65-F5344CB8AC3E}">
        <p14:creationId xmlns:p14="http://schemas.microsoft.com/office/powerpoint/2010/main" val="711147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63572BA-66CD-4D3B-BCBE-527DAEA755FF}"/>
              </a:ext>
            </a:extLst>
          </p:cNvPr>
          <p:cNvSpPr>
            <a:spLocks noGrp="1"/>
          </p:cNvSpPr>
          <p:nvPr>
            <p:ph type="title"/>
          </p:nvPr>
        </p:nvSpPr>
        <p:spPr>
          <a:xfrm>
            <a:off x="647701" y="1454964"/>
            <a:ext cx="4799009" cy="3308840"/>
          </a:xfrm>
        </p:spPr>
        <p:txBody>
          <a:bodyPr vert="horz" lIns="91440" tIns="45720" rIns="91440" bIns="45720" rtlCol="0" anchor="b">
            <a:normAutofit/>
          </a:bodyPr>
          <a:lstStyle/>
          <a:p>
            <a:r>
              <a:rPr lang="en-US" sz="7200" dirty="0"/>
              <a:t>ROC Curve</a:t>
            </a:r>
          </a:p>
        </p:txBody>
      </p:sp>
      <p:pic>
        <p:nvPicPr>
          <p:cNvPr id="6" name="Content Placeholder 5">
            <a:extLst>
              <a:ext uri="{FF2B5EF4-FFF2-40B4-BE49-F238E27FC236}">
                <a16:creationId xmlns:a16="http://schemas.microsoft.com/office/drawing/2014/main" id="{4747580A-3AB4-4C45-9408-72404BDEFD55}"/>
              </a:ext>
            </a:extLst>
          </p:cNvPr>
          <p:cNvPicPr>
            <a:picLocks noGrp="1" noChangeAspect="1"/>
          </p:cNvPicPr>
          <p:nvPr>
            <p:ph idx="1"/>
          </p:nvPr>
        </p:nvPicPr>
        <p:blipFill rotWithShape="1">
          <a:blip r:embed="rId7"/>
          <a:srcRect r="1" b="15367"/>
          <a:stretch/>
        </p:blipFill>
        <p:spPr>
          <a:xfrm>
            <a:off x="6094411" y="10"/>
            <a:ext cx="6097590" cy="6857990"/>
          </a:xfrm>
          <a:prstGeom prst="rect">
            <a:avLst/>
          </a:prstGeom>
        </p:spPr>
      </p:pic>
      <p:sp>
        <p:nvSpPr>
          <p:cNvPr id="23" name="Rectangle 22">
            <a:extLst>
              <a:ext uri="{FF2B5EF4-FFF2-40B4-BE49-F238E27FC236}">
                <a16:creationId xmlns:a16="http://schemas.microsoft.com/office/drawing/2014/main" id="{4A5788BB-481F-4FC7-AD49-73D20DDD6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05695D09-E20F-4617-A886-51B5AE99B3FE}"/>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FD3CB170-F66F-4AA2-A0B1-F5DFF409A3F7}" type="slidenum">
              <a:rPr lang="en-US" smtClean="0"/>
              <a:pPr defTabSz="914400">
                <a:spcAft>
                  <a:spcPts val="600"/>
                </a:spcAft>
              </a:pPr>
              <a:t>21</a:t>
            </a:fld>
            <a:endParaRPr lang="en-US"/>
          </a:p>
        </p:txBody>
      </p:sp>
    </p:spTree>
    <p:extLst>
      <p:ext uri="{BB962C8B-B14F-4D97-AF65-F5344CB8AC3E}">
        <p14:creationId xmlns:p14="http://schemas.microsoft.com/office/powerpoint/2010/main" val="234871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0743-BBDC-4517-89E0-ACD7D0A1A041}"/>
              </a:ext>
            </a:extLst>
          </p:cNvPr>
          <p:cNvSpPr>
            <a:spLocks noGrp="1"/>
          </p:cNvSpPr>
          <p:nvPr>
            <p:ph type="title"/>
          </p:nvPr>
        </p:nvSpPr>
        <p:spPr>
          <a:xfrm>
            <a:off x="588607" y="646238"/>
            <a:ext cx="9404723" cy="1400530"/>
          </a:xfrm>
        </p:spPr>
        <p:txBody>
          <a:bodyPr/>
          <a:lstStyle/>
          <a:p>
            <a:r>
              <a:rPr lang="en-US" dirty="0"/>
              <a:t>Testing The Model</a:t>
            </a:r>
          </a:p>
        </p:txBody>
      </p:sp>
      <p:pic>
        <p:nvPicPr>
          <p:cNvPr id="6" name="Content Placeholder 5" descr="A picture containing text&#10;&#10;Description automatically generated">
            <a:extLst>
              <a:ext uri="{FF2B5EF4-FFF2-40B4-BE49-F238E27FC236}">
                <a16:creationId xmlns:a16="http://schemas.microsoft.com/office/drawing/2014/main" id="{4819EAF9-0636-4429-B63C-F756D5BE93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292" y="2085083"/>
            <a:ext cx="6807200" cy="1587500"/>
          </a:xfrm>
        </p:spPr>
      </p:pic>
      <p:sp>
        <p:nvSpPr>
          <p:cNvPr id="4" name="Slide Number Placeholder 3">
            <a:extLst>
              <a:ext uri="{FF2B5EF4-FFF2-40B4-BE49-F238E27FC236}">
                <a16:creationId xmlns:a16="http://schemas.microsoft.com/office/drawing/2014/main" id="{E7AA1A24-75F0-439F-B3E7-634F4E1BD9EF}"/>
              </a:ext>
            </a:extLst>
          </p:cNvPr>
          <p:cNvSpPr>
            <a:spLocks noGrp="1"/>
          </p:cNvSpPr>
          <p:nvPr>
            <p:ph type="sldNum" sz="quarter" idx="12"/>
          </p:nvPr>
        </p:nvSpPr>
        <p:spPr/>
        <p:txBody>
          <a:bodyPr/>
          <a:lstStyle/>
          <a:p>
            <a:fld id="{FD3CB170-F66F-4AA2-A0B1-F5DFF409A3F7}" type="slidenum">
              <a:rPr lang="en-US" smtClean="0"/>
              <a:t>22</a:t>
            </a:fld>
            <a:endParaRPr lang="en-US"/>
          </a:p>
        </p:txBody>
      </p:sp>
      <p:pic>
        <p:nvPicPr>
          <p:cNvPr id="8" name="Picture 7" descr="Graphical user interface, text, application&#10;&#10;Description automatically generated with medium confidence">
            <a:extLst>
              <a:ext uri="{FF2B5EF4-FFF2-40B4-BE49-F238E27FC236}">
                <a16:creationId xmlns:a16="http://schemas.microsoft.com/office/drawing/2014/main" id="{745BFC2B-40A7-41F5-B3FD-853483BD9C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292" y="4155831"/>
            <a:ext cx="6807200" cy="1766421"/>
          </a:xfrm>
          <a:prstGeom prst="rect">
            <a:avLst/>
          </a:prstGeom>
        </p:spPr>
      </p:pic>
      <p:sp>
        <p:nvSpPr>
          <p:cNvPr id="13" name="TextBox 12">
            <a:extLst>
              <a:ext uri="{FF2B5EF4-FFF2-40B4-BE49-F238E27FC236}">
                <a16:creationId xmlns:a16="http://schemas.microsoft.com/office/drawing/2014/main" id="{C9059CAD-5515-4325-887C-635A0110250F}"/>
              </a:ext>
            </a:extLst>
          </p:cNvPr>
          <p:cNvSpPr txBox="1"/>
          <p:nvPr/>
        </p:nvSpPr>
        <p:spPr>
          <a:xfrm>
            <a:off x="7815209" y="1224331"/>
            <a:ext cx="3998259" cy="5355312"/>
          </a:xfrm>
          <a:prstGeom prst="rect">
            <a:avLst/>
          </a:prstGeom>
          <a:noFill/>
        </p:spPr>
        <p:txBody>
          <a:bodyPr wrap="square" rtlCol="0">
            <a:spAutoFit/>
          </a:bodyPr>
          <a:lstStyle/>
          <a:p>
            <a:pPr marL="285750" indent="-285750">
              <a:buFont typeface="Arial" panose="020B0604020202020204" pitchFamily="34" charset="0"/>
              <a:buChar char="•"/>
            </a:pPr>
            <a:r>
              <a:rPr lang="en-US" dirty="0"/>
              <a:t>The first observation has a quality rating of 5 which is not considered excellent. </a:t>
            </a:r>
          </a:p>
          <a:p>
            <a:pPr marL="742950" lvl="1" indent="-285750">
              <a:buFont typeface="Arial" panose="020B0604020202020204" pitchFamily="34" charset="0"/>
              <a:buChar char="•"/>
            </a:pPr>
            <a:r>
              <a:rPr lang="en-US" dirty="0"/>
              <a:t>Our final model predicted there is somewhere near a 1% chance it is excellent. </a:t>
            </a:r>
          </a:p>
          <a:p>
            <a:pPr marL="742950" lvl="1" indent="-285750">
              <a:buFont typeface="Arial" panose="020B0604020202020204" pitchFamily="34" charset="0"/>
              <a:buChar char="•"/>
            </a:pPr>
            <a:r>
              <a:rPr lang="en-US" dirty="0"/>
              <a:t>The CI given was between 0.004 and 0.12</a:t>
            </a:r>
          </a:p>
          <a:p>
            <a:pPr marL="285750" indent="-285750">
              <a:buFont typeface="Arial" panose="020B0604020202020204" pitchFamily="34" charset="0"/>
              <a:buChar char="•"/>
            </a:pPr>
            <a:r>
              <a:rPr lang="en-US" dirty="0"/>
              <a:t>The 268 observation has a quality rating of 8 which is considered excellent. </a:t>
            </a:r>
          </a:p>
          <a:p>
            <a:pPr marL="742950" lvl="1" indent="-285750">
              <a:buFont typeface="Arial" panose="020B0604020202020204" pitchFamily="34" charset="0"/>
              <a:buChar char="•"/>
            </a:pPr>
            <a:r>
              <a:rPr lang="en-US" dirty="0"/>
              <a:t>Our final model predicted there is somewhere near a 63% chance it is excellent. </a:t>
            </a:r>
          </a:p>
          <a:p>
            <a:pPr marL="742950" lvl="1" indent="-285750">
              <a:buFont typeface="Arial" panose="020B0604020202020204" pitchFamily="34" charset="0"/>
              <a:buChar char="•"/>
            </a:pPr>
            <a:r>
              <a:rPr lang="en-US" dirty="0"/>
              <a:t>The CI given was between 0.492 and 0.765</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lvl="1"/>
            <a:endParaRPr lang="en-US" dirty="0"/>
          </a:p>
        </p:txBody>
      </p:sp>
      <p:sp>
        <p:nvSpPr>
          <p:cNvPr id="14" name="TextBox 13">
            <a:extLst>
              <a:ext uri="{FF2B5EF4-FFF2-40B4-BE49-F238E27FC236}">
                <a16:creationId xmlns:a16="http://schemas.microsoft.com/office/drawing/2014/main" id="{111CDA4A-BAF6-4297-A3BC-4BE86F9CC0B2}"/>
              </a:ext>
            </a:extLst>
          </p:cNvPr>
          <p:cNvSpPr txBox="1"/>
          <p:nvPr/>
        </p:nvSpPr>
        <p:spPr>
          <a:xfrm>
            <a:off x="7815209" y="5808342"/>
            <a:ext cx="4356243" cy="923330"/>
          </a:xfrm>
          <a:prstGeom prst="rect">
            <a:avLst/>
          </a:prstGeom>
          <a:noFill/>
        </p:spPr>
        <p:txBody>
          <a:bodyPr wrap="square" rtlCol="0">
            <a:spAutoFit/>
          </a:bodyPr>
          <a:lstStyle/>
          <a:p>
            <a:r>
              <a:rPr lang="en-US" b="1" dirty="0"/>
              <a:t>The model would correctly classify these wines with a cutoff probability of 0.</a:t>
            </a:r>
          </a:p>
        </p:txBody>
      </p:sp>
    </p:spTree>
    <p:extLst>
      <p:ext uri="{BB962C8B-B14F-4D97-AF65-F5344CB8AC3E}">
        <p14:creationId xmlns:p14="http://schemas.microsoft.com/office/powerpoint/2010/main" val="2998126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6E67-AC43-4A74-93AB-BBDEDC0143B8}"/>
              </a:ext>
            </a:extLst>
          </p:cNvPr>
          <p:cNvSpPr>
            <a:spLocks noGrp="1"/>
          </p:cNvSpPr>
          <p:nvPr>
            <p:ph type="title"/>
          </p:nvPr>
        </p:nvSpPr>
        <p:spPr>
          <a:xfrm>
            <a:off x="366376" y="454290"/>
            <a:ext cx="4907380" cy="1400530"/>
          </a:xfrm>
        </p:spPr>
        <p:txBody>
          <a:bodyPr>
            <a:normAutofit fontScale="90000"/>
          </a:bodyPr>
          <a:lstStyle/>
          <a:p>
            <a:r>
              <a:rPr lang="en-US" dirty="0" err="1"/>
              <a:t>Probit</a:t>
            </a:r>
            <a:r>
              <a:rPr lang="en-US" dirty="0"/>
              <a:t> &amp; </a:t>
            </a:r>
            <a:r>
              <a:rPr lang="en-US" dirty="0" err="1"/>
              <a:t>CLogLog</a:t>
            </a:r>
            <a:r>
              <a:rPr lang="en-US" dirty="0"/>
              <a:t> Link</a:t>
            </a:r>
            <a:br>
              <a:rPr lang="en-US" dirty="0"/>
            </a:br>
            <a:endParaRPr lang="en-US" dirty="0"/>
          </a:p>
        </p:txBody>
      </p:sp>
      <p:sp>
        <p:nvSpPr>
          <p:cNvPr id="15" name="Freeform: Shape 14">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7"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9" name="Rectangle 18">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713C8EF2-2E0D-474C-AAB0-E4A04063523E}"/>
              </a:ext>
            </a:extLst>
          </p:cNvPr>
          <p:cNvSpPr>
            <a:spLocks noGrp="1"/>
          </p:cNvSpPr>
          <p:nvPr>
            <p:ph type="sldNum" sz="quarter" idx="12"/>
          </p:nvPr>
        </p:nvSpPr>
        <p:spPr>
          <a:xfrm>
            <a:off x="10352540" y="295729"/>
            <a:ext cx="838199" cy="767687"/>
          </a:xfrm>
        </p:spPr>
        <p:txBody>
          <a:bodyPr>
            <a:normAutofit/>
          </a:bodyPr>
          <a:lstStyle/>
          <a:p>
            <a:pPr>
              <a:spcAft>
                <a:spcPts val="600"/>
              </a:spcAft>
            </a:pPr>
            <a:fld id="{FD3CB170-F66F-4AA2-A0B1-F5DFF409A3F7}" type="slidenum">
              <a:rPr lang="en-US" smtClean="0"/>
              <a:pPr>
                <a:spcAft>
                  <a:spcPts val="600"/>
                </a:spcAft>
              </a:pPr>
              <a:t>23</a:t>
            </a:fld>
            <a:endParaRPr lang="en-US"/>
          </a:p>
        </p:txBody>
      </p:sp>
      <p:pic>
        <p:nvPicPr>
          <p:cNvPr id="16" name="Picture 15" descr="Table&#10;&#10;Description automatically generated">
            <a:extLst>
              <a:ext uri="{FF2B5EF4-FFF2-40B4-BE49-F238E27FC236}">
                <a16:creationId xmlns:a16="http://schemas.microsoft.com/office/drawing/2014/main" id="{C14E53B2-BE52-4BFB-B145-81A0C96219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5186" y="2023313"/>
            <a:ext cx="4962420" cy="4060900"/>
          </a:xfrm>
          <a:prstGeom prst="rect">
            <a:avLst/>
          </a:prstGeom>
        </p:spPr>
      </p:pic>
      <p:pic>
        <p:nvPicPr>
          <p:cNvPr id="25" name="Picture 24" descr="Text&#10;&#10;Description automatically generated">
            <a:extLst>
              <a:ext uri="{FF2B5EF4-FFF2-40B4-BE49-F238E27FC236}">
                <a16:creationId xmlns:a16="http://schemas.microsoft.com/office/drawing/2014/main" id="{170047E9-0AC8-4ABD-9F54-253F17B35B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972" y="1942593"/>
            <a:ext cx="5229617" cy="4237939"/>
          </a:xfrm>
          <a:prstGeom prst="rect">
            <a:avLst/>
          </a:prstGeom>
        </p:spPr>
      </p:pic>
    </p:spTree>
    <p:extLst>
      <p:ext uri="{BB962C8B-B14F-4D97-AF65-F5344CB8AC3E}">
        <p14:creationId xmlns:p14="http://schemas.microsoft.com/office/powerpoint/2010/main" val="4169143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a:extLst>
              <a:ext uri="{FF2B5EF4-FFF2-40B4-BE49-F238E27FC236}">
                <a16:creationId xmlns:a16="http://schemas.microsoft.com/office/drawing/2014/main" id="{3F0AB15A-4F2C-4AB3-BB13-1D9EC10FAFF7}"/>
              </a:ext>
            </a:extLst>
          </p:cNvPr>
          <p:cNvPicPr>
            <a:picLocks noGrp="1" noChangeAspect="1"/>
          </p:cNvPicPr>
          <p:nvPr>
            <p:ph idx="1"/>
          </p:nvPr>
        </p:nvPicPr>
        <p:blipFill>
          <a:blip r:embed="rId7"/>
          <a:stretch>
            <a:fillRect/>
          </a:stretch>
        </p:blipFill>
        <p:spPr>
          <a:xfrm>
            <a:off x="761206" y="978898"/>
            <a:ext cx="10905066" cy="5081449"/>
          </a:xfrm>
          <a:prstGeom prst="rect">
            <a:avLst/>
          </a:prstGeom>
        </p:spPr>
      </p:pic>
      <p:sp>
        <p:nvSpPr>
          <p:cNvPr id="25" name="Rectangle 24">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9C9BDD31-DB03-426F-BE6A-61D8DF245F56}"/>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a:spcAft>
                <a:spcPts val="600"/>
              </a:spcAft>
            </a:pPr>
            <a:fld id="{FD3CB170-F66F-4AA2-A0B1-F5DFF409A3F7}" type="slidenum">
              <a:rPr lang="en-US">
                <a:solidFill>
                  <a:srgbClr val="FFFFFF"/>
                </a:solidFill>
              </a:rPr>
              <a:pPr>
                <a:spcAft>
                  <a:spcPts val="600"/>
                </a:spcAft>
              </a:pPr>
              <a:t>24</a:t>
            </a:fld>
            <a:endParaRPr lang="en-US">
              <a:solidFill>
                <a:srgbClr val="FFFFFF"/>
              </a:solidFill>
            </a:endParaRPr>
          </a:p>
        </p:txBody>
      </p:sp>
      <p:sp>
        <p:nvSpPr>
          <p:cNvPr id="7" name="TextBox 6">
            <a:extLst>
              <a:ext uri="{FF2B5EF4-FFF2-40B4-BE49-F238E27FC236}">
                <a16:creationId xmlns:a16="http://schemas.microsoft.com/office/drawing/2014/main" id="{ABCFA117-B9C6-43BB-BB3B-DA34EF7585F5}"/>
              </a:ext>
            </a:extLst>
          </p:cNvPr>
          <p:cNvSpPr txBox="1"/>
          <p:nvPr/>
        </p:nvSpPr>
        <p:spPr>
          <a:xfrm>
            <a:off x="4119936" y="1018921"/>
            <a:ext cx="1746607" cy="369332"/>
          </a:xfrm>
          <a:prstGeom prst="rect">
            <a:avLst/>
          </a:prstGeom>
          <a:noFill/>
        </p:spPr>
        <p:txBody>
          <a:bodyPr wrap="square" rtlCol="0">
            <a:spAutoFit/>
          </a:bodyPr>
          <a:lstStyle/>
          <a:p>
            <a:r>
              <a:rPr lang="en-US" dirty="0"/>
              <a:t>Significance</a:t>
            </a:r>
          </a:p>
        </p:txBody>
      </p:sp>
    </p:spTree>
    <p:extLst>
      <p:ext uri="{BB962C8B-B14F-4D97-AF65-F5344CB8AC3E}">
        <p14:creationId xmlns:p14="http://schemas.microsoft.com/office/powerpoint/2010/main" val="652324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C11AE-7BAF-4F08-B447-6F9339613A93}"/>
              </a:ext>
            </a:extLst>
          </p:cNvPr>
          <p:cNvSpPr>
            <a:spLocks noGrp="1"/>
          </p:cNvSpPr>
          <p:nvPr>
            <p:ph type="title"/>
          </p:nvPr>
        </p:nvSpPr>
        <p:spPr/>
        <p:txBody>
          <a:bodyPr/>
          <a:lstStyle/>
          <a:p>
            <a:r>
              <a:rPr lang="en-US" dirty="0"/>
              <a:t>Model Coefficient Observations </a:t>
            </a:r>
          </a:p>
        </p:txBody>
      </p:sp>
      <p:sp>
        <p:nvSpPr>
          <p:cNvPr id="3" name="Content Placeholder 2">
            <a:extLst>
              <a:ext uri="{FF2B5EF4-FFF2-40B4-BE49-F238E27FC236}">
                <a16:creationId xmlns:a16="http://schemas.microsoft.com/office/drawing/2014/main" id="{71401CF9-6143-4868-93C3-A4C4C777B3F1}"/>
              </a:ext>
            </a:extLst>
          </p:cNvPr>
          <p:cNvSpPr>
            <a:spLocks noGrp="1"/>
          </p:cNvSpPr>
          <p:nvPr>
            <p:ph idx="1"/>
          </p:nvPr>
        </p:nvSpPr>
        <p:spPr/>
        <p:txBody>
          <a:bodyPr/>
          <a:lstStyle/>
          <a:p>
            <a:r>
              <a:rPr lang="en-US" dirty="0"/>
              <a:t>The Logit, </a:t>
            </a:r>
            <a:r>
              <a:rPr lang="en-US" dirty="0" err="1"/>
              <a:t>Probit</a:t>
            </a:r>
            <a:r>
              <a:rPr lang="en-US" dirty="0"/>
              <a:t>, and </a:t>
            </a:r>
            <a:r>
              <a:rPr lang="en-US" dirty="0" err="1"/>
              <a:t>CLogLog</a:t>
            </a:r>
            <a:r>
              <a:rPr lang="en-US" dirty="0"/>
              <a:t> link models all had the same signs for each coefficient and intercept. </a:t>
            </a:r>
          </a:p>
          <a:p>
            <a:r>
              <a:rPr lang="en-US" dirty="0"/>
              <a:t>The coefficients varied between the models, however, not by much</a:t>
            </a:r>
          </a:p>
          <a:p>
            <a:pPr lvl="1"/>
            <a:r>
              <a:rPr lang="en-US" dirty="0"/>
              <a:t>The Logit link tended to have the highest coefficient values while the </a:t>
            </a:r>
            <a:r>
              <a:rPr lang="en-US" dirty="0" err="1"/>
              <a:t>Probit</a:t>
            </a:r>
            <a:r>
              <a:rPr lang="en-US" dirty="0"/>
              <a:t> link had the lowest coefficient values. This makes sense due to the logarithmic transformations. </a:t>
            </a:r>
          </a:p>
          <a:p>
            <a:r>
              <a:rPr lang="en-US" dirty="0"/>
              <a:t>Each model still had all significant variables. There was some slight variation between the models - &gt; at most about an order of magnitude in the level of significance. </a:t>
            </a:r>
          </a:p>
          <a:p>
            <a:endParaRPr lang="en-US" dirty="0"/>
          </a:p>
        </p:txBody>
      </p:sp>
      <p:sp>
        <p:nvSpPr>
          <p:cNvPr id="4" name="Slide Number Placeholder 3">
            <a:extLst>
              <a:ext uri="{FF2B5EF4-FFF2-40B4-BE49-F238E27FC236}">
                <a16:creationId xmlns:a16="http://schemas.microsoft.com/office/drawing/2014/main" id="{9A8DCD10-EA0F-43B0-AC47-1F10CF95F21C}"/>
              </a:ext>
            </a:extLst>
          </p:cNvPr>
          <p:cNvSpPr>
            <a:spLocks noGrp="1"/>
          </p:cNvSpPr>
          <p:nvPr>
            <p:ph type="sldNum" sz="quarter" idx="12"/>
          </p:nvPr>
        </p:nvSpPr>
        <p:spPr/>
        <p:txBody>
          <a:bodyPr/>
          <a:lstStyle/>
          <a:p>
            <a:fld id="{FD3CB170-F66F-4AA2-A0B1-F5DFF409A3F7}" type="slidenum">
              <a:rPr lang="en-US" smtClean="0"/>
              <a:t>25</a:t>
            </a:fld>
            <a:endParaRPr lang="en-US"/>
          </a:p>
        </p:txBody>
      </p:sp>
    </p:spTree>
    <p:extLst>
      <p:ext uri="{BB962C8B-B14F-4D97-AF65-F5344CB8AC3E}">
        <p14:creationId xmlns:p14="http://schemas.microsoft.com/office/powerpoint/2010/main" val="1643903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4EA8ACEA-5B4B-4AC6-A227-6A0E014A5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E54BE42-0A76-4E08-8E93-933FEE57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9" name="Freeform 15">
            <a:extLst>
              <a:ext uri="{FF2B5EF4-FFF2-40B4-BE49-F238E27FC236}">
                <a16:creationId xmlns:a16="http://schemas.microsoft.com/office/drawing/2014/main" id="{BC170363-AD0C-449E-B5CC-30A228247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pic>
        <p:nvPicPr>
          <p:cNvPr id="6" name="Picture 5" descr="Chart&#10;&#10;Description automatically generated">
            <a:extLst>
              <a:ext uri="{FF2B5EF4-FFF2-40B4-BE49-F238E27FC236}">
                <a16:creationId xmlns:a16="http://schemas.microsoft.com/office/drawing/2014/main" id="{E900C804-5CE0-42D7-8F3F-A78EAB899B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897" y="67636"/>
            <a:ext cx="5226835" cy="4299073"/>
          </a:xfrm>
          <a:prstGeom prst="rect">
            <a:avLst/>
          </a:prstGeom>
          <a:effectLst/>
        </p:spPr>
      </p:pic>
      <p:sp useBgFill="1">
        <p:nvSpPr>
          <p:cNvPr id="31" name="Freeform 5">
            <a:extLst>
              <a:ext uri="{FF2B5EF4-FFF2-40B4-BE49-F238E27FC236}">
                <a16:creationId xmlns:a16="http://schemas.microsoft.com/office/drawing/2014/main" id="{1F63DF7C-AFED-49CB-8FAF-B69387E9C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itle 1">
            <a:extLst>
              <a:ext uri="{FF2B5EF4-FFF2-40B4-BE49-F238E27FC236}">
                <a16:creationId xmlns:a16="http://schemas.microsoft.com/office/drawing/2014/main" id="{26B2B417-966E-4642-B3B5-8FD561ACBB67}"/>
              </a:ext>
            </a:extLst>
          </p:cNvPr>
          <p:cNvSpPr>
            <a:spLocks noGrp="1"/>
          </p:cNvSpPr>
          <p:nvPr>
            <p:ph type="title"/>
          </p:nvPr>
        </p:nvSpPr>
        <p:spPr>
          <a:xfrm>
            <a:off x="635458" y="4854344"/>
            <a:ext cx="9345155" cy="861802"/>
          </a:xfrm>
        </p:spPr>
        <p:txBody>
          <a:bodyPr vert="horz" lIns="91440" tIns="45720" rIns="91440" bIns="45720" rtlCol="0" anchor="b">
            <a:normAutofit/>
          </a:bodyPr>
          <a:lstStyle/>
          <a:p>
            <a:pPr>
              <a:lnSpc>
                <a:spcPct val="90000"/>
              </a:lnSpc>
            </a:pPr>
            <a:r>
              <a:rPr lang="en-US" sz="3000"/>
              <a:t>Probit (Left) and CLogLog (Right) ROC Curves</a:t>
            </a:r>
            <a:endParaRPr lang="en-US" sz="3000" dirty="0"/>
          </a:p>
        </p:txBody>
      </p:sp>
      <p:pic>
        <p:nvPicPr>
          <p:cNvPr id="8" name="Picture 7" descr="Chart&#10;&#10;Description automatically generated">
            <a:extLst>
              <a:ext uri="{FF2B5EF4-FFF2-40B4-BE49-F238E27FC236}">
                <a16:creationId xmlns:a16="http://schemas.microsoft.com/office/drawing/2014/main" id="{9A22BDB8-753F-42F7-AC94-51078DFD7ED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73758" y="60741"/>
            <a:ext cx="5164053" cy="4299073"/>
          </a:xfrm>
          <a:prstGeom prst="rect">
            <a:avLst/>
          </a:prstGeom>
          <a:effectLst/>
        </p:spPr>
      </p:pic>
      <p:sp>
        <p:nvSpPr>
          <p:cNvPr id="4" name="Slide Number Placeholder 3">
            <a:extLst>
              <a:ext uri="{FF2B5EF4-FFF2-40B4-BE49-F238E27FC236}">
                <a16:creationId xmlns:a16="http://schemas.microsoft.com/office/drawing/2014/main" id="{C11602E8-774F-46C7-AFEB-B04BEE8E0ED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FD3CB170-F66F-4AA2-A0B1-F5DFF409A3F7}" type="slidenum">
              <a:rPr lang="en-US" smtClean="0"/>
              <a:pPr defTabSz="914400">
                <a:spcAft>
                  <a:spcPts val="600"/>
                </a:spcAft>
              </a:pPr>
              <a:t>26</a:t>
            </a:fld>
            <a:endParaRPr lang="en-US"/>
          </a:p>
        </p:txBody>
      </p:sp>
    </p:spTree>
    <p:extLst>
      <p:ext uri="{BB962C8B-B14F-4D97-AF65-F5344CB8AC3E}">
        <p14:creationId xmlns:p14="http://schemas.microsoft.com/office/powerpoint/2010/main" val="1491696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D14E9-F2B3-4E46-BD52-AF2ABD0EAFA8}"/>
              </a:ext>
            </a:extLst>
          </p:cNvPr>
          <p:cNvSpPr>
            <a:spLocks noGrp="1"/>
          </p:cNvSpPr>
          <p:nvPr>
            <p:ph type="title"/>
          </p:nvPr>
        </p:nvSpPr>
        <p:spPr/>
        <p:txBody>
          <a:bodyPr/>
          <a:lstStyle/>
          <a:p>
            <a:r>
              <a:rPr lang="en-US" dirty="0"/>
              <a:t>Prediction on the Upper End of the Probability Curve</a:t>
            </a:r>
          </a:p>
        </p:txBody>
      </p:sp>
      <p:pic>
        <p:nvPicPr>
          <p:cNvPr id="6" name="Content Placeholder 5" descr="A picture containing text&#10;&#10;Description automatically generated">
            <a:extLst>
              <a:ext uri="{FF2B5EF4-FFF2-40B4-BE49-F238E27FC236}">
                <a16:creationId xmlns:a16="http://schemas.microsoft.com/office/drawing/2014/main" id="{474609DB-CD3E-4E19-AB36-A3D8DC8B9F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2474011"/>
            <a:ext cx="6253744" cy="4043026"/>
          </a:xfrm>
        </p:spPr>
      </p:pic>
      <p:sp>
        <p:nvSpPr>
          <p:cNvPr id="4" name="Slide Number Placeholder 3">
            <a:extLst>
              <a:ext uri="{FF2B5EF4-FFF2-40B4-BE49-F238E27FC236}">
                <a16:creationId xmlns:a16="http://schemas.microsoft.com/office/drawing/2014/main" id="{5ADDB744-C2BE-4BD5-971E-A7375F8804F4}"/>
              </a:ext>
            </a:extLst>
          </p:cNvPr>
          <p:cNvSpPr>
            <a:spLocks noGrp="1"/>
          </p:cNvSpPr>
          <p:nvPr>
            <p:ph type="sldNum" sz="quarter" idx="12"/>
          </p:nvPr>
        </p:nvSpPr>
        <p:spPr/>
        <p:txBody>
          <a:bodyPr/>
          <a:lstStyle/>
          <a:p>
            <a:fld id="{FD3CB170-F66F-4AA2-A0B1-F5DFF409A3F7}" type="slidenum">
              <a:rPr lang="en-US" smtClean="0"/>
              <a:t>27</a:t>
            </a:fld>
            <a:endParaRPr lang="en-US"/>
          </a:p>
        </p:txBody>
      </p:sp>
      <p:sp>
        <p:nvSpPr>
          <p:cNvPr id="7" name="TextBox 6">
            <a:extLst>
              <a:ext uri="{FF2B5EF4-FFF2-40B4-BE49-F238E27FC236}">
                <a16:creationId xmlns:a16="http://schemas.microsoft.com/office/drawing/2014/main" id="{56D3D312-40A0-4F80-AFC2-924FBB17A16F}"/>
              </a:ext>
            </a:extLst>
          </p:cNvPr>
          <p:cNvSpPr txBox="1"/>
          <p:nvPr/>
        </p:nvSpPr>
        <p:spPr>
          <a:xfrm>
            <a:off x="7671661" y="2169763"/>
            <a:ext cx="3874228"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97DC4FAE-251B-4445-92A6-88D6A2AA13A0}"/>
              </a:ext>
            </a:extLst>
          </p:cNvPr>
          <p:cNvSpPr txBox="1"/>
          <p:nvPr/>
        </p:nvSpPr>
        <p:spPr>
          <a:xfrm>
            <a:off x="7530937" y="1853248"/>
            <a:ext cx="4353979"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 probabilities that we get on the upper end of the probability curve tend to be slightly higher for </a:t>
            </a:r>
            <a:r>
              <a:rPr lang="en-US" dirty="0" err="1"/>
              <a:t>cloglog</a:t>
            </a:r>
            <a:r>
              <a:rPr lang="en-US" dirty="0"/>
              <a:t>, </a:t>
            </a:r>
          </a:p>
          <a:p>
            <a:pPr marL="742950" lvl="1" indent="-285750">
              <a:buFont typeface="Arial" panose="020B0604020202020204" pitchFamily="34" charset="0"/>
              <a:buChar char="•"/>
            </a:pPr>
            <a:r>
              <a:rPr lang="en-US" dirty="0"/>
              <a:t>This is indicative of the asymmetry between </a:t>
            </a:r>
            <a:r>
              <a:rPr lang="en-US" dirty="0" err="1"/>
              <a:t>cloglog</a:t>
            </a:r>
            <a:r>
              <a:rPr lang="en-US" dirty="0"/>
              <a:t> and the logit and </a:t>
            </a:r>
            <a:r>
              <a:rPr lang="en-US" dirty="0" err="1"/>
              <a:t>probit</a:t>
            </a:r>
            <a:r>
              <a:rPr lang="en-US" dirty="0"/>
              <a:t> models in their predictions.</a:t>
            </a:r>
          </a:p>
          <a:p>
            <a:endParaRPr lang="en-US" dirty="0"/>
          </a:p>
          <a:p>
            <a:pPr marL="285750" indent="-285750">
              <a:buFont typeface="Arial" panose="020B0604020202020204" pitchFamily="34" charset="0"/>
              <a:buChar char="•"/>
            </a:pPr>
            <a:r>
              <a:rPr lang="en-US" dirty="0"/>
              <a:t>Because the </a:t>
            </a:r>
            <a:r>
              <a:rPr lang="en-US" dirty="0" err="1"/>
              <a:t>Probit</a:t>
            </a:r>
            <a:r>
              <a:rPr lang="en-US" dirty="0"/>
              <a:t> model has a slightly higher AUC than the other models, I would recommend this model to a wine expert to have the best chance of picking a quality wine. </a:t>
            </a:r>
          </a:p>
        </p:txBody>
      </p:sp>
    </p:spTree>
    <p:extLst>
      <p:ext uri="{BB962C8B-B14F-4D97-AF65-F5344CB8AC3E}">
        <p14:creationId xmlns:p14="http://schemas.microsoft.com/office/powerpoint/2010/main" val="549818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D1923-A4B6-4849-95A3-EB76C1FD669E}"/>
              </a:ext>
            </a:extLst>
          </p:cNvPr>
          <p:cNvSpPr>
            <a:spLocks noGrp="1"/>
          </p:cNvSpPr>
          <p:nvPr>
            <p:ph type="title"/>
          </p:nvPr>
        </p:nvSpPr>
        <p:spPr>
          <a:xfrm>
            <a:off x="1393638" y="788036"/>
            <a:ext cx="9404723" cy="1400530"/>
          </a:xfrm>
        </p:spPr>
        <p:txBody>
          <a:bodyPr/>
          <a:lstStyle/>
          <a:p>
            <a:r>
              <a:rPr lang="en-US" dirty="0"/>
              <a:t>Dispersion Adjustment</a:t>
            </a:r>
          </a:p>
        </p:txBody>
      </p:sp>
      <p:pic>
        <p:nvPicPr>
          <p:cNvPr id="6" name="Content Placeholder 5" descr="Table&#10;&#10;Description automatically generated">
            <a:extLst>
              <a:ext uri="{FF2B5EF4-FFF2-40B4-BE49-F238E27FC236}">
                <a16:creationId xmlns:a16="http://schemas.microsoft.com/office/drawing/2014/main" id="{8AB3C6C9-7954-4DD9-A7EC-CEC3BBE43DF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69" t="31483" r="9820" b="32558"/>
          <a:stretch/>
        </p:blipFill>
        <p:spPr>
          <a:xfrm>
            <a:off x="6342046" y="2710149"/>
            <a:ext cx="5111827" cy="1679337"/>
          </a:xfrm>
        </p:spPr>
      </p:pic>
      <p:sp>
        <p:nvSpPr>
          <p:cNvPr id="4" name="Slide Number Placeholder 3">
            <a:extLst>
              <a:ext uri="{FF2B5EF4-FFF2-40B4-BE49-F238E27FC236}">
                <a16:creationId xmlns:a16="http://schemas.microsoft.com/office/drawing/2014/main" id="{390AEC54-28DA-4B12-81F9-EE4795DECA4C}"/>
              </a:ext>
            </a:extLst>
          </p:cNvPr>
          <p:cNvSpPr>
            <a:spLocks noGrp="1"/>
          </p:cNvSpPr>
          <p:nvPr>
            <p:ph type="sldNum" sz="quarter" idx="12"/>
          </p:nvPr>
        </p:nvSpPr>
        <p:spPr/>
        <p:txBody>
          <a:bodyPr/>
          <a:lstStyle/>
          <a:p>
            <a:fld id="{FD3CB170-F66F-4AA2-A0B1-F5DFF409A3F7}" type="slidenum">
              <a:rPr lang="en-US" smtClean="0"/>
              <a:t>28</a:t>
            </a:fld>
            <a:endParaRPr lang="en-US"/>
          </a:p>
        </p:txBody>
      </p:sp>
      <p:pic>
        <p:nvPicPr>
          <p:cNvPr id="7" name="Picture 6">
            <a:extLst>
              <a:ext uri="{FF2B5EF4-FFF2-40B4-BE49-F238E27FC236}">
                <a16:creationId xmlns:a16="http://schemas.microsoft.com/office/drawing/2014/main" id="{487D1CB7-F785-435A-A256-C5130FA4C628}"/>
              </a:ext>
            </a:extLst>
          </p:cNvPr>
          <p:cNvPicPr>
            <a:picLocks noChangeAspect="1"/>
          </p:cNvPicPr>
          <p:nvPr/>
        </p:nvPicPr>
        <p:blipFill rotWithShape="1">
          <a:blip r:embed="rId3"/>
          <a:srcRect t="34452" r="11675" b="31055"/>
          <a:stretch/>
        </p:blipFill>
        <p:spPr>
          <a:xfrm>
            <a:off x="236645" y="2710149"/>
            <a:ext cx="5111827" cy="1633347"/>
          </a:xfrm>
          <a:prstGeom prst="rect">
            <a:avLst/>
          </a:prstGeom>
        </p:spPr>
      </p:pic>
      <p:sp>
        <p:nvSpPr>
          <p:cNvPr id="8" name="TextBox 7">
            <a:extLst>
              <a:ext uri="{FF2B5EF4-FFF2-40B4-BE49-F238E27FC236}">
                <a16:creationId xmlns:a16="http://schemas.microsoft.com/office/drawing/2014/main" id="{1B5F025C-695A-4A73-ADD1-5D8CA9C084BC}"/>
              </a:ext>
            </a:extLst>
          </p:cNvPr>
          <p:cNvSpPr txBox="1"/>
          <p:nvPr/>
        </p:nvSpPr>
        <p:spPr>
          <a:xfrm>
            <a:off x="1663545" y="2225407"/>
            <a:ext cx="4186410" cy="646331"/>
          </a:xfrm>
          <a:prstGeom prst="rect">
            <a:avLst/>
          </a:prstGeom>
          <a:noFill/>
        </p:spPr>
        <p:txBody>
          <a:bodyPr wrap="square" rtlCol="0">
            <a:spAutoFit/>
          </a:bodyPr>
          <a:lstStyle/>
          <a:p>
            <a:r>
              <a:rPr lang="en-US" dirty="0" err="1"/>
              <a:t>Probit</a:t>
            </a:r>
            <a:r>
              <a:rPr lang="en-US" dirty="0"/>
              <a:t> Regression </a:t>
            </a:r>
          </a:p>
          <a:p>
            <a:endParaRPr lang="en-US" dirty="0"/>
          </a:p>
        </p:txBody>
      </p:sp>
      <p:sp>
        <p:nvSpPr>
          <p:cNvPr id="9" name="TextBox 8">
            <a:extLst>
              <a:ext uri="{FF2B5EF4-FFF2-40B4-BE49-F238E27FC236}">
                <a16:creationId xmlns:a16="http://schemas.microsoft.com/office/drawing/2014/main" id="{A1471ADC-8335-435E-8EB8-12DB3C87515B}"/>
              </a:ext>
            </a:extLst>
          </p:cNvPr>
          <p:cNvSpPr txBox="1"/>
          <p:nvPr/>
        </p:nvSpPr>
        <p:spPr>
          <a:xfrm>
            <a:off x="6543800" y="2159306"/>
            <a:ext cx="4910073" cy="369332"/>
          </a:xfrm>
          <a:prstGeom prst="rect">
            <a:avLst/>
          </a:prstGeom>
          <a:noFill/>
        </p:spPr>
        <p:txBody>
          <a:bodyPr wrap="square" rtlCol="0">
            <a:spAutoFit/>
          </a:bodyPr>
          <a:lstStyle/>
          <a:p>
            <a:r>
              <a:rPr lang="en-US" dirty="0" err="1"/>
              <a:t>Probit</a:t>
            </a:r>
            <a:r>
              <a:rPr lang="en-US" dirty="0"/>
              <a:t> Regression –&gt; Dispersion = 0.885</a:t>
            </a:r>
          </a:p>
        </p:txBody>
      </p:sp>
      <p:sp>
        <p:nvSpPr>
          <p:cNvPr id="10" name="TextBox 9">
            <a:extLst>
              <a:ext uri="{FF2B5EF4-FFF2-40B4-BE49-F238E27FC236}">
                <a16:creationId xmlns:a16="http://schemas.microsoft.com/office/drawing/2014/main" id="{91CD08D1-AB96-4F9B-B506-828012D200D0}"/>
              </a:ext>
            </a:extLst>
          </p:cNvPr>
          <p:cNvSpPr txBox="1"/>
          <p:nvPr/>
        </p:nvSpPr>
        <p:spPr>
          <a:xfrm>
            <a:off x="236645" y="4814371"/>
            <a:ext cx="1121722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original </a:t>
            </a:r>
            <a:r>
              <a:rPr lang="en-US" dirty="0" err="1"/>
              <a:t>Probit</a:t>
            </a:r>
            <a:r>
              <a:rPr lang="en-US" dirty="0"/>
              <a:t> Regression model was slightly over dispersed, so a new model has been created with an adjusted dispersion parameter. </a:t>
            </a:r>
          </a:p>
          <a:p>
            <a:pPr marL="285750" indent="-285750">
              <a:buFont typeface="Arial" panose="020B0604020202020204" pitchFamily="34" charset="0"/>
              <a:buChar char="•"/>
            </a:pPr>
            <a:r>
              <a:rPr lang="en-US" dirty="0"/>
              <a:t>The new model with the adjusted dispersion parameter was different in that it has a lower standard error for each coefficient as well as more significance associated with each estimate. </a:t>
            </a:r>
          </a:p>
          <a:p>
            <a:pPr marL="285750" indent="-285750">
              <a:buFont typeface="Arial" panose="020B0604020202020204" pitchFamily="34" charset="0"/>
              <a:buChar char="•"/>
            </a:pPr>
            <a:r>
              <a:rPr lang="en-US" dirty="0"/>
              <a:t>What has stayed the same between the models are the coefficient estimates themselves. </a:t>
            </a:r>
          </a:p>
        </p:txBody>
      </p:sp>
    </p:spTree>
    <p:extLst>
      <p:ext uri="{BB962C8B-B14F-4D97-AF65-F5344CB8AC3E}">
        <p14:creationId xmlns:p14="http://schemas.microsoft.com/office/powerpoint/2010/main" val="1242708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FF4CB-2939-4C41-AAEE-FE4F1DC4EBA6}"/>
              </a:ext>
            </a:extLst>
          </p:cNvPr>
          <p:cNvSpPr>
            <a:spLocks noGrp="1"/>
          </p:cNvSpPr>
          <p:nvPr>
            <p:ph type="title"/>
          </p:nvPr>
        </p:nvSpPr>
        <p:spPr/>
        <p:txBody>
          <a:bodyPr/>
          <a:lstStyle/>
          <a:p>
            <a:r>
              <a:rPr lang="en-US" dirty="0"/>
              <a:t>The Variables </a:t>
            </a:r>
          </a:p>
        </p:txBody>
      </p:sp>
      <p:sp>
        <p:nvSpPr>
          <p:cNvPr id="3" name="Content Placeholder 2">
            <a:extLst>
              <a:ext uri="{FF2B5EF4-FFF2-40B4-BE49-F238E27FC236}">
                <a16:creationId xmlns:a16="http://schemas.microsoft.com/office/drawing/2014/main" id="{67469C30-1800-4803-8330-67EFA532B21F}"/>
              </a:ext>
            </a:extLst>
          </p:cNvPr>
          <p:cNvSpPr>
            <a:spLocks noGrp="1"/>
          </p:cNvSpPr>
          <p:nvPr>
            <p:ph idx="1"/>
          </p:nvPr>
        </p:nvSpPr>
        <p:spPr>
          <a:xfrm>
            <a:off x="959474" y="1621403"/>
            <a:ext cx="8946541" cy="4195481"/>
          </a:xfrm>
        </p:spPr>
        <p:txBody>
          <a:bodyPr>
            <a:normAutofit fontScale="85000" lnSpcReduction="20000"/>
          </a:bodyPr>
          <a:lstStyle/>
          <a:p>
            <a:pPr marL="457200" indent="-457200">
              <a:buFont typeface="+mj-lt"/>
              <a:buAutoNum type="arabicPeriod"/>
            </a:pPr>
            <a:r>
              <a:rPr lang="en-US" dirty="0"/>
              <a:t>Fixed Acidity</a:t>
            </a:r>
          </a:p>
          <a:p>
            <a:pPr marL="457200" indent="-457200">
              <a:buFont typeface="+mj-lt"/>
              <a:buAutoNum type="arabicPeriod"/>
            </a:pPr>
            <a:r>
              <a:rPr lang="en-US" dirty="0"/>
              <a:t>Volatile Acidity</a:t>
            </a:r>
          </a:p>
          <a:p>
            <a:pPr marL="457200" indent="-457200">
              <a:buFont typeface="+mj-lt"/>
              <a:buAutoNum type="arabicPeriod"/>
            </a:pPr>
            <a:r>
              <a:rPr lang="en-US" dirty="0"/>
              <a:t>Citric Acid</a:t>
            </a:r>
          </a:p>
          <a:p>
            <a:pPr marL="457200" indent="-457200">
              <a:buFont typeface="+mj-lt"/>
              <a:buAutoNum type="arabicPeriod"/>
            </a:pPr>
            <a:r>
              <a:rPr lang="en-US" dirty="0"/>
              <a:t>Residual Sugar</a:t>
            </a:r>
          </a:p>
          <a:p>
            <a:pPr marL="457200" indent="-457200">
              <a:buFont typeface="+mj-lt"/>
              <a:buAutoNum type="arabicPeriod"/>
            </a:pPr>
            <a:r>
              <a:rPr lang="en-US" dirty="0"/>
              <a:t>Chlorides</a:t>
            </a:r>
          </a:p>
          <a:p>
            <a:pPr marL="457200" indent="-457200">
              <a:buFont typeface="+mj-lt"/>
              <a:buAutoNum type="arabicPeriod"/>
            </a:pPr>
            <a:r>
              <a:rPr lang="en-US" dirty="0"/>
              <a:t>Free Sulfur Dioxide</a:t>
            </a:r>
          </a:p>
          <a:p>
            <a:pPr marL="457200" indent="-457200">
              <a:buFont typeface="+mj-lt"/>
              <a:buAutoNum type="arabicPeriod"/>
            </a:pPr>
            <a:r>
              <a:rPr lang="en-US" dirty="0"/>
              <a:t>Total Sulfur Dioxide</a:t>
            </a:r>
          </a:p>
          <a:p>
            <a:pPr marL="457200" indent="-457200">
              <a:buFont typeface="+mj-lt"/>
              <a:buAutoNum type="arabicPeriod"/>
            </a:pPr>
            <a:r>
              <a:rPr lang="en-US" dirty="0"/>
              <a:t>Density</a:t>
            </a:r>
          </a:p>
          <a:p>
            <a:pPr marL="457200" indent="-457200">
              <a:buFont typeface="+mj-lt"/>
              <a:buAutoNum type="arabicPeriod"/>
            </a:pPr>
            <a:r>
              <a:rPr lang="en-US" dirty="0"/>
              <a:t>pH</a:t>
            </a:r>
          </a:p>
          <a:p>
            <a:pPr marL="457200" indent="-457200">
              <a:buFont typeface="+mj-lt"/>
              <a:buAutoNum type="arabicPeriod"/>
            </a:pPr>
            <a:r>
              <a:rPr lang="en-US" dirty="0"/>
              <a:t>Sulphates</a:t>
            </a:r>
          </a:p>
          <a:p>
            <a:pPr marL="457200" indent="-457200">
              <a:buFont typeface="+mj-lt"/>
              <a:buAutoNum type="arabicPeriod"/>
            </a:pPr>
            <a:r>
              <a:rPr lang="en-US" dirty="0"/>
              <a:t>Alcohol</a:t>
            </a:r>
          </a:p>
          <a:p>
            <a:pPr marL="457200" indent="-457200">
              <a:buFont typeface="+mj-lt"/>
              <a:buAutoNum type="arabicPeriod"/>
            </a:pPr>
            <a:r>
              <a:rPr lang="en-US" dirty="0"/>
              <a:t>Quality</a:t>
            </a:r>
          </a:p>
        </p:txBody>
      </p:sp>
      <p:sp>
        <p:nvSpPr>
          <p:cNvPr id="4" name="Slide Number Placeholder 3">
            <a:extLst>
              <a:ext uri="{FF2B5EF4-FFF2-40B4-BE49-F238E27FC236}">
                <a16:creationId xmlns:a16="http://schemas.microsoft.com/office/drawing/2014/main" id="{0271E535-F4AA-4B0A-9B7E-2EAF7310ACA8}"/>
              </a:ext>
            </a:extLst>
          </p:cNvPr>
          <p:cNvSpPr>
            <a:spLocks noGrp="1"/>
          </p:cNvSpPr>
          <p:nvPr>
            <p:ph type="sldNum" sz="quarter" idx="12"/>
          </p:nvPr>
        </p:nvSpPr>
        <p:spPr/>
        <p:txBody>
          <a:bodyPr/>
          <a:lstStyle/>
          <a:p>
            <a:fld id="{FD3CB170-F66F-4AA2-A0B1-F5DFF409A3F7}" type="slidenum">
              <a:rPr lang="en-US" smtClean="0"/>
              <a:t>3</a:t>
            </a:fld>
            <a:endParaRPr lang="en-US"/>
          </a:p>
        </p:txBody>
      </p:sp>
      <p:sp>
        <p:nvSpPr>
          <p:cNvPr id="5" name="TextBox 4">
            <a:extLst>
              <a:ext uri="{FF2B5EF4-FFF2-40B4-BE49-F238E27FC236}">
                <a16:creationId xmlns:a16="http://schemas.microsoft.com/office/drawing/2014/main" id="{25A9F21F-FE26-40EA-AF2F-5ED6FDA03BAD}"/>
              </a:ext>
            </a:extLst>
          </p:cNvPr>
          <p:cNvSpPr txBox="1"/>
          <p:nvPr/>
        </p:nvSpPr>
        <p:spPr>
          <a:xfrm>
            <a:off x="6287784" y="647272"/>
            <a:ext cx="3762069" cy="6463308"/>
          </a:xfrm>
          <a:prstGeom prst="rect">
            <a:avLst/>
          </a:prstGeom>
          <a:noFill/>
        </p:spPr>
        <p:txBody>
          <a:bodyPr wrap="square" rtlCol="0">
            <a:spAutoFit/>
          </a:bodyPr>
          <a:lstStyle/>
          <a:p>
            <a:pPr marL="342900" indent="-342900">
              <a:buFont typeface="+mj-lt"/>
              <a:buAutoNum type="arabicPeriod"/>
            </a:pPr>
            <a:r>
              <a:rPr lang="en-US" dirty="0"/>
              <a:t>Acid that does not evaporate easily.</a:t>
            </a:r>
          </a:p>
          <a:p>
            <a:pPr marL="342900" indent="-342900">
              <a:buFont typeface="+mj-lt"/>
              <a:buAutoNum type="arabicPeriod"/>
            </a:pPr>
            <a:r>
              <a:rPr lang="en-US" dirty="0"/>
              <a:t>Acetic acid in wine. </a:t>
            </a:r>
          </a:p>
          <a:p>
            <a:pPr marL="342900" indent="-342900">
              <a:buFont typeface="+mj-lt"/>
              <a:buAutoNum type="arabicPeriod"/>
            </a:pPr>
            <a:r>
              <a:rPr lang="en-US" dirty="0"/>
              <a:t>Adds freshness in small quantities.</a:t>
            </a:r>
          </a:p>
          <a:p>
            <a:pPr marL="342900" indent="-342900">
              <a:buFont typeface="+mj-lt"/>
              <a:buAutoNum type="arabicPeriod"/>
            </a:pPr>
            <a:r>
              <a:rPr lang="en-US" dirty="0"/>
              <a:t>Sugar remaining after fermentation.</a:t>
            </a:r>
          </a:p>
          <a:p>
            <a:pPr marL="342900" indent="-342900">
              <a:buFont typeface="+mj-lt"/>
              <a:buAutoNum type="arabicPeriod"/>
            </a:pPr>
            <a:r>
              <a:rPr lang="en-US" dirty="0"/>
              <a:t>Salt in wine.</a:t>
            </a:r>
          </a:p>
          <a:p>
            <a:pPr marL="342900" indent="-342900">
              <a:buFont typeface="+mj-lt"/>
              <a:buAutoNum type="arabicPeriod"/>
            </a:pPr>
            <a:r>
              <a:rPr lang="en-US" dirty="0"/>
              <a:t>Free SO2 (microbial growth and oxidation prevention).</a:t>
            </a:r>
          </a:p>
          <a:p>
            <a:pPr marL="342900" indent="-342900">
              <a:buFont typeface="+mj-lt"/>
              <a:buAutoNum type="arabicPeriod"/>
            </a:pPr>
            <a:r>
              <a:rPr lang="en-US" dirty="0"/>
              <a:t>Free and bound forms of SO2</a:t>
            </a:r>
          </a:p>
          <a:p>
            <a:pPr marL="342900" indent="-342900">
              <a:buFont typeface="+mj-lt"/>
              <a:buAutoNum type="arabicPeriod"/>
            </a:pPr>
            <a:r>
              <a:rPr lang="en-US" dirty="0"/>
              <a:t>Dependent upon alcohol, sugar, and water content. </a:t>
            </a:r>
          </a:p>
          <a:p>
            <a:pPr marL="342900" indent="-342900">
              <a:buFont typeface="+mj-lt"/>
              <a:buAutoNum type="arabicPeriod"/>
            </a:pPr>
            <a:r>
              <a:rPr lang="en-US" dirty="0"/>
              <a:t>Describes acidity or basicity.</a:t>
            </a:r>
          </a:p>
          <a:p>
            <a:pPr marL="342900" indent="-342900">
              <a:buFont typeface="+mj-lt"/>
              <a:buAutoNum type="arabicPeriod"/>
            </a:pPr>
            <a:r>
              <a:rPr lang="en-US" dirty="0"/>
              <a:t>Contributes to SO2 – Antimicrobial and antioxidant.</a:t>
            </a:r>
          </a:p>
          <a:p>
            <a:pPr marL="342900" indent="-342900">
              <a:buFont typeface="+mj-lt"/>
              <a:buAutoNum type="arabicPeriod"/>
            </a:pPr>
            <a:r>
              <a:rPr lang="en-US" dirty="0"/>
              <a:t>Percentage alcohol content</a:t>
            </a:r>
          </a:p>
          <a:p>
            <a:pPr marL="342900" indent="-342900">
              <a:buFont typeface="+mj-lt"/>
              <a:buAutoNum type="arabicPeriod"/>
            </a:pPr>
            <a:r>
              <a:rPr lang="en-US" dirty="0"/>
              <a:t>Sensory score between 0 and 10. </a:t>
            </a:r>
          </a:p>
          <a:p>
            <a:pPr marL="342900" indent="-342900">
              <a:buFont typeface="+mj-lt"/>
              <a:buAutoNum type="arabicPeriod"/>
            </a:pPr>
            <a:endParaRPr lang="en-US" dirty="0"/>
          </a:p>
          <a:p>
            <a:pPr marL="342900" indent="-342900">
              <a:buFont typeface="+mj-lt"/>
              <a:buAutoNum type="arabicPeriod"/>
            </a:pPr>
            <a:endParaRPr lang="en-US" dirty="0"/>
          </a:p>
        </p:txBody>
      </p:sp>
      <p:sp>
        <p:nvSpPr>
          <p:cNvPr id="6" name="Arrow: Right 5">
            <a:extLst>
              <a:ext uri="{FF2B5EF4-FFF2-40B4-BE49-F238E27FC236}">
                <a16:creationId xmlns:a16="http://schemas.microsoft.com/office/drawing/2014/main" id="{ADD8077A-4FA0-4591-B0BD-511C07AD2EA5}"/>
              </a:ext>
            </a:extLst>
          </p:cNvPr>
          <p:cNvSpPr/>
          <p:nvPr/>
        </p:nvSpPr>
        <p:spPr>
          <a:xfrm>
            <a:off x="4232953" y="2188930"/>
            <a:ext cx="1458930" cy="3673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F877CD21-EC28-4AC4-A368-0EBC25B7B0A8}"/>
              </a:ext>
            </a:extLst>
          </p:cNvPr>
          <p:cNvSpPr/>
          <p:nvPr/>
        </p:nvSpPr>
        <p:spPr>
          <a:xfrm>
            <a:off x="4232953" y="3043297"/>
            <a:ext cx="1458930" cy="3673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7306702E-FAE4-416D-A377-2736D2B3B485}"/>
              </a:ext>
            </a:extLst>
          </p:cNvPr>
          <p:cNvSpPr/>
          <p:nvPr/>
        </p:nvSpPr>
        <p:spPr>
          <a:xfrm>
            <a:off x="4232953" y="3930962"/>
            <a:ext cx="1458930" cy="3673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1955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C985C-A999-4FAF-B385-E8EA0372FCEA}"/>
              </a:ext>
            </a:extLst>
          </p:cNvPr>
          <p:cNvSpPr>
            <a:spLocks noGrp="1"/>
          </p:cNvSpPr>
          <p:nvPr>
            <p:ph type="title"/>
          </p:nvPr>
        </p:nvSpPr>
        <p:spPr>
          <a:xfrm>
            <a:off x="648930" y="629266"/>
            <a:ext cx="9252154" cy="1223983"/>
          </a:xfrm>
        </p:spPr>
        <p:txBody>
          <a:bodyPr>
            <a:normAutofit fontScale="90000"/>
          </a:bodyPr>
          <a:lstStyle/>
          <a:p>
            <a:r>
              <a:rPr lang="en-US" dirty="0"/>
              <a:t>How can we understand what influences the quality of wine? </a:t>
            </a:r>
          </a:p>
        </p:txBody>
      </p:sp>
      <p:pic>
        <p:nvPicPr>
          <p:cNvPr id="5" name="Content Placeholder 4">
            <a:extLst>
              <a:ext uri="{FF2B5EF4-FFF2-40B4-BE49-F238E27FC236}">
                <a16:creationId xmlns:a16="http://schemas.microsoft.com/office/drawing/2014/main" id="{7EB44D6B-4C59-4C23-A5D7-41625765B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08" y="5383670"/>
            <a:ext cx="11706446" cy="1082846"/>
          </a:xfrm>
          <a:prstGeom prst="rect">
            <a:avLst/>
          </a:prstGeom>
          <a:effectLst>
            <a:outerShdw blurRad="50800" dist="38100" dir="5400000" algn="t" rotWithShape="0">
              <a:prstClr val="black">
                <a:alpha val="43000"/>
              </a:prstClr>
            </a:outerShdw>
          </a:effectLst>
        </p:spPr>
      </p:pic>
      <p:sp>
        <p:nvSpPr>
          <p:cNvPr id="9" name="Content Placeholder 8">
            <a:extLst>
              <a:ext uri="{FF2B5EF4-FFF2-40B4-BE49-F238E27FC236}">
                <a16:creationId xmlns:a16="http://schemas.microsoft.com/office/drawing/2014/main" id="{A99DBBF4-D37A-416F-BB5D-ED30226382E1}"/>
              </a:ext>
            </a:extLst>
          </p:cNvPr>
          <p:cNvSpPr>
            <a:spLocks noGrp="1"/>
          </p:cNvSpPr>
          <p:nvPr>
            <p:ph idx="1"/>
          </p:nvPr>
        </p:nvSpPr>
        <p:spPr>
          <a:xfrm>
            <a:off x="261470" y="2111950"/>
            <a:ext cx="11381182" cy="2892802"/>
          </a:xfrm>
        </p:spPr>
        <p:txBody>
          <a:bodyPr>
            <a:normAutofit fontScale="92500" lnSpcReduction="20000"/>
          </a:bodyPr>
          <a:lstStyle/>
          <a:p>
            <a:r>
              <a:rPr lang="en-US" dirty="0"/>
              <a:t>We would like to understanding how the chemical properties of wine affect our subjective experience of quality. </a:t>
            </a:r>
          </a:p>
          <a:p>
            <a:r>
              <a:rPr lang="en-US" dirty="0"/>
              <a:t>Can we use data collected from professional tasters to triangulate upon chemical properties which are characteristic of quality wines?</a:t>
            </a:r>
          </a:p>
          <a:p>
            <a:r>
              <a:rPr lang="en-US" dirty="0"/>
              <a:t>The article </a:t>
            </a:r>
            <a:r>
              <a:rPr lang="en-US" i="1" dirty="0"/>
              <a:t>Modeling Wine preferences by data mining from physiochemical properties, 2009 </a:t>
            </a:r>
            <a:r>
              <a:rPr lang="en-US" dirty="0"/>
              <a:t>by Paulo Cortez, Antonio </a:t>
            </a:r>
            <a:r>
              <a:rPr lang="en-US" dirty="0" err="1"/>
              <a:t>Cerdeira</a:t>
            </a:r>
            <a:r>
              <a:rPr lang="en-US" dirty="0"/>
              <a:t>, </a:t>
            </a:r>
            <a:r>
              <a:rPr lang="en-US" dirty="0" err="1"/>
              <a:t>Fermando</a:t>
            </a:r>
            <a:r>
              <a:rPr lang="en-US" dirty="0"/>
              <a:t> Almeida, </a:t>
            </a:r>
            <a:r>
              <a:rPr lang="en-US" dirty="0" err="1"/>
              <a:t>Telmo</a:t>
            </a:r>
            <a:r>
              <a:rPr lang="en-US" dirty="0"/>
              <a:t> Matos, and Jose Reis is the source of the data and preliminary information for this presentation. </a:t>
            </a:r>
            <a:endParaRPr lang="en-US" i="1" dirty="0"/>
          </a:p>
          <a:p>
            <a:r>
              <a:rPr lang="en-US" dirty="0"/>
              <a:t>Below is the first 5 observations from the Red Wine data set. The 12 attributes associated with each wine are fixed acidity, volatile acidity, citric acid, residual sugar, chlorides, free sulfur dioxide, total sulfur dioxide, density, PH, sulphates, alcohol, and quality.  </a:t>
            </a:r>
          </a:p>
          <a:p>
            <a:endParaRPr lang="en-US" dirty="0"/>
          </a:p>
        </p:txBody>
      </p:sp>
      <p:sp>
        <p:nvSpPr>
          <p:cNvPr id="3" name="Slide Number Placeholder 2">
            <a:extLst>
              <a:ext uri="{FF2B5EF4-FFF2-40B4-BE49-F238E27FC236}">
                <a16:creationId xmlns:a16="http://schemas.microsoft.com/office/drawing/2014/main" id="{D4F60AEF-BDF1-45E1-B1F9-92F4EFE434B3}"/>
              </a:ext>
            </a:extLst>
          </p:cNvPr>
          <p:cNvSpPr>
            <a:spLocks noGrp="1"/>
          </p:cNvSpPr>
          <p:nvPr>
            <p:ph type="sldNum" sz="quarter" idx="12"/>
          </p:nvPr>
        </p:nvSpPr>
        <p:spPr/>
        <p:txBody>
          <a:bodyPr/>
          <a:lstStyle/>
          <a:p>
            <a:fld id="{FD3CB170-F66F-4AA2-A0B1-F5DFF409A3F7}" type="slidenum">
              <a:rPr lang="en-US" smtClean="0"/>
              <a:t>4</a:t>
            </a:fld>
            <a:endParaRPr lang="en-US"/>
          </a:p>
        </p:txBody>
      </p:sp>
    </p:spTree>
    <p:extLst>
      <p:ext uri="{BB962C8B-B14F-4D97-AF65-F5344CB8AC3E}">
        <p14:creationId xmlns:p14="http://schemas.microsoft.com/office/powerpoint/2010/main" val="1177926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7EA045-2D2B-47B8-BA88-17A13510B7B9}"/>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0" i="0" kern="1200" dirty="0">
                <a:solidFill>
                  <a:srgbClr val="EBEBEB"/>
                </a:solidFill>
                <a:latin typeface="+mj-lt"/>
                <a:ea typeface="+mj-ea"/>
                <a:cs typeface="+mj-cs"/>
              </a:rPr>
              <a:t>Summary Statistics Table </a:t>
            </a:r>
          </a:p>
        </p:txBody>
      </p:sp>
      <p:sp>
        <p:nvSpPr>
          <p:cNvPr id="17"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9" name="Freeform: Shape 18">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 name="Content Placeholder 6">
            <a:extLst>
              <a:ext uri="{FF2B5EF4-FFF2-40B4-BE49-F238E27FC236}">
                <a16:creationId xmlns:a16="http://schemas.microsoft.com/office/drawing/2014/main" id="{E0058CF6-3035-4259-9218-45C0F22D796B}"/>
              </a:ext>
            </a:extLst>
          </p:cNvPr>
          <p:cNvPicPr>
            <a:picLocks noGrp="1" noChangeAspect="1"/>
          </p:cNvPicPr>
          <p:nvPr>
            <p:ph idx="1"/>
          </p:nvPr>
        </p:nvPicPr>
        <p:blipFill rotWithShape="1">
          <a:blip r:embed="rId2"/>
          <a:srcRect l="23809" r="23222" b="49489"/>
          <a:stretch/>
        </p:blipFill>
        <p:spPr>
          <a:xfrm>
            <a:off x="6147801" y="1218234"/>
            <a:ext cx="5449889" cy="5484948"/>
          </a:xfrm>
          <a:prstGeom prst="rect">
            <a:avLst/>
          </a:prstGeom>
          <a:effectLst/>
        </p:spPr>
      </p:pic>
      <p:sp>
        <p:nvSpPr>
          <p:cNvPr id="21" name="Rectangle 20">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lide Number Placeholder 2">
            <a:extLst>
              <a:ext uri="{FF2B5EF4-FFF2-40B4-BE49-F238E27FC236}">
                <a16:creationId xmlns:a16="http://schemas.microsoft.com/office/drawing/2014/main" id="{72585676-E32A-4F90-8E27-25214F4E03C3}"/>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FD3CB170-F66F-4AA2-A0B1-F5DFF409A3F7}" type="slidenum">
              <a:rPr lang="en-US">
                <a:solidFill>
                  <a:srgbClr val="FFFFFF"/>
                </a:solidFill>
              </a:rPr>
              <a:pPr defTabSz="914400">
                <a:spcAft>
                  <a:spcPts val="600"/>
                </a:spcAft>
              </a:pPr>
              <a:t>5</a:t>
            </a:fld>
            <a:endParaRPr lang="en-US">
              <a:solidFill>
                <a:srgbClr val="FFFFFF"/>
              </a:solidFill>
            </a:endParaRPr>
          </a:p>
        </p:txBody>
      </p:sp>
      <p:sp>
        <p:nvSpPr>
          <p:cNvPr id="10" name="TextBox 9">
            <a:extLst>
              <a:ext uri="{FF2B5EF4-FFF2-40B4-BE49-F238E27FC236}">
                <a16:creationId xmlns:a16="http://schemas.microsoft.com/office/drawing/2014/main" id="{5E7DBBC4-6AB2-446A-92A6-16AAB24E5D55}"/>
              </a:ext>
            </a:extLst>
          </p:cNvPr>
          <p:cNvSpPr txBox="1"/>
          <p:nvPr/>
        </p:nvSpPr>
        <p:spPr>
          <a:xfrm>
            <a:off x="648931" y="2287429"/>
            <a:ext cx="4166509" cy="3785419"/>
          </a:xfrm>
          <a:prstGeom prst="rect">
            <a:avLst/>
          </a:prstGeom>
        </p:spPr>
        <p:txBody>
          <a:bodyPr vert="horz" lIns="91440" tIns="45720" rIns="91440" bIns="45720" rtlCol="0">
            <a:normAutofit fontScale="92500" lnSpcReduction="20000"/>
          </a:bodyPr>
          <a:lstStyle/>
          <a:p>
            <a:pPr>
              <a:lnSpc>
                <a:spcPct val="90000"/>
              </a:lnSpc>
              <a:spcBef>
                <a:spcPts val="1000"/>
              </a:spcBef>
              <a:buClr>
                <a:schemeClr val="bg2">
                  <a:lumMod val="40000"/>
                  <a:lumOff val="60000"/>
                </a:schemeClr>
              </a:buClr>
              <a:buSzPct val="80000"/>
            </a:pPr>
            <a:r>
              <a:rPr lang="en-US" sz="2000" u="sng" dirty="0">
                <a:solidFill>
                  <a:srgbClr val="EBEBEB"/>
                </a:solidFill>
                <a:latin typeface="+mj-lt"/>
                <a:ea typeface="+mj-ea"/>
                <a:cs typeface="+mj-cs"/>
              </a:rPr>
              <a:t>Initial Observations:</a:t>
            </a:r>
          </a:p>
          <a:p>
            <a:pPr>
              <a:lnSpc>
                <a:spcPct val="90000"/>
              </a:lnSpc>
              <a:spcBef>
                <a:spcPts val="1000"/>
              </a:spcBef>
              <a:buClr>
                <a:schemeClr val="bg2">
                  <a:lumMod val="40000"/>
                  <a:lumOff val="60000"/>
                </a:schemeClr>
              </a:buClr>
              <a:buSzPct val="80000"/>
            </a:pPr>
            <a:endParaRPr lang="en-US" sz="2000" u="sng" dirty="0">
              <a:solidFill>
                <a:srgbClr val="EBEBEB"/>
              </a:solidFill>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sz="1400" dirty="0">
                <a:solidFill>
                  <a:srgbClr val="EBEBEB"/>
                </a:solidFill>
                <a:effectLst/>
                <a:latin typeface="+mj-lt"/>
                <a:ea typeface="+mj-ea"/>
                <a:cs typeface="+mj-cs"/>
              </a:rPr>
              <a:t>The sample size of this data is 1599,</a:t>
            </a:r>
          </a:p>
          <a:p>
            <a:pPr marL="742950" lvl="1"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sz="1400" dirty="0">
                <a:solidFill>
                  <a:srgbClr val="EBEBEB"/>
                </a:solidFill>
                <a:latin typeface="+mj-lt"/>
                <a:ea typeface="+mj-ea"/>
                <a:cs typeface="+mj-cs"/>
              </a:rPr>
              <a:t>There are no missing observations for any column.</a:t>
            </a:r>
          </a:p>
          <a:p>
            <a:pPr lvl="1">
              <a:lnSpc>
                <a:spcPct val="90000"/>
              </a:lnSpc>
              <a:spcBef>
                <a:spcPts val="1000"/>
              </a:spcBef>
              <a:buClr>
                <a:schemeClr val="bg2">
                  <a:lumMod val="40000"/>
                  <a:lumOff val="60000"/>
                </a:schemeClr>
              </a:buClr>
              <a:buSzPct val="80000"/>
            </a:pPr>
            <a:endParaRPr lang="en-US" sz="1400" dirty="0">
              <a:solidFill>
                <a:srgbClr val="EBEBEB"/>
              </a:solidFill>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sz="1400" dirty="0">
                <a:solidFill>
                  <a:srgbClr val="EBEBEB"/>
                </a:solidFill>
                <a:latin typeface="+mj-lt"/>
                <a:ea typeface="+mj-ea"/>
                <a:cs typeface="+mj-cs"/>
              </a:rPr>
              <a:t>12 Columns </a:t>
            </a:r>
          </a:p>
          <a:p>
            <a:pPr marL="742950" lvl="1"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sz="1400" dirty="0">
                <a:solidFill>
                  <a:srgbClr val="EBEBEB"/>
                </a:solidFill>
                <a:effectLst/>
                <a:latin typeface="+mj-lt"/>
                <a:ea typeface="+mj-ea"/>
                <a:cs typeface="+mj-cs"/>
              </a:rPr>
              <a:t>Physiochemical Laboratory results </a:t>
            </a:r>
          </a:p>
          <a:p>
            <a:pPr lvl="1">
              <a:lnSpc>
                <a:spcPct val="90000"/>
              </a:lnSpc>
              <a:spcBef>
                <a:spcPts val="1000"/>
              </a:spcBef>
              <a:buClr>
                <a:schemeClr val="bg2">
                  <a:lumMod val="40000"/>
                  <a:lumOff val="60000"/>
                </a:schemeClr>
              </a:buClr>
              <a:buSzPct val="80000"/>
            </a:pPr>
            <a:endParaRPr lang="en-US" sz="1400" dirty="0">
              <a:solidFill>
                <a:srgbClr val="EBEBEB"/>
              </a:solidFill>
              <a:effectLst/>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sz="1400" dirty="0">
                <a:solidFill>
                  <a:srgbClr val="EBEBEB"/>
                </a:solidFill>
                <a:effectLst/>
                <a:latin typeface="+mj-lt"/>
                <a:ea typeface="+mj-ea"/>
                <a:cs typeface="+mj-cs"/>
              </a:rPr>
              <a:t>There are some outliers in this data.</a:t>
            </a:r>
          </a:p>
          <a:p>
            <a:pPr marL="742950" lvl="1"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sz="1400" dirty="0">
                <a:solidFill>
                  <a:srgbClr val="EBEBEB"/>
                </a:solidFill>
                <a:latin typeface="+mj-lt"/>
                <a:ea typeface="+mj-ea"/>
                <a:cs typeface="+mj-cs"/>
              </a:rPr>
              <a:t>Free Sulfur Dioxide</a:t>
            </a:r>
          </a:p>
          <a:p>
            <a:pPr marL="742950" lvl="1"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sz="1400" dirty="0">
                <a:solidFill>
                  <a:srgbClr val="EBEBEB"/>
                </a:solidFill>
                <a:latin typeface="+mj-lt"/>
                <a:ea typeface="+mj-ea"/>
                <a:cs typeface="+mj-cs"/>
              </a:rPr>
              <a:t>Total Sulfur Dioxide</a:t>
            </a:r>
          </a:p>
          <a:p>
            <a:pPr marL="742950" lvl="1"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sz="1400" dirty="0">
                <a:solidFill>
                  <a:srgbClr val="EBEBEB"/>
                </a:solidFill>
                <a:latin typeface="+mj-lt"/>
                <a:ea typeface="+mj-ea"/>
                <a:cs typeface="+mj-cs"/>
              </a:rPr>
              <a:t>Chlorides</a:t>
            </a:r>
          </a:p>
          <a:p>
            <a:pPr marL="742950" lvl="1"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sz="1400" dirty="0">
                <a:solidFill>
                  <a:srgbClr val="EBEBEB"/>
                </a:solidFill>
                <a:latin typeface="+mj-lt"/>
                <a:ea typeface="+mj-ea"/>
                <a:cs typeface="+mj-cs"/>
              </a:rPr>
              <a:t>Residual Sugar</a:t>
            </a:r>
          </a:p>
          <a:p>
            <a:pPr>
              <a:lnSpc>
                <a:spcPct val="90000"/>
              </a:lnSpc>
              <a:spcBef>
                <a:spcPts val="1000"/>
              </a:spcBef>
              <a:buClr>
                <a:schemeClr val="bg2">
                  <a:lumMod val="40000"/>
                  <a:lumOff val="60000"/>
                </a:schemeClr>
              </a:buClr>
              <a:buSzPct val="80000"/>
            </a:pPr>
            <a:endParaRPr lang="en-US" sz="1400" dirty="0">
              <a:solidFill>
                <a:srgbClr val="EBEBEB"/>
              </a:solidFill>
              <a:latin typeface="+mj-lt"/>
              <a:ea typeface="+mj-ea"/>
              <a:cs typeface="+mj-cs"/>
            </a:endParaRPr>
          </a:p>
        </p:txBody>
      </p:sp>
    </p:spTree>
    <p:extLst>
      <p:ext uri="{BB962C8B-B14F-4D97-AF65-F5344CB8AC3E}">
        <p14:creationId xmlns:p14="http://schemas.microsoft.com/office/powerpoint/2010/main" val="110781787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E13-3148-4A87-A1A5-FA1184D6B211}"/>
              </a:ext>
            </a:extLst>
          </p:cNvPr>
          <p:cNvSpPr>
            <a:spLocks noGrp="1"/>
          </p:cNvSpPr>
          <p:nvPr>
            <p:ph type="title"/>
          </p:nvPr>
        </p:nvSpPr>
        <p:spPr/>
        <p:txBody>
          <a:bodyPr/>
          <a:lstStyle/>
          <a:p>
            <a:r>
              <a:rPr lang="en-US" dirty="0"/>
              <a:t>Can We Predict Wine Quality? </a:t>
            </a:r>
          </a:p>
        </p:txBody>
      </p:sp>
      <p:pic>
        <p:nvPicPr>
          <p:cNvPr id="6" name="Content Placeholder 5" descr="Table&#10;&#10;Description automatically generated">
            <a:extLst>
              <a:ext uri="{FF2B5EF4-FFF2-40B4-BE49-F238E27FC236}">
                <a16:creationId xmlns:a16="http://schemas.microsoft.com/office/drawing/2014/main" id="{0823CB38-0E30-4D6C-9450-78FC98464B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7694" y="1916830"/>
            <a:ext cx="5996607" cy="745545"/>
          </a:xfrm>
        </p:spPr>
      </p:pic>
      <p:sp>
        <p:nvSpPr>
          <p:cNvPr id="4" name="Slide Number Placeholder 3">
            <a:extLst>
              <a:ext uri="{FF2B5EF4-FFF2-40B4-BE49-F238E27FC236}">
                <a16:creationId xmlns:a16="http://schemas.microsoft.com/office/drawing/2014/main" id="{898AD24D-6813-4F9F-9113-DF6FB3BEFE96}"/>
              </a:ext>
            </a:extLst>
          </p:cNvPr>
          <p:cNvSpPr>
            <a:spLocks noGrp="1"/>
          </p:cNvSpPr>
          <p:nvPr>
            <p:ph type="sldNum" sz="quarter" idx="12"/>
          </p:nvPr>
        </p:nvSpPr>
        <p:spPr/>
        <p:txBody>
          <a:bodyPr/>
          <a:lstStyle/>
          <a:p>
            <a:fld id="{FD3CB170-F66F-4AA2-A0B1-F5DFF409A3F7}" type="slidenum">
              <a:rPr lang="en-US" smtClean="0"/>
              <a:t>6</a:t>
            </a:fld>
            <a:endParaRPr lang="en-US"/>
          </a:p>
        </p:txBody>
      </p:sp>
      <p:sp>
        <p:nvSpPr>
          <p:cNvPr id="8" name="TextBox 7">
            <a:extLst>
              <a:ext uri="{FF2B5EF4-FFF2-40B4-BE49-F238E27FC236}">
                <a16:creationId xmlns:a16="http://schemas.microsoft.com/office/drawing/2014/main" id="{E4A8F2A9-E9F3-47D3-BCC6-88A51D2D2DA2}"/>
              </a:ext>
            </a:extLst>
          </p:cNvPr>
          <p:cNvSpPr txBox="1"/>
          <p:nvPr/>
        </p:nvSpPr>
        <p:spPr>
          <a:xfrm>
            <a:off x="8736293" y="1577778"/>
            <a:ext cx="1465394" cy="369332"/>
          </a:xfrm>
          <a:prstGeom prst="rect">
            <a:avLst/>
          </a:prstGeom>
          <a:noFill/>
        </p:spPr>
        <p:txBody>
          <a:bodyPr wrap="square" rtlCol="0">
            <a:spAutoFit/>
          </a:bodyPr>
          <a:lstStyle/>
          <a:p>
            <a:r>
              <a:rPr lang="en-US" dirty="0"/>
              <a:t>Excellent</a:t>
            </a:r>
          </a:p>
        </p:txBody>
      </p:sp>
      <p:sp>
        <p:nvSpPr>
          <p:cNvPr id="9" name="TextBox 8">
            <a:extLst>
              <a:ext uri="{FF2B5EF4-FFF2-40B4-BE49-F238E27FC236}">
                <a16:creationId xmlns:a16="http://schemas.microsoft.com/office/drawing/2014/main" id="{32E9DD5B-631E-4EDF-B85A-D049025B0A7A}"/>
              </a:ext>
            </a:extLst>
          </p:cNvPr>
          <p:cNvSpPr txBox="1"/>
          <p:nvPr/>
        </p:nvSpPr>
        <p:spPr>
          <a:xfrm>
            <a:off x="2789566" y="1574206"/>
            <a:ext cx="1232513" cy="369332"/>
          </a:xfrm>
          <a:prstGeom prst="rect">
            <a:avLst/>
          </a:prstGeom>
          <a:noFill/>
        </p:spPr>
        <p:txBody>
          <a:bodyPr wrap="square" rtlCol="0">
            <a:spAutoFit/>
          </a:bodyPr>
          <a:lstStyle/>
          <a:p>
            <a:r>
              <a:rPr lang="en-US" dirty="0"/>
              <a:t>Poor</a:t>
            </a:r>
          </a:p>
        </p:txBody>
      </p:sp>
      <p:sp>
        <p:nvSpPr>
          <p:cNvPr id="13" name="Arrow: Left-Right 12">
            <a:extLst>
              <a:ext uri="{FF2B5EF4-FFF2-40B4-BE49-F238E27FC236}">
                <a16:creationId xmlns:a16="http://schemas.microsoft.com/office/drawing/2014/main" id="{EB4BB6DB-08CC-472A-860C-4158EBBA4DA7}"/>
              </a:ext>
            </a:extLst>
          </p:cNvPr>
          <p:cNvSpPr/>
          <p:nvPr/>
        </p:nvSpPr>
        <p:spPr>
          <a:xfrm>
            <a:off x="3405823" y="1666671"/>
            <a:ext cx="5380350" cy="193719"/>
          </a:xfrm>
          <a:prstGeom prst="lef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555DC528-F66F-4F0A-A25C-EA51F45840E7}"/>
              </a:ext>
            </a:extLst>
          </p:cNvPr>
          <p:cNvSpPr txBox="1"/>
          <p:nvPr/>
        </p:nvSpPr>
        <p:spPr>
          <a:xfrm>
            <a:off x="4907788" y="1322850"/>
            <a:ext cx="2589088" cy="369332"/>
          </a:xfrm>
          <a:prstGeom prst="rect">
            <a:avLst/>
          </a:prstGeom>
          <a:noFill/>
        </p:spPr>
        <p:txBody>
          <a:bodyPr wrap="square" rtlCol="0">
            <a:spAutoFit/>
          </a:bodyPr>
          <a:lstStyle/>
          <a:p>
            <a:r>
              <a:rPr lang="en-US" b="1" u="sng" dirty="0"/>
              <a:t>COUNT BY SCORE</a:t>
            </a:r>
          </a:p>
        </p:txBody>
      </p:sp>
      <p:sp>
        <p:nvSpPr>
          <p:cNvPr id="15" name="TextBox 14">
            <a:extLst>
              <a:ext uri="{FF2B5EF4-FFF2-40B4-BE49-F238E27FC236}">
                <a16:creationId xmlns:a16="http://schemas.microsoft.com/office/drawing/2014/main" id="{F82E04BF-E5F1-48E0-A84B-F14207C5E77A}"/>
              </a:ext>
            </a:extLst>
          </p:cNvPr>
          <p:cNvSpPr txBox="1"/>
          <p:nvPr/>
        </p:nvSpPr>
        <p:spPr>
          <a:xfrm>
            <a:off x="445210" y="3065026"/>
            <a:ext cx="11301573" cy="3416320"/>
          </a:xfrm>
          <a:prstGeom prst="rect">
            <a:avLst/>
          </a:prstGeom>
          <a:noFill/>
        </p:spPr>
        <p:txBody>
          <a:bodyPr wrap="square" rtlCol="0">
            <a:spAutoFit/>
          </a:bodyPr>
          <a:lstStyle/>
          <a:p>
            <a:pPr marL="285750" indent="-285750">
              <a:buFont typeface="Arial" panose="020B0604020202020204" pitchFamily="34" charset="0"/>
              <a:buChar char="•"/>
            </a:pPr>
            <a:r>
              <a:rPr lang="en-US" b="1" u="sng" dirty="0"/>
              <a:t>Quality Score</a:t>
            </a:r>
            <a:r>
              <a:rPr lang="en-US" b="1" dirty="0"/>
              <a:t>: </a:t>
            </a:r>
            <a:r>
              <a:rPr lang="en-US" dirty="0"/>
              <a:t>The score is based upon the median value of 3 wine assessors via a blind taste test.</a:t>
            </a:r>
          </a:p>
          <a:p>
            <a:pPr marL="285750" indent="-285750">
              <a:buFont typeface="Arial" panose="020B0604020202020204" pitchFamily="34" charset="0"/>
              <a:buChar char="•"/>
            </a:pPr>
            <a:endParaRPr lang="en-US" b="1" i="1" u="sng" dirty="0"/>
          </a:p>
          <a:p>
            <a:pPr marL="285750" indent="-285750">
              <a:buFont typeface="Arial" panose="020B0604020202020204" pitchFamily="34" charset="0"/>
              <a:buChar char="•"/>
            </a:pPr>
            <a:r>
              <a:rPr lang="en-US" b="1" i="1" u="sng" dirty="0"/>
              <a:t>Concerns</a:t>
            </a:r>
            <a:r>
              <a:rPr lang="en-US" b="1" i="1" dirty="0"/>
              <a:t>:</a:t>
            </a:r>
            <a:r>
              <a:rPr lang="en-US" dirty="0"/>
              <a:t> </a:t>
            </a:r>
          </a:p>
          <a:p>
            <a:pPr marL="742950" lvl="1" indent="-285750">
              <a:buFont typeface="Arial" panose="020B0604020202020204" pitchFamily="34" charset="0"/>
              <a:buChar char="•"/>
            </a:pPr>
            <a:r>
              <a:rPr lang="en-US" b="1" dirty="0"/>
              <a:t>The extreme ends if the scale are absent or rare in our sample data set. </a:t>
            </a:r>
            <a:r>
              <a:rPr lang="en-US" dirty="0"/>
              <a:t>We may be concerned that this is due to missing data, the affect of using median score, or bias within the data. </a:t>
            </a:r>
          </a:p>
          <a:p>
            <a:pPr marL="1200150" lvl="2" indent="-285750">
              <a:buFont typeface="Arial" panose="020B0604020202020204" pitchFamily="34" charset="0"/>
              <a:buChar char="•"/>
            </a:pPr>
            <a:r>
              <a:rPr lang="en-US" dirty="0"/>
              <a:t>Could having a better picture of quality’s central tendency paint a better picture? (Mean, Median, Min, Max). </a:t>
            </a:r>
          </a:p>
          <a:p>
            <a:pPr marL="742950" lvl="1" indent="-285750">
              <a:buFont typeface="Arial" panose="020B0604020202020204" pitchFamily="34" charset="0"/>
              <a:buChar char="•"/>
            </a:pPr>
            <a:r>
              <a:rPr lang="en-US" b="1" dirty="0"/>
              <a:t>Only about 2/13 of our data are considered excellent. </a:t>
            </a:r>
            <a:r>
              <a:rPr lang="en-US" dirty="0"/>
              <a:t>Is this too stringent of a requirement? There could be imbalance in our modeling as a result of this proportion.  </a:t>
            </a:r>
          </a:p>
          <a:p>
            <a:pPr lvl="1"/>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741526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92B429-EED7-4C6A-BD15-7FA621BE1B22}"/>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0" i="0" kern="1200">
                <a:solidFill>
                  <a:srgbClr val="EBEBEB"/>
                </a:solidFill>
                <a:latin typeface="+mj-lt"/>
                <a:ea typeface="+mj-ea"/>
                <a:cs typeface="+mj-cs"/>
              </a:rPr>
              <a:t>Proportion of Excellent Wines</a:t>
            </a:r>
          </a:p>
        </p:txBody>
      </p:sp>
      <p:sp>
        <p:nvSpPr>
          <p:cNvPr id="1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7" name="Freeform: Shape 1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Content Placeholder 4" descr="Chart, pie chart&#10;&#10;Description automatically generated">
            <a:extLst>
              <a:ext uri="{FF2B5EF4-FFF2-40B4-BE49-F238E27FC236}">
                <a16:creationId xmlns:a16="http://schemas.microsoft.com/office/drawing/2014/main" id="{D2CB5DF9-070A-46FC-BEC6-E1F69ABF8C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4982" y="647698"/>
            <a:ext cx="5367909" cy="5562601"/>
          </a:xfrm>
          <a:prstGeom prst="rect">
            <a:avLst/>
          </a:prstGeom>
          <a:effectLst/>
        </p:spPr>
      </p:pic>
      <p:sp>
        <p:nvSpPr>
          <p:cNvPr id="19" name="Rectangle 1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lide Number Placeholder 2">
            <a:extLst>
              <a:ext uri="{FF2B5EF4-FFF2-40B4-BE49-F238E27FC236}">
                <a16:creationId xmlns:a16="http://schemas.microsoft.com/office/drawing/2014/main" id="{57CA1E5F-C951-41AE-A104-3329486B23A6}"/>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FD3CB170-F66F-4AA2-A0B1-F5DFF409A3F7}" type="slidenum">
              <a:rPr lang="en-US">
                <a:solidFill>
                  <a:srgbClr val="FFFFFF"/>
                </a:solidFill>
              </a:rPr>
              <a:pPr defTabSz="914400">
                <a:spcAft>
                  <a:spcPts val="600"/>
                </a:spcAft>
              </a:pPr>
              <a:t>7</a:t>
            </a:fld>
            <a:endParaRPr lang="en-US">
              <a:solidFill>
                <a:srgbClr val="FFFFFF"/>
              </a:solidFill>
            </a:endParaRPr>
          </a:p>
        </p:txBody>
      </p:sp>
      <p:sp>
        <p:nvSpPr>
          <p:cNvPr id="8" name="TextBox 7">
            <a:extLst>
              <a:ext uri="{FF2B5EF4-FFF2-40B4-BE49-F238E27FC236}">
                <a16:creationId xmlns:a16="http://schemas.microsoft.com/office/drawing/2014/main" id="{69ED1E90-711E-46E6-AC18-9DCF55162CB8}"/>
              </a:ext>
            </a:extLst>
          </p:cNvPr>
          <p:cNvSpPr txBox="1"/>
          <p:nvPr/>
        </p:nvSpPr>
        <p:spPr>
          <a:xfrm>
            <a:off x="648931" y="2438400"/>
            <a:ext cx="4166509" cy="3785419"/>
          </a:xfrm>
          <a:prstGeom prst="rect">
            <a:avLst/>
          </a:prstGeom>
        </p:spPr>
        <p:txBody>
          <a:bodyPr vert="horz" lIns="91440" tIns="45720" rIns="91440" bIns="45720" rtlCol="0">
            <a:normAutofit/>
          </a:bodyPr>
          <a:lstStyle/>
          <a:p>
            <a:pPr marL="285750"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sz="1500" dirty="0">
                <a:solidFill>
                  <a:srgbClr val="EBEBEB"/>
                </a:solidFill>
                <a:latin typeface="+mj-lt"/>
                <a:ea typeface="+mj-ea"/>
                <a:cs typeface="+mj-cs"/>
              </a:rPr>
              <a:t>Cutoff at a quality rating of 7. </a:t>
            </a:r>
          </a:p>
          <a:p>
            <a:pPr marL="742950" lvl="1"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sz="1500" dirty="0">
                <a:solidFill>
                  <a:srgbClr val="EBEBEB"/>
                </a:solidFill>
                <a:latin typeface="+mj-lt"/>
                <a:ea typeface="+mj-ea"/>
                <a:cs typeface="+mj-cs"/>
              </a:rPr>
              <a:t>2 separate classes</a:t>
            </a:r>
          </a:p>
          <a:p>
            <a:pPr marL="1200150" lvl="2"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sz="1500" dirty="0">
                <a:solidFill>
                  <a:srgbClr val="EBEBEB"/>
                </a:solidFill>
                <a:latin typeface="+mj-lt"/>
                <a:ea typeface="+mj-ea"/>
                <a:cs typeface="+mj-cs"/>
              </a:rPr>
              <a:t>Excellent</a:t>
            </a:r>
          </a:p>
          <a:p>
            <a:pPr marL="1200150" lvl="2"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sz="1500" dirty="0">
                <a:solidFill>
                  <a:srgbClr val="EBEBEB"/>
                </a:solidFill>
                <a:latin typeface="+mj-lt"/>
                <a:ea typeface="+mj-ea"/>
                <a:cs typeface="+mj-cs"/>
              </a:rPr>
              <a:t>Not Excellent.</a:t>
            </a:r>
          </a:p>
          <a:p>
            <a:pPr marL="1200150" lvl="2" indent="-285750">
              <a:lnSpc>
                <a:spcPct val="90000"/>
              </a:lnSpc>
              <a:spcBef>
                <a:spcPts val="1000"/>
              </a:spcBef>
              <a:buClr>
                <a:schemeClr val="bg2">
                  <a:lumMod val="40000"/>
                  <a:lumOff val="60000"/>
                </a:schemeClr>
              </a:buClr>
              <a:buSzPct val="80000"/>
              <a:buFont typeface="Wingdings" panose="05000000000000000000" pitchFamily="2" charset="2"/>
              <a:buChar char="Ø"/>
            </a:pPr>
            <a:endParaRPr lang="en-US" sz="1500" dirty="0">
              <a:solidFill>
                <a:srgbClr val="EBEBEB"/>
              </a:solidFill>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sz="1500" dirty="0">
                <a:solidFill>
                  <a:srgbClr val="EBEBEB"/>
                </a:solidFill>
                <a:latin typeface="+mj-lt"/>
                <a:ea typeface="+mj-ea"/>
                <a:cs typeface="+mj-cs"/>
              </a:rPr>
              <a:t>217 wines of the 1599 had a quality of 7 or higher. </a:t>
            </a:r>
          </a:p>
          <a:p>
            <a:pPr marL="742950" lvl="1"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sz="1500" dirty="0">
                <a:solidFill>
                  <a:srgbClr val="EBEBEB"/>
                </a:solidFill>
                <a:latin typeface="+mj-lt"/>
                <a:ea typeface="+mj-ea"/>
                <a:cs typeface="+mj-cs"/>
              </a:rPr>
              <a:t>Around 2/13 proportion are excellent. </a:t>
            </a:r>
          </a:p>
          <a:p>
            <a:pPr lvl="1">
              <a:lnSpc>
                <a:spcPct val="90000"/>
              </a:lnSpc>
              <a:spcBef>
                <a:spcPts val="1000"/>
              </a:spcBef>
              <a:buClr>
                <a:schemeClr val="bg2">
                  <a:lumMod val="40000"/>
                  <a:lumOff val="60000"/>
                </a:schemeClr>
              </a:buClr>
              <a:buSzPct val="80000"/>
            </a:pPr>
            <a:endParaRPr lang="en-US" sz="1500" dirty="0">
              <a:solidFill>
                <a:srgbClr val="EBEBEB"/>
              </a:solidFill>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panose="05000000000000000000" pitchFamily="2" charset="2"/>
              <a:buChar char="Ø"/>
            </a:pPr>
            <a:r>
              <a:rPr lang="en-US" sz="1500" dirty="0">
                <a:solidFill>
                  <a:srgbClr val="EBEBEB"/>
                </a:solidFill>
                <a:latin typeface="+mj-lt"/>
                <a:ea typeface="+mj-ea"/>
                <a:cs typeface="+mj-cs"/>
              </a:rPr>
              <a:t>The bar set for an excellent wine is quite stringent. </a:t>
            </a:r>
          </a:p>
          <a:p>
            <a:pPr marL="285750" indent="-285750">
              <a:lnSpc>
                <a:spcPct val="90000"/>
              </a:lnSpc>
              <a:spcBef>
                <a:spcPts val="1000"/>
              </a:spcBef>
              <a:buClr>
                <a:schemeClr val="bg2">
                  <a:lumMod val="40000"/>
                  <a:lumOff val="60000"/>
                </a:schemeClr>
              </a:buClr>
              <a:buSzPct val="80000"/>
              <a:buFont typeface="Wingdings" panose="05000000000000000000" pitchFamily="2" charset="2"/>
              <a:buChar char="Ø"/>
            </a:pPr>
            <a:endParaRPr lang="en-US" sz="1500" dirty="0">
              <a:solidFill>
                <a:srgbClr val="EBEBEB"/>
              </a:solidFill>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panose="05000000000000000000" pitchFamily="2" charset="2"/>
              <a:buChar char="Ø"/>
            </a:pPr>
            <a:endParaRPr lang="en-US" sz="1500" dirty="0">
              <a:solidFill>
                <a:srgbClr val="EBEBEB"/>
              </a:solidFill>
              <a:latin typeface="+mj-lt"/>
              <a:ea typeface="+mj-ea"/>
              <a:cs typeface="+mj-cs"/>
            </a:endParaRPr>
          </a:p>
          <a:p>
            <a:pPr>
              <a:lnSpc>
                <a:spcPct val="90000"/>
              </a:lnSpc>
              <a:spcBef>
                <a:spcPts val="1000"/>
              </a:spcBef>
              <a:buClr>
                <a:schemeClr val="bg2">
                  <a:lumMod val="40000"/>
                  <a:lumOff val="60000"/>
                </a:schemeClr>
              </a:buClr>
              <a:buSzPct val="80000"/>
            </a:pPr>
            <a:endParaRPr lang="en-US" sz="1500" dirty="0">
              <a:solidFill>
                <a:srgbClr val="EBEBEB"/>
              </a:solidFill>
              <a:latin typeface="+mj-lt"/>
              <a:ea typeface="+mj-ea"/>
              <a:cs typeface="+mj-cs"/>
            </a:endParaRPr>
          </a:p>
        </p:txBody>
      </p:sp>
      <p:sp>
        <p:nvSpPr>
          <p:cNvPr id="7" name="TextBox 6">
            <a:extLst>
              <a:ext uri="{FF2B5EF4-FFF2-40B4-BE49-F238E27FC236}">
                <a16:creationId xmlns:a16="http://schemas.microsoft.com/office/drawing/2014/main" id="{109C819F-D670-4DC4-8640-7842E250F41B}"/>
              </a:ext>
            </a:extLst>
          </p:cNvPr>
          <p:cNvSpPr txBox="1"/>
          <p:nvPr/>
        </p:nvSpPr>
        <p:spPr>
          <a:xfrm>
            <a:off x="5637508" y="2936929"/>
            <a:ext cx="914400" cy="91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80821693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48489-9DC8-406D-AA3D-F19BAE518C62}"/>
              </a:ext>
            </a:extLst>
          </p:cNvPr>
          <p:cNvSpPr>
            <a:spLocks noGrp="1"/>
          </p:cNvSpPr>
          <p:nvPr>
            <p:ph type="title"/>
          </p:nvPr>
        </p:nvSpPr>
        <p:spPr/>
        <p:txBody>
          <a:bodyPr/>
          <a:lstStyle/>
          <a:p>
            <a:r>
              <a:rPr lang="en-US" dirty="0"/>
              <a:t>Visualizing Excellent wine predictors </a:t>
            </a:r>
          </a:p>
        </p:txBody>
      </p:sp>
      <p:sp>
        <p:nvSpPr>
          <p:cNvPr id="3" name="Content Placeholder 2">
            <a:extLst>
              <a:ext uri="{FF2B5EF4-FFF2-40B4-BE49-F238E27FC236}">
                <a16:creationId xmlns:a16="http://schemas.microsoft.com/office/drawing/2014/main" id="{04516D7A-0356-4FDF-8AB3-E9615FC4343E}"/>
              </a:ext>
            </a:extLst>
          </p:cNvPr>
          <p:cNvSpPr>
            <a:spLocks noGrp="1"/>
          </p:cNvSpPr>
          <p:nvPr>
            <p:ph idx="1"/>
          </p:nvPr>
        </p:nvSpPr>
        <p:spPr/>
        <p:txBody>
          <a:bodyPr/>
          <a:lstStyle/>
          <a:p>
            <a:r>
              <a:rPr lang="en-US" dirty="0"/>
              <a:t>I have chosen to visualize the predictor variable’s impact on the classification of wines as Excellent or Not Excellent. I have done this by separating each predictor variables into 6 even groups based on the chemical saturation of each predictor variable from least to most and visualizing how the proportion of excellent wine changes across groups.</a:t>
            </a:r>
          </a:p>
          <a:p>
            <a:r>
              <a:rPr lang="en-US" dirty="0"/>
              <a:t>There are roughly 2 distinct categories of the predictor variables in how they relate to wine excellence: it is indicated by higher saturation or lower saturation. There are some which may do well on either extreme, in the middle, or have no apparent effect on the excellence categorization. I will just present the most significant from the first two categories I mentioned. </a:t>
            </a:r>
          </a:p>
        </p:txBody>
      </p:sp>
      <p:sp>
        <p:nvSpPr>
          <p:cNvPr id="4" name="Slide Number Placeholder 3">
            <a:extLst>
              <a:ext uri="{FF2B5EF4-FFF2-40B4-BE49-F238E27FC236}">
                <a16:creationId xmlns:a16="http://schemas.microsoft.com/office/drawing/2014/main" id="{A21FC66E-9218-4013-8802-6FDD9AB54E53}"/>
              </a:ext>
            </a:extLst>
          </p:cNvPr>
          <p:cNvSpPr>
            <a:spLocks noGrp="1"/>
          </p:cNvSpPr>
          <p:nvPr>
            <p:ph type="sldNum" sz="quarter" idx="12"/>
          </p:nvPr>
        </p:nvSpPr>
        <p:spPr/>
        <p:txBody>
          <a:bodyPr/>
          <a:lstStyle/>
          <a:p>
            <a:fld id="{FD3CB170-F66F-4AA2-A0B1-F5DFF409A3F7}" type="slidenum">
              <a:rPr lang="en-US" smtClean="0"/>
              <a:t>8</a:t>
            </a:fld>
            <a:endParaRPr lang="en-US"/>
          </a:p>
        </p:txBody>
      </p:sp>
    </p:spTree>
    <p:extLst>
      <p:ext uri="{BB962C8B-B14F-4D97-AF65-F5344CB8AC3E}">
        <p14:creationId xmlns:p14="http://schemas.microsoft.com/office/powerpoint/2010/main" val="766193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169A3-3E6D-43BF-8CCE-186701E5C15C}"/>
              </a:ext>
            </a:extLst>
          </p:cNvPr>
          <p:cNvSpPr>
            <a:spLocks noGrp="1"/>
          </p:cNvSpPr>
          <p:nvPr>
            <p:ph type="title"/>
          </p:nvPr>
        </p:nvSpPr>
        <p:spPr>
          <a:xfrm>
            <a:off x="646110" y="452718"/>
            <a:ext cx="10109713" cy="1400530"/>
          </a:xfrm>
        </p:spPr>
        <p:txBody>
          <a:bodyPr/>
          <a:lstStyle/>
          <a:p>
            <a:r>
              <a:rPr lang="en-US" dirty="0"/>
              <a:t>Higher Saturation Leads to Excellence</a:t>
            </a:r>
          </a:p>
        </p:txBody>
      </p:sp>
      <p:pic>
        <p:nvPicPr>
          <p:cNvPr id="10" name="Picture 9" descr="Chart, bar chart&#10;&#10;Description automatically generated">
            <a:extLst>
              <a:ext uri="{FF2B5EF4-FFF2-40B4-BE49-F238E27FC236}">
                <a16:creationId xmlns:a16="http://schemas.microsoft.com/office/drawing/2014/main" id="{C7D3EA1E-CE3C-4B38-B5C0-C64BEBC60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0" y="1750827"/>
            <a:ext cx="2216372" cy="4497572"/>
          </a:xfrm>
          <a:prstGeom prst="rect">
            <a:avLst/>
          </a:prstGeom>
        </p:spPr>
      </p:pic>
      <p:pic>
        <p:nvPicPr>
          <p:cNvPr id="12" name="Picture 11" descr="Chart, bar chart&#10;&#10;Description automatically generated">
            <a:extLst>
              <a:ext uri="{FF2B5EF4-FFF2-40B4-BE49-F238E27FC236}">
                <a16:creationId xmlns:a16="http://schemas.microsoft.com/office/drawing/2014/main" id="{BE4479C8-0A24-4946-97BE-654DAE5FEB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6476" y="1701975"/>
            <a:ext cx="2271177" cy="4546424"/>
          </a:xfrm>
          <a:prstGeom prst="rect">
            <a:avLst/>
          </a:prstGeom>
        </p:spPr>
      </p:pic>
      <p:sp>
        <p:nvSpPr>
          <p:cNvPr id="15" name="TextBox 14">
            <a:extLst>
              <a:ext uri="{FF2B5EF4-FFF2-40B4-BE49-F238E27FC236}">
                <a16:creationId xmlns:a16="http://schemas.microsoft.com/office/drawing/2014/main" id="{AFEC788D-2636-4FBE-9271-3F914CFE9407}"/>
              </a:ext>
            </a:extLst>
          </p:cNvPr>
          <p:cNvSpPr txBox="1"/>
          <p:nvPr/>
        </p:nvSpPr>
        <p:spPr>
          <a:xfrm>
            <a:off x="6096000" y="2294950"/>
            <a:ext cx="5447654" cy="3139321"/>
          </a:xfrm>
          <a:prstGeom prst="rect">
            <a:avLst/>
          </a:prstGeom>
          <a:noFill/>
        </p:spPr>
        <p:txBody>
          <a:bodyPr wrap="square" rtlCol="0">
            <a:spAutoFit/>
          </a:bodyPr>
          <a:lstStyle/>
          <a:p>
            <a:pPr marL="285750" indent="-285750">
              <a:buFont typeface="Arial" panose="020B0604020202020204" pitchFamily="34" charset="0"/>
              <a:buChar char="•"/>
            </a:pPr>
            <a:r>
              <a:rPr lang="en-US" dirty="0"/>
              <a:t>In the case of Citric Acid and Sulfates content, there is a clear pattern which indicated that a higher concentration of these chemicals in the wine leads to a greater proportion of these wines being classified as excellent. </a:t>
            </a:r>
          </a:p>
          <a:p>
            <a:endParaRPr lang="en-US" dirty="0"/>
          </a:p>
          <a:p>
            <a:pPr marL="285750" indent="-285750">
              <a:buFont typeface="Arial" panose="020B0604020202020204" pitchFamily="34" charset="0"/>
              <a:buChar char="•"/>
            </a:pPr>
            <a:r>
              <a:rPr lang="en-US" dirty="0"/>
              <a:t>Given this information, there is an inclination to believe that having higher concentrations of these chemicals in the wine could improve the perceived quality. </a:t>
            </a:r>
          </a:p>
        </p:txBody>
      </p:sp>
      <p:sp>
        <p:nvSpPr>
          <p:cNvPr id="3" name="Slide Number Placeholder 2">
            <a:extLst>
              <a:ext uri="{FF2B5EF4-FFF2-40B4-BE49-F238E27FC236}">
                <a16:creationId xmlns:a16="http://schemas.microsoft.com/office/drawing/2014/main" id="{E255C3B9-EDCF-468D-BB4E-6009F273DDFB}"/>
              </a:ext>
            </a:extLst>
          </p:cNvPr>
          <p:cNvSpPr>
            <a:spLocks noGrp="1"/>
          </p:cNvSpPr>
          <p:nvPr>
            <p:ph type="sldNum" sz="quarter" idx="12"/>
          </p:nvPr>
        </p:nvSpPr>
        <p:spPr/>
        <p:txBody>
          <a:bodyPr/>
          <a:lstStyle/>
          <a:p>
            <a:fld id="{FD3CB170-F66F-4AA2-A0B1-F5DFF409A3F7}" type="slidenum">
              <a:rPr lang="en-US" smtClean="0"/>
              <a:t>9</a:t>
            </a:fld>
            <a:endParaRPr lang="en-US"/>
          </a:p>
        </p:txBody>
      </p:sp>
    </p:spTree>
    <p:extLst>
      <p:ext uri="{BB962C8B-B14F-4D97-AF65-F5344CB8AC3E}">
        <p14:creationId xmlns:p14="http://schemas.microsoft.com/office/powerpoint/2010/main" val="41313949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D7CFBB4D5D7B46974780B5BDACF87D" ma:contentTypeVersion="11" ma:contentTypeDescription="Create a new document." ma:contentTypeScope="" ma:versionID="dff5d18110bba79a64db88cdda41e8ce">
  <xsd:schema xmlns:xsd="http://www.w3.org/2001/XMLSchema" xmlns:xs="http://www.w3.org/2001/XMLSchema" xmlns:p="http://schemas.microsoft.com/office/2006/metadata/properties" xmlns:ns3="25a074a0-7520-47fa-93a5-ce94e58b57d4" xmlns:ns4="0ae1392a-54f7-466e-9a75-af2308abc4cd" targetNamespace="http://schemas.microsoft.com/office/2006/metadata/properties" ma:root="true" ma:fieldsID="c20eec89bc913cbd18dd48227a8e3614" ns3:_="" ns4:_="">
    <xsd:import namespace="25a074a0-7520-47fa-93a5-ce94e58b57d4"/>
    <xsd:import namespace="0ae1392a-54f7-466e-9a75-af2308abc4c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a074a0-7520-47fa-93a5-ce94e58b57d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e1392a-54f7-466e-9a75-af2308abc4cd"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5EB5B8-9A24-4FD0-950C-9CE7493E6D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a074a0-7520-47fa-93a5-ce94e58b57d4"/>
    <ds:schemaRef ds:uri="0ae1392a-54f7-466e-9a75-af2308abc4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28ED19B-8D7D-4671-B456-A5A0B27C995B}">
  <ds:schemaRefs>
    <ds:schemaRef ds:uri="http://schemas.microsoft.com/sharepoint/v3/contenttype/forms"/>
  </ds:schemaRefs>
</ds:datastoreItem>
</file>

<file path=customXml/itemProps3.xml><?xml version="1.0" encoding="utf-8"?>
<ds:datastoreItem xmlns:ds="http://schemas.openxmlformats.org/officeDocument/2006/customXml" ds:itemID="{C63ECE3F-B098-46E7-8CCC-74FD6671947B}">
  <ds:schemaRefs>
    <ds:schemaRef ds:uri="http://schemas.microsoft.com/office/2006/metadata/properties"/>
    <ds:schemaRef ds:uri="http://schemas.microsoft.com/office/infopath/2007/PartnerControls"/>
    <ds:schemaRef ds:uri="25a074a0-7520-47fa-93a5-ce94e58b57d4"/>
    <ds:schemaRef ds:uri="http://purl.org/dc/dcmitype/"/>
    <ds:schemaRef ds:uri="0ae1392a-54f7-466e-9a75-af2308abc4cd"/>
    <ds:schemaRef ds:uri="http://schemas.openxmlformats.org/package/2006/metadata/core-properties"/>
    <ds:schemaRef ds:uri="http://schemas.microsoft.com/office/2006/documentManagement/types"/>
    <ds:schemaRef ds:uri="http://www.w3.org/XML/1998/namespace"/>
    <ds:schemaRef ds:uri="http://purl.org/dc/elements/1.1/"/>
    <ds:schemaRef ds:uri="http://purl.org/dc/terms/"/>
  </ds:schemaRefs>
</ds:datastoreItem>
</file>

<file path=docProps/app.xml><?xml version="1.0" encoding="utf-8"?>
<Properties xmlns="http://schemas.openxmlformats.org/officeDocument/2006/extended-properties" xmlns:vt="http://schemas.openxmlformats.org/officeDocument/2006/docPropsVTypes">
  <Template>Ion</Template>
  <TotalTime>1353</TotalTime>
  <Words>2072</Words>
  <Application>Microsoft Office PowerPoint</Application>
  <PresentationFormat>Widescreen</PresentationFormat>
  <Paragraphs>208</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Gothic</vt:lpstr>
      <vt:lpstr>Wingdings</vt:lpstr>
      <vt:lpstr>Wingdings 3</vt:lpstr>
      <vt:lpstr>Ion</vt:lpstr>
      <vt:lpstr>Modeling Wine Quality</vt:lpstr>
      <vt:lpstr>Introduction</vt:lpstr>
      <vt:lpstr>The Variables </vt:lpstr>
      <vt:lpstr>How can we understand what influences the quality of wine? </vt:lpstr>
      <vt:lpstr>Summary Statistics Table </vt:lpstr>
      <vt:lpstr>Can We Predict Wine Quality? </vt:lpstr>
      <vt:lpstr>Proportion of Excellent Wines</vt:lpstr>
      <vt:lpstr>Visualizing Excellent wine predictors </vt:lpstr>
      <vt:lpstr>Higher Saturation Leads to Excellence</vt:lpstr>
      <vt:lpstr>Lower Saturation Leads to Excellence</vt:lpstr>
      <vt:lpstr>Correlation Matrix</vt:lpstr>
      <vt:lpstr>Linear Regression Model</vt:lpstr>
      <vt:lpstr>Logistic Regression Model</vt:lpstr>
      <vt:lpstr>Linear regression and Logistic Regression Comparison </vt:lpstr>
      <vt:lpstr>Continued… Fitted Values</vt:lpstr>
      <vt:lpstr>Model Selection Based On p-Values</vt:lpstr>
      <vt:lpstr>Model Selection Based On AIC</vt:lpstr>
      <vt:lpstr>Model Selection - Assessment</vt:lpstr>
      <vt:lpstr>Analysis By Variable</vt:lpstr>
      <vt:lpstr>Sensitivity vs. Specificity</vt:lpstr>
      <vt:lpstr>ROC Curve</vt:lpstr>
      <vt:lpstr>Testing The Model</vt:lpstr>
      <vt:lpstr>Probit &amp; CLogLog Link </vt:lpstr>
      <vt:lpstr>PowerPoint Presentation</vt:lpstr>
      <vt:lpstr>Model Coefficient Observations </vt:lpstr>
      <vt:lpstr>Probit (Left) and CLogLog (Right) ROC Curves</vt:lpstr>
      <vt:lpstr>Prediction on the Upper End of the Probability Curve</vt:lpstr>
      <vt:lpstr>Dispersion Adjustment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Wine</dc:title>
  <dc:creator>Steege, Chris (steegecs)</dc:creator>
  <cp:lastModifiedBy>Steege, Chris (steegecs)</cp:lastModifiedBy>
  <cp:revision>55</cp:revision>
  <dcterms:created xsi:type="dcterms:W3CDTF">2021-01-22T19:38:13Z</dcterms:created>
  <dcterms:modified xsi:type="dcterms:W3CDTF">2021-02-22T01:44:10Z</dcterms:modified>
</cp:coreProperties>
</file>