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3"/>
  </p:notesMasterIdLst>
  <p:sldIdLst>
    <p:sldId id="272" r:id="rId5"/>
    <p:sldId id="274" r:id="rId6"/>
    <p:sldId id="358" r:id="rId7"/>
    <p:sldId id="315" r:id="rId8"/>
    <p:sldId id="336" r:id="rId9"/>
    <p:sldId id="316" r:id="rId10"/>
    <p:sldId id="317" r:id="rId11"/>
    <p:sldId id="318" r:id="rId12"/>
    <p:sldId id="319" r:id="rId13"/>
    <p:sldId id="320" r:id="rId14"/>
    <p:sldId id="321" r:id="rId15"/>
    <p:sldId id="273" r:id="rId16"/>
    <p:sldId id="337" r:id="rId17"/>
    <p:sldId id="338" r:id="rId18"/>
    <p:sldId id="339" r:id="rId19"/>
    <p:sldId id="340" r:id="rId20"/>
    <p:sldId id="341" r:id="rId21"/>
    <p:sldId id="342" r:id="rId22"/>
    <p:sldId id="343" r:id="rId23"/>
    <p:sldId id="344" r:id="rId24"/>
    <p:sldId id="345" r:id="rId25"/>
    <p:sldId id="347" r:id="rId26"/>
    <p:sldId id="348" r:id="rId27"/>
    <p:sldId id="349" r:id="rId28"/>
    <p:sldId id="350" r:id="rId29"/>
    <p:sldId id="351" r:id="rId30"/>
    <p:sldId id="352" r:id="rId31"/>
    <p:sldId id="353" r:id="rId32"/>
    <p:sldId id="354" r:id="rId33"/>
    <p:sldId id="355" r:id="rId34"/>
    <p:sldId id="356" r:id="rId35"/>
    <p:sldId id="275" r:id="rId36"/>
    <p:sldId id="300" r:id="rId37"/>
    <p:sldId id="259" r:id="rId38"/>
    <p:sldId id="301" r:id="rId39"/>
    <p:sldId id="302" r:id="rId40"/>
    <p:sldId id="303" r:id="rId41"/>
    <p:sldId id="304" r:id="rId42"/>
    <p:sldId id="305" r:id="rId43"/>
    <p:sldId id="258" r:id="rId44"/>
    <p:sldId id="257" r:id="rId45"/>
    <p:sldId id="260" r:id="rId46"/>
    <p:sldId id="261" r:id="rId47"/>
    <p:sldId id="263" r:id="rId48"/>
    <p:sldId id="271" r:id="rId49"/>
    <p:sldId id="264" r:id="rId50"/>
    <p:sldId id="269" r:id="rId51"/>
    <p:sldId id="270" r:id="rId52"/>
    <p:sldId id="276" r:id="rId53"/>
    <p:sldId id="306" r:id="rId54"/>
    <p:sldId id="307" r:id="rId55"/>
    <p:sldId id="308" r:id="rId56"/>
    <p:sldId id="309" r:id="rId57"/>
    <p:sldId id="310" r:id="rId58"/>
    <p:sldId id="311" r:id="rId59"/>
    <p:sldId id="312" r:id="rId60"/>
    <p:sldId id="313" r:id="rId61"/>
    <p:sldId id="31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6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37BB58-1B9A-4135-AA49-C59BBB8B7F4F}"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7318643C-C294-4534-9666-5211EBEDAF70}">
      <dgm:prSet phldrT="[Text]"/>
      <dgm:spPr/>
      <dgm:t>
        <a:bodyPr/>
        <a:lstStyle/>
        <a:p>
          <a:r>
            <a:rPr lang="en-US"/>
            <a:t>Inputs</a:t>
          </a:r>
        </a:p>
      </dgm:t>
    </dgm:pt>
    <dgm:pt modelId="{FF2949A0-3062-4823-88E4-68E4CC865456}" type="parTrans" cxnId="{CDA1E330-3976-4DD6-AC50-3587DA4CD177}">
      <dgm:prSet/>
      <dgm:spPr/>
      <dgm:t>
        <a:bodyPr/>
        <a:lstStyle/>
        <a:p>
          <a:endParaRPr lang="en-US"/>
        </a:p>
      </dgm:t>
    </dgm:pt>
    <dgm:pt modelId="{135D7C07-85FC-4FD4-BAD0-0F8156D9A5A2}" type="sibTrans" cxnId="{CDA1E330-3976-4DD6-AC50-3587DA4CD177}">
      <dgm:prSet/>
      <dgm:spPr/>
      <dgm:t>
        <a:bodyPr/>
        <a:lstStyle/>
        <a:p>
          <a:endParaRPr lang="en-US"/>
        </a:p>
      </dgm:t>
    </dgm:pt>
    <dgm:pt modelId="{6A952406-E165-4DA6-B979-78445FA291D1}">
      <dgm:prSet phldrT="[Text]" custT="1"/>
      <dgm:spPr/>
      <dgm:t>
        <a:bodyPr/>
        <a:lstStyle/>
        <a:p>
          <a:r>
            <a:rPr lang="en-US" sz="2000"/>
            <a:t>Viewer </a:t>
          </a:r>
          <a:r>
            <a:rPr lang="en-US" sz="2000" b="1"/>
            <a:t>interactions</a:t>
          </a:r>
          <a:r>
            <a:rPr lang="en-US" sz="2000"/>
            <a:t> with services</a:t>
          </a:r>
        </a:p>
      </dgm:t>
    </dgm:pt>
    <dgm:pt modelId="{C6003406-614B-40CF-828A-99565BB0ECA2}" type="parTrans" cxnId="{98F11F02-2335-4DC2-99A7-98F5F90390B6}">
      <dgm:prSet/>
      <dgm:spPr/>
      <dgm:t>
        <a:bodyPr/>
        <a:lstStyle/>
        <a:p>
          <a:endParaRPr lang="en-US"/>
        </a:p>
      </dgm:t>
    </dgm:pt>
    <dgm:pt modelId="{4398C746-5A34-449D-ADD9-E633EE9769A3}" type="sibTrans" cxnId="{98F11F02-2335-4DC2-99A7-98F5F90390B6}">
      <dgm:prSet/>
      <dgm:spPr/>
      <dgm:t>
        <a:bodyPr/>
        <a:lstStyle/>
        <a:p>
          <a:endParaRPr lang="en-US"/>
        </a:p>
      </dgm:t>
    </dgm:pt>
    <dgm:pt modelId="{A7DC2087-7840-4D8A-A09A-449E18BAA239}">
      <dgm:prSet phldrT="[Text]" custT="1"/>
      <dgm:spPr/>
      <dgm:t>
        <a:bodyPr/>
        <a:lstStyle/>
        <a:p>
          <a:r>
            <a:rPr lang="en-US" sz="2000" b="1"/>
            <a:t>Categories</a:t>
          </a:r>
          <a:r>
            <a:rPr lang="en-US" sz="2000"/>
            <a:t> watched</a:t>
          </a:r>
        </a:p>
      </dgm:t>
    </dgm:pt>
    <dgm:pt modelId="{A0157939-B3C7-4684-A872-4D258769B3EC}" type="parTrans" cxnId="{DD934DD1-892B-40BC-9B06-6854DAE8F24D}">
      <dgm:prSet/>
      <dgm:spPr/>
      <dgm:t>
        <a:bodyPr/>
        <a:lstStyle/>
        <a:p>
          <a:endParaRPr lang="en-US"/>
        </a:p>
      </dgm:t>
    </dgm:pt>
    <dgm:pt modelId="{4F4AC3EC-2E55-49DB-8F9B-F307E6DB1F36}" type="sibTrans" cxnId="{DD934DD1-892B-40BC-9B06-6854DAE8F24D}">
      <dgm:prSet/>
      <dgm:spPr/>
      <dgm:t>
        <a:bodyPr/>
        <a:lstStyle/>
        <a:p>
          <a:endParaRPr lang="en-US"/>
        </a:p>
      </dgm:t>
    </dgm:pt>
    <dgm:pt modelId="{9AAEDFDD-5A53-4D61-9391-E2E2EBC85953}">
      <dgm:prSet phldrT="[Text]"/>
      <dgm:spPr/>
      <dgm:t>
        <a:bodyPr/>
        <a:lstStyle/>
        <a:p>
          <a:r>
            <a:rPr lang="en-US"/>
            <a:t>Methods</a:t>
          </a:r>
        </a:p>
      </dgm:t>
    </dgm:pt>
    <dgm:pt modelId="{F374DE22-AA5A-47CA-99BD-B9DD88520FE9}" type="parTrans" cxnId="{DDBF9B63-D351-460D-BAE2-462AB9645BF3}">
      <dgm:prSet/>
      <dgm:spPr/>
      <dgm:t>
        <a:bodyPr/>
        <a:lstStyle/>
        <a:p>
          <a:endParaRPr lang="en-US"/>
        </a:p>
      </dgm:t>
    </dgm:pt>
    <dgm:pt modelId="{5951AA94-6B51-4DD5-85F3-0CF0302ED69E}" type="sibTrans" cxnId="{DDBF9B63-D351-460D-BAE2-462AB9645BF3}">
      <dgm:prSet/>
      <dgm:spPr/>
      <dgm:t>
        <a:bodyPr/>
        <a:lstStyle/>
        <a:p>
          <a:endParaRPr lang="en-US"/>
        </a:p>
      </dgm:t>
    </dgm:pt>
    <dgm:pt modelId="{8DC2DA06-7DAE-4116-B7AF-9277282C2517}">
      <dgm:prSet phldrT="[Text]" custT="1"/>
      <dgm:spPr/>
      <dgm:t>
        <a:bodyPr/>
        <a:lstStyle/>
        <a:p>
          <a:r>
            <a:rPr lang="en-US" sz="2000"/>
            <a:t>Reinforcement learning</a:t>
          </a:r>
        </a:p>
      </dgm:t>
    </dgm:pt>
    <dgm:pt modelId="{D2CFE29F-E212-413E-8628-7D9E9E9E8D56}" type="parTrans" cxnId="{13C22146-AD33-401F-8A5E-87E893023DEA}">
      <dgm:prSet/>
      <dgm:spPr/>
      <dgm:t>
        <a:bodyPr/>
        <a:lstStyle/>
        <a:p>
          <a:endParaRPr lang="en-US"/>
        </a:p>
      </dgm:t>
    </dgm:pt>
    <dgm:pt modelId="{1F7128A8-8737-4861-AAA8-49FE486945FC}" type="sibTrans" cxnId="{13C22146-AD33-401F-8A5E-87E893023DEA}">
      <dgm:prSet/>
      <dgm:spPr/>
      <dgm:t>
        <a:bodyPr/>
        <a:lstStyle/>
        <a:p>
          <a:endParaRPr lang="en-US"/>
        </a:p>
      </dgm:t>
    </dgm:pt>
    <dgm:pt modelId="{239A2ED5-5D10-4364-90C4-46DB64896388}">
      <dgm:prSet phldrT="[Text]" custT="1"/>
      <dgm:spPr/>
      <dgm:t>
        <a:bodyPr/>
        <a:lstStyle/>
        <a:p>
          <a:r>
            <a:rPr lang="en-US" sz="2000" b="1"/>
            <a:t>Device</a:t>
          </a:r>
          <a:r>
            <a:rPr lang="en-US" sz="2000"/>
            <a:t> used</a:t>
          </a:r>
        </a:p>
      </dgm:t>
    </dgm:pt>
    <dgm:pt modelId="{4BCA666D-3C64-414B-A1F4-9B9BE99E6E3D}" type="parTrans" cxnId="{A2E2881D-D1F4-446D-A790-C1D7B6431704}">
      <dgm:prSet/>
      <dgm:spPr/>
      <dgm:t>
        <a:bodyPr/>
        <a:lstStyle/>
        <a:p>
          <a:endParaRPr lang="en-US"/>
        </a:p>
      </dgm:t>
    </dgm:pt>
    <dgm:pt modelId="{A87EF685-6163-411A-82FE-19DBBF236F59}" type="sibTrans" cxnId="{A2E2881D-D1F4-446D-A790-C1D7B6431704}">
      <dgm:prSet/>
      <dgm:spPr/>
      <dgm:t>
        <a:bodyPr/>
        <a:lstStyle/>
        <a:p>
          <a:endParaRPr lang="en-US"/>
        </a:p>
      </dgm:t>
    </dgm:pt>
    <dgm:pt modelId="{6242EE4C-0F25-4E52-9FC3-DD6F83FA036E}">
      <dgm:prSet phldrT="[Text]" custT="1"/>
      <dgm:spPr/>
      <dgm:t>
        <a:bodyPr/>
        <a:lstStyle/>
        <a:p>
          <a:r>
            <a:rPr lang="en-US" sz="2000" b="1"/>
            <a:t>Duration</a:t>
          </a:r>
          <a:r>
            <a:rPr lang="en-US" sz="2000"/>
            <a:t> of show</a:t>
          </a:r>
        </a:p>
      </dgm:t>
    </dgm:pt>
    <dgm:pt modelId="{43D5D287-F41B-4778-97DF-A3D894187D55}" type="parTrans" cxnId="{87AC36BA-48F3-4AF4-8416-509188846D21}">
      <dgm:prSet/>
      <dgm:spPr/>
      <dgm:t>
        <a:bodyPr/>
        <a:lstStyle/>
        <a:p>
          <a:endParaRPr lang="en-US"/>
        </a:p>
      </dgm:t>
    </dgm:pt>
    <dgm:pt modelId="{C1A69938-3C0E-461A-B408-B8AE6BBC8C8C}" type="sibTrans" cxnId="{87AC36BA-48F3-4AF4-8416-509188846D21}">
      <dgm:prSet/>
      <dgm:spPr/>
      <dgm:t>
        <a:bodyPr/>
        <a:lstStyle/>
        <a:p>
          <a:endParaRPr lang="en-US"/>
        </a:p>
      </dgm:t>
    </dgm:pt>
    <dgm:pt modelId="{17D32BF9-53F5-4EAD-B3FF-CB77750B7EF9}">
      <dgm:prSet phldrT="[Text]" custT="1"/>
      <dgm:spPr/>
      <dgm:t>
        <a:bodyPr/>
        <a:lstStyle/>
        <a:p>
          <a:r>
            <a:rPr lang="en-US" sz="2000" b="1"/>
            <a:t>Time</a:t>
          </a:r>
          <a:r>
            <a:rPr lang="en-US" sz="2000"/>
            <a:t> of day of streaming</a:t>
          </a:r>
        </a:p>
      </dgm:t>
    </dgm:pt>
    <dgm:pt modelId="{2371F809-A40C-46D4-9B86-D1F7CE871A5C}" type="parTrans" cxnId="{CDA770C2-E8F8-484C-9A9B-A8856DD0BAD8}">
      <dgm:prSet/>
      <dgm:spPr/>
      <dgm:t>
        <a:bodyPr/>
        <a:lstStyle/>
        <a:p>
          <a:endParaRPr lang="en-US"/>
        </a:p>
      </dgm:t>
    </dgm:pt>
    <dgm:pt modelId="{BE756ADE-07D4-4479-87B5-9B450B87D0F4}" type="sibTrans" cxnId="{CDA770C2-E8F8-484C-9A9B-A8856DD0BAD8}">
      <dgm:prSet/>
      <dgm:spPr/>
      <dgm:t>
        <a:bodyPr/>
        <a:lstStyle/>
        <a:p>
          <a:endParaRPr lang="en-US"/>
        </a:p>
      </dgm:t>
    </dgm:pt>
    <dgm:pt modelId="{2C7A7266-E698-4774-A23F-7512E5831878}">
      <dgm:prSet phldrT="[Text]" custT="1"/>
      <dgm:spPr/>
      <dgm:t>
        <a:bodyPr/>
        <a:lstStyle/>
        <a:p>
          <a:r>
            <a:rPr lang="en-US" sz="2000"/>
            <a:t>Data from </a:t>
          </a:r>
          <a:r>
            <a:rPr lang="en-US" sz="2000" b="1"/>
            <a:t>other viewers </a:t>
          </a:r>
          <a:r>
            <a:rPr lang="en-US" sz="2000"/>
            <a:t>with similar taste</a:t>
          </a:r>
        </a:p>
      </dgm:t>
    </dgm:pt>
    <dgm:pt modelId="{FDD93BDB-030B-4165-BAE2-936772CD13E4}" type="parTrans" cxnId="{1A18CF99-F569-423A-9AD6-47262046A331}">
      <dgm:prSet/>
      <dgm:spPr/>
      <dgm:t>
        <a:bodyPr/>
        <a:lstStyle/>
        <a:p>
          <a:endParaRPr lang="en-US"/>
        </a:p>
      </dgm:t>
    </dgm:pt>
    <dgm:pt modelId="{070CABDA-646E-46F5-A9BC-7D1F5215EA27}" type="sibTrans" cxnId="{1A18CF99-F569-423A-9AD6-47262046A331}">
      <dgm:prSet/>
      <dgm:spPr/>
      <dgm:t>
        <a:bodyPr/>
        <a:lstStyle/>
        <a:p>
          <a:endParaRPr lang="en-US"/>
        </a:p>
      </dgm:t>
    </dgm:pt>
    <dgm:pt modelId="{166DE431-5644-4CA2-AF18-C64A9E6D1E84}">
      <dgm:prSet/>
      <dgm:spPr/>
      <dgm:t>
        <a:bodyPr/>
        <a:lstStyle/>
        <a:p>
          <a:r>
            <a:rPr lang="en-US"/>
            <a:t>Results</a:t>
          </a:r>
        </a:p>
      </dgm:t>
    </dgm:pt>
    <dgm:pt modelId="{76B7C4FA-248D-424A-8296-28066E3CA8DF}" type="parTrans" cxnId="{71A0D43E-C238-491A-BF4E-3C9DBBF72D7B}">
      <dgm:prSet/>
      <dgm:spPr/>
      <dgm:t>
        <a:bodyPr/>
        <a:lstStyle/>
        <a:p>
          <a:endParaRPr lang="en-US"/>
        </a:p>
      </dgm:t>
    </dgm:pt>
    <dgm:pt modelId="{7EC20CC8-8F4C-420E-A3D3-1FB64BDD442E}" type="sibTrans" cxnId="{71A0D43E-C238-491A-BF4E-3C9DBBF72D7B}">
      <dgm:prSet/>
      <dgm:spPr/>
      <dgm:t>
        <a:bodyPr/>
        <a:lstStyle/>
        <a:p>
          <a:endParaRPr lang="en-US"/>
        </a:p>
      </dgm:t>
    </dgm:pt>
    <dgm:pt modelId="{F6DF86FC-7AB7-4D16-B735-D368DE09A634}">
      <dgm:prSet custT="1"/>
      <dgm:spPr/>
      <dgm:t>
        <a:bodyPr/>
        <a:lstStyle/>
        <a:p>
          <a:r>
            <a:rPr lang="en-US" sz="2000"/>
            <a:t>Viewer segmentation (2000+ “taste groups”)</a:t>
          </a:r>
        </a:p>
      </dgm:t>
    </dgm:pt>
    <dgm:pt modelId="{05ED6E5C-6742-402C-A8EB-90055185FBAC}" type="parTrans" cxnId="{0362A878-C797-4AED-AD19-233E8514F1CA}">
      <dgm:prSet/>
      <dgm:spPr/>
      <dgm:t>
        <a:bodyPr/>
        <a:lstStyle/>
        <a:p>
          <a:endParaRPr lang="en-US"/>
        </a:p>
      </dgm:t>
    </dgm:pt>
    <dgm:pt modelId="{C46E5D4D-D023-498A-A395-0BF878A6FFF9}" type="sibTrans" cxnId="{0362A878-C797-4AED-AD19-233E8514F1CA}">
      <dgm:prSet/>
      <dgm:spPr/>
      <dgm:t>
        <a:bodyPr/>
        <a:lstStyle/>
        <a:p>
          <a:endParaRPr lang="en-US"/>
        </a:p>
      </dgm:t>
    </dgm:pt>
    <dgm:pt modelId="{D8410833-B7EF-44F6-9CB3-857D9C6435BD}">
      <dgm:prSet custT="1"/>
      <dgm:spPr/>
      <dgm:t>
        <a:bodyPr/>
        <a:lstStyle/>
        <a:p>
          <a:r>
            <a:rPr lang="en-US" sz="2000"/>
            <a:t>1300+ Recommendation Clusters</a:t>
          </a:r>
        </a:p>
      </dgm:t>
    </dgm:pt>
    <dgm:pt modelId="{57419ACB-07B4-43F7-A684-71CB032CE75D}" type="parTrans" cxnId="{313DA943-71D7-4A78-A426-5404C187B919}">
      <dgm:prSet/>
      <dgm:spPr/>
      <dgm:t>
        <a:bodyPr/>
        <a:lstStyle/>
        <a:p>
          <a:endParaRPr lang="en-US"/>
        </a:p>
      </dgm:t>
    </dgm:pt>
    <dgm:pt modelId="{7CB6D9BD-518D-467A-A393-3C738E9A216A}" type="sibTrans" cxnId="{313DA943-71D7-4A78-A426-5404C187B919}">
      <dgm:prSet/>
      <dgm:spPr/>
      <dgm:t>
        <a:bodyPr/>
        <a:lstStyle/>
        <a:p>
          <a:endParaRPr lang="en-US"/>
        </a:p>
      </dgm:t>
    </dgm:pt>
    <dgm:pt modelId="{F6949D40-26D5-452F-AC1C-974A38FBBDC7}">
      <dgm:prSet phldrT="[Text]" custT="1"/>
      <dgm:spPr/>
      <dgm:t>
        <a:bodyPr/>
        <a:lstStyle/>
        <a:p>
          <a:r>
            <a:rPr lang="en-US" sz="2000"/>
            <a:t>Neural networks</a:t>
          </a:r>
        </a:p>
      </dgm:t>
    </dgm:pt>
    <dgm:pt modelId="{CF62D096-ADCE-4642-ACE5-56E08B9FA16F}" type="parTrans" cxnId="{BE446DE4-44A9-4DAC-857D-33DB9C823099}">
      <dgm:prSet/>
      <dgm:spPr/>
      <dgm:t>
        <a:bodyPr/>
        <a:lstStyle/>
        <a:p>
          <a:endParaRPr lang="en-US"/>
        </a:p>
      </dgm:t>
    </dgm:pt>
    <dgm:pt modelId="{91DC6B0D-E1C0-45F3-A8EC-3A155A376C8D}" type="sibTrans" cxnId="{BE446DE4-44A9-4DAC-857D-33DB9C823099}">
      <dgm:prSet/>
      <dgm:spPr/>
      <dgm:t>
        <a:bodyPr/>
        <a:lstStyle/>
        <a:p>
          <a:endParaRPr lang="en-US"/>
        </a:p>
      </dgm:t>
    </dgm:pt>
    <dgm:pt modelId="{8EF869F0-6769-4E14-85D5-954D4F85EF46}">
      <dgm:prSet phldrT="[Text]" custT="1"/>
      <dgm:spPr/>
      <dgm:t>
        <a:bodyPr/>
        <a:lstStyle/>
        <a:p>
          <a:r>
            <a:rPr lang="en-US" sz="2000"/>
            <a:t>Causal modelling</a:t>
          </a:r>
        </a:p>
      </dgm:t>
    </dgm:pt>
    <dgm:pt modelId="{FE91BEF2-69B0-499B-A41F-5EC626EC9524}" type="parTrans" cxnId="{F459A74A-CD75-429A-820C-CD0FD4900063}">
      <dgm:prSet/>
      <dgm:spPr/>
      <dgm:t>
        <a:bodyPr/>
        <a:lstStyle/>
        <a:p>
          <a:endParaRPr lang="en-US"/>
        </a:p>
      </dgm:t>
    </dgm:pt>
    <dgm:pt modelId="{04D7F5C6-6AB9-4926-A612-EA2AE7E69D44}" type="sibTrans" cxnId="{F459A74A-CD75-429A-820C-CD0FD4900063}">
      <dgm:prSet/>
      <dgm:spPr/>
      <dgm:t>
        <a:bodyPr/>
        <a:lstStyle/>
        <a:p>
          <a:endParaRPr lang="en-US"/>
        </a:p>
      </dgm:t>
    </dgm:pt>
    <dgm:pt modelId="{192CEB13-CD92-4DBA-B198-8AFDD672C70A}">
      <dgm:prSet phldrT="[Text]" custT="1"/>
      <dgm:spPr/>
      <dgm:t>
        <a:bodyPr/>
        <a:lstStyle/>
        <a:p>
          <a:r>
            <a:rPr lang="en-US" sz="2000"/>
            <a:t>Probabilistic graphical methods</a:t>
          </a:r>
        </a:p>
      </dgm:t>
    </dgm:pt>
    <dgm:pt modelId="{6EF63661-16C1-4711-B3C9-8A97C44C8E16}" type="parTrans" cxnId="{480A5970-57D0-4C32-8F54-9E01EA7AD551}">
      <dgm:prSet/>
      <dgm:spPr/>
      <dgm:t>
        <a:bodyPr/>
        <a:lstStyle/>
        <a:p>
          <a:endParaRPr lang="en-US"/>
        </a:p>
      </dgm:t>
    </dgm:pt>
    <dgm:pt modelId="{1C9E3501-9347-470A-9E6E-38EE86554C6D}" type="sibTrans" cxnId="{480A5970-57D0-4C32-8F54-9E01EA7AD551}">
      <dgm:prSet/>
      <dgm:spPr/>
      <dgm:t>
        <a:bodyPr/>
        <a:lstStyle/>
        <a:p>
          <a:endParaRPr lang="en-US"/>
        </a:p>
      </dgm:t>
    </dgm:pt>
    <dgm:pt modelId="{A91612BC-132D-45D7-9911-4CF1A6522DB6}">
      <dgm:prSet phldrT="[Text]" custT="1"/>
      <dgm:spPr/>
      <dgm:t>
        <a:bodyPr/>
        <a:lstStyle/>
        <a:p>
          <a:r>
            <a:rPr lang="en-US" sz="2000"/>
            <a:t>Matrix factorization</a:t>
          </a:r>
        </a:p>
      </dgm:t>
    </dgm:pt>
    <dgm:pt modelId="{55876A1B-5947-4E70-8353-7C2CAEC404D1}" type="parTrans" cxnId="{B3AFBA35-E929-4200-A971-18086C531EBE}">
      <dgm:prSet/>
      <dgm:spPr/>
      <dgm:t>
        <a:bodyPr/>
        <a:lstStyle/>
        <a:p>
          <a:endParaRPr lang="en-US"/>
        </a:p>
      </dgm:t>
    </dgm:pt>
    <dgm:pt modelId="{0656D30F-4D04-4C18-92CC-51F9ACA1278F}" type="sibTrans" cxnId="{B3AFBA35-E929-4200-A971-18086C531EBE}">
      <dgm:prSet/>
      <dgm:spPr/>
      <dgm:t>
        <a:bodyPr/>
        <a:lstStyle/>
        <a:p>
          <a:endParaRPr lang="en-US"/>
        </a:p>
      </dgm:t>
    </dgm:pt>
    <dgm:pt modelId="{830CE62F-06C8-4577-B2F4-AA92FFD01E3B}">
      <dgm:prSet phldrT="[Text]" custT="1"/>
      <dgm:spPr/>
      <dgm:t>
        <a:bodyPr/>
        <a:lstStyle/>
        <a:p>
          <a:r>
            <a:rPr lang="en-US" sz="2000"/>
            <a:t>Ensembles</a:t>
          </a:r>
        </a:p>
      </dgm:t>
    </dgm:pt>
    <dgm:pt modelId="{A883F1F0-13B1-4C8A-8BC8-B7BFC33124F9}" type="parTrans" cxnId="{B9B9AF5E-185D-46A4-8222-B3D9DBB1F9D8}">
      <dgm:prSet/>
      <dgm:spPr/>
      <dgm:t>
        <a:bodyPr/>
        <a:lstStyle/>
        <a:p>
          <a:endParaRPr lang="en-US"/>
        </a:p>
      </dgm:t>
    </dgm:pt>
    <dgm:pt modelId="{681734CB-C956-451B-870A-ACE8C4E4C258}" type="sibTrans" cxnId="{B9B9AF5E-185D-46A4-8222-B3D9DBB1F9D8}">
      <dgm:prSet/>
      <dgm:spPr/>
      <dgm:t>
        <a:bodyPr/>
        <a:lstStyle/>
        <a:p>
          <a:endParaRPr lang="en-US"/>
        </a:p>
      </dgm:t>
    </dgm:pt>
    <dgm:pt modelId="{94F5EF8D-B9F7-40B8-9C74-DDCD8A5FBE62}">
      <dgm:prSet phldrT="[Text]" custT="1"/>
      <dgm:spPr/>
      <dgm:t>
        <a:bodyPr/>
        <a:lstStyle/>
        <a:p>
          <a:r>
            <a:rPr lang="en-US" sz="2000"/>
            <a:t>Bandits</a:t>
          </a:r>
        </a:p>
      </dgm:t>
    </dgm:pt>
    <dgm:pt modelId="{453B3631-532A-422F-9457-29B957C7BA07}" type="parTrans" cxnId="{5E6865D3-8F8C-4C90-86B7-E9BA43E6429F}">
      <dgm:prSet/>
      <dgm:spPr/>
      <dgm:t>
        <a:bodyPr/>
        <a:lstStyle/>
        <a:p>
          <a:endParaRPr lang="en-US"/>
        </a:p>
      </dgm:t>
    </dgm:pt>
    <dgm:pt modelId="{9BDC5EED-BF1C-4DCD-9532-9DD388EEBE1F}" type="sibTrans" cxnId="{5E6865D3-8F8C-4C90-86B7-E9BA43E6429F}">
      <dgm:prSet/>
      <dgm:spPr/>
      <dgm:t>
        <a:bodyPr/>
        <a:lstStyle/>
        <a:p>
          <a:endParaRPr lang="en-US"/>
        </a:p>
      </dgm:t>
    </dgm:pt>
    <dgm:pt modelId="{01762341-FC3E-441D-8041-B5933244F786}">
      <dgm:prSet custT="1"/>
      <dgm:spPr/>
      <dgm:t>
        <a:bodyPr/>
        <a:lstStyle/>
        <a:p>
          <a:r>
            <a:rPr lang="en-US" sz="2000"/>
            <a:t>Personalized, accurate recommendation for each user</a:t>
          </a:r>
        </a:p>
      </dgm:t>
    </dgm:pt>
    <dgm:pt modelId="{B7DE6BD2-AC78-40D9-98E8-D7BF64C77AB6}" type="parTrans" cxnId="{401FE8B8-1968-4170-B79C-02619A0DC63A}">
      <dgm:prSet/>
      <dgm:spPr/>
      <dgm:t>
        <a:bodyPr/>
        <a:lstStyle/>
        <a:p>
          <a:endParaRPr lang="en-US"/>
        </a:p>
      </dgm:t>
    </dgm:pt>
    <dgm:pt modelId="{1D995051-A443-4DB0-B2EB-509B92AC1C6B}" type="sibTrans" cxnId="{401FE8B8-1968-4170-B79C-02619A0DC63A}">
      <dgm:prSet/>
      <dgm:spPr/>
      <dgm:t>
        <a:bodyPr/>
        <a:lstStyle/>
        <a:p>
          <a:endParaRPr lang="en-US"/>
        </a:p>
      </dgm:t>
    </dgm:pt>
    <dgm:pt modelId="{9D0DD387-FBD3-466E-BEE3-8326D4204CB2}">
      <dgm:prSet custT="1"/>
      <dgm:spPr/>
      <dgm:t>
        <a:bodyPr/>
        <a:lstStyle/>
        <a:p>
          <a:r>
            <a:rPr lang="en-US" sz="2000" b="1"/>
            <a:t>Increased customer satisfaction and retention</a:t>
          </a:r>
        </a:p>
      </dgm:t>
    </dgm:pt>
    <dgm:pt modelId="{13ABD13B-6CAC-4C12-A371-C2164B7AF4AC}" type="parTrans" cxnId="{E5689C4B-30C2-41C2-A069-A567CC8CEABB}">
      <dgm:prSet/>
      <dgm:spPr/>
      <dgm:t>
        <a:bodyPr/>
        <a:lstStyle/>
        <a:p>
          <a:endParaRPr lang="en-US"/>
        </a:p>
      </dgm:t>
    </dgm:pt>
    <dgm:pt modelId="{4566B7F0-A55A-4C58-95CB-49613AFD2FC3}" type="sibTrans" cxnId="{E5689C4B-30C2-41C2-A069-A567CC8CEABB}">
      <dgm:prSet/>
      <dgm:spPr/>
      <dgm:t>
        <a:bodyPr/>
        <a:lstStyle/>
        <a:p>
          <a:endParaRPr lang="en-US"/>
        </a:p>
      </dgm:t>
    </dgm:pt>
    <dgm:pt modelId="{27297722-28F1-45B0-9866-2C674A96AE59}" type="pres">
      <dgm:prSet presAssocID="{6A37BB58-1B9A-4135-AA49-C59BBB8B7F4F}" presName="Name0" presStyleCnt="0">
        <dgm:presLayoutVars>
          <dgm:dir/>
          <dgm:animLvl val="lvl"/>
          <dgm:resizeHandles val="exact"/>
        </dgm:presLayoutVars>
      </dgm:prSet>
      <dgm:spPr/>
    </dgm:pt>
    <dgm:pt modelId="{52E599F6-2B7D-416B-BEBF-CBCBBE587462}" type="pres">
      <dgm:prSet presAssocID="{6A37BB58-1B9A-4135-AA49-C59BBB8B7F4F}" presName="tSp" presStyleCnt="0"/>
      <dgm:spPr/>
    </dgm:pt>
    <dgm:pt modelId="{0A2F2C5D-2F28-48C0-884C-930D418E1CD3}" type="pres">
      <dgm:prSet presAssocID="{6A37BB58-1B9A-4135-AA49-C59BBB8B7F4F}" presName="bSp" presStyleCnt="0"/>
      <dgm:spPr/>
    </dgm:pt>
    <dgm:pt modelId="{44F0101C-3BB9-4D18-A998-4DDE9B91E510}" type="pres">
      <dgm:prSet presAssocID="{6A37BB58-1B9A-4135-AA49-C59BBB8B7F4F}" presName="process" presStyleCnt="0"/>
      <dgm:spPr/>
    </dgm:pt>
    <dgm:pt modelId="{23CFAA4A-C3E9-4A4F-91EB-C51EFE726814}" type="pres">
      <dgm:prSet presAssocID="{7318643C-C294-4534-9666-5211EBEDAF70}" presName="composite1" presStyleCnt="0"/>
      <dgm:spPr/>
    </dgm:pt>
    <dgm:pt modelId="{C3F266AB-C61C-4920-8B23-6FA6B2101F2E}" type="pres">
      <dgm:prSet presAssocID="{7318643C-C294-4534-9666-5211EBEDAF70}" presName="dummyNode1" presStyleLbl="node1" presStyleIdx="0" presStyleCnt="3"/>
      <dgm:spPr/>
    </dgm:pt>
    <dgm:pt modelId="{D2EC5B5F-6CAD-4DB2-B69C-1F1510B0BE1E}" type="pres">
      <dgm:prSet presAssocID="{7318643C-C294-4534-9666-5211EBEDAF70}" presName="childNode1" presStyleLbl="bgAcc1" presStyleIdx="0" presStyleCnt="3" custScaleX="115327" custScaleY="144085">
        <dgm:presLayoutVars>
          <dgm:bulletEnabled val="1"/>
        </dgm:presLayoutVars>
      </dgm:prSet>
      <dgm:spPr/>
    </dgm:pt>
    <dgm:pt modelId="{D9EE6B88-E4A8-48E5-B3FA-5AD40E0DA275}" type="pres">
      <dgm:prSet presAssocID="{7318643C-C294-4534-9666-5211EBEDAF70}" presName="childNode1tx" presStyleLbl="bgAcc1" presStyleIdx="0" presStyleCnt="3">
        <dgm:presLayoutVars>
          <dgm:bulletEnabled val="1"/>
        </dgm:presLayoutVars>
      </dgm:prSet>
      <dgm:spPr/>
    </dgm:pt>
    <dgm:pt modelId="{D3704250-A44F-47E4-A0AD-8A042C716870}" type="pres">
      <dgm:prSet presAssocID="{7318643C-C294-4534-9666-5211EBEDAF70}" presName="parentNode1" presStyleLbl="node1" presStyleIdx="0" presStyleCnt="3" custLinFactNeighborX="1355" custLinFactNeighborY="34744">
        <dgm:presLayoutVars>
          <dgm:chMax val="1"/>
          <dgm:bulletEnabled val="1"/>
        </dgm:presLayoutVars>
      </dgm:prSet>
      <dgm:spPr/>
    </dgm:pt>
    <dgm:pt modelId="{DDF663E4-01F8-4455-AB4C-D0D48F8EB712}" type="pres">
      <dgm:prSet presAssocID="{7318643C-C294-4534-9666-5211EBEDAF70}" presName="connSite1" presStyleCnt="0"/>
      <dgm:spPr/>
    </dgm:pt>
    <dgm:pt modelId="{9A6AB4BD-654B-4261-AD5C-5EF142ED81FE}" type="pres">
      <dgm:prSet presAssocID="{135D7C07-85FC-4FD4-BAD0-0F8156D9A5A2}" presName="Name9" presStyleLbl="sibTrans2D1" presStyleIdx="0" presStyleCnt="2"/>
      <dgm:spPr/>
    </dgm:pt>
    <dgm:pt modelId="{76E91DA5-59F0-405E-8003-B29B1FEE904E}" type="pres">
      <dgm:prSet presAssocID="{9AAEDFDD-5A53-4D61-9391-E2E2EBC85953}" presName="composite2" presStyleCnt="0"/>
      <dgm:spPr/>
    </dgm:pt>
    <dgm:pt modelId="{67A3D493-0E38-4F29-8EEA-4701BB20E661}" type="pres">
      <dgm:prSet presAssocID="{9AAEDFDD-5A53-4D61-9391-E2E2EBC85953}" presName="dummyNode2" presStyleLbl="node1" presStyleIdx="0" presStyleCnt="3"/>
      <dgm:spPr/>
    </dgm:pt>
    <dgm:pt modelId="{5688A434-ECA9-4CC9-888F-142151ABE701}" type="pres">
      <dgm:prSet presAssocID="{9AAEDFDD-5A53-4D61-9391-E2E2EBC85953}" presName="childNode2" presStyleLbl="bgAcc1" presStyleIdx="1" presStyleCnt="3" custScaleX="109983" custScaleY="144085">
        <dgm:presLayoutVars>
          <dgm:bulletEnabled val="1"/>
        </dgm:presLayoutVars>
      </dgm:prSet>
      <dgm:spPr/>
    </dgm:pt>
    <dgm:pt modelId="{844E8ACF-E560-4958-B5DB-A38946D91CDD}" type="pres">
      <dgm:prSet presAssocID="{9AAEDFDD-5A53-4D61-9391-E2E2EBC85953}" presName="childNode2tx" presStyleLbl="bgAcc1" presStyleIdx="1" presStyleCnt="3">
        <dgm:presLayoutVars>
          <dgm:bulletEnabled val="1"/>
        </dgm:presLayoutVars>
      </dgm:prSet>
      <dgm:spPr/>
    </dgm:pt>
    <dgm:pt modelId="{DBE7FE82-2134-43DE-A184-751921C2E3B5}" type="pres">
      <dgm:prSet presAssocID="{9AAEDFDD-5A53-4D61-9391-E2E2EBC85953}" presName="parentNode2" presStyleLbl="node1" presStyleIdx="1" presStyleCnt="3" custLinFactNeighborY="-30711">
        <dgm:presLayoutVars>
          <dgm:chMax val="0"/>
          <dgm:bulletEnabled val="1"/>
        </dgm:presLayoutVars>
      </dgm:prSet>
      <dgm:spPr/>
    </dgm:pt>
    <dgm:pt modelId="{E832F4C8-4EC5-4D9E-B43F-EC8673DC0B6F}" type="pres">
      <dgm:prSet presAssocID="{9AAEDFDD-5A53-4D61-9391-E2E2EBC85953}" presName="connSite2" presStyleCnt="0"/>
      <dgm:spPr/>
    </dgm:pt>
    <dgm:pt modelId="{A5C24BF2-CF35-4F4F-A37A-3FB2960E9463}" type="pres">
      <dgm:prSet presAssocID="{5951AA94-6B51-4DD5-85F3-0CF0302ED69E}" presName="Name18" presStyleLbl="sibTrans2D1" presStyleIdx="1" presStyleCnt="2"/>
      <dgm:spPr/>
    </dgm:pt>
    <dgm:pt modelId="{4DD32A7F-6241-4393-AA52-1F422A827AB0}" type="pres">
      <dgm:prSet presAssocID="{166DE431-5644-4CA2-AF18-C64A9E6D1E84}" presName="composite1" presStyleCnt="0"/>
      <dgm:spPr/>
    </dgm:pt>
    <dgm:pt modelId="{7A27C332-61C1-4AC5-8003-F657B3D452BA}" type="pres">
      <dgm:prSet presAssocID="{166DE431-5644-4CA2-AF18-C64A9E6D1E84}" presName="dummyNode1" presStyleLbl="node1" presStyleIdx="1" presStyleCnt="3"/>
      <dgm:spPr/>
    </dgm:pt>
    <dgm:pt modelId="{11C4DD3E-AD7C-4D64-80E5-7F1471A94518}" type="pres">
      <dgm:prSet presAssocID="{166DE431-5644-4CA2-AF18-C64A9E6D1E84}" presName="childNode1" presStyleLbl="bgAcc1" presStyleIdx="2" presStyleCnt="3" custScaleX="114378" custScaleY="144085">
        <dgm:presLayoutVars>
          <dgm:bulletEnabled val="1"/>
        </dgm:presLayoutVars>
      </dgm:prSet>
      <dgm:spPr/>
    </dgm:pt>
    <dgm:pt modelId="{056D2C96-E608-4916-ABA0-3062F4A1FCB2}" type="pres">
      <dgm:prSet presAssocID="{166DE431-5644-4CA2-AF18-C64A9E6D1E84}" presName="childNode1tx" presStyleLbl="bgAcc1" presStyleIdx="2" presStyleCnt="3">
        <dgm:presLayoutVars>
          <dgm:bulletEnabled val="1"/>
        </dgm:presLayoutVars>
      </dgm:prSet>
      <dgm:spPr/>
    </dgm:pt>
    <dgm:pt modelId="{CB447C07-7425-4996-977A-DE0796F9749F}" type="pres">
      <dgm:prSet presAssocID="{166DE431-5644-4CA2-AF18-C64A9E6D1E84}" presName="parentNode1" presStyleLbl="node1" presStyleIdx="2" presStyleCnt="3" custLinFactNeighborX="1355" custLinFactNeighborY="37469">
        <dgm:presLayoutVars>
          <dgm:chMax val="1"/>
          <dgm:bulletEnabled val="1"/>
        </dgm:presLayoutVars>
      </dgm:prSet>
      <dgm:spPr/>
    </dgm:pt>
    <dgm:pt modelId="{EB2AA026-3483-44B2-B20C-66BDB183B561}" type="pres">
      <dgm:prSet presAssocID="{166DE431-5644-4CA2-AF18-C64A9E6D1E84}" presName="connSite1" presStyleCnt="0"/>
      <dgm:spPr/>
    </dgm:pt>
  </dgm:ptLst>
  <dgm:cxnLst>
    <dgm:cxn modelId="{98F11F02-2335-4DC2-99A7-98F5F90390B6}" srcId="{7318643C-C294-4534-9666-5211EBEDAF70}" destId="{6A952406-E165-4DA6-B979-78445FA291D1}" srcOrd="0" destOrd="0" parTransId="{C6003406-614B-40CF-828A-99565BB0ECA2}" sibTransId="{4398C746-5A34-449D-ADD9-E633EE9769A3}"/>
    <dgm:cxn modelId="{D055D807-02D9-4A3F-B347-85156AFDCA6D}" type="presOf" srcId="{9D0DD387-FBD3-466E-BEE3-8326D4204CB2}" destId="{056D2C96-E608-4916-ABA0-3062F4A1FCB2}" srcOrd="1" destOrd="3" presId="urn:microsoft.com/office/officeart/2005/8/layout/hProcess4"/>
    <dgm:cxn modelId="{B42F360D-2357-4500-A3A7-082C82AEF751}" type="presOf" srcId="{A91612BC-132D-45D7-9911-4CF1A6522DB6}" destId="{5688A434-ECA9-4CC9-888F-142151ABE701}" srcOrd="0" destOrd="4" presId="urn:microsoft.com/office/officeart/2005/8/layout/hProcess4"/>
    <dgm:cxn modelId="{4CCD710E-512A-4D6E-BD43-486B1876C228}" type="presOf" srcId="{7318643C-C294-4534-9666-5211EBEDAF70}" destId="{D3704250-A44F-47E4-A0AD-8A042C716870}" srcOrd="0" destOrd="0" presId="urn:microsoft.com/office/officeart/2005/8/layout/hProcess4"/>
    <dgm:cxn modelId="{D5224311-9575-45C4-87A8-A8B35B83FF79}" type="presOf" srcId="{8DC2DA06-7DAE-4116-B7AF-9277282C2517}" destId="{5688A434-ECA9-4CC9-888F-142151ABE701}" srcOrd="0" destOrd="0" presId="urn:microsoft.com/office/officeart/2005/8/layout/hProcess4"/>
    <dgm:cxn modelId="{E07ED614-25B6-4260-BD9E-B74B669A4AFA}" type="presOf" srcId="{9AAEDFDD-5A53-4D61-9391-E2E2EBC85953}" destId="{DBE7FE82-2134-43DE-A184-751921C2E3B5}" srcOrd="0" destOrd="0" presId="urn:microsoft.com/office/officeart/2005/8/layout/hProcess4"/>
    <dgm:cxn modelId="{D743E61A-D631-46B9-A736-E9D909E7BB31}" type="presOf" srcId="{5951AA94-6B51-4DD5-85F3-0CF0302ED69E}" destId="{A5C24BF2-CF35-4F4F-A37A-3FB2960E9463}" srcOrd="0" destOrd="0" presId="urn:microsoft.com/office/officeart/2005/8/layout/hProcess4"/>
    <dgm:cxn modelId="{A2E2881D-D1F4-446D-A790-C1D7B6431704}" srcId="{7318643C-C294-4534-9666-5211EBEDAF70}" destId="{239A2ED5-5D10-4364-90C4-46DB64896388}" srcOrd="1" destOrd="0" parTransId="{4BCA666D-3C64-414B-A1F4-9B9BE99E6E3D}" sibTransId="{A87EF685-6163-411A-82FE-19DBBF236F59}"/>
    <dgm:cxn modelId="{ADF16326-F963-4373-959E-B6260B6CC780}" type="presOf" srcId="{192CEB13-CD92-4DBA-B198-8AFDD672C70A}" destId="{844E8ACF-E560-4958-B5DB-A38946D91CDD}" srcOrd="1" destOrd="3" presId="urn:microsoft.com/office/officeart/2005/8/layout/hProcess4"/>
    <dgm:cxn modelId="{CDA1E330-3976-4DD6-AC50-3587DA4CD177}" srcId="{6A37BB58-1B9A-4135-AA49-C59BBB8B7F4F}" destId="{7318643C-C294-4534-9666-5211EBEDAF70}" srcOrd="0" destOrd="0" parTransId="{FF2949A0-3062-4823-88E4-68E4CC865456}" sibTransId="{135D7C07-85FC-4FD4-BAD0-0F8156D9A5A2}"/>
    <dgm:cxn modelId="{307DB532-DD6E-4706-A94F-B5431D8D3908}" type="presOf" srcId="{17D32BF9-53F5-4EAD-B3FF-CB77750B7EF9}" destId="{D2EC5B5F-6CAD-4DB2-B69C-1F1510B0BE1E}" srcOrd="0" destOrd="3" presId="urn:microsoft.com/office/officeart/2005/8/layout/hProcess4"/>
    <dgm:cxn modelId="{B3AFBA35-E929-4200-A971-18086C531EBE}" srcId="{9AAEDFDD-5A53-4D61-9391-E2E2EBC85953}" destId="{A91612BC-132D-45D7-9911-4CF1A6522DB6}" srcOrd="4" destOrd="0" parTransId="{55876A1B-5947-4E70-8353-7C2CAEC404D1}" sibTransId="{0656D30F-4D04-4C18-92CC-51F9ACA1278F}"/>
    <dgm:cxn modelId="{75E3963D-771E-4464-BAF1-A1B64B230C0D}" type="presOf" srcId="{6A952406-E165-4DA6-B979-78445FA291D1}" destId="{D9EE6B88-E4A8-48E5-B3FA-5AD40E0DA275}" srcOrd="1" destOrd="0" presId="urn:microsoft.com/office/officeart/2005/8/layout/hProcess4"/>
    <dgm:cxn modelId="{71A0D43E-C238-491A-BF4E-3C9DBBF72D7B}" srcId="{6A37BB58-1B9A-4135-AA49-C59BBB8B7F4F}" destId="{166DE431-5644-4CA2-AF18-C64A9E6D1E84}" srcOrd="2" destOrd="0" parTransId="{76B7C4FA-248D-424A-8296-28066E3CA8DF}" sibTransId="{7EC20CC8-8F4C-420E-A3D3-1FB64BDD442E}"/>
    <dgm:cxn modelId="{FD5DE35B-3B65-4670-A06A-86957F88B52D}" type="presOf" srcId="{8DC2DA06-7DAE-4116-B7AF-9277282C2517}" destId="{844E8ACF-E560-4958-B5DB-A38946D91CDD}" srcOrd="1" destOrd="0" presId="urn:microsoft.com/office/officeart/2005/8/layout/hProcess4"/>
    <dgm:cxn modelId="{B9B9AF5E-185D-46A4-8222-B3D9DBB1F9D8}" srcId="{9AAEDFDD-5A53-4D61-9391-E2E2EBC85953}" destId="{830CE62F-06C8-4577-B2F4-AA92FFD01E3B}" srcOrd="5" destOrd="0" parTransId="{A883F1F0-13B1-4C8A-8BC8-B7BFC33124F9}" sibTransId="{681734CB-C956-451B-870A-ACE8C4E4C258}"/>
    <dgm:cxn modelId="{C9807261-4BEC-4CC8-9D1B-940CDFD0B664}" type="presOf" srcId="{239A2ED5-5D10-4364-90C4-46DB64896388}" destId="{D9EE6B88-E4A8-48E5-B3FA-5AD40E0DA275}" srcOrd="1" destOrd="1" presId="urn:microsoft.com/office/officeart/2005/8/layout/hProcess4"/>
    <dgm:cxn modelId="{6DF7EC61-143E-4F2A-82B3-0931559BD7D7}" type="presOf" srcId="{94F5EF8D-B9F7-40B8-9C74-DDCD8A5FBE62}" destId="{5688A434-ECA9-4CC9-888F-142151ABE701}" srcOrd="0" destOrd="6" presId="urn:microsoft.com/office/officeart/2005/8/layout/hProcess4"/>
    <dgm:cxn modelId="{DDBF9B63-D351-460D-BAE2-462AB9645BF3}" srcId="{6A37BB58-1B9A-4135-AA49-C59BBB8B7F4F}" destId="{9AAEDFDD-5A53-4D61-9391-E2E2EBC85953}" srcOrd="1" destOrd="0" parTransId="{F374DE22-AA5A-47CA-99BD-B9DD88520FE9}" sibTransId="{5951AA94-6B51-4DD5-85F3-0CF0302ED69E}"/>
    <dgm:cxn modelId="{313DA943-71D7-4A78-A426-5404C187B919}" srcId="{166DE431-5644-4CA2-AF18-C64A9E6D1E84}" destId="{D8410833-B7EF-44F6-9CB3-857D9C6435BD}" srcOrd="1" destOrd="0" parTransId="{57419ACB-07B4-43F7-A684-71CB032CE75D}" sibTransId="{7CB6D9BD-518D-467A-A393-3C738E9A216A}"/>
    <dgm:cxn modelId="{D7BA8164-189F-470A-A9FA-54F4044F9AC2}" type="presOf" srcId="{830CE62F-06C8-4577-B2F4-AA92FFD01E3B}" destId="{5688A434-ECA9-4CC9-888F-142151ABE701}" srcOrd="0" destOrd="5" presId="urn:microsoft.com/office/officeart/2005/8/layout/hProcess4"/>
    <dgm:cxn modelId="{13C22146-AD33-401F-8A5E-87E893023DEA}" srcId="{9AAEDFDD-5A53-4D61-9391-E2E2EBC85953}" destId="{8DC2DA06-7DAE-4116-B7AF-9277282C2517}" srcOrd="0" destOrd="0" parTransId="{D2CFE29F-E212-413E-8628-7D9E9E9E8D56}" sibTransId="{1F7128A8-8737-4861-AAA8-49FE486945FC}"/>
    <dgm:cxn modelId="{DC9B5467-37B7-4DC9-8F3E-6355DBCC770B}" type="presOf" srcId="{9D0DD387-FBD3-466E-BEE3-8326D4204CB2}" destId="{11C4DD3E-AD7C-4D64-80E5-7F1471A94518}" srcOrd="0" destOrd="3" presId="urn:microsoft.com/office/officeart/2005/8/layout/hProcess4"/>
    <dgm:cxn modelId="{E7110A48-75C1-488F-8BA5-DC9F7B751B5A}" type="presOf" srcId="{192CEB13-CD92-4DBA-B198-8AFDD672C70A}" destId="{5688A434-ECA9-4CC9-888F-142151ABE701}" srcOrd="0" destOrd="3" presId="urn:microsoft.com/office/officeart/2005/8/layout/hProcess4"/>
    <dgm:cxn modelId="{D405C248-7E5A-43BC-91A1-C1A7770BB964}" type="presOf" srcId="{8EF869F0-6769-4E14-85D5-954D4F85EF46}" destId="{5688A434-ECA9-4CC9-888F-142151ABE701}" srcOrd="0" destOrd="2" presId="urn:microsoft.com/office/officeart/2005/8/layout/hProcess4"/>
    <dgm:cxn modelId="{E455C468-10A4-487C-B03F-20F395EDF008}" type="presOf" srcId="{166DE431-5644-4CA2-AF18-C64A9E6D1E84}" destId="{CB447C07-7425-4996-977A-DE0796F9749F}" srcOrd="0" destOrd="0" presId="urn:microsoft.com/office/officeart/2005/8/layout/hProcess4"/>
    <dgm:cxn modelId="{3E11E048-2185-4559-8BC6-6B8AFA31F7F9}" type="presOf" srcId="{F6DF86FC-7AB7-4D16-B735-D368DE09A634}" destId="{056D2C96-E608-4916-ABA0-3062F4A1FCB2}" srcOrd="1" destOrd="0" presId="urn:microsoft.com/office/officeart/2005/8/layout/hProcess4"/>
    <dgm:cxn modelId="{A4BA3B6A-7B2C-40FD-9F4B-B3C0A6F07F14}" type="presOf" srcId="{F6949D40-26D5-452F-AC1C-974A38FBBDC7}" destId="{844E8ACF-E560-4958-B5DB-A38946D91CDD}" srcOrd="1" destOrd="1" presId="urn:microsoft.com/office/officeart/2005/8/layout/hProcess4"/>
    <dgm:cxn modelId="{F459A74A-CD75-429A-820C-CD0FD4900063}" srcId="{9AAEDFDD-5A53-4D61-9391-E2E2EBC85953}" destId="{8EF869F0-6769-4E14-85D5-954D4F85EF46}" srcOrd="2" destOrd="0" parTransId="{FE91BEF2-69B0-499B-A41F-5EC626EC9524}" sibTransId="{04D7F5C6-6AB9-4926-A612-EA2AE7E69D44}"/>
    <dgm:cxn modelId="{E5689C4B-30C2-41C2-A069-A567CC8CEABB}" srcId="{166DE431-5644-4CA2-AF18-C64A9E6D1E84}" destId="{9D0DD387-FBD3-466E-BEE3-8326D4204CB2}" srcOrd="3" destOrd="0" parTransId="{13ABD13B-6CAC-4C12-A371-C2164B7AF4AC}" sibTransId="{4566B7F0-A55A-4C58-95CB-49613AFD2FC3}"/>
    <dgm:cxn modelId="{11FBD96B-8B3B-4999-9D4D-D1A0B2139AB7}" type="presOf" srcId="{01762341-FC3E-441D-8041-B5933244F786}" destId="{056D2C96-E608-4916-ABA0-3062F4A1FCB2}" srcOrd="1" destOrd="2" presId="urn:microsoft.com/office/officeart/2005/8/layout/hProcess4"/>
    <dgm:cxn modelId="{4DE06A4D-E98D-4621-AE8F-CE2C41051CA9}" type="presOf" srcId="{A7DC2087-7840-4D8A-A09A-449E18BAA239}" destId="{D9EE6B88-E4A8-48E5-B3FA-5AD40E0DA275}" srcOrd="1" destOrd="4" presId="urn:microsoft.com/office/officeart/2005/8/layout/hProcess4"/>
    <dgm:cxn modelId="{127DA34E-5D16-43C2-A55A-E0557DAD3A68}" type="presOf" srcId="{F6949D40-26D5-452F-AC1C-974A38FBBDC7}" destId="{5688A434-ECA9-4CC9-888F-142151ABE701}" srcOrd="0" destOrd="1" presId="urn:microsoft.com/office/officeart/2005/8/layout/hProcess4"/>
    <dgm:cxn modelId="{480A5970-57D0-4C32-8F54-9E01EA7AD551}" srcId="{9AAEDFDD-5A53-4D61-9391-E2E2EBC85953}" destId="{192CEB13-CD92-4DBA-B198-8AFDD672C70A}" srcOrd="3" destOrd="0" parTransId="{6EF63661-16C1-4711-B3C9-8A97C44C8E16}" sibTransId="{1C9E3501-9347-470A-9E6E-38EE86554C6D}"/>
    <dgm:cxn modelId="{0362A878-C797-4AED-AD19-233E8514F1CA}" srcId="{166DE431-5644-4CA2-AF18-C64A9E6D1E84}" destId="{F6DF86FC-7AB7-4D16-B735-D368DE09A634}" srcOrd="0" destOrd="0" parTransId="{05ED6E5C-6742-402C-A8EB-90055185FBAC}" sibTransId="{C46E5D4D-D023-498A-A395-0BF878A6FFF9}"/>
    <dgm:cxn modelId="{3FA30B7F-AF76-45A6-A37D-8901A49B92CD}" type="presOf" srcId="{A91612BC-132D-45D7-9911-4CF1A6522DB6}" destId="{844E8ACF-E560-4958-B5DB-A38946D91CDD}" srcOrd="1" destOrd="4" presId="urn:microsoft.com/office/officeart/2005/8/layout/hProcess4"/>
    <dgm:cxn modelId="{23EE7B82-A157-48FF-8DFC-C275D98F5155}" type="presOf" srcId="{239A2ED5-5D10-4364-90C4-46DB64896388}" destId="{D2EC5B5F-6CAD-4DB2-B69C-1F1510B0BE1E}" srcOrd="0" destOrd="1" presId="urn:microsoft.com/office/officeart/2005/8/layout/hProcess4"/>
    <dgm:cxn modelId="{A09A5684-ECC5-443E-8533-5110E5FB090D}" type="presOf" srcId="{94F5EF8D-B9F7-40B8-9C74-DDCD8A5FBE62}" destId="{844E8ACF-E560-4958-B5DB-A38946D91CDD}" srcOrd="1" destOrd="6" presId="urn:microsoft.com/office/officeart/2005/8/layout/hProcess4"/>
    <dgm:cxn modelId="{97FFBB85-FDB6-4500-A64B-F43CF101C831}" type="presOf" srcId="{135D7C07-85FC-4FD4-BAD0-0F8156D9A5A2}" destId="{9A6AB4BD-654B-4261-AD5C-5EF142ED81FE}" srcOrd="0" destOrd="0" presId="urn:microsoft.com/office/officeart/2005/8/layout/hProcess4"/>
    <dgm:cxn modelId="{18165993-E1A4-4120-A245-00AA096D0DE6}" type="presOf" srcId="{17D32BF9-53F5-4EAD-B3FF-CB77750B7EF9}" destId="{D9EE6B88-E4A8-48E5-B3FA-5AD40E0DA275}" srcOrd="1" destOrd="3" presId="urn:microsoft.com/office/officeart/2005/8/layout/hProcess4"/>
    <dgm:cxn modelId="{F46DB194-ECDA-40DF-B91A-C9A04369537E}" type="presOf" srcId="{2C7A7266-E698-4774-A23F-7512E5831878}" destId="{D9EE6B88-E4A8-48E5-B3FA-5AD40E0DA275}" srcOrd="1" destOrd="5" presId="urn:microsoft.com/office/officeart/2005/8/layout/hProcess4"/>
    <dgm:cxn modelId="{1A18CF99-F569-423A-9AD6-47262046A331}" srcId="{7318643C-C294-4534-9666-5211EBEDAF70}" destId="{2C7A7266-E698-4774-A23F-7512E5831878}" srcOrd="5" destOrd="0" parTransId="{FDD93BDB-030B-4165-BAE2-936772CD13E4}" sibTransId="{070CABDA-646E-46F5-A9BC-7D1F5215EA27}"/>
    <dgm:cxn modelId="{B3F8979C-1086-4388-A791-35E64DB8251B}" type="presOf" srcId="{D8410833-B7EF-44F6-9CB3-857D9C6435BD}" destId="{056D2C96-E608-4916-ABA0-3062F4A1FCB2}" srcOrd="1" destOrd="1" presId="urn:microsoft.com/office/officeart/2005/8/layout/hProcess4"/>
    <dgm:cxn modelId="{06BBDFB1-4B81-43FC-BFE5-BCB2B47D8CC3}" type="presOf" srcId="{6242EE4C-0F25-4E52-9FC3-DD6F83FA036E}" destId="{D2EC5B5F-6CAD-4DB2-B69C-1F1510B0BE1E}" srcOrd="0" destOrd="2" presId="urn:microsoft.com/office/officeart/2005/8/layout/hProcess4"/>
    <dgm:cxn modelId="{401FE8B8-1968-4170-B79C-02619A0DC63A}" srcId="{166DE431-5644-4CA2-AF18-C64A9E6D1E84}" destId="{01762341-FC3E-441D-8041-B5933244F786}" srcOrd="2" destOrd="0" parTransId="{B7DE6BD2-AC78-40D9-98E8-D7BF64C77AB6}" sibTransId="{1D995051-A443-4DB0-B2EB-509B92AC1C6B}"/>
    <dgm:cxn modelId="{87AC36BA-48F3-4AF4-8416-509188846D21}" srcId="{7318643C-C294-4534-9666-5211EBEDAF70}" destId="{6242EE4C-0F25-4E52-9FC3-DD6F83FA036E}" srcOrd="2" destOrd="0" parTransId="{43D5D287-F41B-4778-97DF-A3D894187D55}" sibTransId="{C1A69938-3C0E-461A-B408-B8AE6BBC8C8C}"/>
    <dgm:cxn modelId="{3BB4F0BD-E731-44F5-8F44-E0A32D051E0E}" type="presOf" srcId="{D8410833-B7EF-44F6-9CB3-857D9C6435BD}" destId="{11C4DD3E-AD7C-4D64-80E5-7F1471A94518}" srcOrd="0" destOrd="1" presId="urn:microsoft.com/office/officeart/2005/8/layout/hProcess4"/>
    <dgm:cxn modelId="{CDA770C2-E8F8-484C-9A9B-A8856DD0BAD8}" srcId="{7318643C-C294-4534-9666-5211EBEDAF70}" destId="{17D32BF9-53F5-4EAD-B3FF-CB77750B7EF9}" srcOrd="3" destOrd="0" parTransId="{2371F809-A40C-46D4-9B86-D1F7CE871A5C}" sibTransId="{BE756ADE-07D4-4479-87B5-9B450B87D0F4}"/>
    <dgm:cxn modelId="{88D0B6C2-22C4-486C-8B80-9DF8841B123D}" type="presOf" srcId="{6A37BB58-1B9A-4135-AA49-C59BBB8B7F4F}" destId="{27297722-28F1-45B0-9866-2C674A96AE59}" srcOrd="0" destOrd="0" presId="urn:microsoft.com/office/officeart/2005/8/layout/hProcess4"/>
    <dgm:cxn modelId="{D0A65DC3-63D5-4195-B819-18B769C778DF}" type="presOf" srcId="{A7DC2087-7840-4D8A-A09A-449E18BAA239}" destId="{D2EC5B5F-6CAD-4DB2-B69C-1F1510B0BE1E}" srcOrd="0" destOrd="4" presId="urn:microsoft.com/office/officeart/2005/8/layout/hProcess4"/>
    <dgm:cxn modelId="{2036B8C8-7CE4-4E3A-A85E-8A3F82EA18A6}" type="presOf" srcId="{6242EE4C-0F25-4E52-9FC3-DD6F83FA036E}" destId="{D9EE6B88-E4A8-48E5-B3FA-5AD40E0DA275}" srcOrd="1" destOrd="2" presId="urn:microsoft.com/office/officeart/2005/8/layout/hProcess4"/>
    <dgm:cxn modelId="{DD934DD1-892B-40BC-9B06-6854DAE8F24D}" srcId="{7318643C-C294-4534-9666-5211EBEDAF70}" destId="{A7DC2087-7840-4D8A-A09A-449E18BAA239}" srcOrd="4" destOrd="0" parTransId="{A0157939-B3C7-4684-A872-4D258769B3EC}" sibTransId="{4F4AC3EC-2E55-49DB-8F9B-F307E6DB1F36}"/>
    <dgm:cxn modelId="{C0AD8BD1-A183-4CC3-BCB1-848C427BC57A}" type="presOf" srcId="{F6DF86FC-7AB7-4D16-B735-D368DE09A634}" destId="{11C4DD3E-AD7C-4D64-80E5-7F1471A94518}" srcOrd="0" destOrd="0" presId="urn:microsoft.com/office/officeart/2005/8/layout/hProcess4"/>
    <dgm:cxn modelId="{5E6865D3-8F8C-4C90-86B7-E9BA43E6429F}" srcId="{9AAEDFDD-5A53-4D61-9391-E2E2EBC85953}" destId="{94F5EF8D-B9F7-40B8-9C74-DDCD8A5FBE62}" srcOrd="6" destOrd="0" parTransId="{453B3631-532A-422F-9457-29B957C7BA07}" sibTransId="{9BDC5EED-BF1C-4DCD-9532-9DD388EEBE1F}"/>
    <dgm:cxn modelId="{194E36D7-418B-4E02-808B-CC005C64DC3C}" type="presOf" srcId="{6A952406-E165-4DA6-B979-78445FA291D1}" destId="{D2EC5B5F-6CAD-4DB2-B69C-1F1510B0BE1E}" srcOrd="0" destOrd="0" presId="urn:microsoft.com/office/officeart/2005/8/layout/hProcess4"/>
    <dgm:cxn modelId="{BB6DBEDD-D566-4274-94B0-865BC496857A}" type="presOf" srcId="{8EF869F0-6769-4E14-85D5-954D4F85EF46}" destId="{844E8ACF-E560-4958-B5DB-A38946D91CDD}" srcOrd="1" destOrd="2" presId="urn:microsoft.com/office/officeart/2005/8/layout/hProcess4"/>
    <dgm:cxn modelId="{BE446DE4-44A9-4DAC-857D-33DB9C823099}" srcId="{9AAEDFDD-5A53-4D61-9391-E2E2EBC85953}" destId="{F6949D40-26D5-452F-AC1C-974A38FBBDC7}" srcOrd="1" destOrd="0" parTransId="{CF62D096-ADCE-4642-ACE5-56E08B9FA16F}" sibTransId="{91DC6B0D-E1C0-45F3-A8EC-3A155A376C8D}"/>
    <dgm:cxn modelId="{37F454E7-6DB8-44E4-BC58-604806CE8CA3}" type="presOf" srcId="{01762341-FC3E-441D-8041-B5933244F786}" destId="{11C4DD3E-AD7C-4D64-80E5-7F1471A94518}" srcOrd="0" destOrd="2" presId="urn:microsoft.com/office/officeart/2005/8/layout/hProcess4"/>
    <dgm:cxn modelId="{B4BE65EB-C7C5-46EF-988B-B399F355AC5A}" type="presOf" srcId="{830CE62F-06C8-4577-B2F4-AA92FFD01E3B}" destId="{844E8ACF-E560-4958-B5DB-A38946D91CDD}" srcOrd="1" destOrd="5" presId="urn:microsoft.com/office/officeart/2005/8/layout/hProcess4"/>
    <dgm:cxn modelId="{79D1FCED-E0CB-415C-804F-5037CF67EE6A}" type="presOf" srcId="{2C7A7266-E698-4774-A23F-7512E5831878}" destId="{D2EC5B5F-6CAD-4DB2-B69C-1F1510B0BE1E}" srcOrd="0" destOrd="5" presId="urn:microsoft.com/office/officeart/2005/8/layout/hProcess4"/>
    <dgm:cxn modelId="{D8B354F7-C45E-481E-B29F-6A24361CEC99}" type="presParOf" srcId="{27297722-28F1-45B0-9866-2C674A96AE59}" destId="{52E599F6-2B7D-416B-BEBF-CBCBBE587462}" srcOrd="0" destOrd="0" presId="urn:microsoft.com/office/officeart/2005/8/layout/hProcess4"/>
    <dgm:cxn modelId="{241BE570-0914-4093-AC3A-48D8CA5E52BB}" type="presParOf" srcId="{27297722-28F1-45B0-9866-2C674A96AE59}" destId="{0A2F2C5D-2F28-48C0-884C-930D418E1CD3}" srcOrd="1" destOrd="0" presId="urn:microsoft.com/office/officeart/2005/8/layout/hProcess4"/>
    <dgm:cxn modelId="{2EE8050D-86AA-4EF0-A602-DC131938DFF0}" type="presParOf" srcId="{27297722-28F1-45B0-9866-2C674A96AE59}" destId="{44F0101C-3BB9-4D18-A998-4DDE9B91E510}" srcOrd="2" destOrd="0" presId="urn:microsoft.com/office/officeart/2005/8/layout/hProcess4"/>
    <dgm:cxn modelId="{73391F52-D1F6-4674-91AB-B2B7D308A031}" type="presParOf" srcId="{44F0101C-3BB9-4D18-A998-4DDE9B91E510}" destId="{23CFAA4A-C3E9-4A4F-91EB-C51EFE726814}" srcOrd="0" destOrd="0" presId="urn:microsoft.com/office/officeart/2005/8/layout/hProcess4"/>
    <dgm:cxn modelId="{7DD7F768-B263-4251-8DEC-1C9A58C62DF6}" type="presParOf" srcId="{23CFAA4A-C3E9-4A4F-91EB-C51EFE726814}" destId="{C3F266AB-C61C-4920-8B23-6FA6B2101F2E}" srcOrd="0" destOrd="0" presId="urn:microsoft.com/office/officeart/2005/8/layout/hProcess4"/>
    <dgm:cxn modelId="{13CFED29-10C4-4154-BA8D-8B9463DC31ED}" type="presParOf" srcId="{23CFAA4A-C3E9-4A4F-91EB-C51EFE726814}" destId="{D2EC5B5F-6CAD-4DB2-B69C-1F1510B0BE1E}" srcOrd="1" destOrd="0" presId="urn:microsoft.com/office/officeart/2005/8/layout/hProcess4"/>
    <dgm:cxn modelId="{17F2FBEA-4AF2-4B43-A153-6AF23D6A1C38}" type="presParOf" srcId="{23CFAA4A-C3E9-4A4F-91EB-C51EFE726814}" destId="{D9EE6B88-E4A8-48E5-B3FA-5AD40E0DA275}" srcOrd="2" destOrd="0" presId="urn:microsoft.com/office/officeart/2005/8/layout/hProcess4"/>
    <dgm:cxn modelId="{5D32E9DD-4277-4B57-B14F-E214F1280EED}" type="presParOf" srcId="{23CFAA4A-C3E9-4A4F-91EB-C51EFE726814}" destId="{D3704250-A44F-47E4-A0AD-8A042C716870}" srcOrd="3" destOrd="0" presId="urn:microsoft.com/office/officeart/2005/8/layout/hProcess4"/>
    <dgm:cxn modelId="{B8BF1CF1-8723-4B5D-A063-83D2FA565DB6}" type="presParOf" srcId="{23CFAA4A-C3E9-4A4F-91EB-C51EFE726814}" destId="{DDF663E4-01F8-4455-AB4C-D0D48F8EB712}" srcOrd="4" destOrd="0" presId="urn:microsoft.com/office/officeart/2005/8/layout/hProcess4"/>
    <dgm:cxn modelId="{2F404841-C49C-4A74-80E4-C193D697F69B}" type="presParOf" srcId="{44F0101C-3BB9-4D18-A998-4DDE9B91E510}" destId="{9A6AB4BD-654B-4261-AD5C-5EF142ED81FE}" srcOrd="1" destOrd="0" presId="urn:microsoft.com/office/officeart/2005/8/layout/hProcess4"/>
    <dgm:cxn modelId="{273C80BD-C233-4455-9DC5-5D8BEF9C86C6}" type="presParOf" srcId="{44F0101C-3BB9-4D18-A998-4DDE9B91E510}" destId="{76E91DA5-59F0-405E-8003-B29B1FEE904E}" srcOrd="2" destOrd="0" presId="urn:microsoft.com/office/officeart/2005/8/layout/hProcess4"/>
    <dgm:cxn modelId="{61DE05A7-16E2-499A-9CDB-DC0B5533DFF2}" type="presParOf" srcId="{76E91DA5-59F0-405E-8003-B29B1FEE904E}" destId="{67A3D493-0E38-4F29-8EEA-4701BB20E661}" srcOrd="0" destOrd="0" presId="urn:microsoft.com/office/officeart/2005/8/layout/hProcess4"/>
    <dgm:cxn modelId="{56156B56-1C76-4956-934B-83CCD23571C7}" type="presParOf" srcId="{76E91DA5-59F0-405E-8003-B29B1FEE904E}" destId="{5688A434-ECA9-4CC9-888F-142151ABE701}" srcOrd="1" destOrd="0" presId="urn:microsoft.com/office/officeart/2005/8/layout/hProcess4"/>
    <dgm:cxn modelId="{A3BD2D76-1B13-45F3-82CB-3C948748A7CD}" type="presParOf" srcId="{76E91DA5-59F0-405E-8003-B29B1FEE904E}" destId="{844E8ACF-E560-4958-B5DB-A38946D91CDD}" srcOrd="2" destOrd="0" presId="urn:microsoft.com/office/officeart/2005/8/layout/hProcess4"/>
    <dgm:cxn modelId="{9F6981DE-8A99-41A3-AC56-4177B7EEA8C2}" type="presParOf" srcId="{76E91DA5-59F0-405E-8003-B29B1FEE904E}" destId="{DBE7FE82-2134-43DE-A184-751921C2E3B5}" srcOrd="3" destOrd="0" presId="urn:microsoft.com/office/officeart/2005/8/layout/hProcess4"/>
    <dgm:cxn modelId="{40DAF927-37A4-4EF9-8792-6F713A976AFD}" type="presParOf" srcId="{76E91DA5-59F0-405E-8003-B29B1FEE904E}" destId="{E832F4C8-4EC5-4D9E-B43F-EC8673DC0B6F}" srcOrd="4" destOrd="0" presId="urn:microsoft.com/office/officeart/2005/8/layout/hProcess4"/>
    <dgm:cxn modelId="{86B577DE-7F34-4261-A3F9-A847A82344DE}" type="presParOf" srcId="{44F0101C-3BB9-4D18-A998-4DDE9B91E510}" destId="{A5C24BF2-CF35-4F4F-A37A-3FB2960E9463}" srcOrd="3" destOrd="0" presId="urn:microsoft.com/office/officeart/2005/8/layout/hProcess4"/>
    <dgm:cxn modelId="{280123F0-BA2D-413B-8B46-589F391544B2}" type="presParOf" srcId="{44F0101C-3BB9-4D18-A998-4DDE9B91E510}" destId="{4DD32A7F-6241-4393-AA52-1F422A827AB0}" srcOrd="4" destOrd="0" presId="urn:microsoft.com/office/officeart/2005/8/layout/hProcess4"/>
    <dgm:cxn modelId="{083E4544-E721-4D39-971D-69E307DA0548}" type="presParOf" srcId="{4DD32A7F-6241-4393-AA52-1F422A827AB0}" destId="{7A27C332-61C1-4AC5-8003-F657B3D452BA}" srcOrd="0" destOrd="0" presId="urn:microsoft.com/office/officeart/2005/8/layout/hProcess4"/>
    <dgm:cxn modelId="{5755F9F7-24E3-4955-87B7-E8C3B9AB5719}" type="presParOf" srcId="{4DD32A7F-6241-4393-AA52-1F422A827AB0}" destId="{11C4DD3E-AD7C-4D64-80E5-7F1471A94518}" srcOrd="1" destOrd="0" presId="urn:microsoft.com/office/officeart/2005/8/layout/hProcess4"/>
    <dgm:cxn modelId="{A5480CC5-1BDC-45C0-B0A6-61F43527E2B3}" type="presParOf" srcId="{4DD32A7F-6241-4393-AA52-1F422A827AB0}" destId="{056D2C96-E608-4916-ABA0-3062F4A1FCB2}" srcOrd="2" destOrd="0" presId="urn:microsoft.com/office/officeart/2005/8/layout/hProcess4"/>
    <dgm:cxn modelId="{72F3D904-0EE2-46EF-80E4-C03DCA54858D}" type="presParOf" srcId="{4DD32A7F-6241-4393-AA52-1F422A827AB0}" destId="{CB447C07-7425-4996-977A-DE0796F9749F}" srcOrd="3" destOrd="0" presId="urn:microsoft.com/office/officeart/2005/8/layout/hProcess4"/>
    <dgm:cxn modelId="{6972A641-A1F6-4ADD-95E5-65DEA8118DD9}" type="presParOf" srcId="{4DD32A7F-6241-4393-AA52-1F422A827AB0}" destId="{EB2AA026-3483-44B2-B20C-66BDB183B561}"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436010-BA16-4595-BAC0-FE919B744ED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7EC611E-1C2A-4EF4-9F90-790E3AA34468}">
      <dgm:prSet phldrT="[Text]"/>
      <dgm:spPr/>
      <dgm:t>
        <a:bodyPr/>
        <a:lstStyle/>
        <a:p>
          <a:r>
            <a:rPr lang="en-US"/>
            <a:t>Inputs</a:t>
          </a:r>
        </a:p>
      </dgm:t>
    </dgm:pt>
    <dgm:pt modelId="{457B8C95-C9B5-4272-ADC4-15AF47D52435}" type="parTrans" cxnId="{13F31386-D962-4891-9721-4F2DA6981549}">
      <dgm:prSet/>
      <dgm:spPr/>
      <dgm:t>
        <a:bodyPr/>
        <a:lstStyle/>
        <a:p>
          <a:endParaRPr lang="en-US"/>
        </a:p>
      </dgm:t>
    </dgm:pt>
    <dgm:pt modelId="{7369D158-0501-4958-B4AD-670A6FBEA2DB}" type="sibTrans" cxnId="{13F31386-D962-4891-9721-4F2DA6981549}">
      <dgm:prSet/>
      <dgm:spPr/>
      <dgm:t>
        <a:bodyPr/>
        <a:lstStyle/>
        <a:p>
          <a:endParaRPr lang="en-US"/>
        </a:p>
      </dgm:t>
    </dgm:pt>
    <dgm:pt modelId="{D7E8DEC0-20F6-4011-9BEB-05537CA1AF41}">
      <dgm:prSet phldrT="[Text]"/>
      <dgm:spPr/>
      <dgm:t>
        <a:bodyPr/>
        <a:lstStyle/>
        <a:p>
          <a:r>
            <a:rPr lang="en-US"/>
            <a:t>Video likes/comments</a:t>
          </a:r>
        </a:p>
      </dgm:t>
    </dgm:pt>
    <dgm:pt modelId="{D8B797FC-7644-4998-99BE-9D665BC37E9F}" type="parTrans" cxnId="{45E4AC7A-C9C9-4D55-8F6C-606C44087F96}">
      <dgm:prSet/>
      <dgm:spPr/>
      <dgm:t>
        <a:bodyPr/>
        <a:lstStyle/>
        <a:p>
          <a:endParaRPr lang="en-US"/>
        </a:p>
      </dgm:t>
    </dgm:pt>
    <dgm:pt modelId="{391CFEE3-4F6E-48D9-A7A5-F7F71ABE83EB}" type="sibTrans" cxnId="{45E4AC7A-C9C9-4D55-8F6C-606C44087F96}">
      <dgm:prSet/>
      <dgm:spPr/>
      <dgm:t>
        <a:bodyPr/>
        <a:lstStyle/>
        <a:p>
          <a:endParaRPr lang="en-US"/>
        </a:p>
      </dgm:t>
    </dgm:pt>
    <dgm:pt modelId="{7774C927-669B-41A6-BF2F-7BD977FCED04}">
      <dgm:prSet phldrT="[Text]"/>
      <dgm:spPr/>
      <dgm:t>
        <a:bodyPr/>
        <a:lstStyle/>
        <a:p>
          <a:r>
            <a:rPr lang="en-US"/>
            <a:t>Considerations</a:t>
          </a:r>
        </a:p>
      </dgm:t>
    </dgm:pt>
    <dgm:pt modelId="{BCE90BC6-2DFD-45D6-9C5F-2867C9983F27}" type="parTrans" cxnId="{517CFD9C-8E4D-45F7-8A01-E71AC7319A9D}">
      <dgm:prSet/>
      <dgm:spPr/>
      <dgm:t>
        <a:bodyPr/>
        <a:lstStyle/>
        <a:p>
          <a:endParaRPr lang="en-US"/>
        </a:p>
      </dgm:t>
    </dgm:pt>
    <dgm:pt modelId="{17671C09-F78D-4C4C-B11A-2CE00691006D}" type="sibTrans" cxnId="{517CFD9C-8E4D-45F7-8A01-E71AC7319A9D}">
      <dgm:prSet/>
      <dgm:spPr/>
      <dgm:t>
        <a:bodyPr/>
        <a:lstStyle/>
        <a:p>
          <a:endParaRPr lang="en-US"/>
        </a:p>
      </dgm:t>
    </dgm:pt>
    <dgm:pt modelId="{983D3854-93D3-4B06-B145-D68C73345460}">
      <dgm:prSet phldrT="[Text]"/>
      <dgm:spPr/>
      <dgm:t>
        <a:bodyPr/>
        <a:lstStyle/>
        <a:p>
          <a:r>
            <a:rPr lang="en-US"/>
            <a:t>A </a:t>
          </a:r>
          <a:r>
            <a:rPr lang="en-US" b="1"/>
            <a:t>continuous process </a:t>
          </a:r>
          <a:r>
            <a:rPr lang="en-US"/>
            <a:t>to account for interest changes</a:t>
          </a:r>
        </a:p>
      </dgm:t>
    </dgm:pt>
    <dgm:pt modelId="{0FF59D52-BBF9-4EF5-AE85-B735439F42F2}" type="parTrans" cxnId="{51229830-F845-4F3F-B381-9F042777361D}">
      <dgm:prSet/>
      <dgm:spPr/>
      <dgm:t>
        <a:bodyPr/>
        <a:lstStyle/>
        <a:p>
          <a:endParaRPr lang="en-US"/>
        </a:p>
      </dgm:t>
    </dgm:pt>
    <dgm:pt modelId="{40D1EA52-9FE3-4C0E-B324-1ABE94EB9F2F}" type="sibTrans" cxnId="{51229830-F845-4F3F-B381-9F042777361D}">
      <dgm:prSet/>
      <dgm:spPr/>
      <dgm:t>
        <a:bodyPr/>
        <a:lstStyle/>
        <a:p>
          <a:endParaRPr lang="en-US"/>
        </a:p>
      </dgm:t>
    </dgm:pt>
    <dgm:pt modelId="{0661FD1E-CAE5-4AC1-A681-D60C68150C5F}">
      <dgm:prSet phldrT="[Text]"/>
      <dgm:spPr/>
      <dgm:t>
        <a:bodyPr/>
        <a:lstStyle/>
        <a:p>
          <a:r>
            <a:rPr lang="en-US"/>
            <a:t>Result</a:t>
          </a:r>
        </a:p>
      </dgm:t>
    </dgm:pt>
    <dgm:pt modelId="{4F738E9B-05CF-4896-883D-B6D4D42E7957}" type="parTrans" cxnId="{EA329C37-5E06-4602-BD6D-9448AC0C9ABD}">
      <dgm:prSet/>
      <dgm:spPr/>
      <dgm:t>
        <a:bodyPr/>
        <a:lstStyle/>
        <a:p>
          <a:endParaRPr lang="en-US"/>
        </a:p>
      </dgm:t>
    </dgm:pt>
    <dgm:pt modelId="{74FC3398-6A5D-43F2-B0B4-AC3AB911E243}" type="sibTrans" cxnId="{EA329C37-5E06-4602-BD6D-9448AC0C9ABD}">
      <dgm:prSet/>
      <dgm:spPr/>
      <dgm:t>
        <a:bodyPr/>
        <a:lstStyle/>
        <a:p>
          <a:endParaRPr lang="en-US"/>
        </a:p>
      </dgm:t>
    </dgm:pt>
    <dgm:pt modelId="{392A13D2-7E73-4749-84D1-CEE55CC59750}">
      <dgm:prSet phldrT="[Text]"/>
      <dgm:spPr/>
      <dgm:t>
        <a:bodyPr/>
        <a:lstStyle/>
        <a:p>
          <a:r>
            <a:rPr lang="en-US"/>
            <a:t>Consistent fresh content to keep users </a:t>
          </a:r>
          <a:r>
            <a:rPr lang="en-US" b="1"/>
            <a:t>engaged</a:t>
          </a:r>
        </a:p>
      </dgm:t>
    </dgm:pt>
    <dgm:pt modelId="{6B51692E-EB35-44E5-A27F-80A9A2F63D94}" type="parTrans" cxnId="{C032591D-B658-418C-AADE-CB9958D3577C}">
      <dgm:prSet/>
      <dgm:spPr/>
      <dgm:t>
        <a:bodyPr/>
        <a:lstStyle/>
        <a:p>
          <a:endParaRPr lang="en-US"/>
        </a:p>
      </dgm:t>
    </dgm:pt>
    <dgm:pt modelId="{DCFCBB71-E127-42CA-B54F-7368718A5222}" type="sibTrans" cxnId="{C032591D-B658-418C-AADE-CB9958D3577C}">
      <dgm:prSet/>
      <dgm:spPr/>
      <dgm:t>
        <a:bodyPr/>
        <a:lstStyle/>
        <a:p>
          <a:endParaRPr lang="en-US"/>
        </a:p>
      </dgm:t>
    </dgm:pt>
    <dgm:pt modelId="{C4981147-4B32-4E67-B18B-C9D34ADB7AC4}">
      <dgm:prSet phldrT="[Text]"/>
      <dgm:spPr/>
      <dgm:t>
        <a:bodyPr/>
        <a:lstStyle/>
        <a:p>
          <a:r>
            <a:rPr lang="en-US"/>
            <a:t>Accounts followed</a:t>
          </a:r>
        </a:p>
      </dgm:t>
    </dgm:pt>
    <dgm:pt modelId="{AA277CFF-166B-4961-8885-944C8DE99A2A}" type="parTrans" cxnId="{71B0E4BB-0666-4311-9E9C-FD930664E5DB}">
      <dgm:prSet/>
      <dgm:spPr/>
      <dgm:t>
        <a:bodyPr/>
        <a:lstStyle/>
        <a:p>
          <a:endParaRPr lang="en-US"/>
        </a:p>
      </dgm:t>
    </dgm:pt>
    <dgm:pt modelId="{0DB56D79-7B87-4FD0-A599-382711A77110}" type="sibTrans" cxnId="{71B0E4BB-0666-4311-9E9C-FD930664E5DB}">
      <dgm:prSet/>
      <dgm:spPr/>
      <dgm:t>
        <a:bodyPr/>
        <a:lstStyle/>
        <a:p>
          <a:endParaRPr lang="en-US"/>
        </a:p>
      </dgm:t>
    </dgm:pt>
    <dgm:pt modelId="{D6FB24C2-6940-4A6E-8745-F557EA4CE870}">
      <dgm:prSet phldrT="[Text]"/>
      <dgm:spPr/>
      <dgm:t>
        <a:bodyPr/>
        <a:lstStyle/>
        <a:p>
          <a:r>
            <a:rPr lang="en-US"/>
            <a:t>Length of videos watched</a:t>
          </a:r>
        </a:p>
      </dgm:t>
    </dgm:pt>
    <dgm:pt modelId="{C497EED3-8364-420C-95F6-CAD465F4C776}" type="parTrans" cxnId="{C99FF287-6DF0-448C-A644-7779D3369BD0}">
      <dgm:prSet/>
      <dgm:spPr/>
      <dgm:t>
        <a:bodyPr/>
        <a:lstStyle/>
        <a:p>
          <a:endParaRPr lang="en-US"/>
        </a:p>
      </dgm:t>
    </dgm:pt>
    <dgm:pt modelId="{54DE22CD-A058-44DF-AF32-C6CA9BC2F10D}" type="sibTrans" cxnId="{C99FF287-6DF0-448C-A644-7779D3369BD0}">
      <dgm:prSet/>
      <dgm:spPr/>
      <dgm:t>
        <a:bodyPr/>
        <a:lstStyle/>
        <a:p>
          <a:endParaRPr lang="en-US"/>
        </a:p>
      </dgm:t>
    </dgm:pt>
    <dgm:pt modelId="{5565CA21-C311-43C6-8165-CC075535AFD9}">
      <dgm:prSet phldrT="[Text]"/>
      <dgm:spPr/>
      <dgm:t>
        <a:bodyPr/>
        <a:lstStyle/>
        <a:p>
          <a:r>
            <a:rPr lang="en-US"/>
            <a:t>Content created</a:t>
          </a:r>
        </a:p>
      </dgm:t>
    </dgm:pt>
    <dgm:pt modelId="{53CA78E6-957D-45F1-AB0D-12D146206FF9}" type="parTrans" cxnId="{1586F300-E6F8-4933-B81C-DAFF8EDB24BF}">
      <dgm:prSet/>
      <dgm:spPr/>
      <dgm:t>
        <a:bodyPr/>
        <a:lstStyle/>
        <a:p>
          <a:endParaRPr lang="en-US"/>
        </a:p>
      </dgm:t>
    </dgm:pt>
    <dgm:pt modelId="{7320DE15-C940-4517-863D-37D20A30562C}" type="sibTrans" cxnId="{1586F300-E6F8-4933-B81C-DAFF8EDB24BF}">
      <dgm:prSet/>
      <dgm:spPr/>
      <dgm:t>
        <a:bodyPr/>
        <a:lstStyle/>
        <a:p>
          <a:endParaRPr lang="en-US"/>
        </a:p>
      </dgm:t>
    </dgm:pt>
    <dgm:pt modelId="{46EDDD6B-288D-475E-8A7B-1964C03FE888}">
      <dgm:prSet phldrT="[Text]"/>
      <dgm:spPr/>
      <dgm:t>
        <a:bodyPr/>
        <a:lstStyle/>
        <a:p>
          <a:r>
            <a:rPr lang="en-US"/>
            <a:t>Avoiding the </a:t>
          </a:r>
          <a:r>
            <a:rPr lang="en-US" b="1"/>
            <a:t>“filter bubble”</a:t>
          </a:r>
          <a:r>
            <a:rPr lang="en-US"/>
            <a:t> by inserting diversity of content</a:t>
          </a:r>
        </a:p>
      </dgm:t>
    </dgm:pt>
    <dgm:pt modelId="{6C05464E-FD03-47DA-8DED-FB226CF2D602}" type="parTrans" cxnId="{4CF71401-D9F9-479D-B4F6-0333FB2677CC}">
      <dgm:prSet/>
      <dgm:spPr/>
      <dgm:t>
        <a:bodyPr/>
        <a:lstStyle/>
        <a:p>
          <a:endParaRPr lang="en-US"/>
        </a:p>
      </dgm:t>
    </dgm:pt>
    <dgm:pt modelId="{5E7C7EFF-7751-4388-8060-97B20CF1E474}" type="sibTrans" cxnId="{4CF71401-D9F9-479D-B4F6-0333FB2677CC}">
      <dgm:prSet/>
      <dgm:spPr/>
      <dgm:t>
        <a:bodyPr/>
        <a:lstStyle/>
        <a:p>
          <a:endParaRPr lang="en-US"/>
        </a:p>
      </dgm:t>
    </dgm:pt>
    <dgm:pt modelId="{DC263716-1D66-4D7B-8FFF-D5A650726FE7}">
      <dgm:prSet phldrT="[Text]"/>
      <dgm:spPr/>
      <dgm:t>
        <a:bodyPr/>
        <a:lstStyle/>
        <a:p>
          <a:r>
            <a:rPr lang="en-US"/>
            <a:t>Videos to match audience interests</a:t>
          </a:r>
        </a:p>
      </dgm:t>
    </dgm:pt>
    <dgm:pt modelId="{B4B3AD1A-6023-4066-8C31-23D9CD5D5C01}" type="parTrans" cxnId="{1FAC2F5D-04CA-46ED-884A-D3974E1AE8B7}">
      <dgm:prSet/>
      <dgm:spPr/>
      <dgm:t>
        <a:bodyPr/>
        <a:lstStyle/>
        <a:p>
          <a:endParaRPr lang="en-US"/>
        </a:p>
      </dgm:t>
    </dgm:pt>
    <dgm:pt modelId="{FE33682E-D4BB-476F-8673-0E00333AA9D7}" type="sibTrans" cxnId="{1FAC2F5D-04CA-46ED-884A-D3974E1AE8B7}">
      <dgm:prSet/>
      <dgm:spPr/>
      <dgm:t>
        <a:bodyPr/>
        <a:lstStyle/>
        <a:p>
          <a:endParaRPr lang="en-US"/>
        </a:p>
      </dgm:t>
    </dgm:pt>
    <dgm:pt modelId="{053E29D9-89BB-450F-A2FD-446EF09607DB}" type="pres">
      <dgm:prSet presAssocID="{58436010-BA16-4595-BAC0-FE919B744EDF}" presName="Name0" presStyleCnt="0">
        <dgm:presLayoutVars>
          <dgm:dir/>
          <dgm:animLvl val="lvl"/>
          <dgm:resizeHandles val="exact"/>
        </dgm:presLayoutVars>
      </dgm:prSet>
      <dgm:spPr/>
    </dgm:pt>
    <dgm:pt modelId="{1B589E95-C329-44E8-9125-794189D999A3}" type="pres">
      <dgm:prSet presAssocID="{97EC611E-1C2A-4EF4-9F90-790E3AA34468}" presName="composite" presStyleCnt="0"/>
      <dgm:spPr/>
    </dgm:pt>
    <dgm:pt modelId="{E5C07F7D-27FE-4152-B746-ED96A9FEBCB8}" type="pres">
      <dgm:prSet presAssocID="{97EC611E-1C2A-4EF4-9F90-790E3AA34468}" presName="parTx" presStyleLbl="alignNode1" presStyleIdx="0" presStyleCnt="3">
        <dgm:presLayoutVars>
          <dgm:chMax val="0"/>
          <dgm:chPref val="0"/>
          <dgm:bulletEnabled val="1"/>
        </dgm:presLayoutVars>
      </dgm:prSet>
      <dgm:spPr/>
    </dgm:pt>
    <dgm:pt modelId="{57C69B40-9F5C-4A8A-9A8A-DCBA99533DFB}" type="pres">
      <dgm:prSet presAssocID="{97EC611E-1C2A-4EF4-9F90-790E3AA34468}" presName="desTx" presStyleLbl="alignAccFollowNode1" presStyleIdx="0" presStyleCnt="3">
        <dgm:presLayoutVars>
          <dgm:bulletEnabled val="1"/>
        </dgm:presLayoutVars>
      </dgm:prSet>
      <dgm:spPr/>
    </dgm:pt>
    <dgm:pt modelId="{AF3ECBA7-17A3-41EF-B950-24A8A43FB109}" type="pres">
      <dgm:prSet presAssocID="{7369D158-0501-4958-B4AD-670A6FBEA2DB}" presName="space" presStyleCnt="0"/>
      <dgm:spPr/>
    </dgm:pt>
    <dgm:pt modelId="{FBE2593C-D583-431B-B68D-1DCEEABD1302}" type="pres">
      <dgm:prSet presAssocID="{7774C927-669B-41A6-BF2F-7BD977FCED04}" presName="composite" presStyleCnt="0"/>
      <dgm:spPr/>
    </dgm:pt>
    <dgm:pt modelId="{39783086-93E2-499C-AAFC-8330BC4771B7}" type="pres">
      <dgm:prSet presAssocID="{7774C927-669B-41A6-BF2F-7BD977FCED04}" presName="parTx" presStyleLbl="alignNode1" presStyleIdx="1" presStyleCnt="3">
        <dgm:presLayoutVars>
          <dgm:chMax val="0"/>
          <dgm:chPref val="0"/>
          <dgm:bulletEnabled val="1"/>
        </dgm:presLayoutVars>
      </dgm:prSet>
      <dgm:spPr/>
    </dgm:pt>
    <dgm:pt modelId="{0F381104-1873-4FE1-B65B-FD1B78517528}" type="pres">
      <dgm:prSet presAssocID="{7774C927-669B-41A6-BF2F-7BD977FCED04}" presName="desTx" presStyleLbl="alignAccFollowNode1" presStyleIdx="1" presStyleCnt="3">
        <dgm:presLayoutVars>
          <dgm:bulletEnabled val="1"/>
        </dgm:presLayoutVars>
      </dgm:prSet>
      <dgm:spPr/>
    </dgm:pt>
    <dgm:pt modelId="{D36C866E-3C98-40A7-8D3D-4C10904B5B12}" type="pres">
      <dgm:prSet presAssocID="{17671C09-F78D-4C4C-B11A-2CE00691006D}" presName="space" presStyleCnt="0"/>
      <dgm:spPr/>
    </dgm:pt>
    <dgm:pt modelId="{1CD67C50-F452-448A-A663-192F7A8FD7BB}" type="pres">
      <dgm:prSet presAssocID="{0661FD1E-CAE5-4AC1-A681-D60C68150C5F}" presName="composite" presStyleCnt="0"/>
      <dgm:spPr/>
    </dgm:pt>
    <dgm:pt modelId="{15610184-3EA1-464F-B346-75D721295248}" type="pres">
      <dgm:prSet presAssocID="{0661FD1E-CAE5-4AC1-A681-D60C68150C5F}" presName="parTx" presStyleLbl="alignNode1" presStyleIdx="2" presStyleCnt="3">
        <dgm:presLayoutVars>
          <dgm:chMax val="0"/>
          <dgm:chPref val="0"/>
          <dgm:bulletEnabled val="1"/>
        </dgm:presLayoutVars>
      </dgm:prSet>
      <dgm:spPr/>
    </dgm:pt>
    <dgm:pt modelId="{3846507C-3987-4B04-A6A4-58DDA60DBBC5}" type="pres">
      <dgm:prSet presAssocID="{0661FD1E-CAE5-4AC1-A681-D60C68150C5F}" presName="desTx" presStyleLbl="alignAccFollowNode1" presStyleIdx="2" presStyleCnt="3">
        <dgm:presLayoutVars>
          <dgm:bulletEnabled val="1"/>
        </dgm:presLayoutVars>
      </dgm:prSet>
      <dgm:spPr/>
    </dgm:pt>
  </dgm:ptLst>
  <dgm:cxnLst>
    <dgm:cxn modelId="{1586F300-E6F8-4933-B81C-DAFF8EDB24BF}" srcId="{97EC611E-1C2A-4EF4-9F90-790E3AA34468}" destId="{5565CA21-C311-43C6-8165-CC075535AFD9}" srcOrd="3" destOrd="0" parTransId="{53CA78E6-957D-45F1-AB0D-12D146206FF9}" sibTransId="{7320DE15-C940-4517-863D-37D20A30562C}"/>
    <dgm:cxn modelId="{4CF71401-D9F9-479D-B4F6-0333FB2677CC}" srcId="{7774C927-669B-41A6-BF2F-7BD977FCED04}" destId="{46EDDD6B-288D-475E-8A7B-1964C03FE888}" srcOrd="1" destOrd="0" parTransId="{6C05464E-FD03-47DA-8DED-FB226CF2D602}" sibTransId="{5E7C7EFF-7751-4388-8060-97B20CF1E474}"/>
    <dgm:cxn modelId="{F4D2A906-D3F3-40B9-B4D2-1A17B55858AF}" type="presOf" srcId="{D6FB24C2-6940-4A6E-8745-F557EA4CE870}" destId="{57C69B40-9F5C-4A8A-9A8A-DCBA99533DFB}" srcOrd="0" destOrd="2" presId="urn:microsoft.com/office/officeart/2005/8/layout/hList1"/>
    <dgm:cxn modelId="{99C8E61C-EA5F-4EAD-89E3-91F578EDD01E}" type="presOf" srcId="{46EDDD6B-288D-475E-8A7B-1964C03FE888}" destId="{0F381104-1873-4FE1-B65B-FD1B78517528}" srcOrd="0" destOrd="1" presId="urn:microsoft.com/office/officeart/2005/8/layout/hList1"/>
    <dgm:cxn modelId="{C032591D-B658-418C-AADE-CB9958D3577C}" srcId="{0661FD1E-CAE5-4AC1-A681-D60C68150C5F}" destId="{392A13D2-7E73-4749-84D1-CEE55CC59750}" srcOrd="1" destOrd="0" parTransId="{6B51692E-EB35-44E5-A27F-80A9A2F63D94}" sibTransId="{DCFCBB71-E127-42CA-B54F-7368718A5222}"/>
    <dgm:cxn modelId="{8FCC9823-DBA7-4322-9B9D-ACAAAE2F7780}" type="presOf" srcId="{58436010-BA16-4595-BAC0-FE919B744EDF}" destId="{053E29D9-89BB-450F-A2FD-446EF09607DB}" srcOrd="0" destOrd="0" presId="urn:microsoft.com/office/officeart/2005/8/layout/hList1"/>
    <dgm:cxn modelId="{51229830-F845-4F3F-B381-9F042777361D}" srcId="{7774C927-669B-41A6-BF2F-7BD977FCED04}" destId="{983D3854-93D3-4B06-B145-D68C73345460}" srcOrd="0" destOrd="0" parTransId="{0FF59D52-BBF9-4EF5-AE85-B735439F42F2}" sibTransId="{40D1EA52-9FE3-4C0E-B324-1ABE94EB9F2F}"/>
    <dgm:cxn modelId="{EA329C37-5E06-4602-BD6D-9448AC0C9ABD}" srcId="{58436010-BA16-4595-BAC0-FE919B744EDF}" destId="{0661FD1E-CAE5-4AC1-A681-D60C68150C5F}" srcOrd="2" destOrd="0" parTransId="{4F738E9B-05CF-4896-883D-B6D4D42E7957}" sibTransId="{74FC3398-6A5D-43F2-B0B4-AC3AB911E243}"/>
    <dgm:cxn modelId="{1FAC2F5D-04CA-46ED-884A-D3974E1AE8B7}" srcId="{0661FD1E-CAE5-4AC1-A681-D60C68150C5F}" destId="{DC263716-1D66-4D7B-8FFF-D5A650726FE7}" srcOrd="0" destOrd="0" parTransId="{B4B3AD1A-6023-4066-8C31-23D9CD5D5C01}" sibTransId="{FE33682E-D4BB-476F-8673-0E00333AA9D7}"/>
    <dgm:cxn modelId="{7E01CD65-0E6D-4FE6-9EC7-4E71DFFED74C}" type="presOf" srcId="{97EC611E-1C2A-4EF4-9F90-790E3AA34468}" destId="{E5C07F7D-27FE-4152-B746-ED96A9FEBCB8}" srcOrd="0" destOrd="0" presId="urn:microsoft.com/office/officeart/2005/8/layout/hList1"/>
    <dgm:cxn modelId="{45E4AC7A-C9C9-4D55-8F6C-606C44087F96}" srcId="{97EC611E-1C2A-4EF4-9F90-790E3AA34468}" destId="{D7E8DEC0-20F6-4011-9BEB-05537CA1AF41}" srcOrd="0" destOrd="0" parTransId="{D8B797FC-7644-4998-99BE-9D665BC37E9F}" sibTransId="{391CFEE3-4F6E-48D9-A7A5-F7F71ABE83EB}"/>
    <dgm:cxn modelId="{13F31386-D962-4891-9721-4F2DA6981549}" srcId="{58436010-BA16-4595-BAC0-FE919B744EDF}" destId="{97EC611E-1C2A-4EF4-9F90-790E3AA34468}" srcOrd="0" destOrd="0" parTransId="{457B8C95-C9B5-4272-ADC4-15AF47D52435}" sibTransId="{7369D158-0501-4958-B4AD-670A6FBEA2DB}"/>
    <dgm:cxn modelId="{C99FF287-6DF0-448C-A644-7779D3369BD0}" srcId="{97EC611E-1C2A-4EF4-9F90-790E3AA34468}" destId="{D6FB24C2-6940-4A6E-8745-F557EA4CE870}" srcOrd="2" destOrd="0" parTransId="{C497EED3-8364-420C-95F6-CAD465F4C776}" sibTransId="{54DE22CD-A058-44DF-AF32-C6CA9BC2F10D}"/>
    <dgm:cxn modelId="{14D4EB91-6B77-4713-A281-22192A662050}" type="presOf" srcId="{DC263716-1D66-4D7B-8FFF-D5A650726FE7}" destId="{3846507C-3987-4B04-A6A4-58DDA60DBBC5}" srcOrd="0" destOrd="0" presId="urn:microsoft.com/office/officeart/2005/8/layout/hList1"/>
    <dgm:cxn modelId="{517CFD9C-8E4D-45F7-8A01-E71AC7319A9D}" srcId="{58436010-BA16-4595-BAC0-FE919B744EDF}" destId="{7774C927-669B-41A6-BF2F-7BD977FCED04}" srcOrd="1" destOrd="0" parTransId="{BCE90BC6-2DFD-45D6-9C5F-2867C9983F27}" sibTransId="{17671C09-F78D-4C4C-B11A-2CE00691006D}"/>
    <dgm:cxn modelId="{EE9EF7A2-EAD3-46EF-B49D-402A6A0E4928}" type="presOf" srcId="{0661FD1E-CAE5-4AC1-A681-D60C68150C5F}" destId="{15610184-3EA1-464F-B346-75D721295248}" srcOrd="0" destOrd="0" presId="urn:microsoft.com/office/officeart/2005/8/layout/hList1"/>
    <dgm:cxn modelId="{82EC01A3-DB03-4C0E-9F15-1E0648B71279}" type="presOf" srcId="{7774C927-669B-41A6-BF2F-7BD977FCED04}" destId="{39783086-93E2-499C-AAFC-8330BC4771B7}" srcOrd="0" destOrd="0" presId="urn:microsoft.com/office/officeart/2005/8/layout/hList1"/>
    <dgm:cxn modelId="{71B0E4BB-0666-4311-9E9C-FD930664E5DB}" srcId="{97EC611E-1C2A-4EF4-9F90-790E3AA34468}" destId="{C4981147-4B32-4E67-B18B-C9D34ADB7AC4}" srcOrd="1" destOrd="0" parTransId="{AA277CFF-166B-4961-8885-944C8DE99A2A}" sibTransId="{0DB56D79-7B87-4FD0-A599-382711A77110}"/>
    <dgm:cxn modelId="{35906CC3-B654-40B3-889B-3614EB41ADC6}" type="presOf" srcId="{C4981147-4B32-4E67-B18B-C9D34ADB7AC4}" destId="{57C69B40-9F5C-4A8A-9A8A-DCBA99533DFB}" srcOrd="0" destOrd="1" presId="urn:microsoft.com/office/officeart/2005/8/layout/hList1"/>
    <dgm:cxn modelId="{EA0DDFC3-671F-4B46-9CF1-BDB49842D842}" type="presOf" srcId="{D7E8DEC0-20F6-4011-9BEB-05537CA1AF41}" destId="{57C69B40-9F5C-4A8A-9A8A-DCBA99533DFB}" srcOrd="0" destOrd="0" presId="urn:microsoft.com/office/officeart/2005/8/layout/hList1"/>
    <dgm:cxn modelId="{D4D2DED3-FACC-43CF-B22C-1B7BAADA83A4}" type="presOf" srcId="{5565CA21-C311-43C6-8165-CC075535AFD9}" destId="{57C69B40-9F5C-4A8A-9A8A-DCBA99533DFB}" srcOrd="0" destOrd="3" presId="urn:microsoft.com/office/officeart/2005/8/layout/hList1"/>
    <dgm:cxn modelId="{E57BDAE6-3AB7-4779-A7A2-24941BB95665}" type="presOf" srcId="{983D3854-93D3-4B06-B145-D68C73345460}" destId="{0F381104-1873-4FE1-B65B-FD1B78517528}" srcOrd="0" destOrd="0" presId="urn:microsoft.com/office/officeart/2005/8/layout/hList1"/>
    <dgm:cxn modelId="{D9F595EF-E81A-4FE1-A4B5-42755F2523B3}" type="presOf" srcId="{392A13D2-7E73-4749-84D1-CEE55CC59750}" destId="{3846507C-3987-4B04-A6A4-58DDA60DBBC5}" srcOrd="0" destOrd="1" presId="urn:microsoft.com/office/officeart/2005/8/layout/hList1"/>
    <dgm:cxn modelId="{DD692682-73E0-49E1-850F-C3ABDDA92758}" type="presParOf" srcId="{053E29D9-89BB-450F-A2FD-446EF09607DB}" destId="{1B589E95-C329-44E8-9125-794189D999A3}" srcOrd="0" destOrd="0" presId="urn:microsoft.com/office/officeart/2005/8/layout/hList1"/>
    <dgm:cxn modelId="{A0CDF9DE-0280-4817-B4F9-787FD346A359}" type="presParOf" srcId="{1B589E95-C329-44E8-9125-794189D999A3}" destId="{E5C07F7D-27FE-4152-B746-ED96A9FEBCB8}" srcOrd="0" destOrd="0" presId="urn:microsoft.com/office/officeart/2005/8/layout/hList1"/>
    <dgm:cxn modelId="{6A6A7970-8456-47F7-9A61-22C5C44AC808}" type="presParOf" srcId="{1B589E95-C329-44E8-9125-794189D999A3}" destId="{57C69B40-9F5C-4A8A-9A8A-DCBA99533DFB}" srcOrd="1" destOrd="0" presId="urn:microsoft.com/office/officeart/2005/8/layout/hList1"/>
    <dgm:cxn modelId="{66B21C01-8512-42BA-9DA8-99EBDAD95A2C}" type="presParOf" srcId="{053E29D9-89BB-450F-A2FD-446EF09607DB}" destId="{AF3ECBA7-17A3-41EF-B950-24A8A43FB109}" srcOrd="1" destOrd="0" presId="urn:microsoft.com/office/officeart/2005/8/layout/hList1"/>
    <dgm:cxn modelId="{A0E43AAD-3F7E-401E-B0E7-55ABFEFCE89E}" type="presParOf" srcId="{053E29D9-89BB-450F-A2FD-446EF09607DB}" destId="{FBE2593C-D583-431B-B68D-1DCEEABD1302}" srcOrd="2" destOrd="0" presId="urn:microsoft.com/office/officeart/2005/8/layout/hList1"/>
    <dgm:cxn modelId="{C0201936-F032-4235-9258-1BB24A7305B6}" type="presParOf" srcId="{FBE2593C-D583-431B-B68D-1DCEEABD1302}" destId="{39783086-93E2-499C-AAFC-8330BC4771B7}" srcOrd="0" destOrd="0" presId="urn:microsoft.com/office/officeart/2005/8/layout/hList1"/>
    <dgm:cxn modelId="{59EC8D4B-1918-4139-B25A-4D51A0BE3D5B}" type="presParOf" srcId="{FBE2593C-D583-431B-B68D-1DCEEABD1302}" destId="{0F381104-1873-4FE1-B65B-FD1B78517528}" srcOrd="1" destOrd="0" presId="urn:microsoft.com/office/officeart/2005/8/layout/hList1"/>
    <dgm:cxn modelId="{EFA755C4-C1F9-4C92-9452-16F4E97D1395}" type="presParOf" srcId="{053E29D9-89BB-450F-A2FD-446EF09607DB}" destId="{D36C866E-3C98-40A7-8D3D-4C10904B5B12}" srcOrd="3" destOrd="0" presId="urn:microsoft.com/office/officeart/2005/8/layout/hList1"/>
    <dgm:cxn modelId="{7DBE7E6F-0A7C-473B-BF56-C5886AD88BC9}" type="presParOf" srcId="{053E29D9-89BB-450F-A2FD-446EF09607DB}" destId="{1CD67C50-F452-448A-A663-192F7A8FD7BB}" srcOrd="4" destOrd="0" presId="urn:microsoft.com/office/officeart/2005/8/layout/hList1"/>
    <dgm:cxn modelId="{047A8458-B892-44B6-B445-F2727D4F9ADC}" type="presParOf" srcId="{1CD67C50-F452-448A-A663-192F7A8FD7BB}" destId="{15610184-3EA1-464F-B346-75D721295248}" srcOrd="0" destOrd="0" presId="urn:microsoft.com/office/officeart/2005/8/layout/hList1"/>
    <dgm:cxn modelId="{9FAE63D5-D90E-4B56-ACF0-92D7B84DEB3B}" type="presParOf" srcId="{1CD67C50-F452-448A-A663-192F7A8FD7BB}" destId="{3846507C-3987-4B04-A6A4-58DDA60DBB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C5B5F-6CAD-4DB2-B69C-1F1510B0BE1E}">
      <dsp:nvSpPr>
        <dsp:cNvPr id="0" name=""/>
        <dsp:cNvSpPr/>
      </dsp:nvSpPr>
      <dsp:spPr>
        <a:xfrm>
          <a:off x="377780" y="728297"/>
          <a:ext cx="3394680" cy="34980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a:t>Viewer </a:t>
          </a:r>
          <a:r>
            <a:rPr lang="en-US" sz="2000" b="1" kern="1200"/>
            <a:t>interactions</a:t>
          </a:r>
          <a:r>
            <a:rPr lang="en-US" sz="2000" kern="1200"/>
            <a:t> with services</a:t>
          </a:r>
        </a:p>
        <a:p>
          <a:pPr marL="228600" lvl="1" indent="-228600" algn="l" defTabSz="889000">
            <a:lnSpc>
              <a:spcPct val="90000"/>
            </a:lnSpc>
            <a:spcBef>
              <a:spcPct val="0"/>
            </a:spcBef>
            <a:spcAft>
              <a:spcPct val="15000"/>
            </a:spcAft>
            <a:buChar char="•"/>
          </a:pPr>
          <a:r>
            <a:rPr lang="en-US" sz="2000" b="1" kern="1200"/>
            <a:t>Device</a:t>
          </a:r>
          <a:r>
            <a:rPr lang="en-US" sz="2000" kern="1200"/>
            <a:t> used</a:t>
          </a:r>
        </a:p>
        <a:p>
          <a:pPr marL="228600" lvl="1" indent="-228600" algn="l" defTabSz="889000">
            <a:lnSpc>
              <a:spcPct val="90000"/>
            </a:lnSpc>
            <a:spcBef>
              <a:spcPct val="0"/>
            </a:spcBef>
            <a:spcAft>
              <a:spcPct val="15000"/>
            </a:spcAft>
            <a:buChar char="•"/>
          </a:pPr>
          <a:r>
            <a:rPr lang="en-US" sz="2000" b="1" kern="1200"/>
            <a:t>Duration</a:t>
          </a:r>
          <a:r>
            <a:rPr lang="en-US" sz="2000" kern="1200"/>
            <a:t> of show</a:t>
          </a:r>
        </a:p>
        <a:p>
          <a:pPr marL="228600" lvl="1" indent="-228600" algn="l" defTabSz="889000">
            <a:lnSpc>
              <a:spcPct val="90000"/>
            </a:lnSpc>
            <a:spcBef>
              <a:spcPct val="0"/>
            </a:spcBef>
            <a:spcAft>
              <a:spcPct val="15000"/>
            </a:spcAft>
            <a:buChar char="•"/>
          </a:pPr>
          <a:r>
            <a:rPr lang="en-US" sz="2000" b="1" kern="1200"/>
            <a:t>Time</a:t>
          </a:r>
          <a:r>
            <a:rPr lang="en-US" sz="2000" kern="1200"/>
            <a:t> of day of streaming</a:t>
          </a:r>
        </a:p>
        <a:p>
          <a:pPr marL="228600" lvl="1" indent="-228600" algn="l" defTabSz="889000">
            <a:lnSpc>
              <a:spcPct val="90000"/>
            </a:lnSpc>
            <a:spcBef>
              <a:spcPct val="0"/>
            </a:spcBef>
            <a:spcAft>
              <a:spcPct val="15000"/>
            </a:spcAft>
            <a:buChar char="•"/>
          </a:pPr>
          <a:r>
            <a:rPr lang="en-US" sz="2000" b="1" kern="1200"/>
            <a:t>Categories</a:t>
          </a:r>
          <a:r>
            <a:rPr lang="en-US" sz="2000" kern="1200"/>
            <a:t> watched</a:t>
          </a:r>
        </a:p>
        <a:p>
          <a:pPr marL="228600" lvl="1" indent="-228600" algn="l" defTabSz="889000">
            <a:lnSpc>
              <a:spcPct val="90000"/>
            </a:lnSpc>
            <a:spcBef>
              <a:spcPct val="0"/>
            </a:spcBef>
            <a:spcAft>
              <a:spcPct val="15000"/>
            </a:spcAft>
            <a:buChar char="•"/>
          </a:pPr>
          <a:r>
            <a:rPr lang="en-US" sz="2000" kern="1200"/>
            <a:t>Data from </a:t>
          </a:r>
          <a:r>
            <a:rPr lang="en-US" sz="2000" b="1" kern="1200"/>
            <a:t>other viewers </a:t>
          </a:r>
          <a:r>
            <a:rPr lang="en-US" sz="2000" kern="1200"/>
            <a:t>with similar taste</a:t>
          </a:r>
        </a:p>
      </dsp:txBody>
      <dsp:txXfrm>
        <a:off x="458281" y="808798"/>
        <a:ext cx="3233678" cy="2587494"/>
      </dsp:txXfrm>
    </dsp:sp>
    <dsp:sp modelId="{9A6AB4BD-654B-4261-AD5C-5EF142ED81FE}">
      <dsp:nvSpPr>
        <dsp:cNvPr id="0" name=""/>
        <dsp:cNvSpPr/>
      </dsp:nvSpPr>
      <dsp:spPr>
        <a:xfrm>
          <a:off x="2131767" y="1774682"/>
          <a:ext cx="3611061" cy="3611061"/>
        </a:xfrm>
        <a:prstGeom prst="leftCircularArrow">
          <a:avLst>
            <a:gd name="adj1" fmla="val 3603"/>
            <a:gd name="adj2" fmla="val 448126"/>
            <a:gd name="adj3" fmla="val 1802373"/>
            <a:gd name="adj4" fmla="val 8603226"/>
            <a:gd name="adj5" fmla="val 42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704250-A44F-47E4-A0AD-8A042C716870}">
      <dsp:nvSpPr>
        <dsp:cNvPr id="0" name=""/>
        <dsp:cNvSpPr/>
      </dsp:nvSpPr>
      <dsp:spPr>
        <a:xfrm>
          <a:off x="1292927" y="3532500"/>
          <a:ext cx="2616467" cy="10404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63500" rIns="95250" bIns="63500" numCol="1" spcCol="1270" anchor="ctr" anchorCtr="0">
          <a:noAutofit/>
        </a:bodyPr>
        <a:lstStyle/>
        <a:p>
          <a:pPr marL="0" lvl="0" indent="0" algn="ctr" defTabSz="2222500">
            <a:lnSpc>
              <a:spcPct val="90000"/>
            </a:lnSpc>
            <a:spcBef>
              <a:spcPct val="0"/>
            </a:spcBef>
            <a:spcAft>
              <a:spcPct val="35000"/>
            </a:spcAft>
            <a:buNone/>
          </a:pPr>
          <a:r>
            <a:rPr lang="en-US" sz="5000" kern="1200"/>
            <a:t>Inputs</a:t>
          </a:r>
        </a:p>
      </dsp:txBody>
      <dsp:txXfrm>
        <a:off x="1323402" y="3562975"/>
        <a:ext cx="2555517" cy="979532"/>
      </dsp:txXfrm>
    </dsp:sp>
    <dsp:sp modelId="{5688A434-ECA9-4CC9-888F-142151ABE701}">
      <dsp:nvSpPr>
        <dsp:cNvPr id="0" name=""/>
        <dsp:cNvSpPr/>
      </dsp:nvSpPr>
      <dsp:spPr>
        <a:xfrm>
          <a:off x="4493465" y="728297"/>
          <a:ext cx="3237378" cy="34980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a:t>Reinforcement learning</a:t>
          </a:r>
        </a:p>
        <a:p>
          <a:pPr marL="228600" lvl="1" indent="-228600" algn="l" defTabSz="889000">
            <a:lnSpc>
              <a:spcPct val="90000"/>
            </a:lnSpc>
            <a:spcBef>
              <a:spcPct val="0"/>
            </a:spcBef>
            <a:spcAft>
              <a:spcPct val="15000"/>
            </a:spcAft>
            <a:buChar char="•"/>
          </a:pPr>
          <a:r>
            <a:rPr lang="en-US" sz="2000" kern="1200"/>
            <a:t>Neural networks</a:t>
          </a:r>
        </a:p>
        <a:p>
          <a:pPr marL="228600" lvl="1" indent="-228600" algn="l" defTabSz="889000">
            <a:lnSpc>
              <a:spcPct val="90000"/>
            </a:lnSpc>
            <a:spcBef>
              <a:spcPct val="0"/>
            </a:spcBef>
            <a:spcAft>
              <a:spcPct val="15000"/>
            </a:spcAft>
            <a:buChar char="•"/>
          </a:pPr>
          <a:r>
            <a:rPr lang="en-US" sz="2000" kern="1200"/>
            <a:t>Causal modelling</a:t>
          </a:r>
        </a:p>
        <a:p>
          <a:pPr marL="228600" lvl="1" indent="-228600" algn="l" defTabSz="889000">
            <a:lnSpc>
              <a:spcPct val="90000"/>
            </a:lnSpc>
            <a:spcBef>
              <a:spcPct val="0"/>
            </a:spcBef>
            <a:spcAft>
              <a:spcPct val="15000"/>
            </a:spcAft>
            <a:buChar char="•"/>
          </a:pPr>
          <a:r>
            <a:rPr lang="en-US" sz="2000" kern="1200"/>
            <a:t>Probabilistic graphical methods</a:t>
          </a:r>
        </a:p>
        <a:p>
          <a:pPr marL="228600" lvl="1" indent="-228600" algn="l" defTabSz="889000">
            <a:lnSpc>
              <a:spcPct val="90000"/>
            </a:lnSpc>
            <a:spcBef>
              <a:spcPct val="0"/>
            </a:spcBef>
            <a:spcAft>
              <a:spcPct val="15000"/>
            </a:spcAft>
            <a:buChar char="•"/>
          </a:pPr>
          <a:r>
            <a:rPr lang="en-US" sz="2000" kern="1200"/>
            <a:t>Matrix factorization</a:t>
          </a:r>
        </a:p>
        <a:p>
          <a:pPr marL="228600" lvl="1" indent="-228600" algn="l" defTabSz="889000">
            <a:lnSpc>
              <a:spcPct val="90000"/>
            </a:lnSpc>
            <a:spcBef>
              <a:spcPct val="0"/>
            </a:spcBef>
            <a:spcAft>
              <a:spcPct val="15000"/>
            </a:spcAft>
            <a:buChar char="•"/>
          </a:pPr>
          <a:r>
            <a:rPr lang="en-US" sz="2000" kern="1200"/>
            <a:t>Ensembles</a:t>
          </a:r>
        </a:p>
        <a:p>
          <a:pPr marL="228600" lvl="1" indent="-228600" algn="l" defTabSz="889000">
            <a:lnSpc>
              <a:spcPct val="90000"/>
            </a:lnSpc>
            <a:spcBef>
              <a:spcPct val="0"/>
            </a:spcBef>
            <a:spcAft>
              <a:spcPct val="15000"/>
            </a:spcAft>
            <a:buChar char="•"/>
          </a:pPr>
          <a:r>
            <a:rPr lang="en-US" sz="2000" kern="1200"/>
            <a:t>Bandits</a:t>
          </a:r>
        </a:p>
      </dsp:txBody>
      <dsp:txXfrm>
        <a:off x="4573966" y="1558387"/>
        <a:ext cx="3076376" cy="2587494"/>
      </dsp:txXfrm>
    </dsp:sp>
    <dsp:sp modelId="{A5C24BF2-CF35-4F4F-A37A-3FB2960E9463}">
      <dsp:nvSpPr>
        <dsp:cNvPr id="0" name=""/>
        <dsp:cNvSpPr/>
      </dsp:nvSpPr>
      <dsp:spPr>
        <a:xfrm>
          <a:off x="6117251" y="-530392"/>
          <a:ext cx="4094282" cy="4094282"/>
        </a:xfrm>
        <a:prstGeom prst="circularArrow">
          <a:avLst>
            <a:gd name="adj1" fmla="val 3178"/>
            <a:gd name="adj2" fmla="val 391260"/>
            <a:gd name="adj3" fmla="val 19757142"/>
            <a:gd name="adj4" fmla="val 12899424"/>
            <a:gd name="adj5" fmla="val 37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E7FE82-2134-43DE-A184-751921C2E3B5}">
      <dsp:nvSpPr>
        <dsp:cNvPr id="0" name=""/>
        <dsp:cNvSpPr/>
      </dsp:nvSpPr>
      <dsp:spPr>
        <a:xfrm>
          <a:off x="5294508" y="423659"/>
          <a:ext cx="2616467" cy="10404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63500" rIns="95250" bIns="63500" numCol="1" spcCol="1270" anchor="ctr" anchorCtr="0">
          <a:noAutofit/>
        </a:bodyPr>
        <a:lstStyle/>
        <a:p>
          <a:pPr marL="0" lvl="0" indent="0" algn="ctr" defTabSz="2222500">
            <a:lnSpc>
              <a:spcPct val="90000"/>
            </a:lnSpc>
            <a:spcBef>
              <a:spcPct val="0"/>
            </a:spcBef>
            <a:spcAft>
              <a:spcPct val="35000"/>
            </a:spcAft>
            <a:buNone/>
          </a:pPr>
          <a:r>
            <a:rPr lang="en-US" sz="5000" kern="1200"/>
            <a:t>Methods</a:t>
          </a:r>
        </a:p>
      </dsp:txBody>
      <dsp:txXfrm>
        <a:off x="5324983" y="454134"/>
        <a:ext cx="2555517" cy="979532"/>
      </dsp:txXfrm>
    </dsp:sp>
    <dsp:sp modelId="{11C4DD3E-AD7C-4D64-80E5-7F1471A94518}">
      <dsp:nvSpPr>
        <dsp:cNvPr id="0" name=""/>
        <dsp:cNvSpPr/>
      </dsp:nvSpPr>
      <dsp:spPr>
        <a:xfrm>
          <a:off x="8530499" y="728297"/>
          <a:ext cx="3366745" cy="34980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a:t>Viewer segmentation (2000+ “taste groups”)</a:t>
          </a:r>
        </a:p>
        <a:p>
          <a:pPr marL="228600" lvl="1" indent="-228600" algn="l" defTabSz="889000">
            <a:lnSpc>
              <a:spcPct val="90000"/>
            </a:lnSpc>
            <a:spcBef>
              <a:spcPct val="0"/>
            </a:spcBef>
            <a:spcAft>
              <a:spcPct val="15000"/>
            </a:spcAft>
            <a:buChar char="•"/>
          </a:pPr>
          <a:r>
            <a:rPr lang="en-US" sz="2000" kern="1200"/>
            <a:t>1300+ Recommendation Clusters</a:t>
          </a:r>
        </a:p>
        <a:p>
          <a:pPr marL="228600" lvl="1" indent="-228600" algn="l" defTabSz="889000">
            <a:lnSpc>
              <a:spcPct val="90000"/>
            </a:lnSpc>
            <a:spcBef>
              <a:spcPct val="0"/>
            </a:spcBef>
            <a:spcAft>
              <a:spcPct val="15000"/>
            </a:spcAft>
            <a:buChar char="•"/>
          </a:pPr>
          <a:r>
            <a:rPr lang="en-US" sz="2000" kern="1200"/>
            <a:t>Personalized, accurate recommendation for each user</a:t>
          </a:r>
        </a:p>
        <a:p>
          <a:pPr marL="228600" lvl="1" indent="-228600" algn="l" defTabSz="889000">
            <a:lnSpc>
              <a:spcPct val="90000"/>
            </a:lnSpc>
            <a:spcBef>
              <a:spcPct val="0"/>
            </a:spcBef>
            <a:spcAft>
              <a:spcPct val="15000"/>
            </a:spcAft>
            <a:buChar char="•"/>
          </a:pPr>
          <a:r>
            <a:rPr lang="en-US" sz="2000" b="1" kern="1200"/>
            <a:t>Increased customer satisfaction and retention</a:t>
          </a:r>
        </a:p>
      </dsp:txBody>
      <dsp:txXfrm>
        <a:off x="8611000" y="808798"/>
        <a:ext cx="3205743" cy="2587494"/>
      </dsp:txXfrm>
    </dsp:sp>
    <dsp:sp modelId="{CB447C07-7425-4996-977A-DE0796F9749F}">
      <dsp:nvSpPr>
        <dsp:cNvPr id="0" name=""/>
        <dsp:cNvSpPr/>
      </dsp:nvSpPr>
      <dsp:spPr>
        <a:xfrm>
          <a:off x="9431679" y="3560853"/>
          <a:ext cx="2616467" cy="10404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63500" rIns="95250" bIns="63500" numCol="1" spcCol="1270" anchor="ctr" anchorCtr="0">
          <a:noAutofit/>
        </a:bodyPr>
        <a:lstStyle/>
        <a:p>
          <a:pPr marL="0" lvl="0" indent="0" algn="ctr" defTabSz="2222500">
            <a:lnSpc>
              <a:spcPct val="90000"/>
            </a:lnSpc>
            <a:spcBef>
              <a:spcPct val="0"/>
            </a:spcBef>
            <a:spcAft>
              <a:spcPct val="35000"/>
            </a:spcAft>
            <a:buNone/>
          </a:pPr>
          <a:r>
            <a:rPr lang="en-US" sz="5000" kern="1200"/>
            <a:t>Results</a:t>
          </a:r>
        </a:p>
      </dsp:txBody>
      <dsp:txXfrm>
        <a:off x="9462154" y="3591328"/>
        <a:ext cx="2555517" cy="979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7F7D-27FE-4152-B746-ED96A9FEBCB8}">
      <dsp:nvSpPr>
        <dsp:cNvPr id="0" name=""/>
        <dsp:cNvSpPr/>
      </dsp:nvSpPr>
      <dsp:spPr>
        <a:xfrm>
          <a:off x="2601" y="26097"/>
          <a:ext cx="2536252"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Inputs</a:t>
          </a:r>
        </a:p>
      </dsp:txBody>
      <dsp:txXfrm>
        <a:off x="2601" y="26097"/>
        <a:ext cx="2536252" cy="604800"/>
      </dsp:txXfrm>
    </dsp:sp>
    <dsp:sp modelId="{57C69B40-9F5C-4A8A-9A8A-DCBA99533DFB}">
      <dsp:nvSpPr>
        <dsp:cNvPr id="0" name=""/>
        <dsp:cNvSpPr/>
      </dsp:nvSpPr>
      <dsp:spPr>
        <a:xfrm>
          <a:off x="2601" y="630897"/>
          <a:ext cx="2536252" cy="27381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Video likes/comments</a:t>
          </a:r>
        </a:p>
        <a:p>
          <a:pPr marL="228600" lvl="1" indent="-228600" algn="l" defTabSz="933450">
            <a:lnSpc>
              <a:spcPct val="90000"/>
            </a:lnSpc>
            <a:spcBef>
              <a:spcPct val="0"/>
            </a:spcBef>
            <a:spcAft>
              <a:spcPct val="15000"/>
            </a:spcAft>
            <a:buChar char="•"/>
          </a:pPr>
          <a:r>
            <a:rPr lang="en-US" sz="2100" kern="1200"/>
            <a:t>Accounts followed</a:t>
          </a:r>
        </a:p>
        <a:p>
          <a:pPr marL="228600" lvl="1" indent="-228600" algn="l" defTabSz="933450">
            <a:lnSpc>
              <a:spcPct val="90000"/>
            </a:lnSpc>
            <a:spcBef>
              <a:spcPct val="0"/>
            </a:spcBef>
            <a:spcAft>
              <a:spcPct val="15000"/>
            </a:spcAft>
            <a:buChar char="•"/>
          </a:pPr>
          <a:r>
            <a:rPr lang="en-US" sz="2100" kern="1200"/>
            <a:t>Length of videos watched</a:t>
          </a:r>
        </a:p>
        <a:p>
          <a:pPr marL="228600" lvl="1" indent="-228600" algn="l" defTabSz="933450">
            <a:lnSpc>
              <a:spcPct val="90000"/>
            </a:lnSpc>
            <a:spcBef>
              <a:spcPct val="0"/>
            </a:spcBef>
            <a:spcAft>
              <a:spcPct val="15000"/>
            </a:spcAft>
            <a:buChar char="•"/>
          </a:pPr>
          <a:r>
            <a:rPr lang="en-US" sz="2100" kern="1200"/>
            <a:t>Content created</a:t>
          </a:r>
        </a:p>
      </dsp:txBody>
      <dsp:txXfrm>
        <a:off x="2601" y="630897"/>
        <a:ext cx="2536252" cy="2738137"/>
      </dsp:txXfrm>
    </dsp:sp>
    <dsp:sp modelId="{39783086-93E2-499C-AAFC-8330BC4771B7}">
      <dsp:nvSpPr>
        <dsp:cNvPr id="0" name=""/>
        <dsp:cNvSpPr/>
      </dsp:nvSpPr>
      <dsp:spPr>
        <a:xfrm>
          <a:off x="2893929" y="26097"/>
          <a:ext cx="2536252"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Considerations</a:t>
          </a:r>
        </a:p>
      </dsp:txBody>
      <dsp:txXfrm>
        <a:off x="2893929" y="26097"/>
        <a:ext cx="2536252" cy="604800"/>
      </dsp:txXfrm>
    </dsp:sp>
    <dsp:sp modelId="{0F381104-1873-4FE1-B65B-FD1B78517528}">
      <dsp:nvSpPr>
        <dsp:cNvPr id="0" name=""/>
        <dsp:cNvSpPr/>
      </dsp:nvSpPr>
      <dsp:spPr>
        <a:xfrm>
          <a:off x="2893929" y="630897"/>
          <a:ext cx="2536252" cy="27381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 </a:t>
          </a:r>
          <a:r>
            <a:rPr lang="en-US" sz="2100" b="1" kern="1200"/>
            <a:t>continuous process </a:t>
          </a:r>
          <a:r>
            <a:rPr lang="en-US" sz="2100" kern="1200"/>
            <a:t>to account for interest changes</a:t>
          </a:r>
        </a:p>
        <a:p>
          <a:pPr marL="228600" lvl="1" indent="-228600" algn="l" defTabSz="933450">
            <a:lnSpc>
              <a:spcPct val="90000"/>
            </a:lnSpc>
            <a:spcBef>
              <a:spcPct val="0"/>
            </a:spcBef>
            <a:spcAft>
              <a:spcPct val="15000"/>
            </a:spcAft>
            <a:buChar char="•"/>
          </a:pPr>
          <a:r>
            <a:rPr lang="en-US" sz="2100" kern="1200"/>
            <a:t>Avoiding the </a:t>
          </a:r>
          <a:r>
            <a:rPr lang="en-US" sz="2100" b="1" kern="1200"/>
            <a:t>“filter bubble”</a:t>
          </a:r>
          <a:r>
            <a:rPr lang="en-US" sz="2100" kern="1200"/>
            <a:t> by inserting diversity of content</a:t>
          </a:r>
        </a:p>
      </dsp:txBody>
      <dsp:txXfrm>
        <a:off x="2893929" y="630897"/>
        <a:ext cx="2536252" cy="2738137"/>
      </dsp:txXfrm>
    </dsp:sp>
    <dsp:sp modelId="{15610184-3EA1-464F-B346-75D721295248}">
      <dsp:nvSpPr>
        <dsp:cNvPr id="0" name=""/>
        <dsp:cNvSpPr/>
      </dsp:nvSpPr>
      <dsp:spPr>
        <a:xfrm>
          <a:off x="5785257" y="26097"/>
          <a:ext cx="2536252"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Result</a:t>
          </a:r>
        </a:p>
      </dsp:txBody>
      <dsp:txXfrm>
        <a:off x="5785257" y="26097"/>
        <a:ext cx="2536252" cy="604800"/>
      </dsp:txXfrm>
    </dsp:sp>
    <dsp:sp modelId="{3846507C-3987-4B04-A6A4-58DDA60DBBC5}">
      <dsp:nvSpPr>
        <dsp:cNvPr id="0" name=""/>
        <dsp:cNvSpPr/>
      </dsp:nvSpPr>
      <dsp:spPr>
        <a:xfrm>
          <a:off x="5785257" y="630897"/>
          <a:ext cx="2536252" cy="27381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Videos to match audience interests</a:t>
          </a:r>
        </a:p>
        <a:p>
          <a:pPr marL="228600" lvl="1" indent="-228600" algn="l" defTabSz="933450">
            <a:lnSpc>
              <a:spcPct val="90000"/>
            </a:lnSpc>
            <a:spcBef>
              <a:spcPct val="0"/>
            </a:spcBef>
            <a:spcAft>
              <a:spcPct val="15000"/>
            </a:spcAft>
            <a:buChar char="•"/>
          </a:pPr>
          <a:r>
            <a:rPr lang="en-US" sz="2100" kern="1200"/>
            <a:t>Consistent fresh content to keep users </a:t>
          </a:r>
          <a:r>
            <a:rPr lang="en-US" sz="2100" b="1" kern="1200"/>
            <a:t>engaged</a:t>
          </a:r>
        </a:p>
      </dsp:txBody>
      <dsp:txXfrm>
        <a:off x="5785257" y="630897"/>
        <a:ext cx="2536252" cy="273813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5E75F-A974-C048-B2CB-A1AE17F833DD}" type="datetimeFigureOut">
              <a:rPr lang="en-US" smtClean="0"/>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B3214-681B-B342-BB71-46200AFFE605}" type="slidenum">
              <a:rPr lang="en-US" smtClean="0"/>
              <a:t>‹#›</a:t>
            </a:fld>
            <a:endParaRPr lang="en-US"/>
          </a:p>
        </p:txBody>
      </p:sp>
    </p:spTree>
    <p:extLst>
      <p:ext uri="{BB962C8B-B14F-4D97-AF65-F5344CB8AC3E}">
        <p14:creationId xmlns:p14="http://schemas.microsoft.com/office/powerpoint/2010/main" val="397961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input has different weights at which they are incorporated into the model</a:t>
            </a:r>
          </a:p>
          <a:p>
            <a:r>
              <a:rPr lang="en-US"/>
              <a:t>Considerations are unique to </a:t>
            </a:r>
            <a:r>
              <a:rPr lang="en-US" err="1"/>
              <a:t>TikTok</a:t>
            </a:r>
            <a:r>
              <a:rPr lang="en-US"/>
              <a:t> and represent some problems that larger social media platforms (Facebook, Instagram) have yet to solve. i.e. the “bubble” of what interests you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0658EF-5187-4CFA-9341-908AEC78C27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5411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AAB3214-681B-B342-BB71-46200AFFE605}" type="slidenum">
              <a:rPr lang="en-US" smtClean="0"/>
              <a:t>21</a:t>
            </a:fld>
            <a:endParaRPr lang="en-US"/>
          </a:p>
        </p:txBody>
      </p:sp>
    </p:spTree>
    <p:extLst>
      <p:ext uri="{BB962C8B-B14F-4D97-AF65-F5344CB8AC3E}">
        <p14:creationId xmlns:p14="http://schemas.microsoft.com/office/powerpoint/2010/main" val="2792131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ea typeface="等线"/>
            </a:endParaRPr>
          </a:p>
          <a:p>
            <a:r>
              <a:rPr lang="en-US" altLang="zh-CN">
                <a:ea typeface="等线"/>
              </a:rPr>
              <a:t>During analysis of user behaviors, we could identify some overlapping interests. Like user1 and user 3 share interest in product 2 and 3. User 1 and user 2 both like product 2. In this way, we can group the users with similar interests together.</a:t>
            </a:r>
            <a:endParaRPr lang="zh-CN" altLang="en-US">
              <a:ea typeface="等线"/>
              <a:cs typeface="Calibri"/>
            </a:endParaRPr>
          </a:p>
        </p:txBody>
      </p:sp>
      <p:sp>
        <p:nvSpPr>
          <p:cNvPr id="4" name="灯片编号占位符 3"/>
          <p:cNvSpPr>
            <a:spLocks noGrp="1"/>
          </p:cNvSpPr>
          <p:nvPr>
            <p:ph type="sldNum" sz="quarter" idx="5"/>
          </p:nvPr>
        </p:nvSpPr>
        <p:spPr/>
        <p:txBody>
          <a:bodyPr/>
          <a:lstStyle/>
          <a:p>
            <a:fld id="{7C7B29D5-0520-423B-B148-B1A32F826C8C}" type="slidenum">
              <a:rPr lang="zh-CN" altLang="en-US" smtClean="0"/>
              <a:t>22</a:t>
            </a:fld>
            <a:endParaRPr lang="zh-CN" altLang="en-US"/>
          </a:p>
        </p:txBody>
      </p:sp>
    </p:spTree>
    <p:extLst>
      <p:ext uri="{BB962C8B-B14F-4D97-AF65-F5344CB8AC3E}">
        <p14:creationId xmlns:p14="http://schemas.microsoft.com/office/powerpoint/2010/main" val="159502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With certain methods, we can calculate the interest of each user towards each product. </a:t>
            </a:r>
          </a:p>
          <a:p>
            <a:endParaRPr lang="en-US" altLang="zh-CN"/>
          </a:p>
          <a:p>
            <a:r>
              <a:rPr lang="en-US" altLang="zh-CN"/>
              <a:t>But how can we decide the which users are in the same group from there?</a:t>
            </a:r>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23</a:t>
            </a:fld>
            <a:endParaRPr lang="zh-CN" altLang="en-US"/>
          </a:p>
        </p:txBody>
      </p:sp>
    </p:spTree>
    <p:extLst>
      <p:ext uri="{BB962C8B-B14F-4D97-AF65-F5344CB8AC3E}">
        <p14:creationId xmlns:p14="http://schemas.microsoft.com/office/powerpoint/2010/main" val="3390306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 simple method will be to plot out their ratings, then we can easily see that ACD are closer while </a:t>
            </a:r>
            <a:r>
              <a:rPr lang="en-US" altLang="zh-CN" err="1"/>
              <a:t>Eand</a:t>
            </a:r>
            <a:r>
              <a:rPr lang="en-US" altLang="zh-CN"/>
              <a:t> B are close. Therefore, we can group ACD into one </a:t>
            </a:r>
            <a:r>
              <a:rPr lang="en-US" altLang="zh-CN" err="1"/>
              <a:t>insterstt</a:t>
            </a:r>
            <a:r>
              <a:rPr lang="en-US" altLang="zh-CN"/>
              <a:t> group and users B and E in another group. </a:t>
            </a:r>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24</a:t>
            </a:fld>
            <a:endParaRPr lang="zh-CN" altLang="en-US"/>
          </a:p>
        </p:txBody>
      </p:sp>
    </p:spTree>
    <p:extLst>
      <p:ext uri="{BB962C8B-B14F-4D97-AF65-F5344CB8AC3E}">
        <p14:creationId xmlns:p14="http://schemas.microsoft.com/office/powerpoint/2010/main" val="407327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And we can also calculate the Euclidean distance on the scatter plots to rate the relationships between users. The green ones are groped together customers. </a:t>
            </a:r>
          </a:p>
          <a:p>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25</a:t>
            </a:fld>
            <a:endParaRPr lang="zh-CN" altLang="en-US"/>
          </a:p>
        </p:txBody>
      </p:sp>
    </p:spTree>
    <p:extLst>
      <p:ext uri="{BB962C8B-B14F-4D97-AF65-F5344CB8AC3E}">
        <p14:creationId xmlns:p14="http://schemas.microsoft.com/office/powerpoint/2010/main" val="342976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Methods 3 is to calculate the </a:t>
            </a:r>
            <a:r>
              <a:rPr lang="en-US" altLang="zh-CN" err="1"/>
              <a:t>pearson</a:t>
            </a:r>
            <a:r>
              <a:rPr lang="en-US" altLang="zh-CN"/>
              <a:t> </a:t>
            </a:r>
            <a:r>
              <a:rPr lang="en-US" altLang="zh-CN" err="1"/>
              <a:t>relativiety</a:t>
            </a:r>
            <a:r>
              <a:rPr lang="en-US" altLang="zh-CN"/>
              <a:t> coefficient. This method could be used to deal with more complicated situations. </a:t>
            </a:r>
          </a:p>
          <a:p>
            <a:endParaRPr lang="en-US" altLang="zh-CN"/>
          </a:p>
          <a:p>
            <a:endParaRPr lang="en-US" altLang="zh-CN"/>
          </a:p>
          <a:p>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26</a:t>
            </a:fld>
            <a:endParaRPr lang="zh-CN" altLang="en-US"/>
          </a:p>
        </p:txBody>
      </p:sp>
    </p:spTree>
    <p:extLst>
      <p:ext uri="{BB962C8B-B14F-4D97-AF65-F5344CB8AC3E}">
        <p14:creationId xmlns:p14="http://schemas.microsoft.com/office/powerpoint/2010/main" val="1628364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latin typeface="Arial" panose="020B0604020202020204" pitchFamily="34" charset="0"/>
                <a:cs typeface="Arial" panose="020B0604020202020204" pitchFamily="34" charset="0"/>
              </a:rPr>
              <a:t>The result shows that </a:t>
            </a:r>
          </a:p>
          <a:p>
            <a:r>
              <a:rPr lang="en-US" altLang="zh-CN">
                <a:latin typeface="Arial" panose="020B0604020202020204" pitchFamily="34" charset="0"/>
                <a:cs typeface="Arial" panose="020B0604020202020204" pitchFamily="34" charset="0"/>
              </a:rPr>
              <a:t>0.8-1.0 extremely strongly related</a:t>
            </a:r>
          </a:p>
          <a:p>
            <a:r>
              <a:rPr lang="en-US" altLang="zh-CN">
                <a:latin typeface="Arial" panose="020B0604020202020204" pitchFamily="34" charset="0"/>
                <a:cs typeface="Arial" panose="020B0604020202020204" pitchFamily="34" charset="0"/>
              </a:rPr>
              <a:t>0.6-0.8 strongly related</a:t>
            </a:r>
          </a:p>
          <a:p>
            <a:r>
              <a:rPr lang="en-US" altLang="zh-CN">
                <a:latin typeface="Arial" panose="020B0604020202020204" pitchFamily="34" charset="0"/>
                <a:cs typeface="Arial" panose="020B0604020202020204" pitchFamily="34" charset="0"/>
              </a:rPr>
              <a:t>0.4-0.6 mildly related</a:t>
            </a:r>
          </a:p>
          <a:p>
            <a:r>
              <a:rPr lang="en-US" altLang="zh-CN">
                <a:latin typeface="Arial" panose="020B0604020202020204" pitchFamily="34" charset="0"/>
                <a:cs typeface="Arial" panose="020B0604020202020204" pitchFamily="34" charset="0"/>
              </a:rPr>
              <a:t>0.2-0.4 weakly related</a:t>
            </a:r>
          </a:p>
          <a:p>
            <a:r>
              <a:rPr lang="en-US" altLang="zh-CN">
                <a:latin typeface="Arial" panose="020B0604020202020204" pitchFamily="34" charset="0"/>
                <a:cs typeface="Arial" panose="020B0604020202020204" pitchFamily="34" charset="0"/>
              </a:rPr>
              <a:t>0.0-0.2 very week or no relation</a:t>
            </a:r>
          </a:p>
          <a:p>
            <a:endParaRPr lang="en-US"/>
          </a:p>
        </p:txBody>
      </p:sp>
      <p:sp>
        <p:nvSpPr>
          <p:cNvPr id="4" name="Slide Number Placeholder 3"/>
          <p:cNvSpPr>
            <a:spLocks noGrp="1"/>
          </p:cNvSpPr>
          <p:nvPr>
            <p:ph type="sldNum" sz="quarter" idx="10"/>
          </p:nvPr>
        </p:nvSpPr>
        <p:spPr/>
        <p:txBody>
          <a:bodyPr/>
          <a:lstStyle/>
          <a:p>
            <a:fld id="{7C7B29D5-0520-423B-B148-B1A32F826C8C}" type="slidenum">
              <a:rPr lang="zh-CN" altLang="en-US" smtClean="0"/>
              <a:t>27</a:t>
            </a:fld>
            <a:endParaRPr lang="zh-CN" altLang="en-US"/>
          </a:p>
        </p:txBody>
      </p:sp>
    </p:spTree>
    <p:extLst>
      <p:ext uri="{BB962C8B-B14F-4D97-AF65-F5344CB8AC3E}">
        <p14:creationId xmlns:p14="http://schemas.microsoft.com/office/powerpoint/2010/main" val="74638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①首先需要构建</a:t>
            </a:r>
            <a:r>
              <a:rPr lang="en-US" altLang="zh-CN"/>
              <a:t>UI</a:t>
            </a:r>
            <a:r>
              <a:rPr lang="zh-CN" altLang="en-US"/>
              <a:t>矩阵；</a:t>
            </a:r>
          </a:p>
          <a:p>
            <a:endParaRPr lang="zh-CN" altLang="en-US"/>
          </a:p>
          <a:p>
            <a:r>
              <a:rPr lang="zh-CN" altLang="en-US"/>
              <a:t>②根据</a:t>
            </a:r>
            <a:r>
              <a:rPr lang="en-US" altLang="zh-CN"/>
              <a:t>UI</a:t>
            </a:r>
            <a:r>
              <a:rPr lang="zh-CN" altLang="en-US"/>
              <a:t>矩阵来计算列（项目维度）的相似度；</a:t>
            </a:r>
          </a:p>
          <a:p>
            <a:endParaRPr lang="zh-CN" altLang="en-US"/>
          </a:p>
          <a:p>
            <a:r>
              <a:rPr lang="zh-CN" altLang="en-US"/>
              <a:t>③选择特定项目最相似的</a:t>
            </a:r>
            <a:r>
              <a:rPr lang="en-US" altLang="zh-CN"/>
              <a:t>k</a:t>
            </a:r>
            <a:r>
              <a:rPr lang="zh-CN" altLang="en-US"/>
              <a:t>个项目构成推荐列表；</a:t>
            </a:r>
          </a:p>
          <a:p>
            <a:endParaRPr lang="zh-CN" altLang="en-US"/>
          </a:p>
          <a:p>
            <a:r>
              <a:rPr lang="zh-CN" altLang="en-US"/>
              <a:t>④推荐给特定用户列表中还没有发生过行为的项目。</a:t>
            </a:r>
          </a:p>
          <a:p>
            <a:endParaRPr lang="en-US"/>
          </a:p>
        </p:txBody>
      </p:sp>
      <p:sp>
        <p:nvSpPr>
          <p:cNvPr id="4" name="Slide Number Placeholder 3"/>
          <p:cNvSpPr>
            <a:spLocks noGrp="1"/>
          </p:cNvSpPr>
          <p:nvPr>
            <p:ph type="sldNum" sz="quarter" idx="10"/>
          </p:nvPr>
        </p:nvSpPr>
        <p:spPr/>
        <p:txBody>
          <a:bodyPr/>
          <a:lstStyle/>
          <a:p>
            <a:fld id="{7C7B29D5-0520-423B-B148-B1A32F826C8C}" type="slidenum">
              <a:rPr lang="zh-CN" altLang="en-US" smtClean="0"/>
              <a:t>28</a:t>
            </a:fld>
            <a:endParaRPr lang="zh-CN" altLang="en-US"/>
          </a:p>
        </p:txBody>
      </p:sp>
    </p:spTree>
    <p:extLst>
      <p:ext uri="{BB962C8B-B14F-4D97-AF65-F5344CB8AC3E}">
        <p14:creationId xmlns:p14="http://schemas.microsoft.com/office/powerpoint/2010/main" val="475096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30</a:t>
            </a:fld>
            <a:endParaRPr lang="zh-CN" altLang="en-US"/>
          </a:p>
        </p:txBody>
      </p:sp>
    </p:spTree>
    <p:extLst>
      <p:ext uri="{BB962C8B-B14F-4D97-AF65-F5344CB8AC3E}">
        <p14:creationId xmlns:p14="http://schemas.microsoft.com/office/powerpoint/2010/main" val="1717815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31</a:t>
            </a:fld>
            <a:endParaRPr lang="zh-CN" altLang="en-US"/>
          </a:p>
        </p:txBody>
      </p:sp>
    </p:spTree>
    <p:extLst>
      <p:ext uri="{BB962C8B-B14F-4D97-AF65-F5344CB8AC3E}">
        <p14:creationId xmlns:p14="http://schemas.microsoft.com/office/powerpoint/2010/main" val="381658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7C7B29D5-0520-423B-B148-B1A32F826C8C}" type="slidenum">
              <a:rPr lang="zh-CN" altLang="en-US" smtClean="0"/>
              <a:t>13</a:t>
            </a:fld>
            <a:endParaRPr lang="zh-CN" altLang="en-US"/>
          </a:p>
        </p:txBody>
      </p:sp>
    </p:spTree>
    <p:extLst>
      <p:ext uri="{BB962C8B-B14F-4D97-AF65-F5344CB8AC3E}">
        <p14:creationId xmlns:p14="http://schemas.microsoft.com/office/powerpoint/2010/main" val="426679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a:solidFill>
                  <a:srgbClr val="000000"/>
                </a:solidFill>
                <a:effectLst/>
                <a:latin typeface="roboto"/>
              </a:rPr>
              <a:t>It is a</a:t>
            </a:r>
            <a:r>
              <a:rPr lang="zh-CN" altLang="en-US" b="1" i="0">
                <a:solidFill>
                  <a:srgbClr val="000000"/>
                </a:solidFill>
                <a:effectLst/>
                <a:latin typeface="roboto"/>
              </a:rPr>
              <a:t> </a:t>
            </a:r>
            <a:r>
              <a:rPr lang="en-US" altLang="zh-CN" b="1" i="0">
                <a:solidFill>
                  <a:srgbClr val="000000"/>
                </a:solidFill>
                <a:effectLst/>
                <a:latin typeface="roboto"/>
              </a:rPr>
              <a:t>type of recommendation system which works on the principle of similar content. If a user is watching a movie, then the system will check about other movies of similar content or the same genre of the movie the user is watching. There are various fundamentals attributes that are used to compute the similarity while checking about similar content. </a:t>
            </a:r>
          </a:p>
          <a:p>
            <a:endParaRPr lang="en-US" altLang="zh-CN"/>
          </a:p>
          <a:p>
            <a:r>
              <a:rPr lang="en-US" altLang="zh-CN"/>
              <a:t>Figure 1 image shows the different models of one plus phone. If a person is looking for one plus 7 mobile then, one plus 7T and one plus  7 Pro is recommended to the user. </a:t>
            </a:r>
          </a:p>
          <a:p>
            <a:endParaRPr lang="zh-CN" altLang="en-US"/>
          </a:p>
        </p:txBody>
      </p:sp>
      <p:sp>
        <p:nvSpPr>
          <p:cNvPr id="4" name="灯片编号占位符 3"/>
          <p:cNvSpPr>
            <a:spLocks noGrp="1"/>
          </p:cNvSpPr>
          <p:nvPr>
            <p:ph type="sldNum" sz="quarter" idx="5"/>
          </p:nvPr>
        </p:nvSpPr>
        <p:spPr/>
        <p:txBody>
          <a:bodyPr/>
          <a:lstStyle/>
          <a:p>
            <a:fld id="{3AAB3214-681B-B342-BB71-46200AFFE605}" type="slidenum">
              <a:rPr lang="en-US" smtClean="0"/>
              <a:t>14</a:t>
            </a:fld>
            <a:endParaRPr lang="en-US"/>
          </a:p>
        </p:txBody>
      </p:sp>
    </p:spTree>
    <p:extLst>
      <p:ext uri="{BB962C8B-B14F-4D97-AF65-F5344CB8AC3E}">
        <p14:creationId xmlns:p14="http://schemas.microsoft.com/office/powerpoint/2010/main" val="2706240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r>
              <a:rPr lang="en-US" altLang="zh-CN" b="0" i="0">
                <a:solidFill>
                  <a:srgbClr val="000000"/>
                </a:solidFill>
                <a:effectLst/>
                <a:latin typeface="roboto"/>
              </a:rPr>
              <a:t>To check the similarity between the products or mobile phone in this example, the system computes distances between them. One plus 7 and One plus 7T both have 8Gb ram and 48MP primary camera. </a:t>
            </a:r>
          </a:p>
          <a:p>
            <a:pPr algn="l" rtl="0"/>
            <a:r>
              <a:rPr lang="en-US" altLang="zh-CN" b="0" i="0">
                <a:solidFill>
                  <a:srgbClr val="000000"/>
                </a:solidFill>
                <a:effectLst/>
                <a:latin typeface="roboto"/>
              </a:rPr>
              <a:t> </a:t>
            </a:r>
          </a:p>
          <a:p>
            <a:pPr algn="l" rtl="0"/>
            <a:r>
              <a:rPr lang="en-US" altLang="zh-CN" b="0" i="0">
                <a:solidFill>
                  <a:srgbClr val="000000"/>
                </a:solidFill>
                <a:effectLst/>
                <a:latin typeface="roboto"/>
              </a:rPr>
              <a:t>If the similarity is to be checked between both the products, Euclidean distance is calculated. Here, distance is calculated based on ram and camera;</a:t>
            </a:r>
          </a:p>
          <a:p>
            <a:br>
              <a:rPr lang="en-US" altLang="zh-CN"/>
            </a:br>
            <a:r>
              <a:rPr lang="en-US" altLang="zh-CN"/>
              <a:t>Euclidean distance between (7T,7) is 0 whereas Euclidean distance between (7pro,7) is 4 which means one plus 7 and one plus 7T have similarities in them whereas one plus 7Pro and 7 are not similar products. </a:t>
            </a:r>
          </a:p>
          <a:p>
            <a:pPr algn="l" rtl="0"/>
            <a:endParaRPr lang="en-US" altLang="zh-CN" b="0" i="0">
              <a:solidFill>
                <a:srgbClr val="000000"/>
              </a:solidFill>
              <a:effectLst/>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000000"/>
                </a:solidFill>
                <a:effectLst/>
                <a:latin typeface="roboto"/>
              </a:rPr>
              <a:t>Euclidean Distance: Distance between two points can be calculated by the equation;</a:t>
            </a:r>
          </a:p>
          <a:p>
            <a:pPr algn="l" rtl="0"/>
            <a:r>
              <a:rPr lang="en-US" altLang="zh-CN" b="0" i="0">
                <a:solidFill>
                  <a:srgbClr val="000000"/>
                </a:solidFill>
                <a:effectLst/>
                <a:latin typeface="roboto"/>
              </a:rPr>
              <a:t> </a:t>
            </a:r>
          </a:p>
          <a:p>
            <a:pPr algn="l" rtl="0"/>
            <a:endParaRPr lang="en-US" altLang="zh-CN" b="0" i="0">
              <a:solidFill>
                <a:srgbClr val="000000"/>
              </a:solidFill>
              <a:effectLst/>
              <a:latin typeface="roboto"/>
            </a:endParaRPr>
          </a:p>
          <a:p>
            <a:pPr algn="l" rtl="0"/>
            <a:r>
              <a:rPr lang="en-US" altLang="zh-CN" b="0" i="0">
                <a:solidFill>
                  <a:srgbClr val="000000"/>
                </a:solidFill>
                <a:effectLst/>
                <a:latin typeface="roboto"/>
              </a:rPr>
              <a:t>There are different scenarios where we need to check about the similarities, so there are different metrics to be used. For computing the similarity between numeric data, Euclidean distance is used, for textual data, cosine similarity is calculated and for categorical data, Jaccard similarity is computed.</a:t>
            </a:r>
          </a:p>
          <a:p>
            <a:pPr algn="l" rtl="0"/>
            <a:r>
              <a:rPr lang="en-US" altLang="zh-CN" b="0" i="0">
                <a:solidFill>
                  <a:srgbClr val="000000"/>
                </a:solidFill>
                <a:effectLst/>
                <a:latin typeface="roboto"/>
              </a:rPr>
              <a:t> </a:t>
            </a:r>
          </a:p>
          <a:p>
            <a:br>
              <a:rPr lang="en-US" altLang="zh-CN"/>
            </a:br>
            <a:endParaRPr lang="en-US" altLang="zh-CN"/>
          </a:p>
        </p:txBody>
      </p:sp>
      <p:sp>
        <p:nvSpPr>
          <p:cNvPr id="4" name="灯片编号占位符 3"/>
          <p:cNvSpPr>
            <a:spLocks noGrp="1"/>
          </p:cNvSpPr>
          <p:nvPr>
            <p:ph type="sldNum" sz="quarter" idx="5"/>
          </p:nvPr>
        </p:nvSpPr>
        <p:spPr/>
        <p:txBody>
          <a:bodyPr/>
          <a:lstStyle/>
          <a:p>
            <a:fld id="{7C7B29D5-0520-423B-B148-B1A32F826C8C}" type="slidenum">
              <a:rPr lang="zh-CN" altLang="en-US" smtClean="0"/>
              <a:t>15</a:t>
            </a:fld>
            <a:endParaRPr lang="zh-CN" altLang="en-US"/>
          </a:p>
        </p:txBody>
      </p:sp>
    </p:spTree>
    <p:extLst>
      <p:ext uri="{BB962C8B-B14F-4D97-AF65-F5344CB8AC3E}">
        <p14:creationId xmlns:p14="http://schemas.microsoft.com/office/powerpoint/2010/main" val="8726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There are different scenarios where we need to check about the similarities, so there are different metrics to be used. For computing the similarity between numeric data, Euclidean distance is used, for textual data, cosine similarity is calculated and for categorical data, Jaccard similarity is computed.</a:t>
            </a:r>
          </a:p>
          <a:p>
            <a:endParaRPr lang="en-US" altLang="zh-CN"/>
          </a:p>
          <a:p>
            <a:pPr algn="l" rtl="0"/>
            <a:r>
              <a:rPr lang="en-US" altLang="zh-CN" b="1" i="0">
                <a:solidFill>
                  <a:srgbClr val="000000"/>
                </a:solidFill>
                <a:effectLst/>
                <a:latin typeface="roboto"/>
              </a:rPr>
              <a:t>Cosine Similarity: </a:t>
            </a:r>
            <a:r>
              <a:rPr lang="en-US" altLang="zh-CN" b="0" i="0">
                <a:solidFill>
                  <a:srgbClr val="000000"/>
                </a:solidFill>
                <a:effectLst/>
                <a:latin typeface="roboto"/>
              </a:rPr>
              <a:t>Cosine of the angle between the two vectors of the item, vectors of A and B is calculated for imputing similarity. If the vectors are closer, then small will be the angle and large will be the cosine. </a:t>
            </a:r>
          </a:p>
          <a:p>
            <a:pPr algn="ctr" rtl="0"/>
            <a:r>
              <a:rPr lang="en-US" altLang="zh-CN" b="0" i="1" u="sng">
                <a:solidFill>
                  <a:srgbClr val="000000"/>
                </a:solidFill>
                <a:effectLst/>
                <a:latin typeface="roboto"/>
              </a:rPr>
              <a:t>Cosine Similarity</a:t>
            </a:r>
            <a:endParaRPr lang="en-US" altLang="zh-CN" b="0" i="0">
              <a:solidFill>
                <a:srgbClr val="000000"/>
              </a:solidFill>
              <a:effectLst/>
              <a:latin typeface="roboto"/>
            </a:endParaRPr>
          </a:p>
          <a:p>
            <a:pPr algn="l" rtl="0"/>
            <a:r>
              <a:rPr lang="en-US" altLang="zh-CN" b="1" i="0">
                <a:solidFill>
                  <a:srgbClr val="000000"/>
                </a:solidFill>
                <a:effectLst/>
                <a:latin typeface="roboto"/>
              </a:rPr>
              <a:t>Jaccard Similarity: </a:t>
            </a:r>
            <a:r>
              <a:rPr lang="en-US" altLang="zh-CN" b="0" i="0">
                <a:solidFill>
                  <a:srgbClr val="000000"/>
                </a:solidFill>
                <a:effectLst/>
                <a:latin typeface="roboto"/>
              </a:rPr>
              <a:t>Users who have rated item A and B divided by the total number of users who have rated either A or B gives us the similarity. It is used for comparing the similarity. </a:t>
            </a:r>
          </a:p>
          <a:p>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16</a:t>
            </a:fld>
            <a:endParaRPr lang="zh-CN" altLang="en-US"/>
          </a:p>
        </p:txBody>
      </p:sp>
    </p:spTree>
    <p:extLst>
      <p:ext uri="{BB962C8B-B14F-4D97-AF65-F5344CB8AC3E}">
        <p14:creationId xmlns:p14="http://schemas.microsoft.com/office/powerpoint/2010/main" val="25646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 content-based recommender engine does not depend on the user’s data, so even if a new user comes in, we can recommend the user as long as we have the user data to build his profile.</a:t>
            </a:r>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17</a:t>
            </a:fld>
            <a:endParaRPr lang="zh-CN" altLang="en-US"/>
          </a:p>
        </p:txBody>
      </p:sp>
    </p:spTree>
    <p:extLst>
      <p:ext uri="{BB962C8B-B14F-4D97-AF65-F5344CB8AC3E}">
        <p14:creationId xmlns:p14="http://schemas.microsoft.com/office/powerpoint/2010/main" val="2820597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Popularity is a special type of content based recommending system. </a:t>
            </a:r>
          </a:p>
          <a:p>
            <a:r>
              <a:rPr lang="en-US" altLang="zh-CN"/>
              <a:t>For example, if a product is often purchased by most people then the system will get to know that that product is most popular so for every new user who just signed it, the system will recommend that product to that user also and chances becomes high that the new user will also purchase that. </a:t>
            </a:r>
            <a:endParaRPr lang="zh-CN" altLang="en-US"/>
          </a:p>
          <a:p>
            <a:endParaRPr lang="en-US" altLang="zh-CN"/>
          </a:p>
          <a:p>
            <a:endParaRPr lang="en-US" altLang="zh-CN"/>
          </a:p>
          <a:p>
            <a:r>
              <a:rPr lang="en-US" altLang="zh-CN"/>
              <a:t>Google News: News filtered by trending and most popular news.</a:t>
            </a:r>
          </a:p>
          <a:p>
            <a:r>
              <a:rPr lang="en-US" altLang="zh-CN"/>
              <a:t>YouTube: Trending videos.</a:t>
            </a:r>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18</a:t>
            </a:fld>
            <a:endParaRPr lang="zh-CN" altLang="en-US"/>
          </a:p>
        </p:txBody>
      </p:sp>
    </p:spTree>
    <p:extLst>
      <p:ext uri="{BB962C8B-B14F-4D97-AF65-F5344CB8AC3E}">
        <p14:creationId xmlns:p14="http://schemas.microsoft.com/office/powerpoint/2010/main" val="2049989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C7B29D5-0520-423B-B148-B1A32F826C8C}" type="slidenum">
              <a:rPr lang="zh-CN" altLang="en-US" smtClean="0"/>
              <a:t>19</a:t>
            </a:fld>
            <a:endParaRPr lang="zh-CN" altLang="en-US"/>
          </a:p>
        </p:txBody>
      </p:sp>
    </p:spTree>
    <p:extLst>
      <p:ext uri="{BB962C8B-B14F-4D97-AF65-F5344CB8AC3E}">
        <p14:creationId xmlns:p14="http://schemas.microsoft.com/office/powerpoint/2010/main" val="964691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B29D5-0520-423B-B148-B1A32F826C8C}" type="slidenum">
              <a:rPr lang="zh-CN" altLang="en-US" smtClean="0"/>
              <a:t>20</a:t>
            </a:fld>
            <a:endParaRPr lang="zh-CN" altLang="en-US"/>
          </a:p>
        </p:txBody>
      </p:sp>
    </p:spTree>
    <p:extLst>
      <p:ext uri="{BB962C8B-B14F-4D97-AF65-F5344CB8AC3E}">
        <p14:creationId xmlns:p14="http://schemas.microsoft.com/office/powerpoint/2010/main" val="387794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2E9F-A767-FE40-B72B-2DD41F7B6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38C689-08AA-9D4D-978F-8CC920805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C80E3C-4DC7-AB47-AFF5-ADF770A9DE3C}"/>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5" name="Footer Placeholder 4">
            <a:extLst>
              <a:ext uri="{FF2B5EF4-FFF2-40B4-BE49-F238E27FC236}">
                <a16:creationId xmlns:a16="http://schemas.microsoft.com/office/drawing/2014/main" id="{A15E0E1F-CBD2-9142-A74B-E0FFF3600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DB2FB-FE8A-7C42-8EDA-AA944BAFCF99}"/>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364670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3E0F-BA88-9E41-984D-B994241A2D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830A2D-A36C-FB46-8177-FEE756BA1A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E5A9D-99AE-FD41-ADAF-628EE618E1B1}"/>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5" name="Footer Placeholder 4">
            <a:extLst>
              <a:ext uri="{FF2B5EF4-FFF2-40B4-BE49-F238E27FC236}">
                <a16:creationId xmlns:a16="http://schemas.microsoft.com/office/drawing/2014/main" id="{D51BFA89-FCCB-6640-A5F9-61751AF25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D4DF3-F7B2-234B-B79F-E7C5D5205A22}"/>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27526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E92F8-BFD1-D74C-9352-110934BB65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52A54C-861A-5841-9FFA-E0F414DF6D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6D12F-29EE-EB46-A8FD-B20DBA0D2427}"/>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5" name="Footer Placeholder 4">
            <a:extLst>
              <a:ext uri="{FF2B5EF4-FFF2-40B4-BE49-F238E27FC236}">
                <a16:creationId xmlns:a16="http://schemas.microsoft.com/office/drawing/2014/main" id="{38AB8D0E-89B5-A84B-AEEE-7AA49DD85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DC9CB-48F8-6641-AEB7-32624B5B0186}"/>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118112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1FC1-157C-F844-ABCE-D187B0932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FFEAA-EEFF-2E4A-928D-C3695AF505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CF700-4805-6F4D-BD29-7B84A1E7595E}"/>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5" name="Footer Placeholder 4">
            <a:extLst>
              <a:ext uri="{FF2B5EF4-FFF2-40B4-BE49-F238E27FC236}">
                <a16:creationId xmlns:a16="http://schemas.microsoft.com/office/drawing/2014/main" id="{9AC1196F-4132-A344-BFB2-157D1BCD8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6006-339C-3141-984C-B3BAA362B9CC}"/>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422720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4872-DC89-EA4E-AF68-2D61CE8812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E2BEA3-8765-874D-BFDE-6AC196112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5686A5-B67C-9048-88FF-5E7279FDC99A}"/>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5" name="Footer Placeholder 4">
            <a:extLst>
              <a:ext uri="{FF2B5EF4-FFF2-40B4-BE49-F238E27FC236}">
                <a16:creationId xmlns:a16="http://schemas.microsoft.com/office/drawing/2014/main" id="{FC796BA1-BC5A-8D4B-9EC8-DFF6BF726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D3E44-F53E-D744-870C-6611F3565F82}"/>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299388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CF88-54CD-6543-9EB2-E0BB254C1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A1F9A-E0AF-D34C-BF92-0C8EFEE1FC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8F3FCF-96A5-BC45-8C90-C599FD092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134C22-058F-0C4E-B05E-B2630549CE32}"/>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6" name="Footer Placeholder 5">
            <a:extLst>
              <a:ext uri="{FF2B5EF4-FFF2-40B4-BE49-F238E27FC236}">
                <a16:creationId xmlns:a16="http://schemas.microsoft.com/office/drawing/2014/main" id="{CAB81A96-3B32-3146-B62A-8062F0363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97184-C29D-CE4D-9262-38141BA778FA}"/>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365184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C06D-B003-7E49-A2D9-E7A5EA2AC8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AA881D-E0DB-A84E-A529-EF0E40E40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C01DF-74C5-9844-A0A0-4711BA1E92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8AFEE5-2D18-FC40-B60E-7962E4888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81589-A522-3D42-B0F1-DA40F783D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CBE8F-4629-4344-8E70-6822D741DA9E}"/>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8" name="Footer Placeholder 7">
            <a:extLst>
              <a:ext uri="{FF2B5EF4-FFF2-40B4-BE49-F238E27FC236}">
                <a16:creationId xmlns:a16="http://schemas.microsoft.com/office/drawing/2014/main" id="{722CB4DD-BB7F-5F48-8C4A-AC713048D8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85F412-E640-8444-83B0-6422CBA3A900}"/>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380744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9ABA-ED4B-AA4A-B8C8-42413C599A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35FB3F-08B7-9C4A-B54A-D913E45ED18E}"/>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4" name="Footer Placeholder 3">
            <a:extLst>
              <a:ext uri="{FF2B5EF4-FFF2-40B4-BE49-F238E27FC236}">
                <a16:creationId xmlns:a16="http://schemas.microsoft.com/office/drawing/2014/main" id="{ADCD4C7B-265F-4842-9586-8F23BB600F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14CA64-1D66-0643-BD7A-E94C0A2053D9}"/>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127923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4CA72-F847-6F47-B87E-C35F777179D2}"/>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3" name="Footer Placeholder 2">
            <a:extLst>
              <a:ext uri="{FF2B5EF4-FFF2-40B4-BE49-F238E27FC236}">
                <a16:creationId xmlns:a16="http://schemas.microsoft.com/office/drawing/2014/main" id="{E83C4F36-AE95-A447-A39D-8103273EA9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8CFECA-7639-7C44-8BD3-793358A1B178}"/>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342310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29D1-5A4C-3B4B-9628-ADCCCFCF2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CACFD6-1C60-074E-B372-97906EB92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190CE5-8CBE-944E-B29A-465436837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8D226-D21E-424B-93AA-5936B6B12345}"/>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6" name="Footer Placeholder 5">
            <a:extLst>
              <a:ext uri="{FF2B5EF4-FFF2-40B4-BE49-F238E27FC236}">
                <a16:creationId xmlns:a16="http://schemas.microsoft.com/office/drawing/2014/main" id="{DFBED6B3-66DF-7140-8C0D-0F6C508F6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0D37B-9A48-3941-B68B-188634877964}"/>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47869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A685-BDAE-A949-BC55-98ABDA00A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399505-7C90-584A-A9C5-ED362954A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900DE5-6596-D64F-843C-3AC725CFF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A04D7-3FBF-8743-8F94-C182E7D06086}"/>
              </a:ext>
            </a:extLst>
          </p:cNvPr>
          <p:cNvSpPr>
            <a:spLocks noGrp="1"/>
          </p:cNvSpPr>
          <p:nvPr>
            <p:ph type="dt" sz="half" idx="10"/>
          </p:nvPr>
        </p:nvSpPr>
        <p:spPr/>
        <p:txBody>
          <a:bodyPr/>
          <a:lstStyle/>
          <a:p>
            <a:fld id="{F5513F4C-0F4A-CA48-AF7F-A7192010F2F7}" type="datetimeFigureOut">
              <a:rPr lang="en-US" smtClean="0"/>
              <a:t>12/31/2020</a:t>
            </a:fld>
            <a:endParaRPr lang="en-US"/>
          </a:p>
        </p:txBody>
      </p:sp>
      <p:sp>
        <p:nvSpPr>
          <p:cNvPr id="6" name="Footer Placeholder 5">
            <a:extLst>
              <a:ext uri="{FF2B5EF4-FFF2-40B4-BE49-F238E27FC236}">
                <a16:creationId xmlns:a16="http://schemas.microsoft.com/office/drawing/2014/main" id="{646C52DE-0AE1-444B-9192-5A759351B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EBF28-9F52-A844-87F1-CF75EADAA2C3}"/>
              </a:ext>
            </a:extLst>
          </p:cNvPr>
          <p:cNvSpPr>
            <a:spLocks noGrp="1"/>
          </p:cNvSpPr>
          <p:nvPr>
            <p:ph type="sldNum" sz="quarter" idx="12"/>
          </p:nvPr>
        </p:nvSpPr>
        <p:spPr/>
        <p:txBody>
          <a:bodyPr/>
          <a:lstStyle/>
          <a:p>
            <a:fld id="{67C25790-0D30-9B4F-95CA-A655DDB05F36}" type="slidenum">
              <a:rPr lang="en-US" smtClean="0"/>
              <a:t>‹#›</a:t>
            </a:fld>
            <a:endParaRPr lang="en-US"/>
          </a:p>
        </p:txBody>
      </p:sp>
    </p:spTree>
    <p:extLst>
      <p:ext uri="{BB962C8B-B14F-4D97-AF65-F5344CB8AC3E}">
        <p14:creationId xmlns:p14="http://schemas.microsoft.com/office/powerpoint/2010/main" val="254534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E545F-2DF1-3548-91B5-AE17A5014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8D2252-62E6-7F44-8019-F8F6A8260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E8B1B-C7D0-8744-AE3C-77902ED4A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13F4C-0F4A-CA48-AF7F-A7192010F2F7}" type="datetimeFigureOut">
              <a:rPr lang="en-US" smtClean="0"/>
              <a:t>12/31/2020</a:t>
            </a:fld>
            <a:endParaRPr lang="en-US"/>
          </a:p>
        </p:txBody>
      </p:sp>
      <p:sp>
        <p:nvSpPr>
          <p:cNvPr id="5" name="Footer Placeholder 4">
            <a:extLst>
              <a:ext uri="{FF2B5EF4-FFF2-40B4-BE49-F238E27FC236}">
                <a16:creationId xmlns:a16="http://schemas.microsoft.com/office/drawing/2014/main" id="{1CAC6AFD-CB82-C547-803C-9F9511FF39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AEE071-DCF3-104B-9D79-00C4917EE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25790-0D30-9B4F-95CA-A655DDB05F36}" type="slidenum">
              <a:rPr lang="en-US" smtClean="0"/>
              <a:t>‹#›</a:t>
            </a:fld>
            <a:endParaRPr lang="en-US"/>
          </a:p>
        </p:txBody>
      </p:sp>
    </p:spTree>
    <p:extLst>
      <p:ext uri="{BB962C8B-B14F-4D97-AF65-F5344CB8AC3E}">
        <p14:creationId xmlns:p14="http://schemas.microsoft.com/office/powerpoint/2010/main" val="2405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recommender-systems-the-most-valuable-application-of-machine-learning-part-1-f96ecbc4b7f5" TargetMode="External"/><Relationship Id="rId2" Type="http://schemas.openxmlformats.org/officeDocument/2006/relationships/hyperlink" Target="https://medium.com/@springboard_ind/how-netflixs-recommendation-engine-works-bd1ee381bf81" TargetMode="External"/><Relationship Id="rId1" Type="http://schemas.openxmlformats.org/officeDocument/2006/relationships/slideLayout" Target="../slideLayouts/slideLayout2.xml"/><Relationship Id="rId6" Type="http://schemas.openxmlformats.org/officeDocument/2006/relationships/hyperlink" Target="http://rejoiner.com/resources/amazon-recommendations-secret-selling-online/" TargetMode="External"/><Relationship Id="rId5" Type="http://schemas.openxmlformats.org/officeDocument/2006/relationships/hyperlink" Target="https://techcrunch.com/2020/06/18/tiktok-explains-how-the-recommendation-system-behind-its-for-you-feed-works/" TargetMode="External"/><Relationship Id="rId4" Type="http://schemas.openxmlformats.org/officeDocument/2006/relationships/hyperlink" Target="https://www.theverge.com/2019/1/8/18154802/microsoft-kroger-retail-partnership-digital-signs-image-recognition-temperature-senso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fricci@unibz.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cs.tsu.edu/ghemri/CS497/ClassNotes/ML/Similarity%20Measures.pdf" TargetMode="External"/><Relationship Id="rId2" Type="http://schemas.openxmlformats.org/officeDocument/2006/relationships/hyperlink" Target="https://developers.google.com/machine-learning/recommendation/overview/candidate-gene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rouplens.org/datasets/hetrec-2011" TargetMode="External"/><Relationship Id="rId2" Type="http://schemas.openxmlformats.org/officeDocument/2006/relationships/hyperlink" Target="http://www.lastfm.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hyperlink" Target="http://files.grouplens.org/datasets/hetrec2011/hetrec2011-lastfm-2k.zip" TargetMode="External"/><Relationship Id="rId2" Type="http://schemas.openxmlformats.org/officeDocument/2006/relationships/hyperlink" Target="https://cran.r-project.org/package=recommenderlab" TargetMode="External"/><Relationship Id="rId1" Type="http://schemas.openxmlformats.org/officeDocument/2006/relationships/slideLayout" Target="../slideLayouts/slideLayout2.xml"/><Relationship Id="rId4" Type="http://schemas.openxmlformats.org/officeDocument/2006/relationships/hyperlink" Target="https://grouplens.org/datasets/hetrec-2011/"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9974D-1568-394A-B472-1FC7FE0F6D3E}"/>
              </a:ext>
            </a:extLst>
          </p:cNvPr>
          <p:cNvSpPr>
            <a:spLocks noGrp="1"/>
          </p:cNvSpPr>
          <p:nvPr>
            <p:ph type="title"/>
          </p:nvPr>
        </p:nvSpPr>
        <p:spPr>
          <a:xfrm>
            <a:off x="965199" y="685800"/>
            <a:ext cx="6567505" cy="5570620"/>
          </a:xfrm>
        </p:spPr>
        <p:txBody>
          <a:bodyPr vert="horz" lIns="91440" tIns="45720" rIns="91440" bIns="45720" rtlCol="0" anchor="ctr">
            <a:normAutofit/>
          </a:bodyPr>
          <a:lstStyle/>
          <a:p>
            <a:pPr algn="r"/>
            <a:r>
              <a:rPr lang="en-US" sz="8500" kern="1200">
                <a:solidFill>
                  <a:schemeClr val="tx1"/>
                </a:solidFill>
                <a:latin typeface="+mj-lt"/>
                <a:ea typeface="+mj-ea"/>
                <a:cs typeface="+mj-cs"/>
              </a:rPr>
              <a:t>Recommender Systems</a:t>
            </a:r>
          </a:p>
        </p:txBody>
      </p:sp>
      <p:sp>
        <p:nvSpPr>
          <p:cNvPr id="31" name="Right Triangle 30">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623275"/>
            <a:ext cx="3416955" cy="5607882"/>
          </a:xfrm>
          <a:prstGeom prst="rect">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 Placeholder 2">
            <a:extLst>
              <a:ext uri="{FF2B5EF4-FFF2-40B4-BE49-F238E27FC236}">
                <a16:creationId xmlns:a16="http://schemas.microsoft.com/office/drawing/2014/main" id="{229B8ED5-3E65-8440-932F-1A4442E9AD1B}"/>
              </a:ext>
            </a:extLst>
          </p:cNvPr>
          <p:cNvSpPr>
            <a:spLocks noGrp="1"/>
          </p:cNvSpPr>
          <p:nvPr>
            <p:ph type="body" idx="1"/>
          </p:nvPr>
        </p:nvSpPr>
        <p:spPr>
          <a:xfrm>
            <a:off x="8610601" y="2456329"/>
            <a:ext cx="2489417" cy="2029564"/>
          </a:xfrm>
        </p:spPr>
        <p:txBody>
          <a:bodyPr vert="horz" lIns="91440" tIns="45720" rIns="91440" bIns="45720" rtlCol="0" anchor="ctr">
            <a:normAutofit/>
          </a:bodyPr>
          <a:lstStyle/>
          <a:p>
            <a:r>
              <a:rPr lang="en-US" kern="1200">
                <a:solidFill>
                  <a:schemeClr val="tx1"/>
                </a:solidFill>
                <a:latin typeface="+mn-lt"/>
                <a:ea typeface="+mn-ea"/>
                <a:cs typeface="+mn-cs"/>
              </a:rPr>
              <a:t>Peter Bekins, Justin Ditty, Yan Nie, Chris Steege, Kelsey Sucher</a:t>
            </a:r>
          </a:p>
        </p:txBody>
      </p:sp>
    </p:spTree>
    <p:extLst>
      <p:ext uri="{BB962C8B-B14F-4D97-AF65-F5344CB8AC3E}">
        <p14:creationId xmlns:p14="http://schemas.microsoft.com/office/powerpoint/2010/main" val="99328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4EA5-1F18-4426-BCC5-3A50D967F0B1}"/>
              </a:ext>
            </a:extLst>
          </p:cNvPr>
          <p:cNvSpPr>
            <a:spLocks noGrp="1"/>
          </p:cNvSpPr>
          <p:nvPr>
            <p:ph type="title"/>
          </p:nvPr>
        </p:nvSpPr>
        <p:spPr/>
        <p:txBody>
          <a:bodyPr/>
          <a:lstStyle/>
          <a:p>
            <a:r>
              <a:rPr lang="en-US"/>
              <a:t>eCommerce – Amazon</a:t>
            </a:r>
          </a:p>
        </p:txBody>
      </p:sp>
      <p:sp>
        <p:nvSpPr>
          <p:cNvPr id="3" name="Content Placeholder 2">
            <a:extLst>
              <a:ext uri="{FF2B5EF4-FFF2-40B4-BE49-F238E27FC236}">
                <a16:creationId xmlns:a16="http://schemas.microsoft.com/office/drawing/2014/main" id="{89828D37-EE30-4273-82FC-3ED643771960}"/>
              </a:ext>
            </a:extLst>
          </p:cNvPr>
          <p:cNvSpPr>
            <a:spLocks noGrp="1"/>
          </p:cNvSpPr>
          <p:nvPr>
            <p:ph idx="1"/>
          </p:nvPr>
        </p:nvSpPr>
        <p:spPr/>
        <p:txBody>
          <a:bodyPr/>
          <a:lstStyle/>
          <a:p>
            <a:r>
              <a:rPr lang="en-US"/>
              <a:t>Amazon utilizes item-to-item collaborative filtering, recommending items that are similar to products that a user has viewed or purchased. </a:t>
            </a:r>
          </a:p>
          <a:p>
            <a:r>
              <a:rPr lang="en-US"/>
              <a:t>Similar vs. related – Amazon will recommend alternative products as well as complimentary products to increase basket size. </a:t>
            </a:r>
          </a:p>
          <a:p>
            <a:r>
              <a:rPr lang="en-US"/>
              <a:t>Because of all of their data from user accounts, Amazon is also able to provide recommendations to anonymous users who visit the site. </a:t>
            </a:r>
          </a:p>
          <a:p>
            <a:pPr marL="0" indent="0">
              <a:buNone/>
            </a:pPr>
            <a:endParaRPr lang="en-US"/>
          </a:p>
        </p:txBody>
      </p:sp>
    </p:spTree>
    <p:extLst>
      <p:ext uri="{BB962C8B-B14F-4D97-AF65-F5344CB8AC3E}">
        <p14:creationId xmlns:p14="http://schemas.microsoft.com/office/powerpoint/2010/main" val="162934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BFE9-1AA9-4D7B-8354-1530434CCD3C}"/>
              </a:ext>
            </a:extLst>
          </p:cNvPr>
          <p:cNvSpPr>
            <a:spLocks noGrp="1"/>
          </p:cNvSpPr>
          <p:nvPr>
            <p:ph type="title"/>
          </p:nvPr>
        </p:nvSpPr>
        <p:spPr/>
        <p:txBody>
          <a:bodyPr/>
          <a:lstStyle/>
          <a:p>
            <a:r>
              <a:rPr lang="en-US"/>
              <a:t>Sources	</a:t>
            </a:r>
          </a:p>
        </p:txBody>
      </p:sp>
      <p:sp>
        <p:nvSpPr>
          <p:cNvPr id="3" name="Content Placeholder 2">
            <a:extLst>
              <a:ext uri="{FF2B5EF4-FFF2-40B4-BE49-F238E27FC236}">
                <a16:creationId xmlns:a16="http://schemas.microsoft.com/office/drawing/2014/main" id="{F7A2C590-B5D3-4473-B6BE-7A977C5A5259}"/>
              </a:ext>
            </a:extLst>
          </p:cNvPr>
          <p:cNvSpPr>
            <a:spLocks noGrp="1"/>
          </p:cNvSpPr>
          <p:nvPr>
            <p:ph idx="1"/>
          </p:nvPr>
        </p:nvSpPr>
        <p:spPr/>
        <p:txBody>
          <a:bodyPr>
            <a:normAutofit lnSpcReduction="10000"/>
          </a:bodyPr>
          <a:lstStyle/>
          <a:p>
            <a:r>
              <a:rPr lang="en-US">
                <a:hlinkClick r:id="rId2"/>
              </a:rPr>
              <a:t>https://medium.com/@springboard_ind/how-netflixs-recommendation-engine-works-bd1ee381bf81</a:t>
            </a:r>
            <a:endParaRPr lang="en-US"/>
          </a:p>
          <a:p>
            <a:r>
              <a:rPr lang="en-US">
                <a:hlinkClick r:id="rId3"/>
              </a:rPr>
              <a:t>https://towardsdatascience.com/recommender-systems-the-most-valuable-application-of-machine-learning-part-1-f96ecbc4b7f5</a:t>
            </a:r>
            <a:endParaRPr lang="en-US"/>
          </a:p>
          <a:p>
            <a:r>
              <a:rPr lang="en-US">
                <a:hlinkClick r:id="rId4"/>
              </a:rPr>
              <a:t>https://www.theverge.com/2019/1/8/18154802/microsoft-kroger-retail-partnership-digital-signs-image-recognition-temperature-sensor</a:t>
            </a:r>
            <a:endParaRPr lang="en-US"/>
          </a:p>
          <a:p>
            <a:r>
              <a:rPr lang="en-US">
                <a:hlinkClick r:id="rId5"/>
              </a:rPr>
              <a:t>https://techcrunch.com/2020/06/18/tiktok-explains-how-the-recommendation-system-behind-its-for-you-feed-works/</a:t>
            </a:r>
            <a:endParaRPr lang="en-US"/>
          </a:p>
          <a:p>
            <a:r>
              <a:rPr lang="en-US">
                <a:hlinkClick r:id="rId6"/>
              </a:rPr>
              <a:t>http://rejoiner.com/resources/amazon-recommendations-secret-selling-online/</a:t>
            </a:r>
            <a:endParaRPr lang="en-US"/>
          </a:p>
          <a:p>
            <a:pPr marL="0" indent="0">
              <a:buNone/>
            </a:pPr>
            <a:endParaRPr lang="en-US"/>
          </a:p>
          <a:p>
            <a:endParaRPr lang="en-US"/>
          </a:p>
        </p:txBody>
      </p:sp>
    </p:spTree>
    <p:extLst>
      <p:ext uri="{BB962C8B-B14F-4D97-AF65-F5344CB8AC3E}">
        <p14:creationId xmlns:p14="http://schemas.microsoft.com/office/powerpoint/2010/main" val="4256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742AC8B-F7F8-45CC-BFF5-27E8A564B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D48EF-7594-D14B-B035-A9F8C4A15AEF}"/>
              </a:ext>
            </a:extLst>
          </p:cNvPr>
          <p:cNvSpPr>
            <a:spLocks noGrp="1"/>
          </p:cNvSpPr>
          <p:nvPr>
            <p:ph type="title"/>
          </p:nvPr>
        </p:nvSpPr>
        <p:spPr>
          <a:xfrm>
            <a:off x="965200" y="1383527"/>
            <a:ext cx="6117158" cy="4175166"/>
          </a:xfrm>
        </p:spPr>
        <p:txBody>
          <a:bodyPr vert="horz" lIns="91440" tIns="45720" rIns="91440" bIns="45720" rtlCol="0" anchor="ctr">
            <a:normAutofit/>
          </a:bodyPr>
          <a:lstStyle/>
          <a:p>
            <a:pPr algn="r"/>
            <a:r>
              <a:rPr lang="en-US" sz="7400" kern="1200">
                <a:solidFill>
                  <a:schemeClr val="tx1"/>
                </a:solidFill>
                <a:latin typeface="+mj-lt"/>
                <a:ea typeface="+mj-ea"/>
                <a:cs typeface="+mj-cs"/>
              </a:rPr>
              <a:t>2. Basic Recommender Models</a:t>
            </a:r>
          </a:p>
        </p:txBody>
      </p:sp>
      <p:sp>
        <p:nvSpPr>
          <p:cNvPr id="3" name="Text Placeholder 2">
            <a:extLst>
              <a:ext uri="{FF2B5EF4-FFF2-40B4-BE49-F238E27FC236}">
                <a16:creationId xmlns:a16="http://schemas.microsoft.com/office/drawing/2014/main" id="{E3D1D62B-4C83-154E-A588-41E2BE087F89}"/>
              </a:ext>
            </a:extLst>
          </p:cNvPr>
          <p:cNvSpPr>
            <a:spLocks noGrp="1"/>
          </p:cNvSpPr>
          <p:nvPr>
            <p:ph type="body" idx="1"/>
          </p:nvPr>
        </p:nvSpPr>
        <p:spPr>
          <a:xfrm>
            <a:off x="8013517" y="2671638"/>
            <a:ext cx="3086502" cy="1598946"/>
          </a:xfrm>
        </p:spPr>
        <p:txBody>
          <a:bodyPr vert="horz" lIns="91440" tIns="45720" rIns="91440" bIns="45720" rtlCol="0" anchor="ctr">
            <a:normAutofit/>
          </a:bodyPr>
          <a:lstStyle/>
          <a:p>
            <a:r>
              <a:rPr lang="en-US" kern="1200">
                <a:solidFill>
                  <a:schemeClr val="tx1"/>
                </a:solidFill>
                <a:latin typeface="+mn-lt"/>
                <a:ea typeface="+mn-ea"/>
                <a:cs typeface="+mn-cs"/>
              </a:rPr>
              <a:t>Yan Nie</a:t>
            </a:r>
          </a:p>
        </p:txBody>
      </p:sp>
    </p:spTree>
    <p:extLst>
      <p:ext uri="{BB962C8B-B14F-4D97-AF65-F5344CB8AC3E}">
        <p14:creationId xmlns:p14="http://schemas.microsoft.com/office/powerpoint/2010/main" val="20338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C598C-29E4-4767-B2FD-73FA19DAB931}"/>
              </a:ext>
            </a:extLst>
          </p:cNvPr>
          <p:cNvSpPr>
            <a:spLocks noGrp="1"/>
          </p:cNvSpPr>
          <p:nvPr>
            <p:ph type="title"/>
          </p:nvPr>
        </p:nvSpPr>
        <p:spPr>
          <a:xfrm>
            <a:off x="731668" y="26231"/>
            <a:ext cx="10515600" cy="1325563"/>
          </a:xfrm>
        </p:spPr>
        <p:txBody>
          <a:bodyPr>
            <a:normAutofit/>
          </a:bodyPr>
          <a:lstStyle/>
          <a:p>
            <a:pPr algn="ctr"/>
            <a:r>
              <a:rPr lang="en-US" altLang="zh-CN">
                <a:latin typeface="+mn-lt"/>
                <a:cs typeface="Arial" panose="020B0604020202020204" pitchFamily="34" charset="0"/>
              </a:rPr>
              <a:t>Common Recommending Systems</a:t>
            </a:r>
            <a:endParaRPr lang="zh-CN" altLang="en-US">
              <a:latin typeface="+mn-lt"/>
              <a:cs typeface="Arial" panose="020B0604020202020204" pitchFamily="34" charset="0"/>
            </a:endParaRPr>
          </a:p>
        </p:txBody>
      </p:sp>
      <p:sp>
        <p:nvSpPr>
          <p:cNvPr id="5" name="矩形 4">
            <a:extLst>
              <a:ext uri="{FF2B5EF4-FFF2-40B4-BE49-F238E27FC236}">
                <a16:creationId xmlns:a16="http://schemas.microsoft.com/office/drawing/2014/main" id="{234BF43A-0F43-417A-A206-00D0FA735A0A}"/>
              </a:ext>
            </a:extLst>
          </p:cNvPr>
          <p:cNvSpPr/>
          <p:nvPr/>
        </p:nvSpPr>
        <p:spPr>
          <a:xfrm>
            <a:off x="223558" y="3497496"/>
            <a:ext cx="1956391"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Recommending</a:t>
            </a:r>
          </a:p>
          <a:p>
            <a:pPr algn="ctr"/>
            <a:r>
              <a:rPr lang="en-US" altLang="zh-CN">
                <a:solidFill>
                  <a:schemeClr val="tx1"/>
                </a:solidFill>
                <a:latin typeface="Arial" panose="020B0604020202020204" pitchFamily="34" charset="0"/>
                <a:cs typeface="Arial" panose="020B0604020202020204" pitchFamily="34" charset="0"/>
              </a:rPr>
              <a:t>Systems</a:t>
            </a:r>
            <a:endParaRPr lang="zh-CN" altLang="en-US">
              <a:solidFill>
                <a:schemeClr val="tx1"/>
              </a:solidFill>
              <a:latin typeface="Arial" panose="020B0604020202020204" pitchFamily="34" charset="0"/>
              <a:cs typeface="Arial" panose="020B0604020202020204" pitchFamily="34" charset="0"/>
            </a:endParaRPr>
          </a:p>
        </p:txBody>
      </p:sp>
      <p:sp>
        <p:nvSpPr>
          <p:cNvPr id="7" name="左大括号 6">
            <a:extLst>
              <a:ext uri="{FF2B5EF4-FFF2-40B4-BE49-F238E27FC236}">
                <a16:creationId xmlns:a16="http://schemas.microsoft.com/office/drawing/2014/main" id="{B64A303B-7593-4A42-AD5B-85146FB4CDF3}"/>
              </a:ext>
            </a:extLst>
          </p:cNvPr>
          <p:cNvSpPr/>
          <p:nvPr/>
        </p:nvSpPr>
        <p:spPr>
          <a:xfrm>
            <a:off x="2300452" y="1708569"/>
            <a:ext cx="281762" cy="42211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B0FF60F7-394B-4928-B197-7B6E43EA1CAD}"/>
              </a:ext>
            </a:extLst>
          </p:cNvPr>
          <p:cNvSpPr/>
          <p:nvPr/>
        </p:nvSpPr>
        <p:spPr>
          <a:xfrm>
            <a:off x="2642465" y="1386934"/>
            <a:ext cx="2305494"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Content based</a:t>
            </a:r>
          </a:p>
          <a:p>
            <a:pPr algn="ctr"/>
            <a:r>
              <a:rPr lang="en-US" altLang="zh-CN">
                <a:solidFill>
                  <a:schemeClr val="tx1"/>
                </a:solidFill>
                <a:latin typeface="Arial" panose="020B0604020202020204" pitchFamily="34" charset="0"/>
                <a:cs typeface="Arial" panose="020B0604020202020204" pitchFamily="34" charset="0"/>
              </a:rPr>
              <a:t>Recommendation</a:t>
            </a:r>
            <a:endParaRPr lang="zh-CN" altLang="en-US">
              <a:solidFill>
                <a:schemeClr val="tx1"/>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0FA96FE4-A408-4EC4-8121-1691CDFCE60B}"/>
              </a:ext>
            </a:extLst>
          </p:cNvPr>
          <p:cNvSpPr/>
          <p:nvPr/>
        </p:nvSpPr>
        <p:spPr>
          <a:xfrm>
            <a:off x="2702717" y="3497496"/>
            <a:ext cx="2574852"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Collaborative Filtering</a:t>
            </a:r>
          </a:p>
          <a:p>
            <a:pPr algn="ctr"/>
            <a:r>
              <a:rPr lang="en-US" altLang="zh-CN">
                <a:solidFill>
                  <a:schemeClr val="tx1"/>
                </a:solidFill>
                <a:latin typeface="Arial" panose="020B0604020202020204" pitchFamily="34" charset="0"/>
                <a:cs typeface="Arial" panose="020B0604020202020204" pitchFamily="34" charset="0"/>
              </a:rPr>
              <a:t>Recommendation</a:t>
            </a:r>
            <a:endParaRPr lang="zh-CN" altLang="en-US">
              <a:solidFill>
                <a:schemeClr val="tx1"/>
              </a:solidFill>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0C446CBF-5523-4B3A-A79E-10565983CE3E}"/>
              </a:ext>
            </a:extLst>
          </p:cNvPr>
          <p:cNvSpPr/>
          <p:nvPr/>
        </p:nvSpPr>
        <p:spPr>
          <a:xfrm>
            <a:off x="2702717" y="5511407"/>
            <a:ext cx="2574852"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Mixed</a:t>
            </a:r>
          </a:p>
          <a:p>
            <a:pPr algn="ctr"/>
            <a:r>
              <a:rPr lang="en-US" altLang="zh-CN">
                <a:solidFill>
                  <a:schemeClr val="tx1"/>
                </a:solidFill>
                <a:latin typeface="Arial" panose="020B0604020202020204" pitchFamily="34" charset="0"/>
                <a:cs typeface="Arial" panose="020B0604020202020204" pitchFamily="34" charset="0"/>
              </a:rPr>
              <a:t>Recommendation</a:t>
            </a:r>
            <a:endParaRPr lang="zh-CN" altLang="en-US">
              <a:solidFill>
                <a:schemeClr val="tx1"/>
              </a:solidFill>
              <a:latin typeface="Arial" panose="020B0604020202020204" pitchFamily="34" charset="0"/>
              <a:cs typeface="Arial" panose="020B0604020202020204" pitchFamily="34" charset="0"/>
            </a:endParaRPr>
          </a:p>
        </p:txBody>
      </p:sp>
      <p:sp>
        <p:nvSpPr>
          <p:cNvPr id="14" name="左大括号 13">
            <a:extLst>
              <a:ext uri="{FF2B5EF4-FFF2-40B4-BE49-F238E27FC236}">
                <a16:creationId xmlns:a16="http://schemas.microsoft.com/office/drawing/2014/main" id="{AE51D678-9955-4BB7-90CB-DB36ACD994A2}"/>
              </a:ext>
            </a:extLst>
          </p:cNvPr>
          <p:cNvSpPr/>
          <p:nvPr/>
        </p:nvSpPr>
        <p:spPr>
          <a:xfrm>
            <a:off x="5398072" y="2955237"/>
            <a:ext cx="281762" cy="1977656"/>
          </a:xfrm>
          <a:prstGeom prst="leftBrace">
            <a:avLst>
              <a:gd name="adj1" fmla="val 8333"/>
              <a:gd name="adj2" fmla="val 478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50BB0C8B-52CC-4EDF-AE72-0C88112B3D1C}"/>
              </a:ext>
            </a:extLst>
          </p:cNvPr>
          <p:cNvSpPr/>
          <p:nvPr/>
        </p:nvSpPr>
        <p:spPr>
          <a:xfrm>
            <a:off x="5679834" y="2370461"/>
            <a:ext cx="2574852"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Memory Based</a:t>
            </a:r>
          </a:p>
          <a:p>
            <a:pPr algn="ctr"/>
            <a:r>
              <a:rPr lang="en-US" altLang="zh-CN">
                <a:solidFill>
                  <a:schemeClr val="tx1"/>
                </a:solidFill>
                <a:latin typeface="Arial" panose="020B0604020202020204" pitchFamily="34" charset="0"/>
                <a:cs typeface="Arial" panose="020B0604020202020204" pitchFamily="34" charset="0"/>
              </a:rPr>
              <a:t>Collaborative Filtering</a:t>
            </a:r>
            <a:endParaRPr lang="zh-CN" altLang="en-US">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C12D586D-1ECC-4E85-BFA3-AE805A779B5D}"/>
              </a:ext>
            </a:extLst>
          </p:cNvPr>
          <p:cNvSpPr/>
          <p:nvPr/>
        </p:nvSpPr>
        <p:spPr>
          <a:xfrm>
            <a:off x="5711732" y="4762665"/>
            <a:ext cx="2574852"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Model Based</a:t>
            </a:r>
          </a:p>
          <a:p>
            <a:pPr algn="ctr"/>
            <a:r>
              <a:rPr lang="en-US" altLang="zh-CN">
                <a:solidFill>
                  <a:schemeClr val="tx1"/>
                </a:solidFill>
                <a:latin typeface="Arial" panose="020B0604020202020204" pitchFamily="34" charset="0"/>
                <a:cs typeface="Arial" panose="020B0604020202020204" pitchFamily="34" charset="0"/>
              </a:rPr>
              <a:t>Collaborative Filtering</a:t>
            </a:r>
            <a:endParaRPr lang="zh-CN" altLang="en-US">
              <a:solidFill>
                <a:schemeClr val="tx1"/>
              </a:solidFill>
              <a:latin typeface="Arial" panose="020B0604020202020204" pitchFamily="34" charset="0"/>
              <a:cs typeface="Arial" panose="020B0604020202020204" pitchFamily="34" charset="0"/>
            </a:endParaRPr>
          </a:p>
        </p:txBody>
      </p:sp>
      <p:sp>
        <p:nvSpPr>
          <p:cNvPr id="20" name="左大括号 19">
            <a:extLst>
              <a:ext uri="{FF2B5EF4-FFF2-40B4-BE49-F238E27FC236}">
                <a16:creationId xmlns:a16="http://schemas.microsoft.com/office/drawing/2014/main" id="{9CAEAAA0-06D8-4E73-9358-5C63348403E7}"/>
              </a:ext>
            </a:extLst>
          </p:cNvPr>
          <p:cNvSpPr/>
          <p:nvPr/>
        </p:nvSpPr>
        <p:spPr>
          <a:xfrm>
            <a:off x="8262661" y="1717998"/>
            <a:ext cx="506819" cy="2004868"/>
          </a:xfrm>
          <a:prstGeom prst="leftBrace">
            <a:avLst>
              <a:gd name="adj1" fmla="val 0"/>
              <a:gd name="adj2" fmla="val 478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左大括号 21">
            <a:extLst>
              <a:ext uri="{FF2B5EF4-FFF2-40B4-BE49-F238E27FC236}">
                <a16:creationId xmlns:a16="http://schemas.microsoft.com/office/drawing/2014/main" id="{CB4927DE-82CB-47FE-A9AE-87C5EC34CEE9}"/>
              </a:ext>
            </a:extLst>
          </p:cNvPr>
          <p:cNvSpPr/>
          <p:nvPr/>
        </p:nvSpPr>
        <p:spPr>
          <a:xfrm>
            <a:off x="8286584" y="4213459"/>
            <a:ext cx="398720" cy="1977655"/>
          </a:xfrm>
          <a:prstGeom prst="leftBrace">
            <a:avLst>
              <a:gd name="adj1" fmla="val 8333"/>
              <a:gd name="adj2" fmla="val 478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25570FD5-D0F7-4316-AAC1-47376C64CA7C}"/>
              </a:ext>
            </a:extLst>
          </p:cNvPr>
          <p:cNvSpPr/>
          <p:nvPr/>
        </p:nvSpPr>
        <p:spPr>
          <a:xfrm>
            <a:off x="8763276" y="1235545"/>
            <a:ext cx="2971799"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User Based</a:t>
            </a:r>
          </a:p>
          <a:p>
            <a:pPr algn="ctr"/>
            <a:r>
              <a:rPr lang="en-US" altLang="zh-CN">
                <a:solidFill>
                  <a:schemeClr val="tx1"/>
                </a:solidFill>
                <a:latin typeface="Arial" panose="020B0604020202020204" pitchFamily="34" charset="0"/>
                <a:cs typeface="Arial" panose="020B0604020202020204" pitchFamily="34" charset="0"/>
              </a:rPr>
              <a:t>Collaborative Filtering</a:t>
            </a:r>
            <a:endParaRPr lang="zh-CN" altLang="en-US">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FAD248FD-2720-4603-8285-54044343464C}"/>
              </a:ext>
            </a:extLst>
          </p:cNvPr>
          <p:cNvSpPr/>
          <p:nvPr/>
        </p:nvSpPr>
        <p:spPr>
          <a:xfrm>
            <a:off x="8763277" y="3274176"/>
            <a:ext cx="2971799"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Item Based</a:t>
            </a:r>
          </a:p>
          <a:p>
            <a:pPr algn="ctr"/>
            <a:r>
              <a:rPr lang="en-US" altLang="zh-CN">
                <a:solidFill>
                  <a:schemeClr val="tx1"/>
                </a:solidFill>
                <a:latin typeface="Arial" panose="020B0604020202020204" pitchFamily="34" charset="0"/>
                <a:cs typeface="Arial" panose="020B0604020202020204" pitchFamily="34" charset="0"/>
              </a:rPr>
              <a:t>Collaborative Filtering</a:t>
            </a:r>
            <a:endParaRPr lang="zh-CN" altLang="en-US">
              <a:solidFill>
                <a:schemeClr val="tx1"/>
              </a:solidFill>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29EE5C3E-61AF-4836-BDB4-06FC15355093}"/>
              </a:ext>
            </a:extLst>
          </p:cNvPr>
          <p:cNvSpPr/>
          <p:nvPr/>
        </p:nvSpPr>
        <p:spPr>
          <a:xfrm>
            <a:off x="8717202" y="4069772"/>
            <a:ext cx="2971799"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Bayes Web</a:t>
            </a:r>
          </a:p>
          <a:p>
            <a:pPr algn="ctr"/>
            <a:r>
              <a:rPr lang="en-US" altLang="zh-CN">
                <a:solidFill>
                  <a:schemeClr val="tx1"/>
                </a:solidFill>
                <a:latin typeface="Arial" panose="020B0604020202020204" pitchFamily="34" charset="0"/>
                <a:cs typeface="Arial" panose="020B0604020202020204" pitchFamily="34" charset="0"/>
              </a:rPr>
              <a:t>Model</a:t>
            </a:r>
          </a:p>
        </p:txBody>
      </p:sp>
      <p:sp>
        <p:nvSpPr>
          <p:cNvPr id="30" name="矩形 29">
            <a:extLst>
              <a:ext uri="{FF2B5EF4-FFF2-40B4-BE49-F238E27FC236}">
                <a16:creationId xmlns:a16="http://schemas.microsoft.com/office/drawing/2014/main" id="{D7934FF7-D60E-4C3E-8FC1-0BA6180D4B4E}"/>
              </a:ext>
            </a:extLst>
          </p:cNvPr>
          <p:cNvSpPr/>
          <p:nvPr/>
        </p:nvSpPr>
        <p:spPr>
          <a:xfrm>
            <a:off x="8717202" y="4932893"/>
            <a:ext cx="2971799"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Program Based</a:t>
            </a:r>
          </a:p>
          <a:p>
            <a:pPr algn="ctr"/>
            <a:r>
              <a:rPr lang="en-US" altLang="zh-CN">
                <a:solidFill>
                  <a:schemeClr val="tx1"/>
                </a:solidFill>
                <a:latin typeface="Arial" panose="020B0604020202020204" pitchFamily="34" charset="0"/>
                <a:cs typeface="Arial" panose="020B0604020202020204" pitchFamily="34" charset="0"/>
              </a:rPr>
              <a:t>Collaborative Filtering</a:t>
            </a:r>
            <a:endParaRPr lang="zh-CN" altLang="en-US">
              <a:solidFill>
                <a:schemeClr val="tx1"/>
              </a:solidFill>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F07DFACC-AB82-4A2E-90FB-F22DDC0C85E0}"/>
              </a:ext>
            </a:extLst>
          </p:cNvPr>
          <p:cNvSpPr/>
          <p:nvPr/>
        </p:nvSpPr>
        <p:spPr>
          <a:xfrm>
            <a:off x="8763276" y="5851644"/>
            <a:ext cx="2971799" cy="643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Arial" panose="020B0604020202020204" pitchFamily="34" charset="0"/>
                <a:cs typeface="Arial" panose="020B0604020202020204" pitchFamily="34" charset="0"/>
              </a:rPr>
              <a:t>latent factor model</a:t>
            </a:r>
            <a:endParaRPr lang="zh-CN" alt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814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F3877-2DE5-4E83-9FC0-E8CFC79D2020}"/>
              </a:ext>
            </a:extLst>
          </p:cNvPr>
          <p:cNvSpPr>
            <a:spLocks noGrp="1"/>
          </p:cNvSpPr>
          <p:nvPr>
            <p:ph type="title"/>
          </p:nvPr>
        </p:nvSpPr>
        <p:spPr>
          <a:xfrm>
            <a:off x="838200" y="0"/>
            <a:ext cx="10515600" cy="1325563"/>
          </a:xfrm>
        </p:spPr>
        <p:txBody>
          <a:bodyPr/>
          <a:lstStyle/>
          <a:p>
            <a:pPr algn="ctr"/>
            <a:r>
              <a:rPr lang="en-US" altLang="zh-CN">
                <a:latin typeface="+mn-lt"/>
                <a:cs typeface="Arial" panose="020B0604020202020204" pitchFamily="34" charset="0"/>
              </a:rPr>
              <a:t>Content Based Recommendation</a:t>
            </a:r>
            <a:endParaRPr lang="zh-CN" altLang="en-US">
              <a:cs typeface="Calibri Light" panose="020F0302020204030204"/>
            </a:endParaRPr>
          </a:p>
        </p:txBody>
      </p:sp>
      <p:graphicFrame>
        <p:nvGraphicFramePr>
          <p:cNvPr id="4" name="内容占位符 3">
            <a:extLst>
              <a:ext uri="{FF2B5EF4-FFF2-40B4-BE49-F238E27FC236}">
                <a16:creationId xmlns:a16="http://schemas.microsoft.com/office/drawing/2014/main" id="{AC1D188E-4A8E-4777-866D-9DE37774C6D9}"/>
              </a:ext>
            </a:extLst>
          </p:cNvPr>
          <p:cNvGraphicFramePr>
            <a:graphicFrameLocks noGrp="1"/>
          </p:cNvGraphicFramePr>
          <p:nvPr>
            <p:ph idx="1"/>
          </p:nvPr>
        </p:nvGraphicFramePr>
        <p:xfrm>
          <a:off x="473114" y="1442113"/>
          <a:ext cx="11245772" cy="4954786"/>
        </p:xfrm>
        <a:graphic>
          <a:graphicData uri="http://schemas.openxmlformats.org/drawingml/2006/table">
            <a:tbl>
              <a:tblPr/>
              <a:tblGrid>
                <a:gridCol w="2246937">
                  <a:extLst>
                    <a:ext uri="{9D8B030D-6E8A-4147-A177-3AD203B41FA5}">
                      <a16:colId xmlns:a16="http://schemas.microsoft.com/office/drawing/2014/main" val="551663796"/>
                    </a:ext>
                  </a:extLst>
                </a:gridCol>
                <a:gridCol w="3375949">
                  <a:extLst>
                    <a:ext uri="{9D8B030D-6E8A-4147-A177-3AD203B41FA5}">
                      <a16:colId xmlns:a16="http://schemas.microsoft.com/office/drawing/2014/main" val="3166664575"/>
                    </a:ext>
                  </a:extLst>
                </a:gridCol>
                <a:gridCol w="2811443">
                  <a:extLst>
                    <a:ext uri="{9D8B030D-6E8A-4147-A177-3AD203B41FA5}">
                      <a16:colId xmlns:a16="http://schemas.microsoft.com/office/drawing/2014/main" val="1258493232"/>
                    </a:ext>
                  </a:extLst>
                </a:gridCol>
                <a:gridCol w="2811443">
                  <a:extLst>
                    <a:ext uri="{9D8B030D-6E8A-4147-A177-3AD203B41FA5}">
                      <a16:colId xmlns:a16="http://schemas.microsoft.com/office/drawing/2014/main" val="1905078475"/>
                    </a:ext>
                  </a:extLst>
                </a:gridCol>
              </a:tblGrid>
              <a:tr h="407180">
                <a:tc>
                  <a:txBody>
                    <a:bodyPr/>
                    <a:lstStyle/>
                    <a:p>
                      <a:pPr algn="ctr" fontAlgn="ctr"/>
                      <a:r>
                        <a:rPr lang="zh-CN" altLang="en-US" sz="700" b="1">
                          <a:solidFill>
                            <a:schemeClr val="tx1"/>
                          </a:solidFill>
                          <a:effectLst/>
                          <a:latin typeface="Open Sans Bold"/>
                        </a:rPr>
                        <a:t> </a:t>
                      </a:r>
                    </a:p>
                  </a:txBody>
                  <a:tcPr marL="21515" marR="21515" marT="21515" marB="21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2800" b="1">
                          <a:solidFill>
                            <a:schemeClr val="tx1"/>
                          </a:solidFill>
                          <a:effectLst/>
                          <a:latin typeface="Open Sans Bold"/>
                        </a:rPr>
                        <a:t>OnePlus 7T</a:t>
                      </a:r>
                    </a:p>
                  </a:txBody>
                  <a:tcPr marL="21515" marR="21515" marT="21515" marB="21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2800" b="1">
                          <a:solidFill>
                            <a:schemeClr val="tx1"/>
                          </a:solidFill>
                          <a:effectLst/>
                          <a:latin typeface="Open Sans Bold"/>
                        </a:rPr>
                        <a:t>OnePlus 7</a:t>
                      </a:r>
                    </a:p>
                  </a:txBody>
                  <a:tcPr marL="21515" marR="21515" marT="21515" marB="21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2800" b="1">
                          <a:solidFill>
                            <a:schemeClr val="tx1"/>
                          </a:solidFill>
                          <a:effectLst/>
                          <a:latin typeface="Open Sans Bold"/>
                        </a:rPr>
                        <a:t>OnePlus 7 Pro</a:t>
                      </a:r>
                    </a:p>
                  </a:txBody>
                  <a:tcPr marL="21515" marR="21515" marT="21515" marB="215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431488102"/>
                  </a:ext>
                </a:extLst>
              </a:tr>
              <a:tr h="374844">
                <a:tc>
                  <a:txBody>
                    <a:bodyPr/>
                    <a:lstStyle/>
                    <a:p>
                      <a:pPr algn="l" fontAlgn="t"/>
                      <a:r>
                        <a:rPr lang="en-US" sz="2000" b="0">
                          <a:solidFill>
                            <a:schemeClr val="tx1"/>
                          </a:solidFill>
                          <a:effectLst/>
                          <a:highlight>
                            <a:srgbClr val="FFFF00"/>
                          </a:highlight>
                          <a:latin typeface="Open Sans Bold"/>
                        </a:rPr>
                        <a:t>RAM</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b="0">
                          <a:solidFill>
                            <a:schemeClr val="tx1"/>
                          </a:solidFill>
                          <a:effectLst/>
                          <a:highlight>
                            <a:srgbClr val="FFFF00"/>
                          </a:highlight>
                          <a:latin typeface="Open Sans Semibold"/>
                        </a:rPr>
                        <a:t>8GB</a:t>
                      </a:r>
                      <a:r>
                        <a:rPr lang="en-US" sz="2000" b="0">
                          <a:solidFill>
                            <a:schemeClr val="tx1"/>
                          </a:solidFill>
                          <a:effectLst/>
                          <a:latin typeface="Open Sans Semibold"/>
                        </a:rPr>
                        <a:t> LPDDR4X</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b="0">
                          <a:solidFill>
                            <a:schemeClr val="tx1"/>
                          </a:solidFill>
                          <a:effectLst/>
                          <a:highlight>
                            <a:srgbClr val="FFFF00"/>
                          </a:highlight>
                          <a:latin typeface="Open Sans Semibold"/>
                        </a:rPr>
                        <a:t>8GB</a:t>
                      </a:r>
                      <a:r>
                        <a:rPr lang="en-US" sz="2000" b="0">
                          <a:solidFill>
                            <a:schemeClr val="tx1"/>
                          </a:solidFill>
                          <a:effectLst/>
                          <a:latin typeface="Open Sans Semibold"/>
                        </a:rPr>
                        <a:t> LPDDR4X</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b="0">
                          <a:solidFill>
                            <a:schemeClr val="tx1"/>
                          </a:solidFill>
                          <a:effectLst/>
                          <a:highlight>
                            <a:srgbClr val="FFFF00"/>
                          </a:highlight>
                          <a:latin typeface="Open Sans Semibold"/>
                        </a:rPr>
                        <a:t>12GB</a:t>
                      </a:r>
                      <a:r>
                        <a:rPr lang="en-US" sz="2000" b="0">
                          <a:solidFill>
                            <a:schemeClr val="tx1"/>
                          </a:solidFill>
                          <a:effectLst/>
                          <a:latin typeface="Open Sans Semibold"/>
                        </a:rPr>
                        <a:t> LPDDR4X</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85537742"/>
                  </a:ext>
                </a:extLst>
              </a:tr>
              <a:tr h="682059">
                <a:tc>
                  <a:txBody>
                    <a:bodyPr/>
                    <a:lstStyle/>
                    <a:p>
                      <a:pPr algn="l" fontAlgn="t"/>
                      <a:r>
                        <a:rPr lang="en-US" sz="2000" b="0">
                          <a:solidFill>
                            <a:schemeClr val="tx1"/>
                          </a:solidFill>
                          <a:effectLst/>
                          <a:latin typeface="Open Sans Bold"/>
                        </a:rPr>
                        <a:t>Storage</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b="0">
                          <a:solidFill>
                            <a:schemeClr val="tx1"/>
                          </a:solidFill>
                          <a:effectLst/>
                          <a:latin typeface="Open Sans Semibold"/>
                        </a:rPr>
                        <a:t>128/256GB</a:t>
                      </a:r>
                      <a:br>
                        <a:rPr lang="en-US" sz="2000" b="0">
                          <a:solidFill>
                            <a:schemeClr val="tx1"/>
                          </a:solidFill>
                          <a:effectLst/>
                          <a:latin typeface="Open Sans Semibold"/>
                        </a:rPr>
                      </a:br>
                      <a:r>
                        <a:rPr lang="en-US" sz="2000" b="0">
                          <a:solidFill>
                            <a:schemeClr val="tx1"/>
                          </a:solidFill>
                          <a:effectLst/>
                          <a:latin typeface="Open Sans Semibold"/>
                        </a:rPr>
                        <a:t>UFS 3.0</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b="0">
                          <a:solidFill>
                            <a:schemeClr val="tx1"/>
                          </a:solidFill>
                          <a:effectLst/>
                          <a:latin typeface="Open Sans Semibold"/>
                        </a:rPr>
                        <a:t>128/256GB</a:t>
                      </a:r>
                      <a:br>
                        <a:rPr lang="en-US" sz="2000" b="0">
                          <a:solidFill>
                            <a:schemeClr val="tx1"/>
                          </a:solidFill>
                          <a:effectLst/>
                          <a:latin typeface="Open Sans Semibold"/>
                        </a:rPr>
                      </a:br>
                      <a:r>
                        <a:rPr lang="en-US" sz="2000" b="0">
                          <a:solidFill>
                            <a:schemeClr val="tx1"/>
                          </a:solidFill>
                          <a:effectLst/>
                          <a:latin typeface="Open Sans Semibold"/>
                        </a:rPr>
                        <a:t>UFS 3.0</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b="0">
                          <a:solidFill>
                            <a:schemeClr val="tx1"/>
                          </a:solidFill>
                          <a:effectLst/>
                          <a:latin typeface="Open Sans Semibold"/>
                        </a:rPr>
                        <a:t>128/256GB</a:t>
                      </a:r>
                      <a:br>
                        <a:rPr lang="en-US" sz="2000" b="0">
                          <a:solidFill>
                            <a:schemeClr val="tx1"/>
                          </a:solidFill>
                          <a:effectLst/>
                          <a:latin typeface="Open Sans Semibold"/>
                        </a:rPr>
                      </a:br>
                      <a:r>
                        <a:rPr lang="en-US" sz="2000" b="0">
                          <a:solidFill>
                            <a:schemeClr val="tx1"/>
                          </a:solidFill>
                          <a:effectLst/>
                          <a:latin typeface="Open Sans Semibold"/>
                        </a:rPr>
                        <a:t>UFS 3.0</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29508430"/>
                  </a:ext>
                </a:extLst>
              </a:tr>
              <a:tr h="2969153">
                <a:tc>
                  <a:txBody>
                    <a:bodyPr/>
                    <a:lstStyle/>
                    <a:p>
                      <a:pPr algn="l" fontAlgn="t"/>
                      <a:r>
                        <a:rPr lang="en-US" sz="2000" b="0">
                          <a:solidFill>
                            <a:schemeClr val="tx1"/>
                          </a:solidFill>
                          <a:effectLst/>
                          <a:highlight>
                            <a:srgbClr val="FFFF00"/>
                          </a:highlight>
                          <a:latin typeface="Open Sans Bold"/>
                        </a:rPr>
                        <a:t>Cameras</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b="0">
                          <a:solidFill>
                            <a:schemeClr val="tx1"/>
                          </a:solidFill>
                          <a:effectLst/>
                          <a:latin typeface="Open Sans Semibold"/>
                        </a:rPr>
                        <a:t>Rear cameras</a:t>
                      </a:r>
                      <a:br>
                        <a:rPr lang="en-US" sz="2000" b="0">
                          <a:solidFill>
                            <a:schemeClr val="tx1"/>
                          </a:solidFill>
                          <a:effectLst/>
                          <a:latin typeface="Open Sans Semibold"/>
                        </a:rPr>
                      </a:br>
                      <a:r>
                        <a:rPr lang="en-US" sz="2000" b="0">
                          <a:solidFill>
                            <a:schemeClr val="tx1"/>
                          </a:solidFill>
                          <a:effectLst/>
                          <a:latin typeface="Open Sans Semibold"/>
                        </a:rPr>
                        <a:t>Main: Sony IMX586, </a:t>
                      </a:r>
                      <a:r>
                        <a:rPr lang="en-US" sz="2000" b="0">
                          <a:solidFill>
                            <a:schemeClr val="tx1"/>
                          </a:solidFill>
                          <a:effectLst/>
                          <a:highlight>
                            <a:srgbClr val="FFFF00"/>
                          </a:highlight>
                          <a:latin typeface="Open Sans Semibold"/>
                        </a:rPr>
                        <a:t>48MP,</a:t>
                      </a:r>
                      <a:r>
                        <a:rPr lang="en-US" sz="2000" b="0">
                          <a:solidFill>
                            <a:schemeClr val="tx1"/>
                          </a:solidFill>
                          <a:effectLst/>
                          <a:latin typeface="Open Sans Semibold"/>
                        </a:rPr>
                        <a:t> f/1.6, OIS</a:t>
                      </a:r>
                      <a:br>
                        <a:rPr lang="en-US" sz="2000" b="0">
                          <a:solidFill>
                            <a:schemeClr val="tx1"/>
                          </a:solidFill>
                          <a:effectLst/>
                          <a:latin typeface="Open Sans Semibold"/>
                        </a:rPr>
                      </a:br>
                      <a:r>
                        <a:rPr lang="en-US" sz="2000" b="0">
                          <a:solidFill>
                            <a:schemeClr val="tx1"/>
                          </a:solidFill>
                          <a:effectLst/>
                          <a:latin typeface="Open Sans Semibold"/>
                        </a:rPr>
                        <a:t>Wide: 16MP, f/2.2, 117 degrees</a:t>
                      </a:r>
                      <a:br>
                        <a:rPr lang="en-US" sz="2000" b="0">
                          <a:solidFill>
                            <a:schemeClr val="tx1"/>
                          </a:solidFill>
                          <a:effectLst/>
                          <a:latin typeface="Open Sans Semibold"/>
                        </a:rPr>
                      </a:br>
                      <a:r>
                        <a:rPr lang="en-US" sz="2000" b="0">
                          <a:solidFill>
                            <a:schemeClr val="tx1"/>
                          </a:solidFill>
                          <a:effectLst/>
                          <a:latin typeface="Open Sans Semibold"/>
                        </a:rPr>
                        <a:t>Telephoto: 8MP, f/2.4, 2x zoom, OIS</a:t>
                      </a:r>
                      <a:br>
                        <a:rPr lang="en-US" sz="2000" b="0">
                          <a:solidFill>
                            <a:schemeClr val="tx1"/>
                          </a:solidFill>
                          <a:effectLst/>
                          <a:latin typeface="Open Sans Semibold"/>
                        </a:rPr>
                      </a:br>
                      <a:br>
                        <a:rPr lang="en-US" sz="2000" b="0">
                          <a:solidFill>
                            <a:schemeClr val="tx1"/>
                          </a:solidFill>
                          <a:effectLst/>
                          <a:latin typeface="Open Sans Semibold"/>
                        </a:rPr>
                      </a:br>
                      <a:r>
                        <a:rPr lang="en-US" sz="2000" b="0">
                          <a:solidFill>
                            <a:schemeClr val="tx1"/>
                          </a:solidFill>
                          <a:effectLst/>
                          <a:latin typeface="Open Sans Semibold"/>
                        </a:rPr>
                        <a:t>Front camera</a:t>
                      </a:r>
                      <a:br>
                        <a:rPr lang="en-US" sz="2000" b="0">
                          <a:solidFill>
                            <a:schemeClr val="tx1"/>
                          </a:solidFill>
                          <a:effectLst/>
                          <a:latin typeface="Open Sans Semibold"/>
                        </a:rPr>
                      </a:br>
                      <a:r>
                        <a:rPr lang="en-US" sz="2000" b="0">
                          <a:solidFill>
                            <a:schemeClr val="tx1"/>
                          </a:solidFill>
                          <a:effectLst/>
                          <a:latin typeface="Open Sans Semibold"/>
                        </a:rPr>
                        <a:t>Sony IMX4791, 16MP, f/2.0, EIS</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b="0">
                          <a:solidFill>
                            <a:schemeClr val="tx1"/>
                          </a:solidFill>
                          <a:effectLst/>
                          <a:latin typeface="Open Sans Semibold"/>
                        </a:rPr>
                        <a:t>Rear cameras</a:t>
                      </a:r>
                      <a:br>
                        <a:rPr lang="en-US" sz="2000" b="0">
                          <a:solidFill>
                            <a:schemeClr val="tx1"/>
                          </a:solidFill>
                          <a:effectLst/>
                          <a:latin typeface="Open Sans Semibold"/>
                        </a:rPr>
                      </a:br>
                      <a:r>
                        <a:rPr lang="en-US" sz="2000" b="0">
                          <a:solidFill>
                            <a:schemeClr val="tx1"/>
                          </a:solidFill>
                          <a:effectLst/>
                          <a:latin typeface="Open Sans Semibold"/>
                        </a:rPr>
                        <a:t>Main: Sony IMX586, </a:t>
                      </a:r>
                      <a:r>
                        <a:rPr lang="en-US" sz="2000" b="0">
                          <a:solidFill>
                            <a:schemeClr val="tx1"/>
                          </a:solidFill>
                          <a:effectLst/>
                          <a:highlight>
                            <a:srgbClr val="FFFF00"/>
                          </a:highlight>
                          <a:latin typeface="Open Sans Semibold"/>
                        </a:rPr>
                        <a:t>48MP</a:t>
                      </a:r>
                      <a:r>
                        <a:rPr lang="en-US" sz="2000" b="0">
                          <a:solidFill>
                            <a:schemeClr val="tx1"/>
                          </a:solidFill>
                          <a:effectLst/>
                          <a:latin typeface="Open Sans Semibold"/>
                        </a:rPr>
                        <a:t>, f/1.6, OIS</a:t>
                      </a:r>
                      <a:br>
                        <a:rPr lang="en-US" sz="2000" b="0">
                          <a:solidFill>
                            <a:schemeClr val="tx1"/>
                          </a:solidFill>
                          <a:effectLst/>
                          <a:latin typeface="Open Sans Semibold"/>
                        </a:rPr>
                      </a:br>
                      <a:r>
                        <a:rPr lang="en-US" sz="2000" b="0">
                          <a:solidFill>
                            <a:schemeClr val="tx1"/>
                          </a:solidFill>
                          <a:effectLst/>
                          <a:latin typeface="Open Sans Semibold"/>
                        </a:rPr>
                        <a:t>Secondary: 5MP depth sensor</a:t>
                      </a:r>
                      <a:br>
                        <a:rPr lang="en-US" sz="2000" b="0">
                          <a:solidFill>
                            <a:schemeClr val="tx1"/>
                          </a:solidFill>
                          <a:effectLst/>
                          <a:latin typeface="Open Sans Semibold"/>
                        </a:rPr>
                      </a:br>
                      <a:br>
                        <a:rPr lang="en-US" sz="2000" b="0">
                          <a:solidFill>
                            <a:schemeClr val="tx1"/>
                          </a:solidFill>
                          <a:effectLst/>
                          <a:latin typeface="Open Sans Semibold"/>
                        </a:rPr>
                      </a:br>
                      <a:r>
                        <a:rPr lang="en-US" sz="2000" b="0">
                          <a:solidFill>
                            <a:schemeClr val="tx1"/>
                          </a:solidFill>
                          <a:effectLst/>
                          <a:latin typeface="Open Sans Semibold"/>
                        </a:rPr>
                        <a:t>Front camera:</a:t>
                      </a:r>
                      <a:br>
                        <a:rPr lang="en-US" sz="2000" b="0">
                          <a:solidFill>
                            <a:schemeClr val="tx1"/>
                          </a:solidFill>
                          <a:effectLst/>
                          <a:latin typeface="Open Sans Semibold"/>
                        </a:rPr>
                      </a:br>
                      <a:r>
                        <a:rPr lang="en-US" sz="2000" b="0">
                          <a:solidFill>
                            <a:schemeClr val="tx1"/>
                          </a:solidFill>
                          <a:effectLst/>
                          <a:latin typeface="Open Sans Semibold"/>
                        </a:rPr>
                        <a:t>Sony IMX471, 16MP, f/2.0, EIS</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2000" b="0">
                          <a:solidFill>
                            <a:schemeClr val="tx1"/>
                          </a:solidFill>
                          <a:effectLst/>
                          <a:latin typeface="Open Sans Semibold"/>
                        </a:rPr>
                        <a:t>Rear cameras:</a:t>
                      </a:r>
                      <a:br>
                        <a:rPr lang="en-US" sz="2000" b="0">
                          <a:solidFill>
                            <a:schemeClr val="tx1"/>
                          </a:solidFill>
                          <a:effectLst/>
                          <a:latin typeface="Open Sans Semibold"/>
                        </a:rPr>
                      </a:br>
                      <a:r>
                        <a:rPr lang="en-US" sz="2000" b="0">
                          <a:solidFill>
                            <a:schemeClr val="tx1"/>
                          </a:solidFill>
                          <a:effectLst/>
                          <a:latin typeface="Open Sans Semibold"/>
                        </a:rPr>
                        <a:t>Main: </a:t>
                      </a:r>
                      <a:r>
                        <a:rPr lang="en-US" sz="2000" b="0">
                          <a:solidFill>
                            <a:schemeClr val="tx1"/>
                          </a:solidFill>
                          <a:effectLst/>
                          <a:highlight>
                            <a:srgbClr val="FFFF00"/>
                          </a:highlight>
                          <a:latin typeface="Open Sans Semibold"/>
                        </a:rPr>
                        <a:t>48MP</a:t>
                      </a:r>
                      <a:r>
                        <a:rPr lang="en-US" sz="2000" b="0">
                          <a:solidFill>
                            <a:schemeClr val="tx1"/>
                          </a:solidFill>
                          <a:effectLst/>
                          <a:latin typeface="Open Sans Semibold"/>
                        </a:rPr>
                        <a:t>, f/1.6, OIS</a:t>
                      </a:r>
                      <a:br>
                        <a:rPr lang="en-US" sz="2000" b="0">
                          <a:solidFill>
                            <a:schemeClr val="tx1"/>
                          </a:solidFill>
                          <a:effectLst/>
                          <a:latin typeface="Open Sans Semibold"/>
                        </a:rPr>
                      </a:br>
                      <a:r>
                        <a:rPr lang="en-US" sz="2000" b="0">
                          <a:solidFill>
                            <a:schemeClr val="tx1"/>
                          </a:solidFill>
                          <a:effectLst/>
                          <a:latin typeface="Open Sans Semibold"/>
                        </a:rPr>
                        <a:t>Wide: 16MP, f/2.2, 117 degrees</a:t>
                      </a:r>
                      <a:br>
                        <a:rPr lang="en-US" sz="2000" b="0">
                          <a:solidFill>
                            <a:schemeClr val="tx1"/>
                          </a:solidFill>
                          <a:effectLst/>
                          <a:latin typeface="Open Sans Semibold"/>
                        </a:rPr>
                      </a:br>
                      <a:r>
                        <a:rPr lang="en-US" sz="2000" b="0">
                          <a:solidFill>
                            <a:schemeClr val="tx1"/>
                          </a:solidFill>
                          <a:effectLst/>
                          <a:latin typeface="Open Sans Semibold"/>
                        </a:rPr>
                        <a:t>Telephoto: 8MP, f/2.4, 3x zoom, OIS</a:t>
                      </a:r>
                      <a:br>
                        <a:rPr lang="en-US" sz="2000" b="0">
                          <a:solidFill>
                            <a:schemeClr val="tx1"/>
                          </a:solidFill>
                          <a:effectLst/>
                          <a:latin typeface="Open Sans Semibold"/>
                        </a:rPr>
                      </a:br>
                      <a:br>
                        <a:rPr lang="en-US" sz="2000" b="0">
                          <a:solidFill>
                            <a:schemeClr val="tx1"/>
                          </a:solidFill>
                          <a:effectLst/>
                          <a:latin typeface="Open Sans Semibold"/>
                        </a:rPr>
                      </a:br>
                      <a:r>
                        <a:rPr lang="en-US" sz="2000" b="0">
                          <a:solidFill>
                            <a:schemeClr val="tx1"/>
                          </a:solidFill>
                          <a:effectLst/>
                          <a:latin typeface="Open Sans Semibold"/>
                        </a:rPr>
                        <a:t>Front camera:</a:t>
                      </a:r>
                      <a:br>
                        <a:rPr lang="en-US" sz="2000" b="0">
                          <a:solidFill>
                            <a:schemeClr val="tx1"/>
                          </a:solidFill>
                          <a:effectLst/>
                          <a:latin typeface="Open Sans Semibold"/>
                        </a:rPr>
                      </a:br>
                      <a:r>
                        <a:rPr lang="en-US" sz="2000" b="0">
                          <a:solidFill>
                            <a:schemeClr val="tx1"/>
                          </a:solidFill>
                          <a:effectLst/>
                          <a:latin typeface="Open Sans Semibold"/>
                        </a:rPr>
                        <a:t>16MP, f/2.0, EIS</a:t>
                      </a:r>
                    </a:p>
                  </a:txBody>
                  <a:tcPr marL="53787" marR="53787" marT="34961" marB="376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89468274"/>
                  </a:ext>
                </a:extLst>
              </a:tr>
            </a:tbl>
          </a:graphicData>
        </a:graphic>
      </p:graphicFrame>
    </p:spTree>
    <p:extLst>
      <p:ext uri="{BB962C8B-B14F-4D97-AF65-F5344CB8AC3E}">
        <p14:creationId xmlns:p14="http://schemas.microsoft.com/office/powerpoint/2010/main" val="257698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1E2E6-1066-459D-84C5-C1227E3119C1}"/>
              </a:ext>
            </a:extLst>
          </p:cNvPr>
          <p:cNvSpPr>
            <a:spLocks noGrp="1"/>
          </p:cNvSpPr>
          <p:nvPr>
            <p:ph type="title"/>
          </p:nvPr>
        </p:nvSpPr>
        <p:spPr>
          <a:xfrm>
            <a:off x="566660" y="-104483"/>
            <a:ext cx="10515600" cy="1325563"/>
          </a:xfrm>
        </p:spPr>
        <p:txBody>
          <a:bodyPr/>
          <a:lstStyle/>
          <a:p>
            <a:pPr algn="ctr"/>
            <a:r>
              <a:rPr lang="en-US" altLang="zh-CN">
                <a:latin typeface="+mn-lt"/>
                <a:cs typeface="Arial" panose="020B0604020202020204" pitchFamily="34" charset="0"/>
              </a:rPr>
              <a:t>How is it recommended? </a:t>
            </a:r>
            <a:endParaRPr lang="zh-CN" altLang="en-US">
              <a:latin typeface="+mn-lt"/>
              <a:cs typeface="Arial" panose="020B0604020202020204" pitchFamily="34" charset="0"/>
            </a:endParaRPr>
          </a:p>
        </p:txBody>
      </p:sp>
      <p:pic>
        <p:nvPicPr>
          <p:cNvPr id="4" name="内容占位符 3">
            <a:extLst>
              <a:ext uri="{FF2B5EF4-FFF2-40B4-BE49-F238E27FC236}">
                <a16:creationId xmlns:a16="http://schemas.microsoft.com/office/drawing/2014/main" id="{B1C9A496-2474-4C5B-AF43-DFB283C7E531}"/>
              </a:ext>
            </a:extLst>
          </p:cNvPr>
          <p:cNvPicPr>
            <a:picLocks noGrp="1" noChangeAspect="1"/>
          </p:cNvPicPr>
          <p:nvPr>
            <p:ph idx="1"/>
          </p:nvPr>
        </p:nvPicPr>
        <p:blipFill rotWithShape="1">
          <a:blip r:embed="rId3"/>
          <a:srcRect l="30957" t="34565" r="33218" b="28828"/>
          <a:stretch/>
        </p:blipFill>
        <p:spPr>
          <a:xfrm>
            <a:off x="2590059" y="1538705"/>
            <a:ext cx="5126172" cy="1016781"/>
          </a:xfrm>
          <a:prstGeom prst="rect">
            <a:avLst/>
          </a:prstGeom>
        </p:spPr>
      </p:pic>
      <p:sp>
        <p:nvSpPr>
          <p:cNvPr id="10" name="文本框 9">
            <a:extLst>
              <a:ext uri="{FF2B5EF4-FFF2-40B4-BE49-F238E27FC236}">
                <a16:creationId xmlns:a16="http://schemas.microsoft.com/office/drawing/2014/main" id="{5A8B83A9-5E62-483D-A099-532DFB056786}"/>
              </a:ext>
            </a:extLst>
          </p:cNvPr>
          <p:cNvSpPr txBox="1"/>
          <p:nvPr/>
        </p:nvSpPr>
        <p:spPr>
          <a:xfrm>
            <a:off x="2987994" y="1134489"/>
            <a:ext cx="6096000" cy="461665"/>
          </a:xfrm>
          <a:prstGeom prst="rect">
            <a:avLst/>
          </a:prstGeom>
          <a:noFill/>
        </p:spPr>
        <p:txBody>
          <a:bodyPr wrap="square">
            <a:spAutoFit/>
          </a:bodyPr>
          <a:lstStyle/>
          <a:p>
            <a:r>
              <a:rPr lang="en-US" altLang="zh-CN" b="1" i="0">
                <a:solidFill>
                  <a:srgbClr val="000000"/>
                </a:solidFill>
                <a:effectLst/>
                <a:latin typeface="Calibri" panose="020F0502020204030204" pitchFamily="34" charset="0"/>
                <a:cs typeface="Calibri" panose="020F0502020204030204" pitchFamily="34" charset="0"/>
              </a:rPr>
              <a:t> </a:t>
            </a:r>
            <a:r>
              <a:rPr lang="en-US" altLang="zh-CN" sz="2400" b="1" i="0">
                <a:solidFill>
                  <a:srgbClr val="000000"/>
                </a:solidFill>
                <a:effectLst/>
                <a:latin typeface="Calibri" panose="020F0502020204030204" pitchFamily="34" charset="0"/>
                <a:cs typeface="Calibri" panose="020F0502020204030204" pitchFamily="34" charset="0"/>
              </a:rPr>
              <a:t> </a:t>
            </a:r>
            <a:r>
              <a:rPr lang="en-US" altLang="zh-CN" sz="2400" b="0" i="1" u="sng">
                <a:solidFill>
                  <a:srgbClr val="000000"/>
                </a:solidFill>
                <a:effectLst/>
                <a:latin typeface="Calibri" panose="020F0502020204030204" pitchFamily="34" charset="0"/>
                <a:cs typeface="Calibri" panose="020F0502020204030204" pitchFamily="34" charset="0"/>
              </a:rPr>
              <a:t>Euclidean distance (7T,7)</a:t>
            </a:r>
            <a:endParaRPr lang="zh-CN" altLang="en-US">
              <a:latin typeface="Calibri" panose="020F0502020204030204" pitchFamily="34" charset="0"/>
              <a:cs typeface="Calibri" panose="020F0502020204030204" pitchFamily="34" charset="0"/>
            </a:endParaRPr>
          </a:p>
        </p:txBody>
      </p:sp>
      <p:pic>
        <p:nvPicPr>
          <p:cNvPr id="11" name="图片 10">
            <a:extLst>
              <a:ext uri="{FF2B5EF4-FFF2-40B4-BE49-F238E27FC236}">
                <a16:creationId xmlns:a16="http://schemas.microsoft.com/office/drawing/2014/main" id="{9D0D0487-E01F-4AE9-97EF-9B5BD98408D1}"/>
              </a:ext>
            </a:extLst>
          </p:cNvPr>
          <p:cNvPicPr>
            <a:picLocks noChangeAspect="1"/>
          </p:cNvPicPr>
          <p:nvPr/>
        </p:nvPicPr>
        <p:blipFill rotWithShape="1">
          <a:blip r:embed="rId4"/>
          <a:srcRect l="30897" t="24417" r="29556" b="27962"/>
          <a:stretch/>
        </p:blipFill>
        <p:spPr>
          <a:xfrm>
            <a:off x="2256983" y="3080812"/>
            <a:ext cx="5943599" cy="1177096"/>
          </a:xfrm>
          <a:prstGeom prst="rect">
            <a:avLst/>
          </a:prstGeom>
        </p:spPr>
      </p:pic>
      <p:sp>
        <p:nvSpPr>
          <p:cNvPr id="13" name="文本框 12">
            <a:extLst>
              <a:ext uri="{FF2B5EF4-FFF2-40B4-BE49-F238E27FC236}">
                <a16:creationId xmlns:a16="http://schemas.microsoft.com/office/drawing/2014/main" id="{A6E3E751-44B0-4ECB-9298-15A624B5722C}"/>
              </a:ext>
            </a:extLst>
          </p:cNvPr>
          <p:cNvSpPr txBox="1"/>
          <p:nvPr/>
        </p:nvSpPr>
        <p:spPr>
          <a:xfrm>
            <a:off x="2590059" y="2610270"/>
            <a:ext cx="6096000" cy="461665"/>
          </a:xfrm>
          <a:prstGeom prst="rect">
            <a:avLst/>
          </a:prstGeom>
          <a:noFill/>
        </p:spPr>
        <p:txBody>
          <a:bodyPr wrap="square">
            <a:spAutoFit/>
          </a:bodyPr>
          <a:lstStyle/>
          <a:p>
            <a:r>
              <a:rPr lang="en-US" altLang="zh-CN" sz="2400" b="0" i="1" u="sng">
                <a:solidFill>
                  <a:srgbClr val="000000"/>
                </a:solidFill>
                <a:effectLst/>
                <a:latin typeface="Calibri" panose="020F0502020204030204" pitchFamily="34" charset="0"/>
                <a:cs typeface="Calibri" panose="020F0502020204030204" pitchFamily="34" charset="0"/>
              </a:rPr>
              <a:t>Euclidean distance (7Pro,7)</a:t>
            </a:r>
            <a:endParaRPr lang="zh-CN" altLang="en-US" sz="2400">
              <a:latin typeface="Calibri" panose="020F0502020204030204" pitchFamily="34" charset="0"/>
              <a:cs typeface="Calibri" panose="020F0502020204030204" pitchFamily="34" charset="0"/>
            </a:endParaRPr>
          </a:p>
        </p:txBody>
      </p:sp>
      <p:pic>
        <p:nvPicPr>
          <p:cNvPr id="14" name="图片 13">
            <a:extLst>
              <a:ext uri="{FF2B5EF4-FFF2-40B4-BE49-F238E27FC236}">
                <a16:creationId xmlns:a16="http://schemas.microsoft.com/office/drawing/2014/main" id="{5F21351F-0FBF-4970-8177-670BE26A95FC}"/>
              </a:ext>
            </a:extLst>
          </p:cNvPr>
          <p:cNvPicPr>
            <a:picLocks noChangeAspect="1"/>
          </p:cNvPicPr>
          <p:nvPr/>
        </p:nvPicPr>
        <p:blipFill>
          <a:blip r:embed="rId5"/>
          <a:stretch>
            <a:fillRect/>
          </a:stretch>
        </p:blipFill>
        <p:spPr>
          <a:xfrm>
            <a:off x="2776325" y="4970751"/>
            <a:ext cx="5721830" cy="1372466"/>
          </a:xfrm>
          <a:prstGeom prst="rect">
            <a:avLst/>
          </a:prstGeom>
        </p:spPr>
      </p:pic>
      <p:sp>
        <p:nvSpPr>
          <p:cNvPr id="16" name="文本框 15">
            <a:extLst>
              <a:ext uri="{FF2B5EF4-FFF2-40B4-BE49-F238E27FC236}">
                <a16:creationId xmlns:a16="http://schemas.microsoft.com/office/drawing/2014/main" id="{30181D78-9BBF-4160-BB91-874F9304C2B3}"/>
              </a:ext>
            </a:extLst>
          </p:cNvPr>
          <p:cNvSpPr txBox="1"/>
          <p:nvPr/>
        </p:nvSpPr>
        <p:spPr>
          <a:xfrm>
            <a:off x="2776325" y="3854137"/>
            <a:ext cx="6096000" cy="1200329"/>
          </a:xfrm>
          <a:prstGeom prst="rect">
            <a:avLst/>
          </a:prstGeom>
          <a:noFill/>
        </p:spPr>
        <p:txBody>
          <a:bodyPr wrap="square">
            <a:spAutoFit/>
          </a:bodyPr>
          <a:lstStyle/>
          <a:p>
            <a:endParaRPr lang="en-US" altLang="zh-CN" sz="2400" i="1">
              <a:latin typeface="Calibri" panose="020F0502020204030204" pitchFamily="34" charset="0"/>
              <a:cs typeface="Calibri" panose="020F0502020204030204" pitchFamily="34" charset="0"/>
            </a:endParaRPr>
          </a:p>
          <a:p>
            <a:r>
              <a:rPr lang="en-US" altLang="zh-CN" sz="2400" i="1" u="sng">
                <a:latin typeface="Calibri" panose="020F0502020204030204" pitchFamily="34" charset="0"/>
                <a:cs typeface="Calibri" panose="020F0502020204030204" pitchFamily="34" charset="0"/>
              </a:rPr>
              <a:t>Euclidean Distance: Distance between two points can be calculated by the equation;</a:t>
            </a:r>
            <a:endParaRPr lang="zh-CN" altLang="en-US" sz="2400" i="1" u="sng">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3198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A99DBA-CFF0-4B6F-A4BE-995776F0D8D5}"/>
              </a:ext>
            </a:extLst>
          </p:cNvPr>
          <p:cNvSpPr>
            <a:spLocks noGrp="1"/>
          </p:cNvSpPr>
          <p:nvPr>
            <p:ph idx="1"/>
          </p:nvPr>
        </p:nvSpPr>
        <p:spPr>
          <a:xfrm>
            <a:off x="651932" y="1704975"/>
            <a:ext cx="10515600" cy="4351338"/>
          </a:xfrm>
        </p:spPr>
        <p:txBody>
          <a:bodyPr/>
          <a:lstStyle/>
          <a:p>
            <a:r>
              <a:rPr lang="en-US" altLang="zh-CN">
                <a:latin typeface="Calibri" panose="020F0502020204030204" pitchFamily="34" charset="0"/>
                <a:cs typeface="Calibri" panose="020F0502020204030204" pitchFamily="34" charset="0"/>
              </a:rPr>
              <a:t>For textual data, cosine similarity is calculated</a:t>
            </a:r>
          </a:p>
          <a:p>
            <a:endParaRPr lang="en-US" altLang="zh-CN"/>
          </a:p>
          <a:p>
            <a:endParaRPr lang="en-US" altLang="zh-CN"/>
          </a:p>
          <a:p>
            <a:endParaRPr lang="en-US" altLang="zh-CN"/>
          </a:p>
          <a:p>
            <a:r>
              <a:rPr lang="en-US" altLang="zh-CN">
                <a:solidFill>
                  <a:srgbClr val="000000"/>
                </a:solidFill>
                <a:latin typeface="Calibri" panose="020F0502020204030204" pitchFamily="34" charset="0"/>
                <a:cs typeface="Calibri" panose="020F0502020204030204" pitchFamily="34" charset="0"/>
              </a:rPr>
              <a:t>F</a:t>
            </a:r>
            <a:r>
              <a:rPr lang="en-US" altLang="zh-CN" b="0" i="0">
                <a:solidFill>
                  <a:srgbClr val="000000"/>
                </a:solidFill>
                <a:effectLst/>
                <a:latin typeface="Calibri" panose="020F0502020204030204" pitchFamily="34" charset="0"/>
                <a:cs typeface="Calibri" panose="020F0502020204030204" pitchFamily="34" charset="0"/>
              </a:rPr>
              <a:t>or categorical data, Jaccard similarity is computed.</a:t>
            </a:r>
          </a:p>
          <a:p>
            <a:endParaRPr lang="en-US" altLang="zh-CN"/>
          </a:p>
        </p:txBody>
      </p:sp>
      <p:pic>
        <p:nvPicPr>
          <p:cNvPr id="4" name="图片 3">
            <a:extLst>
              <a:ext uri="{FF2B5EF4-FFF2-40B4-BE49-F238E27FC236}">
                <a16:creationId xmlns:a16="http://schemas.microsoft.com/office/drawing/2014/main" id="{7B1D2DA7-E705-4003-9E23-B74CDA8DFAE0}"/>
              </a:ext>
            </a:extLst>
          </p:cNvPr>
          <p:cNvPicPr>
            <a:picLocks noChangeAspect="1"/>
          </p:cNvPicPr>
          <p:nvPr/>
        </p:nvPicPr>
        <p:blipFill rotWithShape="1">
          <a:blip r:embed="rId3"/>
          <a:srcRect l="24877" t="25138" r="20956" b="17293"/>
          <a:stretch/>
        </p:blipFill>
        <p:spPr>
          <a:xfrm>
            <a:off x="2064050" y="2416176"/>
            <a:ext cx="6459683" cy="1134533"/>
          </a:xfrm>
          <a:prstGeom prst="rect">
            <a:avLst/>
          </a:prstGeom>
        </p:spPr>
      </p:pic>
      <p:pic>
        <p:nvPicPr>
          <p:cNvPr id="1026" name="Picture 2" descr="Formula for the Jaccard Similarity is shown in the image.">
            <a:extLst>
              <a:ext uri="{FF2B5EF4-FFF2-40B4-BE49-F238E27FC236}">
                <a16:creationId xmlns:a16="http://schemas.microsoft.com/office/drawing/2014/main" id="{E96386BF-942C-46FC-AC1B-034A791EAD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40" t="22800" r="32471" b="21316"/>
          <a:stretch/>
        </p:blipFill>
        <p:spPr bwMode="auto">
          <a:xfrm>
            <a:off x="3459760" y="4441824"/>
            <a:ext cx="4208666" cy="9398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A58DA6BD-F826-471D-AB6B-B321B8FFDF3A}"/>
              </a:ext>
            </a:extLst>
          </p:cNvPr>
          <p:cNvSpPr>
            <a:spLocks noGrp="1"/>
          </p:cNvSpPr>
          <p:nvPr>
            <p:ph type="title"/>
          </p:nvPr>
        </p:nvSpPr>
        <p:spPr>
          <a:xfrm>
            <a:off x="566660" y="-104483"/>
            <a:ext cx="10515600" cy="1325563"/>
          </a:xfrm>
        </p:spPr>
        <p:txBody>
          <a:bodyPr/>
          <a:lstStyle/>
          <a:p>
            <a:pPr algn="ctr"/>
            <a:r>
              <a:rPr lang="en-US" altLang="zh-CN">
                <a:latin typeface="+mn-lt"/>
                <a:ea typeface="等线 Light"/>
                <a:cs typeface="Arial"/>
              </a:rPr>
              <a:t>Other Scenarios</a:t>
            </a:r>
            <a:endParaRPr lang="zh-CN"/>
          </a:p>
        </p:txBody>
      </p:sp>
    </p:spTree>
    <p:extLst>
      <p:ext uri="{BB962C8B-B14F-4D97-AF65-F5344CB8AC3E}">
        <p14:creationId xmlns:p14="http://schemas.microsoft.com/office/powerpoint/2010/main" val="219527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F9482F-8368-4627-8693-7F82F03FB9AC}"/>
              </a:ext>
            </a:extLst>
          </p:cNvPr>
          <p:cNvSpPr>
            <a:spLocks noGrp="1"/>
          </p:cNvSpPr>
          <p:nvPr>
            <p:ph idx="1"/>
          </p:nvPr>
        </p:nvSpPr>
        <p:spPr>
          <a:xfrm>
            <a:off x="436033" y="809228"/>
            <a:ext cx="11319933" cy="5239544"/>
          </a:xfrm>
        </p:spPr>
        <p:txBody>
          <a:bodyPr vert="horz" lIns="91440" tIns="45720" rIns="91440" bIns="45720" rtlCol="0" anchor="t">
            <a:normAutofit/>
          </a:bodyPr>
          <a:lstStyle/>
          <a:p>
            <a:pPr algn="l" rtl="0"/>
            <a:r>
              <a:rPr lang="en-US" altLang="zh-CN" b="1" i="0" u="sng">
                <a:solidFill>
                  <a:srgbClr val="000000"/>
                </a:solidFill>
                <a:effectLst/>
                <a:latin typeface="Calibri" panose="020F0502020204030204" pitchFamily="34" charset="0"/>
                <a:cs typeface="Calibri" panose="020F0502020204030204" pitchFamily="34" charset="0"/>
              </a:rPr>
              <a:t>Merits</a:t>
            </a:r>
            <a:endParaRPr lang="en-US" altLang="zh-CN" b="0" i="0">
              <a:solidFill>
                <a:srgbClr val="000000"/>
              </a:solidFill>
              <a:effectLst/>
              <a:latin typeface="Calibri" panose="020F0502020204030204" pitchFamily="34" charset="0"/>
              <a:cs typeface="Calibri" panose="020F0502020204030204" pitchFamily="34" charset="0"/>
            </a:endParaRPr>
          </a:p>
          <a:p>
            <a:pPr marL="0" indent="0" algn="l" rtl="0">
              <a:buNone/>
            </a:pPr>
            <a:r>
              <a:rPr lang="en-US" altLang="zh-CN" b="1" i="0">
                <a:solidFill>
                  <a:srgbClr val="000000"/>
                </a:solidFill>
                <a:effectLst/>
                <a:latin typeface="Calibri"/>
                <a:ea typeface="等线"/>
                <a:cs typeface="Calibri"/>
              </a:rPr>
              <a:t>There is no requirement for much of the user’s data</a:t>
            </a:r>
            <a:r>
              <a:rPr lang="en-US" altLang="zh-CN" b="0" i="0">
                <a:solidFill>
                  <a:srgbClr val="000000"/>
                </a:solidFill>
                <a:effectLst/>
                <a:latin typeface="Calibri"/>
                <a:ea typeface="等线"/>
                <a:cs typeface="Calibri"/>
              </a:rPr>
              <a:t>.</a:t>
            </a:r>
          </a:p>
          <a:p>
            <a:pPr marL="0" indent="0" algn="l" rtl="0">
              <a:buNone/>
            </a:pPr>
            <a:r>
              <a:rPr lang="en-US" altLang="zh-CN" b="0" i="0">
                <a:solidFill>
                  <a:srgbClr val="000000"/>
                </a:solidFill>
                <a:effectLst/>
                <a:latin typeface="Calibri" panose="020F0502020204030204" pitchFamily="34" charset="0"/>
                <a:cs typeface="Calibri" panose="020F0502020204030204" pitchFamily="34" charset="0"/>
              </a:rPr>
              <a:t>We just need item data that enable us to start giving recommendations to users.</a:t>
            </a:r>
          </a:p>
          <a:p>
            <a:pPr marL="0" indent="0" algn="l" rtl="0">
              <a:buNone/>
            </a:pPr>
            <a:r>
              <a:rPr lang="en-US" altLang="zh-CN" b="1" i="0">
                <a:solidFill>
                  <a:srgbClr val="000000"/>
                </a:solidFill>
                <a:effectLst/>
                <a:latin typeface="Calibri"/>
                <a:ea typeface="等线"/>
                <a:cs typeface="Calibri"/>
              </a:rPr>
              <a:t>It does not suffer from a cold start.</a:t>
            </a:r>
          </a:p>
          <a:p>
            <a:pPr algn="l" rtl="0">
              <a:buFont typeface="Arial" panose="020B0604020202020204" pitchFamily="34" charset="0"/>
              <a:buChar char="•"/>
            </a:pPr>
            <a:endParaRPr lang="en-US" altLang="zh-CN" b="0" i="0">
              <a:solidFill>
                <a:srgbClr val="000000"/>
              </a:solidFill>
              <a:effectLst/>
              <a:latin typeface="Calibri" panose="020F0502020204030204" pitchFamily="34" charset="0"/>
              <a:cs typeface="Calibri" panose="020F0502020204030204" pitchFamily="34" charset="0"/>
            </a:endParaRPr>
          </a:p>
          <a:p>
            <a:pPr algn="l" rtl="0">
              <a:buFont typeface="Arial" panose="020B0604020202020204" pitchFamily="34" charset="0"/>
              <a:buChar char="•"/>
            </a:pPr>
            <a:r>
              <a:rPr lang="en-US" altLang="zh-CN" b="0" i="0">
                <a:solidFill>
                  <a:srgbClr val="000000"/>
                </a:solidFill>
                <a:effectLst/>
                <a:latin typeface="Calibri" panose="020F0502020204030204" pitchFamily="34" charset="0"/>
                <a:cs typeface="Calibri" panose="020F0502020204030204" pitchFamily="34" charset="0"/>
              </a:rPr>
              <a:t> </a:t>
            </a:r>
            <a:r>
              <a:rPr lang="en-US" altLang="zh-CN" b="1" i="0" u="sng">
                <a:solidFill>
                  <a:srgbClr val="000000"/>
                </a:solidFill>
                <a:effectLst/>
                <a:latin typeface="Calibri" panose="020F0502020204030204" pitchFamily="34" charset="0"/>
                <a:cs typeface="Calibri" panose="020F0502020204030204" pitchFamily="34" charset="0"/>
              </a:rPr>
              <a:t>Demerits</a:t>
            </a:r>
            <a:endParaRPr lang="en-US" altLang="zh-CN" b="0" i="0">
              <a:solidFill>
                <a:srgbClr val="000000"/>
              </a:solidFill>
              <a:effectLst/>
              <a:latin typeface="Calibri" panose="020F0502020204030204" pitchFamily="34" charset="0"/>
              <a:cs typeface="Calibri" panose="020F0502020204030204" pitchFamily="34" charset="0"/>
            </a:endParaRPr>
          </a:p>
          <a:p>
            <a:pPr marL="0" indent="0" algn="l" rtl="0">
              <a:buNone/>
            </a:pPr>
            <a:r>
              <a:rPr lang="en-US" altLang="zh-CN" b="1" i="0">
                <a:solidFill>
                  <a:srgbClr val="000000"/>
                </a:solidFill>
                <a:effectLst/>
                <a:latin typeface="Calibri"/>
                <a:ea typeface="等线"/>
                <a:cs typeface="Calibri"/>
              </a:rPr>
              <a:t>Items data should be in good volume.</a:t>
            </a:r>
          </a:p>
          <a:p>
            <a:pPr marL="0" indent="0" algn="l" rtl="0">
              <a:buNone/>
            </a:pPr>
            <a:r>
              <a:rPr lang="en-US" altLang="zh-CN" b="1" i="0">
                <a:solidFill>
                  <a:srgbClr val="000000"/>
                </a:solidFill>
                <a:effectLst/>
                <a:latin typeface="Calibri"/>
                <a:ea typeface="等线"/>
                <a:cs typeface="Calibri"/>
              </a:rPr>
              <a:t>Features should be available to compute the similarity.</a:t>
            </a:r>
          </a:p>
          <a:p>
            <a:endParaRPr lang="zh-CN" altLang="en-US"/>
          </a:p>
        </p:txBody>
      </p:sp>
    </p:spTree>
    <p:extLst>
      <p:ext uri="{BB962C8B-B14F-4D97-AF65-F5344CB8AC3E}">
        <p14:creationId xmlns:p14="http://schemas.microsoft.com/office/powerpoint/2010/main" val="398630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EF9B8-B390-4090-B2A9-EF487A46AC67}"/>
              </a:ext>
            </a:extLst>
          </p:cNvPr>
          <p:cNvSpPr>
            <a:spLocks noGrp="1"/>
          </p:cNvSpPr>
          <p:nvPr>
            <p:ph type="title"/>
          </p:nvPr>
        </p:nvSpPr>
        <p:spPr>
          <a:xfrm>
            <a:off x="764909" y="47579"/>
            <a:ext cx="10515600" cy="1325563"/>
          </a:xfrm>
        </p:spPr>
        <p:txBody>
          <a:bodyPr/>
          <a:lstStyle/>
          <a:p>
            <a:pPr algn="ctr"/>
            <a:r>
              <a:rPr lang="en-US" altLang="zh-CN">
                <a:latin typeface="Calibri" panose="020F0502020204030204" pitchFamily="34" charset="0"/>
                <a:cs typeface="Calibri" panose="020F0502020204030204" pitchFamily="34" charset="0"/>
              </a:rPr>
              <a:t>Popularity Based Recommending System</a:t>
            </a:r>
            <a:endParaRPr lang="zh-CN" altLang="en-US">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3E2BF91-6F71-47E1-8ED5-526EC3A911D4}"/>
              </a:ext>
            </a:extLst>
          </p:cNvPr>
          <p:cNvSpPr>
            <a:spLocks noGrp="1"/>
          </p:cNvSpPr>
          <p:nvPr>
            <p:ph idx="1"/>
          </p:nvPr>
        </p:nvSpPr>
        <p:spPr>
          <a:xfrm>
            <a:off x="764909" y="1190835"/>
            <a:ext cx="10515600" cy="4351338"/>
          </a:xfrm>
        </p:spPr>
        <p:txBody>
          <a:bodyPr vert="horz" lIns="91440" tIns="45720" rIns="91440" bIns="45720" rtlCol="0" anchor="t">
            <a:normAutofit/>
          </a:bodyPr>
          <a:lstStyle/>
          <a:p>
            <a:r>
              <a:rPr lang="en-US" altLang="zh-CN">
                <a:latin typeface="Calibri"/>
                <a:ea typeface="等线"/>
                <a:cs typeface="Calibri"/>
              </a:rPr>
              <a:t>A type of recommendation system which works on the principle of popularity. These systems check about the products or movies which are in trend or are most popular among the users and directly recommend those</a:t>
            </a:r>
            <a:r>
              <a:rPr lang="en-US" altLang="zh-CN">
                <a:ea typeface="等线"/>
              </a:rPr>
              <a:t>.</a:t>
            </a:r>
          </a:p>
          <a:p>
            <a:endParaRPr lang="en-US" altLang="zh-CN"/>
          </a:p>
          <a:p>
            <a:endParaRPr lang="en-US" altLang="zh-CN"/>
          </a:p>
        </p:txBody>
      </p:sp>
      <p:sp>
        <p:nvSpPr>
          <p:cNvPr id="4" name="文本框 3">
            <a:extLst>
              <a:ext uri="{FF2B5EF4-FFF2-40B4-BE49-F238E27FC236}">
                <a16:creationId xmlns:a16="http://schemas.microsoft.com/office/drawing/2014/main" id="{66CB34B3-CCC4-4776-A01D-2AF50E77DF72}"/>
              </a:ext>
            </a:extLst>
          </p:cNvPr>
          <p:cNvSpPr txBox="1"/>
          <p:nvPr/>
        </p:nvSpPr>
        <p:spPr>
          <a:xfrm>
            <a:off x="764909" y="2981783"/>
            <a:ext cx="3691467" cy="707886"/>
          </a:xfrm>
          <a:prstGeom prst="rect">
            <a:avLst/>
          </a:prstGeom>
          <a:noFill/>
        </p:spPr>
        <p:txBody>
          <a:bodyPr wrap="square" rtlCol="0">
            <a:spAutoFit/>
          </a:bodyPr>
          <a:lstStyle/>
          <a:p>
            <a:r>
              <a:rPr lang="en-US" altLang="zh-CN" sz="4000">
                <a:latin typeface="Calibri" panose="020F0502020204030204" pitchFamily="34" charset="0"/>
                <a:cs typeface="Calibri" panose="020F0502020204030204" pitchFamily="34" charset="0"/>
              </a:rPr>
              <a:t>Example</a:t>
            </a:r>
            <a:endParaRPr lang="zh-CN" altLang="en-US" sz="4000">
              <a:latin typeface="Calibri" panose="020F0502020204030204" pitchFamily="34" charset="0"/>
              <a:cs typeface="Calibri" panose="020F0502020204030204" pitchFamily="34" charset="0"/>
            </a:endParaRPr>
          </a:p>
        </p:txBody>
      </p:sp>
      <p:pic>
        <p:nvPicPr>
          <p:cNvPr id="6" name="图片 5" descr="图形用户界面, 文本, 应用程序, 电子邮件&#10;&#10;描述已自动生成">
            <a:extLst>
              <a:ext uri="{FF2B5EF4-FFF2-40B4-BE49-F238E27FC236}">
                <a16:creationId xmlns:a16="http://schemas.microsoft.com/office/drawing/2014/main" id="{F7C52303-A2EB-4A03-8864-ADF11AE8F5CC}"/>
              </a:ext>
            </a:extLst>
          </p:cNvPr>
          <p:cNvPicPr>
            <a:picLocks noChangeAspect="1"/>
          </p:cNvPicPr>
          <p:nvPr/>
        </p:nvPicPr>
        <p:blipFill rotWithShape="1">
          <a:blip r:embed="rId3">
            <a:extLst>
              <a:ext uri="{28A0092B-C50C-407E-A947-70E740481C1C}">
                <a14:useLocalDpi xmlns:a14="http://schemas.microsoft.com/office/drawing/2010/main" val="0"/>
              </a:ext>
            </a:extLst>
          </a:blip>
          <a:srcRect b="34079"/>
          <a:stretch/>
        </p:blipFill>
        <p:spPr>
          <a:xfrm>
            <a:off x="1261535" y="3751224"/>
            <a:ext cx="7899399" cy="2420169"/>
          </a:xfrm>
          <a:prstGeom prst="rect">
            <a:avLst/>
          </a:prstGeom>
        </p:spPr>
      </p:pic>
    </p:spTree>
    <p:extLst>
      <p:ext uri="{BB962C8B-B14F-4D97-AF65-F5344CB8AC3E}">
        <p14:creationId xmlns:p14="http://schemas.microsoft.com/office/powerpoint/2010/main" val="347504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A4F995D-A8B3-40BC-A19E-BF1A014DD741}"/>
              </a:ext>
            </a:extLst>
          </p:cNvPr>
          <p:cNvSpPr>
            <a:spLocks noGrp="1"/>
          </p:cNvSpPr>
          <p:nvPr>
            <p:ph idx="1"/>
          </p:nvPr>
        </p:nvSpPr>
        <p:spPr>
          <a:xfrm>
            <a:off x="723900" y="889132"/>
            <a:ext cx="10744200" cy="5079736"/>
          </a:xfrm>
        </p:spPr>
        <p:txBody>
          <a:bodyPr>
            <a:normAutofit/>
          </a:bodyPr>
          <a:lstStyle/>
          <a:p>
            <a:r>
              <a:rPr lang="en-US" altLang="zh-CN" b="1" u="sng">
                <a:solidFill>
                  <a:srgbClr val="000000"/>
                </a:solidFill>
                <a:latin typeface="Calibri" panose="020F0502020204030204" pitchFamily="34" charset="0"/>
                <a:cs typeface="Calibri" panose="020F0502020204030204" pitchFamily="34" charset="0"/>
              </a:rPr>
              <a:t>Merits</a:t>
            </a:r>
          </a:p>
          <a:p>
            <a:pPr marL="0" indent="0">
              <a:buNone/>
            </a:pPr>
            <a:r>
              <a:rPr lang="en-US" altLang="zh-CN">
                <a:latin typeface="Calibri" panose="020F0502020204030204" pitchFamily="34" charset="0"/>
                <a:cs typeface="Calibri" panose="020F0502020204030204" pitchFamily="34" charset="0"/>
              </a:rPr>
              <a:t>It does not suffer from cold start problems. </a:t>
            </a:r>
          </a:p>
          <a:p>
            <a:pPr marL="0" indent="0">
              <a:buNone/>
            </a:pPr>
            <a:r>
              <a:rPr lang="en-US" altLang="zh-CN">
                <a:latin typeface="Calibri" panose="020F0502020204030204" pitchFamily="34" charset="0"/>
                <a:cs typeface="Calibri" panose="020F0502020204030204" pitchFamily="34" charset="0"/>
              </a:rPr>
              <a:t>There is no need for the user's historical data.</a:t>
            </a:r>
          </a:p>
          <a:p>
            <a:endParaRPr lang="en-US" altLang="zh-CN">
              <a:latin typeface="Calibri" panose="020F0502020204030204" pitchFamily="34" charset="0"/>
              <a:cs typeface="Calibri" panose="020F0502020204030204" pitchFamily="34" charset="0"/>
            </a:endParaRPr>
          </a:p>
          <a:p>
            <a:pPr algn="l" rtl="0"/>
            <a:r>
              <a:rPr lang="en-US" altLang="zh-CN" b="1" i="0" u="sng">
                <a:solidFill>
                  <a:srgbClr val="000000"/>
                </a:solidFill>
                <a:effectLst/>
                <a:latin typeface="Calibri" panose="020F0502020204030204" pitchFamily="34" charset="0"/>
                <a:cs typeface="Calibri" panose="020F0502020204030204" pitchFamily="34" charset="0"/>
              </a:rPr>
              <a:t>Demerits</a:t>
            </a:r>
            <a:endParaRPr lang="en-US" altLang="zh-CN" b="0" i="0">
              <a:solidFill>
                <a:srgbClr val="000000"/>
              </a:solidFill>
              <a:effectLst/>
              <a:latin typeface="Calibri" panose="020F0502020204030204" pitchFamily="34" charset="0"/>
              <a:cs typeface="Calibri" panose="020F0502020204030204" pitchFamily="34" charset="0"/>
            </a:endParaRPr>
          </a:p>
          <a:p>
            <a:pPr marL="0" indent="0" algn="l" rtl="0">
              <a:buNone/>
            </a:pPr>
            <a:r>
              <a:rPr lang="en-US" altLang="zh-CN" b="0" i="0">
                <a:solidFill>
                  <a:srgbClr val="000000"/>
                </a:solidFill>
                <a:effectLst/>
                <a:latin typeface="Calibri" panose="020F0502020204030204" pitchFamily="34" charset="0"/>
                <a:cs typeface="Calibri" panose="020F0502020204030204" pitchFamily="34" charset="0"/>
              </a:rPr>
              <a:t>Not personalized.</a:t>
            </a:r>
          </a:p>
          <a:p>
            <a:pPr marL="0" indent="0" algn="l" rtl="0">
              <a:buNone/>
            </a:pPr>
            <a:r>
              <a:rPr lang="en-US" altLang="zh-CN" b="0" i="0">
                <a:solidFill>
                  <a:srgbClr val="000000"/>
                </a:solidFill>
                <a:effectLst/>
                <a:latin typeface="Calibri" panose="020F0502020204030204" pitchFamily="34" charset="0"/>
                <a:cs typeface="Calibri" panose="020F0502020204030204" pitchFamily="34" charset="0"/>
              </a:rPr>
              <a:t>The system would recommend the same sort of products/movies which are solely based upon popularity to every other user.</a:t>
            </a:r>
          </a:p>
          <a:p>
            <a:endParaRPr lang="en-US" altLang="zh-CN"/>
          </a:p>
          <a:p>
            <a:endParaRPr lang="zh-CN" altLang="en-US"/>
          </a:p>
        </p:txBody>
      </p:sp>
    </p:spTree>
    <p:extLst>
      <p:ext uri="{BB962C8B-B14F-4D97-AF65-F5344CB8AC3E}">
        <p14:creationId xmlns:p14="http://schemas.microsoft.com/office/powerpoint/2010/main" val="367312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742AC8B-F7F8-45CC-BFF5-27E8A564B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29B547-5533-0F49-A1F4-FBFAE7F2A427}"/>
              </a:ext>
            </a:extLst>
          </p:cNvPr>
          <p:cNvSpPr>
            <a:spLocks noGrp="1"/>
          </p:cNvSpPr>
          <p:nvPr>
            <p:ph type="title"/>
          </p:nvPr>
        </p:nvSpPr>
        <p:spPr>
          <a:xfrm>
            <a:off x="965200" y="1383527"/>
            <a:ext cx="6117158" cy="4175166"/>
          </a:xfrm>
        </p:spPr>
        <p:txBody>
          <a:bodyPr vert="horz" lIns="91440" tIns="45720" rIns="91440" bIns="45720" rtlCol="0" anchor="ctr">
            <a:normAutofit/>
          </a:bodyPr>
          <a:lstStyle/>
          <a:p>
            <a:pPr>
              <a:lnSpc>
                <a:spcPct val="100000"/>
              </a:lnSpc>
            </a:pPr>
            <a:r>
              <a:rPr lang="en-US" sz="3600"/>
              <a:t>1.  Common Applications</a:t>
            </a:r>
            <a:br>
              <a:rPr lang="en-US" sz="3600"/>
            </a:br>
            <a:r>
              <a:rPr lang="en-US" sz="3600"/>
              <a:t>2.  Basic Recommender Models</a:t>
            </a:r>
            <a:br>
              <a:rPr lang="en-US" sz="3600"/>
            </a:br>
            <a:r>
              <a:rPr lang="en-US" sz="3600"/>
              <a:t>3.  Statistical Concepts</a:t>
            </a:r>
            <a:br>
              <a:rPr lang="en-US" sz="3600"/>
            </a:br>
            <a:r>
              <a:rPr lang="en-US" sz="3600"/>
              <a:t>4.  Advanced Methods</a:t>
            </a:r>
            <a:br>
              <a:rPr lang="en-US" sz="3600"/>
            </a:br>
            <a:r>
              <a:rPr lang="en-US" sz="3600"/>
              <a:t>5.  Software Demonstration</a:t>
            </a:r>
          </a:p>
        </p:txBody>
      </p:sp>
      <p:sp>
        <p:nvSpPr>
          <p:cNvPr id="3" name="Text Placeholder 2">
            <a:extLst>
              <a:ext uri="{FF2B5EF4-FFF2-40B4-BE49-F238E27FC236}">
                <a16:creationId xmlns:a16="http://schemas.microsoft.com/office/drawing/2014/main" id="{C9D96578-96BB-1842-85C8-65991D790211}"/>
              </a:ext>
            </a:extLst>
          </p:cNvPr>
          <p:cNvSpPr>
            <a:spLocks noGrp="1"/>
          </p:cNvSpPr>
          <p:nvPr>
            <p:ph type="body" idx="1"/>
          </p:nvPr>
        </p:nvSpPr>
        <p:spPr>
          <a:xfrm>
            <a:off x="7924876" y="2536394"/>
            <a:ext cx="3086502" cy="1598946"/>
          </a:xfrm>
        </p:spPr>
        <p:txBody>
          <a:bodyPr vert="horz" lIns="91440" tIns="45720" rIns="91440" bIns="45720" rtlCol="0" anchor="ctr">
            <a:normAutofit/>
          </a:bodyPr>
          <a:lstStyle/>
          <a:p>
            <a:r>
              <a:rPr lang="en-US" sz="6600" kern="1200">
                <a:solidFill>
                  <a:schemeClr val="tx1"/>
                </a:solidFill>
                <a:latin typeface="+mn-lt"/>
                <a:ea typeface="+mn-ea"/>
                <a:cs typeface="+mn-cs"/>
              </a:rPr>
              <a:t>Agenda</a:t>
            </a:r>
          </a:p>
        </p:txBody>
      </p:sp>
    </p:spTree>
    <p:extLst>
      <p:ext uri="{BB962C8B-B14F-4D97-AF65-F5344CB8AC3E}">
        <p14:creationId xmlns:p14="http://schemas.microsoft.com/office/powerpoint/2010/main" val="3424722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0998B-2DD6-431A-9744-0FE64779812F}"/>
              </a:ext>
            </a:extLst>
          </p:cNvPr>
          <p:cNvSpPr>
            <a:spLocks noGrp="1"/>
          </p:cNvSpPr>
          <p:nvPr>
            <p:ph type="title"/>
          </p:nvPr>
        </p:nvSpPr>
        <p:spPr>
          <a:xfrm>
            <a:off x="482600" y="60960"/>
            <a:ext cx="10515600" cy="1325563"/>
          </a:xfrm>
        </p:spPr>
        <p:txBody>
          <a:bodyPr>
            <a:normAutofit/>
          </a:bodyPr>
          <a:lstStyle/>
          <a:p>
            <a:pPr algn="ctr"/>
            <a:r>
              <a:rPr lang="en-US" altLang="zh-CN">
                <a:latin typeface="+mn-lt"/>
                <a:ea typeface="等线 Light"/>
                <a:cs typeface="Arial"/>
              </a:rPr>
              <a:t>Collaborative filtering (CF)</a:t>
            </a:r>
            <a:endParaRPr lang="zh-CN" altLang="en-US">
              <a:latin typeface="+mn-lt"/>
              <a:cs typeface="Arial" panose="020B0604020202020204" pitchFamily="34" charset="0"/>
            </a:endParaRPr>
          </a:p>
        </p:txBody>
      </p:sp>
      <p:sp>
        <p:nvSpPr>
          <p:cNvPr id="3" name="内容占位符 2">
            <a:extLst>
              <a:ext uri="{FF2B5EF4-FFF2-40B4-BE49-F238E27FC236}">
                <a16:creationId xmlns:a16="http://schemas.microsoft.com/office/drawing/2014/main" id="{871AB657-D2FF-441C-8C5B-C57EE1BE917E}"/>
              </a:ext>
            </a:extLst>
          </p:cNvPr>
          <p:cNvSpPr>
            <a:spLocks noGrp="1"/>
          </p:cNvSpPr>
          <p:nvPr>
            <p:ph idx="1"/>
          </p:nvPr>
        </p:nvSpPr>
        <p:spPr/>
        <p:txBody>
          <a:bodyPr/>
          <a:lstStyle/>
          <a:p>
            <a:pPr marL="0" indent="0">
              <a:buNone/>
            </a:pPr>
            <a:r>
              <a:rPr lang="en-US" altLang="zh-CN" b="1">
                <a:latin typeface="Calibri" panose="020F0502020204030204" pitchFamily="34" charset="0"/>
                <a:cs typeface="Calibri" panose="020F0502020204030204" pitchFamily="34" charset="0"/>
              </a:rPr>
              <a:t>Earliest and most widely used method/algorithm</a:t>
            </a:r>
            <a:r>
              <a:rPr lang="en-US" altLang="zh-CN">
                <a:latin typeface="Calibri" panose="020F0502020204030204" pitchFamily="34" charset="0"/>
                <a:cs typeface="Calibri" panose="020F0502020204030204" pitchFamily="34" charset="0"/>
              </a:rPr>
              <a:t>. </a:t>
            </a:r>
          </a:p>
          <a:p>
            <a:pPr marL="0" indent="0">
              <a:buNone/>
            </a:pPr>
            <a:r>
              <a:rPr lang="en-US" altLang="zh-CN">
                <a:latin typeface="Calibri" panose="020F0502020204030204" pitchFamily="34" charset="0"/>
                <a:cs typeface="Calibri" panose="020F0502020204030204" pitchFamily="34" charset="0"/>
              </a:rPr>
              <a:t>There are two types: </a:t>
            </a:r>
          </a:p>
          <a:p>
            <a:pPr marL="0" indent="0">
              <a:buNone/>
            </a:pPr>
            <a:r>
              <a:rPr lang="en-US" altLang="zh-CN" b="1">
                <a:latin typeface="Calibri" panose="020F0502020204030204" pitchFamily="34" charset="0"/>
                <a:cs typeface="Calibri" panose="020F0502020204030204" pitchFamily="34" charset="0"/>
              </a:rPr>
              <a:t>user based collaborative filtering </a:t>
            </a:r>
            <a:r>
              <a:rPr lang="en-US" altLang="zh-CN">
                <a:latin typeface="Calibri" panose="020F0502020204030204" pitchFamily="34" charset="0"/>
                <a:cs typeface="Calibri" panose="020F0502020204030204" pitchFamily="34" charset="0"/>
              </a:rPr>
              <a:t>or </a:t>
            </a:r>
          </a:p>
          <a:p>
            <a:pPr marL="0" indent="0">
              <a:buNone/>
            </a:pPr>
            <a:r>
              <a:rPr lang="en-US" altLang="zh-CN" b="1">
                <a:latin typeface="Calibri" panose="020F0502020204030204" pitchFamily="34" charset="0"/>
                <a:cs typeface="Calibri" panose="020F0502020204030204" pitchFamily="34" charset="0"/>
              </a:rPr>
              <a:t>Item based collaborative Filtering </a:t>
            </a:r>
            <a:r>
              <a:rPr lang="en-US" altLang="zh-CN">
                <a:latin typeface="Calibri" panose="020F0502020204030204" pitchFamily="34" charset="0"/>
                <a:cs typeface="Calibri" panose="020F0502020204030204" pitchFamily="34" charset="0"/>
              </a:rPr>
              <a:t>(merchandise/service based collaborative filtering)</a:t>
            </a:r>
          </a:p>
          <a:p>
            <a:endParaRPr lang="zh-CN" altLang="en-US"/>
          </a:p>
        </p:txBody>
      </p:sp>
    </p:spTree>
    <p:extLst>
      <p:ext uri="{BB962C8B-B14F-4D97-AF65-F5344CB8AC3E}">
        <p14:creationId xmlns:p14="http://schemas.microsoft.com/office/powerpoint/2010/main" val="11184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03064-8C86-4EEF-B985-8B6CE5871D5A}"/>
              </a:ext>
            </a:extLst>
          </p:cNvPr>
          <p:cNvSpPr>
            <a:spLocks noGrp="1"/>
          </p:cNvSpPr>
          <p:nvPr>
            <p:ph type="title"/>
          </p:nvPr>
        </p:nvSpPr>
        <p:spPr>
          <a:xfrm>
            <a:off x="968828" y="0"/>
            <a:ext cx="10515600" cy="1325563"/>
          </a:xfrm>
        </p:spPr>
        <p:txBody>
          <a:bodyPr>
            <a:normAutofit/>
          </a:bodyPr>
          <a:lstStyle/>
          <a:p>
            <a:pPr algn="ctr"/>
            <a:r>
              <a:rPr lang="en-US" altLang="zh-CN">
                <a:latin typeface="+mn-lt"/>
                <a:cs typeface="Arial" panose="020B0604020202020204" pitchFamily="34" charset="0"/>
              </a:rPr>
              <a:t>User based collaborative filtering</a:t>
            </a:r>
            <a:endParaRPr lang="zh-CN" altLang="en-US">
              <a:latin typeface="+mn-lt"/>
              <a:cs typeface="Arial" panose="020B0604020202020204" pitchFamily="34" charset="0"/>
            </a:endParaRPr>
          </a:p>
        </p:txBody>
      </p:sp>
      <p:sp>
        <p:nvSpPr>
          <p:cNvPr id="3" name="内容占位符 2">
            <a:extLst>
              <a:ext uri="{FF2B5EF4-FFF2-40B4-BE49-F238E27FC236}">
                <a16:creationId xmlns:a16="http://schemas.microsoft.com/office/drawing/2014/main" id="{A3722DCA-AD57-4107-8597-7A9B22C22F18}"/>
              </a:ext>
            </a:extLst>
          </p:cNvPr>
          <p:cNvSpPr>
            <a:spLocks noGrp="1"/>
          </p:cNvSpPr>
          <p:nvPr>
            <p:ph idx="1"/>
          </p:nvPr>
        </p:nvSpPr>
        <p:spPr>
          <a:xfrm>
            <a:off x="968828" y="1531710"/>
            <a:ext cx="10515600" cy="4351338"/>
          </a:xfrm>
        </p:spPr>
        <p:txBody>
          <a:bodyPr vert="horz" lIns="91440" tIns="45720" rIns="91440" bIns="45720" rtlCol="0" anchor="t">
            <a:normAutofit/>
          </a:bodyPr>
          <a:lstStyle/>
          <a:p>
            <a:r>
              <a:rPr lang="en-US" altLang="zh-CN">
                <a:latin typeface="Calibri"/>
                <a:ea typeface="等线"/>
                <a:cs typeface="Calibri"/>
              </a:rPr>
              <a:t>User based collaborative filtering discovers users’ preferences from their history of behaviors (like purchase, comments and favorites). A relationship is then established among customers with similar preferences for merchandises or services. Similar items will be recommended to users in the same group. </a:t>
            </a:r>
            <a:endParaRPr lang="en-US" altLang="zh-CN">
              <a:latin typeface="Calibri" panose="020F0502020204030204" pitchFamily="34" charset="0"/>
              <a:cs typeface="Calibri" panose="020F0502020204030204" pitchFamily="34" charset="0"/>
            </a:endParaRPr>
          </a:p>
          <a:p>
            <a:endParaRPr lang="en-US" altLang="zh-CN">
              <a:latin typeface="Calibri" panose="020F0502020204030204" pitchFamily="34" charset="0"/>
              <a:cs typeface="Calibri" panose="020F0502020204030204" pitchFamily="34" charset="0"/>
            </a:endParaRPr>
          </a:p>
          <a:p>
            <a:r>
              <a:rPr lang="en-US" altLang="zh-CN">
                <a:latin typeface="Calibri"/>
                <a:ea typeface="等线"/>
                <a:cs typeface="Calibri"/>
              </a:rPr>
              <a:t>A simple scenario is for an online bookstore, if users A and B purchased the same books, and both gave those book 5 star rating, then they will be grouped into the same user group. Then what A reads or buys could be recommended to B as well. </a:t>
            </a:r>
            <a:endParaRPr lang="en-US" altLang="zh-CN">
              <a:latin typeface="Calibri" panose="020F0502020204030204" pitchFamily="34" charset="0"/>
              <a:ea typeface="等线"/>
              <a:cs typeface="Calibri" panose="020F0502020204030204" pitchFamily="34" charset="0"/>
            </a:endParaRPr>
          </a:p>
          <a:p>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708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9BEA3-1FB4-4B11-B29D-39BECFE26095}"/>
              </a:ext>
            </a:extLst>
          </p:cNvPr>
          <p:cNvSpPr>
            <a:spLocks noGrp="1"/>
          </p:cNvSpPr>
          <p:nvPr>
            <p:ph type="title"/>
          </p:nvPr>
        </p:nvSpPr>
        <p:spPr>
          <a:xfrm>
            <a:off x="838199" y="0"/>
            <a:ext cx="10515600" cy="1325563"/>
          </a:xfrm>
        </p:spPr>
        <p:txBody>
          <a:bodyPr>
            <a:normAutofit/>
          </a:bodyPr>
          <a:lstStyle/>
          <a:p>
            <a:pPr algn="ctr"/>
            <a:r>
              <a:rPr lang="en-US" altLang="zh-CN">
                <a:latin typeface="+mn-lt"/>
                <a:cs typeface="Arial" panose="020B0604020202020204" pitchFamily="34" charset="0"/>
              </a:rPr>
              <a:t>User based CF</a:t>
            </a:r>
            <a:endParaRPr lang="zh-CN" altLang="en-US">
              <a:latin typeface="+mn-lt"/>
              <a:cs typeface="Arial" panose="020B0604020202020204" pitchFamily="34" charset="0"/>
            </a:endParaRPr>
          </a:p>
        </p:txBody>
      </p:sp>
      <p:pic>
        <p:nvPicPr>
          <p:cNvPr id="4" name="内容占位符 3">
            <a:extLst>
              <a:ext uri="{FF2B5EF4-FFF2-40B4-BE49-F238E27FC236}">
                <a16:creationId xmlns:a16="http://schemas.microsoft.com/office/drawing/2014/main" id="{96B8AD0C-0527-433B-800C-5AF75E83563D}"/>
              </a:ext>
            </a:extLst>
          </p:cNvPr>
          <p:cNvPicPr>
            <a:picLocks noGrp="1" noChangeAspect="1"/>
          </p:cNvPicPr>
          <p:nvPr>
            <p:ph idx="1"/>
          </p:nvPr>
        </p:nvPicPr>
        <p:blipFill>
          <a:blip r:embed="rId3"/>
          <a:stretch>
            <a:fillRect/>
          </a:stretch>
        </p:blipFill>
        <p:spPr>
          <a:xfrm>
            <a:off x="2278542" y="1439864"/>
            <a:ext cx="7634914" cy="5167312"/>
          </a:xfrm>
          <a:prstGeom prst="rect">
            <a:avLst/>
          </a:prstGeom>
        </p:spPr>
      </p:pic>
    </p:spTree>
    <p:extLst>
      <p:ext uri="{BB962C8B-B14F-4D97-AF65-F5344CB8AC3E}">
        <p14:creationId xmlns:p14="http://schemas.microsoft.com/office/powerpoint/2010/main" val="340547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80BE5-261E-47C2-8F62-E88A3A25459D}"/>
              </a:ext>
            </a:extLst>
          </p:cNvPr>
          <p:cNvSpPr>
            <a:spLocks noGrp="1"/>
          </p:cNvSpPr>
          <p:nvPr>
            <p:ph type="title"/>
          </p:nvPr>
        </p:nvSpPr>
        <p:spPr>
          <a:xfrm>
            <a:off x="881495" y="1443"/>
            <a:ext cx="10515600" cy="1325563"/>
          </a:xfrm>
        </p:spPr>
        <p:txBody>
          <a:bodyPr>
            <a:normAutofit/>
          </a:bodyPr>
          <a:lstStyle/>
          <a:p>
            <a:pPr algn="ctr"/>
            <a:r>
              <a:rPr lang="en-US" altLang="zh-CN">
                <a:effectLst/>
                <a:latin typeface="+mn-lt"/>
                <a:ea typeface="等线"/>
                <a:cs typeface="Arial"/>
              </a:rPr>
              <a:t>How to identify users in the same group</a:t>
            </a:r>
            <a:endParaRPr lang="zh-CN" altLang="zh-CN" sz="2000">
              <a:latin typeface="Calibri"/>
              <a:ea typeface="等线"/>
              <a:cs typeface="Arial"/>
            </a:endParaRPr>
          </a:p>
        </p:txBody>
      </p:sp>
      <p:graphicFrame>
        <p:nvGraphicFramePr>
          <p:cNvPr id="5" name="表格 4">
            <a:extLst>
              <a:ext uri="{FF2B5EF4-FFF2-40B4-BE49-F238E27FC236}">
                <a16:creationId xmlns:a16="http://schemas.microsoft.com/office/drawing/2014/main" id="{D0C5DF36-706B-49EA-8B58-A0E04101B659}"/>
              </a:ext>
            </a:extLst>
          </p:cNvPr>
          <p:cNvGraphicFramePr>
            <a:graphicFrameLocks noGrp="1"/>
          </p:cNvGraphicFramePr>
          <p:nvPr/>
        </p:nvGraphicFramePr>
        <p:xfrm>
          <a:off x="3361266" y="1690688"/>
          <a:ext cx="5748867" cy="4364046"/>
        </p:xfrm>
        <a:graphic>
          <a:graphicData uri="http://schemas.openxmlformats.org/drawingml/2006/table">
            <a:tbl>
              <a:tblPr/>
              <a:tblGrid>
                <a:gridCol w="1916289">
                  <a:extLst>
                    <a:ext uri="{9D8B030D-6E8A-4147-A177-3AD203B41FA5}">
                      <a16:colId xmlns:a16="http://schemas.microsoft.com/office/drawing/2014/main" val="4109247830"/>
                    </a:ext>
                  </a:extLst>
                </a:gridCol>
                <a:gridCol w="1916289">
                  <a:extLst>
                    <a:ext uri="{9D8B030D-6E8A-4147-A177-3AD203B41FA5}">
                      <a16:colId xmlns:a16="http://schemas.microsoft.com/office/drawing/2014/main" val="3380966937"/>
                    </a:ext>
                  </a:extLst>
                </a:gridCol>
                <a:gridCol w="1916289">
                  <a:extLst>
                    <a:ext uri="{9D8B030D-6E8A-4147-A177-3AD203B41FA5}">
                      <a16:colId xmlns:a16="http://schemas.microsoft.com/office/drawing/2014/main" val="2938663550"/>
                    </a:ext>
                  </a:extLst>
                </a:gridCol>
              </a:tblGrid>
              <a:tr h="865285">
                <a:tc>
                  <a:txBody>
                    <a:bodyPr/>
                    <a:lstStyle/>
                    <a:p>
                      <a:pPr algn="ctr" fontAlgn="ctr"/>
                      <a:r>
                        <a:rPr lang="en-US" sz="3600" b="1"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6.5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8853775"/>
                  </a:ext>
                </a:extLst>
              </a:tr>
              <a:tr h="865285">
                <a:tc>
                  <a:txBody>
                    <a:bodyPr/>
                    <a:lstStyle/>
                    <a:p>
                      <a:pPr algn="ctr" fontAlgn="ctr"/>
                      <a:r>
                        <a:rPr lang="en-US" sz="3600" b="1"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2.6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1845479"/>
                  </a:ext>
                </a:extLst>
              </a:tr>
              <a:tr h="865285">
                <a:tc>
                  <a:txBody>
                    <a:bodyPr/>
                    <a:lstStyle/>
                    <a:p>
                      <a:pPr algn="ctr" fontAlgn="ctr"/>
                      <a:r>
                        <a:rPr lang="en-US" sz="3600" b="1"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6.3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659996"/>
                  </a:ext>
                </a:extLst>
              </a:tr>
              <a:tr h="865285">
                <a:tc>
                  <a:txBody>
                    <a:bodyPr/>
                    <a:lstStyle/>
                    <a:p>
                      <a:pPr algn="ctr" fontAlgn="ctr"/>
                      <a:r>
                        <a:rPr lang="en-US" sz="3600" b="1"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5.8</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010625"/>
                  </a:ext>
                </a:extLst>
              </a:tr>
              <a:tr h="902906">
                <a:tc>
                  <a:txBody>
                    <a:bodyPr/>
                    <a:lstStyle/>
                    <a:p>
                      <a:pPr algn="ctr" fontAlgn="ctr"/>
                      <a:r>
                        <a:rPr lang="en-US" sz="3600" b="1" i="0" u="none" strike="noStrike">
                          <a:solidFill>
                            <a:srgbClr val="000000"/>
                          </a:solidFill>
                          <a:effectLst/>
                          <a:latin typeface="等线" panose="02010600030101010101" pitchFamily="2" charset="-122"/>
                          <a:ea typeface="等线" panose="02010600030101010101" pitchFamily="2" charset="-122"/>
                        </a:rPr>
                        <a:t>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3600" b="1" i="0" u="none" strike="noStrike">
                          <a:solidFill>
                            <a:srgbClr val="000000"/>
                          </a:solidFill>
                          <a:effectLst/>
                          <a:latin typeface="等线" panose="02010600030101010101" pitchFamily="2" charset="-122"/>
                          <a:ea typeface="等线" panose="02010600030101010101" pitchFamily="2" charset="-122"/>
                        </a:rPr>
                        <a:t>3.1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623616"/>
                  </a:ext>
                </a:extLst>
              </a:tr>
            </a:tbl>
          </a:graphicData>
        </a:graphic>
      </p:graphicFrame>
    </p:spTree>
    <p:extLst>
      <p:ext uri="{BB962C8B-B14F-4D97-AF65-F5344CB8AC3E}">
        <p14:creationId xmlns:p14="http://schemas.microsoft.com/office/powerpoint/2010/main" val="2047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59DE0-3624-4B9C-AF93-FB6CCDCAABEF}"/>
              </a:ext>
            </a:extLst>
          </p:cNvPr>
          <p:cNvSpPr>
            <a:spLocks noGrp="1"/>
          </p:cNvSpPr>
          <p:nvPr>
            <p:ph type="title"/>
          </p:nvPr>
        </p:nvSpPr>
        <p:spPr>
          <a:xfrm>
            <a:off x="838200" y="-72232"/>
            <a:ext cx="10515600" cy="1325563"/>
          </a:xfrm>
        </p:spPr>
        <p:txBody>
          <a:bodyPr>
            <a:normAutofit/>
          </a:bodyPr>
          <a:lstStyle/>
          <a:p>
            <a:pPr algn="ctr"/>
            <a:r>
              <a:rPr lang="en-US" altLang="zh-CN" sz="4000">
                <a:latin typeface="Calibri" panose="020F0502020204030204" pitchFamily="34" charset="0"/>
                <a:cs typeface="Calibri" panose="020F0502020204030204" pitchFamily="34" charset="0"/>
              </a:rPr>
              <a:t>Method 1: Plotting in scatter-plot</a:t>
            </a:r>
            <a:endParaRPr lang="zh-CN" altLang="en-US" sz="400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D455A05C-3A19-462C-9651-F9776B5A20DD}"/>
              </a:ext>
            </a:extLst>
          </p:cNvPr>
          <p:cNvSpPr txBox="1"/>
          <p:nvPr/>
        </p:nvSpPr>
        <p:spPr>
          <a:xfrm>
            <a:off x="0" y="5770742"/>
            <a:ext cx="11767762" cy="532903"/>
          </a:xfrm>
          <a:prstGeom prst="rect">
            <a:avLst/>
          </a:prstGeom>
          <a:noFill/>
        </p:spPr>
        <p:txBody>
          <a:bodyPr wrap="square">
            <a:spAutoFit/>
          </a:bodyPr>
          <a:lstStyle/>
          <a:p>
            <a:pPr marL="228600" indent="266700">
              <a:lnSpc>
                <a:spcPct val="107000"/>
              </a:lnSpc>
              <a:spcAft>
                <a:spcPts val="800"/>
              </a:spcAft>
            </a:pPr>
            <a:r>
              <a:rPr lang="en-US" altLang="zh-CN" sz="2800">
                <a:effectLst/>
                <a:latin typeface="Calibri" panose="020F0502020204030204" pitchFamily="34" charset="0"/>
                <a:ea typeface="等线" panose="02010600030101010101" pitchFamily="2" charset="-122"/>
                <a:cs typeface="Calibri" panose="020F0502020204030204" pitchFamily="34" charset="0"/>
              </a:rPr>
              <a:t>It could be easily seen that A,C,D are close while E and B are close. </a:t>
            </a:r>
            <a:endParaRPr lang="zh-CN" altLang="zh-CN" sz="2800">
              <a:effectLst/>
              <a:latin typeface="Calibri" panose="020F0502020204030204" pitchFamily="34" charset="0"/>
              <a:ea typeface="等线" panose="02010600030101010101" pitchFamily="2" charset="-122"/>
              <a:cs typeface="Calibri" panose="020F0502020204030204" pitchFamily="34" charset="0"/>
            </a:endParaRPr>
          </a:p>
        </p:txBody>
      </p:sp>
      <p:pic>
        <p:nvPicPr>
          <p:cNvPr id="12" name="图片 11">
            <a:extLst>
              <a:ext uri="{FF2B5EF4-FFF2-40B4-BE49-F238E27FC236}">
                <a16:creationId xmlns:a16="http://schemas.microsoft.com/office/drawing/2014/main" id="{6FFC3FD5-F019-4C38-8AC6-5EA9F8D69382}"/>
              </a:ext>
            </a:extLst>
          </p:cNvPr>
          <p:cNvPicPr>
            <a:picLocks noChangeAspect="1"/>
          </p:cNvPicPr>
          <p:nvPr/>
        </p:nvPicPr>
        <p:blipFill>
          <a:blip r:embed="rId3"/>
          <a:stretch>
            <a:fillRect/>
          </a:stretch>
        </p:blipFill>
        <p:spPr>
          <a:xfrm>
            <a:off x="2410458" y="945213"/>
            <a:ext cx="7371084" cy="4725171"/>
          </a:xfrm>
          <a:prstGeom prst="rect">
            <a:avLst/>
          </a:prstGeom>
        </p:spPr>
      </p:pic>
    </p:spTree>
    <p:extLst>
      <p:ext uri="{BB962C8B-B14F-4D97-AF65-F5344CB8AC3E}">
        <p14:creationId xmlns:p14="http://schemas.microsoft.com/office/powerpoint/2010/main" val="3248725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19E8-7D96-449E-9523-AB56DF830EE2}"/>
              </a:ext>
            </a:extLst>
          </p:cNvPr>
          <p:cNvSpPr>
            <a:spLocks noGrp="1"/>
          </p:cNvSpPr>
          <p:nvPr>
            <p:ph type="title"/>
          </p:nvPr>
        </p:nvSpPr>
        <p:spPr>
          <a:xfrm>
            <a:off x="838200" y="78261"/>
            <a:ext cx="10515600" cy="1325563"/>
          </a:xfrm>
        </p:spPr>
        <p:txBody>
          <a:bodyPr>
            <a:normAutofit fontScale="90000"/>
          </a:bodyPr>
          <a:lstStyle/>
          <a:p>
            <a:pPr algn="ctr"/>
            <a:r>
              <a:rPr lang="en-US" altLang="zh-CN" sz="4900">
                <a:effectLst/>
                <a:latin typeface="Calibri"/>
                <a:ea typeface="等线"/>
                <a:cs typeface="Calibri"/>
              </a:rPr>
              <a:t>Method 2: Euclidean distance</a:t>
            </a:r>
            <a:br>
              <a:rPr lang="zh-CN" altLang="zh-CN" sz="1800">
                <a:effectLst/>
                <a:latin typeface="Calibri" panose="020F0502020204030204" pitchFamily="34" charset="0"/>
                <a:ea typeface="等线" panose="02010600030101010101" pitchFamily="2" charset="-122"/>
                <a:cs typeface="Calibri" panose="020F0502020204030204" pitchFamily="34" charset="0"/>
              </a:rPr>
            </a:br>
            <a:endParaRPr lang="zh-CN" altLang="en-US">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0A134708-2AC8-4021-82E6-83BD17D356A1}"/>
              </a:ext>
            </a:extLst>
          </p:cNvPr>
          <p:cNvSpPr txBox="1"/>
          <p:nvPr/>
        </p:nvSpPr>
        <p:spPr>
          <a:xfrm>
            <a:off x="369480" y="913369"/>
            <a:ext cx="11368863" cy="993926"/>
          </a:xfrm>
          <a:prstGeom prst="rect">
            <a:avLst/>
          </a:prstGeom>
          <a:noFill/>
        </p:spPr>
        <p:txBody>
          <a:bodyPr wrap="square">
            <a:spAutoFit/>
          </a:bodyPr>
          <a:lstStyle/>
          <a:p>
            <a:pPr marL="228600" indent="266700">
              <a:lnSpc>
                <a:spcPct val="107000"/>
              </a:lnSpc>
              <a:spcAft>
                <a:spcPts val="800"/>
              </a:spcAft>
            </a:pPr>
            <a:r>
              <a:rPr lang="en-US" altLang="zh-CN" sz="2800">
                <a:effectLst/>
                <a:latin typeface="Calibri" panose="020F0502020204030204" pitchFamily="34" charset="0"/>
                <a:ea typeface="等线" panose="02010600030101010101" pitchFamily="2" charset="-122"/>
                <a:cs typeface="Calibri" panose="020F0502020204030204" pitchFamily="34" charset="0"/>
              </a:rPr>
              <a:t>It uses the distance between users on the scatter plots to rate the relationships between users. </a:t>
            </a:r>
            <a:endParaRPr lang="zh-CN" altLang="zh-CN" sz="2800">
              <a:effectLst/>
              <a:latin typeface="Calibri" panose="020F0502020204030204" pitchFamily="34" charset="0"/>
              <a:ea typeface="等线" panose="02010600030101010101" pitchFamily="2" charset="-122"/>
              <a:cs typeface="Calibri" panose="020F0502020204030204" pitchFamily="34" charset="0"/>
            </a:endParaRPr>
          </a:p>
        </p:txBody>
      </p:sp>
      <p:sp>
        <p:nvSpPr>
          <p:cNvPr id="8" name="文本框 7">
            <a:extLst>
              <a:ext uri="{FF2B5EF4-FFF2-40B4-BE49-F238E27FC236}">
                <a16:creationId xmlns:a16="http://schemas.microsoft.com/office/drawing/2014/main" id="{B6E5143D-63EB-498C-A63E-D2599240776B}"/>
              </a:ext>
            </a:extLst>
          </p:cNvPr>
          <p:cNvSpPr txBox="1"/>
          <p:nvPr/>
        </p:nvSpPr>
        <p:spPr>
          <a:xfrm>
            <a:off x="240851" y="5827673"/>
            <a:ext cx="11626120" cy="993926"/>
          </a:xfrm>
          <a:prstGeom prst="rect">
            <a:avLst/>
          </a:prstGeom>
          <a:noFill/>
        </p:spPr>
        <p:txBody>
          <a:bodyPr wrap="square">
            <a:spAutoFit/>
          </a:bodyPr>
          <a:lstStyle/>
          <a:p>
            <a:pPr marL="228600" indent="266700">
              <a:lnSpc>
                <a:spcPct val="107000"/>
              </a:lnSpc>
              <a:spcAft>
                <a:spcPts val="800"/>
              </a:spcAft>
            </a:pPr>
            <a:r>
              <a:rPr lang="en-US" altLang="zh-CN" sz="2800">
                <a:effectLst/>
                <a:latin typeface="Calibri" panose="020F0502020204030204" pitchFamily="34" charset="0"/>
                <a:ea typeface="等线" panose="02010600030101010101" pitchFamily="2" charset="-122"/>
                <a:cs typeface="Calibri" panose="020F0502020204030204" pitchFamily="34" charset="0"/>
              </a:rPr>
              <a:t>The green ones are grouped together customers. The result matches the discovery from the scatter plot. </a:t>
            </a:r>
            <a:endParaRPr lang="zh-CN" altLang="zh-CN" sz="2800">
              <a:effectLst/>
              <a:latin typeface="Calibri" panose="020F0502020204030204" pitchFamily="34" charset="0"/>
              <a:ea typeface="等线" panose="02010600030101010101" pitchFamily="2" charset="-122"/>
              <a:cs typeface="Calibri" panose="020F0502020204030204" pitchFamily="34" charset="0"/>
            </a:endParaRPr>
          </a:p>
        </p:txBody>
      </p:sp>
      <p:graphicFrame>
        <p:nvGraphicFramePr>
          <p:cNvPr id="7" name="表格 6">
            <a:extLst>
              <a:ext uri="{FF2B5EF4-FFF2-40B4-BE49-F238E27FC236}">
                <a16:creationId xmlns:a16="http://schemas.microsoft.com/office/drawing/2014/main" id="{A78C195C-D667-47D9-AF4C-B9CC272F3F0F}"/>
              </a:ext>
            </a:extLst>
          </p:cNvPr>
          <p:cNvGraphicFramePr>
            <a:graphicFrameLocks noGrp="1"/>
          </p:cNvGraphicFramePr>
          <p:nvPr/>
        </p:nvGraphicFramePr>
        <p:xfrm>
          <a:off x="3268133" y="1930776"/>
          <a:ext cx="6231470" cy="3855892"/>
        </p:xfrm>
        <a:graphic>
          <a:graphicData uri="http://schemas.openxmlformats.org/drawingml/2006/table">
            <a:tbl>
              <a:tblPr/>
              <a:tblGrid>
                <a:gridCol w="1246294">
                  <a:extLst>
                    <a:ext uri="{9D8B030D-6E8A-4147-A177-3AD203B41FA5}">
                      <a16:colId xmlns:a16="http://schemas.microsoft.com/office/drawing/2014/main" val="720161522"/>
                    </a:ext>
                  </a:extLst>
                </a:gridCol>
                <a:gridCol w="1246294">
                  <a:extLst>
                    <a:ext uri="{9D8B030D-6E8A-4147-A177-3AD203B41FA5}">
                      <a16:colId xmlns:a16="http://schemas.microsoft.com/office/drawing/2014/main" val="1303657216"/>
                    </a:ext>
                  </a:extLst>
                </a:gridCol>
                <a:gridCol w="1246294">
                  <a:extLst>
                    <a:ext uri="{9D8B030D-6E8A-4147-A177-3AD203B41FA5}">
                      <a16:colId xmlns:a16="http://schemas.microsoft.com/office/drawing/2014/main" val="3601518004"/>
                    </a:ext>
                  </a:extLst>
                </a:gridCol>
                <a:gridCol w="1246294">
                  <a:extLst>
                    <a:ext uri="{9D8B030D-6E8A-4147-A177-3AD203B41FA5}">
                      <a16:colId xmlns:a16="http://schemas.microsoft.com/office/drawing/2014/main" val="1141387996"/>
                    </a:ext>
                  </a:extLst>
                </a:gridCol>
                <a:gridCol w="1246294">
                  <a:extLst>
                    <a:ext uri="{9D8B030D-6E8A-4147-A177-3AD203B41FA5}">
                      <a16:colId xmlns:a16="http://schemas.microsoft.com/office/drawing/2014/main" val="2126982049"/>
                    </a:ext>
                  </a:extLst>
                </a:gridCol>
              </a:tblGrid>
              <a:tr h="382265">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4.63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0.18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827895787"/>
                  </a:ext>
                </a:extLst>
              </a:tr>
              <a:tr h="382265">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0.36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0.73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658243526"/>
                  </a:ext>
                </a:extLst>
              </a:tr>
              <a:tr h="382265">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0.71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0.59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67682793"/>
                  </a:ext>
                </a:extLst>
              </a:tr>
              <a:tr h="382265">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3.89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0.20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955"/>
                    </a:solidFill>
                  </a:tcPr>
                </a:tc>
                <a:extLst>
                  <a:ext uri="{0D108BD9-81ED-4DB2-BD59-A6C34878D82A}">
                    <a16:rowId xmlns:a16="http://schemas.microsoft.com/office/drawing/2014/main" val="1749651625"/>
                  </a:ext>
                </a:extLst>
              </a:tr>
              <a:tr h="398886">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4.30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0.19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3300"/>
                    </a:solidFill>
                  </a:tcPr>
                </a:tc>
                <a:extLst>
                  <a:ext uri="{0D108BD9-81ED-4DB2-BD59-A6C34878D82A}">
                    <a16:rowId xmlns:a16="http://schemas.microsoft.com/office/drawing/2014/main" val="276700232"/>
                  </a:ext>
                </a:extLst>
              </a:tr>
              <a:tr h="382265">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4.00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0.20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955"/>
                    </a:solidFill>
                  </a:tcPr>
                </a:tc>
                <a:extLst>
                  <a:ext uri="{0D108BD9-81ED-4DB2-BD59-A6C34878D82A}">
                    <a16:rowId xmlns:a16="http://schemas.microsoft.com/office/drawing/2014/main" val="3147372320"/>
                  </a:ext>
                </a:extLst>
              </a:tr>
              <a:tr h="382265">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0.78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0.56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992027433"/>
                  </a:ext>
                </a:extLst>
              </a:tr>
              <a:tr h="382265">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0.54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0.65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415806617"/>
                  </a:ext>
                </a:extLst>
              </a:tr>
              <a:tr h="382265">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3.58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0.22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B36E"/>
                    </a:solidFill>
                  </a:tcPr>
                </a:tc>
                <a:extLst>
                  <a:ext uri="{0D108BD9-81ED-4DB2-BD59-A6C34878D82A}">
                    <a16:rowId xmlns:a16="http://schemas.microsoft.com/office/drawing/2014/main" val="4272436488"/>
                  </a:ext>
                </a:extLst>
              </a:tr>
              <a:tr h="398886">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等线" panose="02010600030101010101" pitchFamily="2" charset="-122"/>
                          <a:ea typeface="等线" panose="02010600030101010101" pitchFamily="2" charset="-122"/>
                        </a:rPr>
                        <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3.24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effectLst/>
                          <a:latin typeface="等线" panose="02010600030101010101" pitchFamily="2" charset="-122"/>
                          <a:ea typeface="等线" panose="02010600030101010101" pitchFamily="2" charset="-122"/>
                        </a:rPr>
                        <a:t>0.24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662279697"/>
                  </a:ext>
                </a:extLst>
              </a:tr>
            </a:tbl>
          </a:graphicData>
        </a:graphic>
      </p:graphicFrame>
    </p:spTree>
    <p:extLst>
      <p:ext uri="{BB962C8B-B14F-4D97-AF65-F5344CB8AC3E}">
        <p14:creationId xmlns:p14="http://schemas.microsoft.com/office/powerpoint/2010/main" val="1402826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F5460-244A-4B9F-845A-B391D8B7C39D}"/>
              </a:ext>
            </a:extLst>
          </p:cNvPr>
          <p:cNvSpPr>
            <a:spLocks noGrp="1"/>
          </p:cNvSpPr>
          <p:nvPr>
            <p:ph type="title"/>
          </p:nvPr>
        </p:nvSpPr>
        <p:spPr>
          <a:xfrm>
            <a:off x="685800" y="-28938"/>
            <a:ext cx="10515600" cy="1325563"/>
          </a:xfrm>
        </p:spPr>
        <p:txBody>
          <a:bodyPr/>
          <a:lstStyle/>
          <a:p>
            <a:pPr algn="ctr"/>
            <a:r>
              <a:rPr lang="en-US" altLang="zh-CN">
                <a:latin typeface="Calibri" panose="020F0502020204030204" pitchFamily="34" charset="0"/>
                <a:cs typeface="Calibri" panose="020F0502020204030204" pitchFamily="34" charset="0"/>
              </a:rPr>
              <a:t>Method 3: Pearson relativity judgement</a:t>
            </a:r>
            <a:endParaRPr lang="zh-CN" altLang="en-US">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18CD1C-E2A6-4B42-B748-DCC9E81EF02B}"/>
              </a:ext>
            </a:extLst>
          </p:cNvPr>
          <p:cNvSpPr>
            <a:spLocks noGrp="1"/>
          </p:cNvSpPr>
          <p:nvPr>
            <p:ph idx="1"/>
          </p:nvPr>
        </p:nvSpPr>
        <p:spPr>
          <a:xfrm>
            <a:off x="666750" y="1253331"/>
            <a:ext cx="10515600" cy="4351338"/>
          </a:xfrm>
        </p:spPr>
        <p:txBody>
          <a:bodyPr>
            <a:normAutofit/>
          </a:bodyPr>
          <a:lstStyle/>
          <a:p>
            <a:r>
              <a:rPr lang="en-US" altLang="zh-CN" sz="2400">
                <a:latin typeface="Calibri" panose="020F0502020204030204" pitchFamily="34" charset="0"/>
                <a:cs typeface="Calibri" panose="020F0502020204030204" pitchFamily="34" charset="0"/>
              </a:rPr>
              <a:t>It could deal with more complicated situations:</a:t>
            </a:r>
          </a:p>
          <a:p>
            <a:r>
              <a:rPr lang="en-US" altLang="zh-CN" sz="2400">
                <a:latin typeface="Calibri" panose="020F0502020204030204" pitchFamily="34" charset="0"/>
                <a:cs typeface="Calibri" panose="020F0502020204030204" pitchFamily="34" charset="0"/>
              </a:rPr>
              <a:t>Pearson Correlation Coefficient</a:t>
            </a:r>
            <a:endParaRPr lang="zh-CN" altLang="en-US" sz="2400">
              <a:latin typeface="Calibri" panose="020F0502020204030204" pitchFamily="34" charset="0"/>
              <a:cs typeface="Calibri" panose="020F0502020204030204" pitchFamily="34" charset="0"/>
            </a:endParaRPr>
          </a:p>
        </p:txBody>
      </p:sp>
      <p:graphicFrame>
        <p:nvGraphicFramePr>
          <p:cNvPr id="7" name="表格 6">
            <a:extLst>
              <a:ext uri="{FF2B5EF4-FFF2-40B4-BE49-F238E27FC236}">
                <a16:creationId xmlns:a16="http://schemas.microsoft.com/office/drawing/2014/main" id="{22D62B17-A982-49FA-8D18-DA3E9AA528AC}"/>
              </a:ext>
            </a:extLst>
          </p:cNvPr>
          <p:cNvGraphicFramePr>
            <a:graphicFrameLocks noGrp="1"/>
          </p:cNvGraphicFramePr>
          <p:nvPr/>
        </p:nvGraphicFramePr>
        <p:xfrm>
          <a:off x="1009650" y="3887718"/>
          <a:ext cx="7066926" cy="2621085"/>
        </p:xfrm>
        <a:graphic>
          <a:graphicData uri="http://schemas.openxmlformats.org/drawingml/2006/table">
            <a:tbl>
              <a:tblPr/>
              <a:tblGrid>
                <a:gridCol w="1177821">
                  <a:extLst>
                    <a:ext uri="{9D8B030D-6E8A-4147-A177-3AD203B41FA5}">
                      <a16:colId xmlns:a16="http://schemas.microsoft.com/office/drawing/2014/main" val="542971051"/>
                    </a:ext>
                  </a:extLst>
                </a:gridCol>
                <a:gridCol w="1177821">
                  <a:extLst>
                    <a:ext uri="{9D8B030D-6E8A-4147-A177-3AD203B41FA5}">
                      <a16:colId xmlns:a16="http://schemas.microsoft.com/office/drawing/2014/main" val="2396355364"/>
                    </a:ext>
                  </a:extLst>
                </a:gridCol>
                <a:gridCol w="1177821">
                  <a:extLst>
                    <a:ext uri="{9D8B030D-6E8A-4147-A177-3AD203B41FA5}">
                      <a16:colId xmlns:a16="http://schemas.microsoft.com/office/drawing/2014/main" val="2526171610"/>
                    </a:ext>
                  </a:extLst>
                </a:gridCol>
                <a:gridCol w="1177821">
                  <a:extLst>
                    <a:ext uri="{9D8B030D-6E8A-4147-A177-3AD203B41FA5}">
                      <a16:colId xmlns:a16="http://schemas.microsoft.com/office/drawing/2014/main" val="1338087067"/>
                    </a:ext>
                  </a:extLst>
                </a:gridCol>
                <a:gridCol w="1177821">
                  <a:extLst>
                    <a:ext uri="{9D8B030D-6E8A-4147-A177-3AD203B41FA5}">
                      <a16:colId xmlns:a16="http://schemas.microsoft.com/office/drawing/2014/main" val="4184166189"/>
                    </a:ext>
                  </a:extLst>
                </a:gridCol>
                <a:gridCol w="1177821">
                  <a:extLst>
                    <a:ext uri="{9D8B030D-6E8A-4147-A177-3AD203B41FA5}">
                      <a16:colId xmlns:a16="http://schemas.microsoft.com/office/drawing/2014/main" val="3767420538"/>
                    </a:ext>
                  </a:extLst>
                </a:gridCol>
              </a:tblGrid>
              <a:tr h="519698">
                <a:tc>
                  <a:txBody>
                    <a:bodyPr/>
                    <a:lstStyle/>
                    <a:p>
                      <a:pPr algn="ctr" fontAlgn="ctr"/>
                      <a:r>
                        <a:rPr lang="en-US"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4613334"/>
                  </a:ext>
                </a:extLst>
              </a:tr>
              <a:tr h="519698">
                <a:tc>
                  <a:txBody>
                    <a:bodyPr/>
                    <a:lstStyle/>
                    <a:p>
                      <a:pPr algn="ctr" fontAlgn="ctr"/>
                      <a:r>
                        <a:rPr lang="en-US"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B</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7809313"/>
                  </a:ext>
                </a:extLst>
              </a:tr>
              <a:tr h="519698">
                <a:tc>
                  <a:txBody>
                    <a:bodyPr/>
                    <a:lstStyle/>
                    <a:p>
                      <a:pPr algn="ctr" fontAlgn="ctr"/>
                      <a:r>
                        <a:rPr lang="en-US"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C</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630769"/>
                  </a:ext>
                </a:extLst>
              </a:tr>
              <a:tr h="519698">
                <a:tc>
                  <a:txBody>
                    <a:bodyPr/>
                    <a:lstStyle/>
                    <a:p>
                      <a:pPr algn="ctr" fontAlgn="ctr"/>
                      <a:r>
                        <a:rPr lang="en-US"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D</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2.8</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3400160"/>
                  </a:ext>
                </a:extLst>
              </a:tr>
              <a:tr h="542293">
                <a:tc>
                  <a:txBody>
                    <a:bodyPr/>
                    <a:lstStyle/>
                    <a:p>
                      <a:pPr algn="ctr" fontAlgn="ctr"/>
                      <a:r>
                        <a:rPr lang="en-US"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effectLst/>
                          <a:latin typeface="arial" panose="020B0604020202020204" pitchFamily="34" charset="0"/>
                          <a:ea typeface="等线" panose="02010600030101010101" pitchFamily="2" charset="-122"/>
                          <a:cs typeface="arial" panose="020B0604020202020204" pitchFamily="34" charset="0"/>
                        </a:rPr>
                        <a:t>3.1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038751"/>
                  </a:ext>
                </a:extLst>
              </a:tr>
            </a:tbl>
          </a:graphicData>
        </a:graphic>
      </p:graphicFrame>
      <p:sp>
        <p:nvSpPr>
          <p:cNvPr id="9" name="AutoShape 2" descr="r =\frac{\sum\left(x_{i}-\bar{x}\right)\left(y_{i}-\bar{y}\right)}{\sqrt{\sum\left(x_{i}-\bar{x}\right)^{2} \sum\left(y_{i}-\bar{y}\right)^{2}}}">
            <a:extLst>
              <a:ext uri="{FF2B5EF4-FFF2-40B4-BE49-F238E27FC236}">
                <a16:creationId xmlns:a16="http://schemas.microsoft.com/office/drawing/2014/main" id="{A2351372-CA00-4A81-B8BB-A06AB6AA2C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F7621CE3-CFD0-4750-84FE-BD3AE1BECD14}"/>
              </a:ext>
            </a:extLst>
          </p:cNvPr>
          <p:cNvPicPr>
            <a:picLocks noChangeAspect="1"/>
          </p:cNvPicPr>
          <p:nvPr/>
        </p:nvPicPr>
        <p:blipFill>
          <a:blip r:embed="rId3"/>
          <a:stretch>
            <a:fillRect/>
          </a:stretch>
        </p:blipFill>
        <p:spPr>
          <a:xfrm>
            <a:off x="1009650" y="2170766"/>
            <a:ext cx="4029936" cy="1625635"/>
          </a:xfrm>
          <a:prstGeom prst="rect">
            <a:avLst/>
          </a:prstGeom>
        </p:spPr>
      </p:pic>
    </p:spTree>
    <p:extLst>
      <p:ext uri="{BB962C8B-B14F-4D97-AF65-F5344CB8AC3E}">
        <p14:creationId xmlns:p14="http://schemas.microsoft.com/office/powerpoint/2010/main" val="304747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8D3F6-5E36-443B-9014-82B309EC9828}"/>
              </a:ext>
            </a:extLst>
          </p:cNvPr>
          <p:cNvSpPr>
            <a:spLocks noGrp="1"/>
          </p:cNvSpPr>
          <p:nvPr>
            <p:ph type="title"/>
          </p:nvPr>
        </p:nvSpPr>
        <p:spPr>
          <a:xfrm>
            <a:off x="838200" y="0"/>
            <a:ext cx="10515600" cy="1325563"/>
          </a:xfrm>
        </p:spPr>
        <p:txBody>
          <a:bodyPr>
            <a:normAutofit/>
          </a:bodyPr>
          <a:lstStyle/>
          <a:p>
            <a:pPr algn="ctr"/>
            <a:r>
              <a:rPr lang="en-US" altLang="zh-CN">
                <a:latin typeface="Calibri" panose="020F0502020204030204" pitchFamily="34" charset="0"/>
                <a:cs typeface="Calibri" panose="020F0502020204030204" pitchFamily="34" charset="0"/>
              </a:rPr>
              <a:t>Relationship between X and Y</a:t>
            </a:r>
            <a:endParaRPr lang="zh-CN" altLang="en-US" sz="540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9C54543C-1E58-4ECB-8E5A-CB2C5D653486}"/>
              </a:ext>
            </a:extLst>
          </p:cNvPr>
          <p:cNvSpPr>
            <a:spLocks noGrp="1"/>
          </p:cNvSpPr>
          <p:nvPr>
            <p:ph idx="1"/>
          </p:nvPr>
        </p:nvSpPr>
        <p:spPr>
          <a:xfrm>
            <a:off x="1001486" y="1482725"/>
            <a:ext cx="10515600" cy="4351338"/>
          </a:xfrm>
        </p:spPr>
        <p:txBody>
          <a:bodyPr>
            <a:normAutofit lnSpcReduction="10000"/>
          </a:bodyPr>
          <a:lstStyle/>
          <a:p>
            <a:r>
              <a:rPr lang="en-US" altLang="zh-CN">
                <a:latin typeface="Calibri" panose="020F0502020204030204" pitchFamily="34" charset="0"/>
                <a:cs typeface="Calibri" panose="020F0502020204030204" pitchFamily="34" charset="0"/>
              </a:rPr>
              <a:t>0&lt;r&lt;1, positive relationship</a:t>
            </a:r>
          </a:p>
          <a:p>
            <a:endParaRPr lang="en-US" altLang="zh-CN">
              <a:latin typeface="Calibri" panose="020F0502020204030204" pitchFamily="34" charset="0"/>
              <a:cs typeface="Calibri" panose="020F0502020204030204" pitchFamily="34" charset="0"/>
            </a:endParaRPr>
          </a:p>
          <a:p>
            <a:r>
              <a:rPr lang="en-US" altLang="zh-CN">
                <a:latin typeface="Calibri" panose="020F0502020204030204" pitchFamily="34" charset="0"/>
                <a:cs typeface="Calibri" panose="020F0502020204030204" pitchFamily="34" charset="0"/>
              </a:rPr>
              <a:t>-1&lt;r&lt;0, negative relationship</a:t>
            </a:r>
          </a:p>
          <a:p>
            <a:endParaRPr lang="en-US" altLang="zh-CN">
              <a:latin typeface="Calibri" panose="020F0502020204030204" pitchFamily="34" charset="0"/>
              <a:cs typeface="Calibri" panose="020F0502020204030204" pitchFamily="34" charset="0"/>
            </a:endParaRPr>
          </a:p>
          <a:p>
            <a:r>
              <a:rPr lang="en-US" altLang="zh-CN">
                <a:latin typeface="Calibri" panose="020F0502020204030204" pitchFamily="34" charset="0"/>
                <a:cs typeface="Calibri" panose="020F0502020204030204" pitchFamily="34" charset="0"/>
              </a:rPr>
              <a:t>r=1, x and y are in proportion.</a:t>
            </a:r>
          </a:p>
          <a:p>
            <a:endParaRPr lang="en-US" altLang="zh-CN">
              <a:latin typeface="Calibri" panose="020F0502020204030204" pitchFamily="34" charset="0"/>
              <a:cs typeface="Calibri" panose="020F0502020204030204" pitchFamily="34" charset="0"/>
            </a:endParaRPr>
          </a:p>
          <a:p>
            <a:r>
              <a:rPr lang="en-US" altLang="zh-CN">
                <a:latin typeface="Calibri" panose="020F0502020204030204" pitchFamily="34" charset="0"/>
                <a:cs typeface="Calibri" panose="020F0502020204030204" pitchFamily="34" charset="0"/>
              </a:rPr>
              <a:t>r=-1, x and y are in negative proportion. </a:t>
            </a:r>
          </a:p>
          <a:p>
            <a:endParaRPr lang="en-US" altLang="zh-CN">
              <a:latin typeface="Calibri" panose="020F0502020204030204" pitchFamily="34" charset="0"/>
              <a:cs typeface="Calibri" panose="020F0502020204030204" pitchFamily="34" charset="0"/>
            </a:endParaRPr>
          </a:p>
          <a:p>
            <a:r>
              <a:rPr lang="en-US" altLang="zh-CN">
                <a:latin typeface="Calibri" panose="020F0502020204030204" pitchFamily="34" charset="0"/>
                <a:cs typeface="Calibri" panose="020F0502020204030204" pitchFamily="34" charset="0"/>
              </a:rPr>
              <a:t>r=0, x and y are unrelated</a:t>
            </a:r>
            <a:r>
              <a:rPr lang="en-US" altLang="zh-CN">
                <a:latin typeface="Arial" panose="020B0604020202020204" pitchFamily="34" charset="0"/>
                <a:cs typeface="Arial" panose="020B0604020202020204" pitchFamily="34" charset="0"/>
              </a:rPr>
              <a:t>. </a:t>
            </a:r>
          </a:p>
          <a:p>
            <a:endParaRPr lang="zh-CN" altLang="en-US"/>
          </a:p>
        </p:txBody>
      </p:sp>
    </p:spTree>
    <p:extLst>
      <p:ext uri="{BB962C8B-B14F-4D97-AF65-F5344CB8AC3E}">
        <p14:creationId xmlns:p14="http://schemas.microsoft.com/office/powerpoint/2010/main" val="1097312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33585-30B3-4BD7-A304-DE5094BCFE70}"/>
              </a:ext>
            </a:extLst>
          </p:cNvPr>
          <p:cNvSpPr>
            <a:spLocks noGrp="1"/>
          </p:cNvSpPr>
          <p:nvPr>
            <p:ph type="title"/>
          </p:nvPr>
        </p:nvSpPr>
        <p:spPr>
          <a:xfrm>
            <a:off x="838200" y="0"/>
            <a:ext cx="10515600" cy="1325563"/>
          </a:xfrm>
        </p:spPr>
        <p:txBody>
          <a:bodyPr>
            <a:normAutofit/>
          </a:bodyPr>
          <a:lstStyle/>
          <a:p>
            <a:pPr algn="ctr"/>
            <a:r>
              <a:rPr lang="en-US" altLang="zh-CN">
                <a:latin typeface="Calibri" panose="020F0502020204030204" pitchFamily="34" charset="0"/>
                <a:cs typeface="Calibri" panose="020F0502020204030204" pitchFamily="34" charset="0"/>
              </a:rPr>
              <a:t>Item based CF</a:t>
            </a:r>
            <a:endParaRPr lang="zh-CN" altLang="en-US">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A3F66599-FD1A-429F-BCA2-75E9BDA314A6}"/>
              </a:ext>
            </a:extLst>
          </p:cNvPr>
          <p:cNvSpPr>
            <a:spLocks noGrp="1"/>
          </p:cNvSpPr>
          <p:nvPr>
            <p:ph idx="1"/>
          </p:nvPr>
        </p:nvSpPr>
        <p:spPr/>
        <p:txBody>
          <a:bodyPr>
            <a:normAutofit/>
          </a:bodyPr>
          <a:lstStyle/>
          <a:p>
            <a:r>
              <a:rPr lang="en-US" altLang="zh-CN" sz="2400">
                <a:latin typeface="Calibri" panose="020F0502020204030204" pitchFamily="34" charset="0"/>
                <a:cs typeface="Calibri" panose="020F0502020204030204" pitchFamily="34" charset="0"/>
              </a:rPr>
              <a:t>Build UI matrix</a:t>
            </a:r>
          </a:p>
          <a:p>
            <a:endParaRPr lang="en-US" altLang="zh-CN" sz="2400">
              <a:latin typeface="Calibri" panose="020F0502020204030204" pitchFamily="34" charset="0"/>
              <a:cs typeface="Calibri" panose="020F0502020204030204" pitchFamily="34" charset="0"/>
            </a:endParaRPr>
          </a:p>
          <a:p>
            <a:r>
              <a:rPr lang="en-US" altLang="zh-CN" sz="2400">
                <a:latin typeface="Calibri" panose="020F0502020204030204" pitchFamily="34" charset="0"/>
                <a:cs typeface="Calibri" panose="020F0502020204030204" pitchFamily="34" charset="0"/>
              </a:rPr>
              <a:t>Compute the similarities </a:t>
            </a:r>
            <a:r>
              <a:rPr lang="en-US" altLang="zh-CN" sz="2400">
                <a:highlight>
                  <a:srgbClr val="FFFF00"/>
                </a:highlight>
                <a:latin typeface="Calibri" panose="020F0502020204030204" pitchFamily="34" charset="0"/>
                <a:cs typeface="Calibri" panose="020F0502020204030204" pitchFamily="34" charset="0"/>
              </a:rPr>
              <a:t>among items</a:t>
            </a:r>
          </a:p>
          <a:p>
            <a:endParaRPr lang="en-US" altLang="zh-CN" sz="2400">
              <a:latin typeface="Calibri" panose="020F0502020204030204" pitchFamily="34" charset="0"/>
              <a:cs typeface="Calibri" panose="020F0502020204030204" pitchFamily="34" charset="0"/>
            </a:endParaRPr>
          </a:p>
          <a:p>
            <a:r>
              <a:rPr lang="en-US" altLang="zh-CN" sz="2400">
                <a:latin typeface="Calibri" panose="020F0502020204030204" pitchFamily="34" charset="0"/>
                <a:cs typeface="Calibri" panose="020F0502020204030204" pitchFamily="34" charset="0"/>
              </a:rPr>
              <a:t>Make up recommendation table using the most similar k items</a:t>
            </a:r>
          </a:p>
          <a:p>
            <a:endParaRPr lang="en-US" altLang="zh-CN" sz="2400">
              <a:latin typeface="Calibri" panose="020F0502020204030204" pitchFamily="34" charset="0"/>
              <a:cs typeface="Calibri" panose="020F0502020204030204" pitchFamily="34" charset="0"/>
            </a:endParaRPr>
          </a:p>
          <a:p>
            <a:r>
              <a:rPr lang="en-US" altLang="zh-CN" sz="2400">
                <a:latin typeface="Calibri" panose="020F0502020204030204" pitchFamily="34" charset="0"/>
                <a:cs typeface="Calibri" panose="020F0502020204030204" pitchFamily="34" charset="0"/>
              </a:rPr>
              <a:t>Recommend to specific users who haven’t selected those items before</a:t>
            </a:r>
            <a:endParaRPr lang="zh-CN" altLang="en-US" sz="2400">
              <a:latin typeface="Calibri" panose="020F0502020204030204" pitchFamily="34" charset="0"/>
              <a:cs typeface="Calibri" panose="020F0502020204030204" pitchFamily="34" charset="0"/>
            </a:endParaRPr>
          </a:p>
          <a:p>
            <a:endParaRPr lang="zh-CN" altLang="en-US"/>
          </a:p>
        </p:txBody>
      </p:sp>
    </p:spTree>
    <p:extLst>
      <p:ext uri="{BB962C8B-B14F-4D97-AF65-F5344CB8AC3E}">
        <p14:creationId xmlns:p14="http://schemas.microsoft.com/office/powerpoint/2010/main" val="1541602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C9F49-1DDE-4D38-9DD7-75F9815998F1}"/>
              </a:ext>
            </a:extLst>
          </p:cNvPr>
          <p:cNvSpPr>
            <a:spLocks noGrp="1"/>
          </p:cNvSpPr>
          <p:nvPr>
            <p:ph type="title"/>
          </p:nvPr>
        </p:nvSpPr>
        <p:spPr>
          <a:xfrm>
            <a:off x="838200" y="0"/>
            <a:ext cx="10515600" cy="1325563"/>
          </a:xfrm>
        </p:spPr>
        <p:txBody>
          <a:bodyPr/>
          <a:lstStyle/>
          <a:p>
            <a:pPr algn="ctr"/>
            <a:r>
              <a:rPr lang="en-US" altLang="zh-CN">
                <a:latin typeface="Calibri" panose="020F0502020204030204" pitchFamily="34" charset="0"/>
                <a:cs typeface="Calibri" panose="020F0502020204030204" pitchFamily="34" charset="0"/>
              </a:rPr>
              <a:t>Limitations</a:t>
            </a:r>
            <a:endParaRPr lang="zh-CN" altLang="en-US"/>
          </a:p>
        </p:txBody>
      </p:sp>
      <p:sp>
        <p:nvSpPr>
          <p:cNvPr id="3" name="内容占位符 2">
            <a:extLst>
              <a:ext uri="{FF2B5EF4-FFF2-40B4-BE49-F238E27FC236}">
                <a16:creationId xmlns:a16="http://schemas.microsoft.com/office/drawing/2014/main" id="{CC72AB87-5DCB-4AF9-A989-FE2D856595AA}"/>
              </a:ext>
            </a:extLst>
          </p:cNvPr>
          <p:cNvSpPr>
            <a:spLocks noGrp="1"/>
          </p:cNvSpPr>
          <p:nvPr>
            <p:ph idx="1"/>
          </p:nvPr>
        </p:nvSpPr>
        <p:spPr>
          <a:xfrm>
            <a:off x="994546" y="1486323"/>
            <a:ext cx="10515600" cy="4351338"/>
          </a:xfrm>
        </p:spPr>
        <p:txBody>
          <a:bodyPr vert="horz" lIns="91440" tIns="45720" rIns="91440" bIns="45720" rtlCol="0" anchor="t">
            <a:normAutofit/>
          </a:bodyPr>
          <a:lstStyle/>
          <a:p>
            <a:endParaRPr lang="en-US" altLang="zh-CN">
              <a:latin typeface="Calibri" panose="020F0502020204030204" pitchFamily="34" charset="0"/>
              <a:cs typeface="Calibri" panose="020F0502020204030204" pitchFamily="34" charset="0"/>
            </a:endParaRPr>
          </a:p>
          <a:p>
            <a:r>
              <a:rPr lang="en-US" altLang="zh-CN">
                <a:latin typeface="Calibri"/>
                <a:ea typeface="等线"/>
                <a:cs typeface="Calibri"/>
              </a:rPr>
              <a:t>Enough data are required to find a match. To overcome such cold start problems, often hybrid approaches are made use of between CF and Content-based matching.</a:t>
            </a:r>
          </a:p>
          <a:p>
            <a:endParaRPr lang="en-US" altLang="zh-CN">
              <a:latin typeface="Calibri" panose="020F0502020204030204" pitchFamily="34" charset="0"/>
              <a:cs typeface="Calibri" panose="020F0502020204030204" pitchFamily="34" charset="0"/>
            </a:endParaRPr>
          </a:p>
          <a:p>
            <a:r>
              <a:rPr lang="en-US" altLang="zh-CN">
                <a:latin typeface="Calibri" panose="020F0502020204030204" pitchFamily="34" charset="0"/>
                <a:cs typeface="Calibri" panose="020F0502020204030204" pitchFamily="34" charset="0"/>
              </a:rPr>
              <a:t>Even if there are many users and many items that are to be recommended often, problems can arise of user and rating matrix to be sparse and will become challenging to find out about the users who have rated the same item.</a:t>
            </a:r>
          </a:p>
          <a:p>
            <a:endParaRPr lang="en-US" altLang="zh-C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759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742AC8B-F7F8-45CC-BFF5-27E8A564B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29B547-5533-0F49-A1F4-FBFAE7F2A427}"/>
              </a:ext>
            </a:extLst>
          </p:cNvPr>
          <p:cNvSpPr>
            <a:spLocks noGrp="1"/>
          </p:cNvSpPr>
          <p:nvPr>
            <p:ph type="title"/>
          </p:nvPr>
        </p:nvSpPr>
        <p:spPr>
          <a:xfrm>
            <a:off x="965200" y="1383527"/>
            <a:ext cx="6117158" cy="4175166"/>
          </a:xfrm>
        </p:spPr>
        <p:txBody>
          <a:bodyPr vert="horz" lIns="91440" tIns="45720" rIns="91440" bIns="45720" rtlCol="0" anchor="ctr">
            <a:normAutofit/>
          </a:bodyPr>
          <a:lstStyle/>
          <a:p>
            <a:pPr algn="r"/>
            <a:r>
              <a:rPr lang="en-US" sz="8900"/>
              <a:t>1</a:t>
            </a:r>
            <a:r>
              <a:rPr lang="en-US" sz="8900" kern="1200">
                <a:solidFill>
                  <a:schemeClr val="tx1"/>
                </a:solidFill>
                <a:latin typeface="+mj-lt"/>
                <a:ea typeface="+mj-ea"/>
                <a:cs typeface="+mj-cs"/>
              </a:rPr>
              <a:t>. Common Applications</a:t>
            </a:r>
          </a:p>
        </p:txBody>
      </p:sp>
      <p:sp>
        <p:nvSpPr>
          <p:cNvPr id="3" name="Text Placeholder 2">
            <a:extLst>
              <a:ext uri="{FF2B5EF4-FFF2-40B4-BE49-F238E27FC236}">
                <a16:creationId xmlns:a16="http://schemas.microsoft.com/office/drawing/2014/main" id="{C9D96578-96BB-1842-85C8-65991D790211}"/>
              </a:ext>
            </a:extLst>
          </p:cNvPr>
          <p:cNvSpPr>
            <a:spLocks noGrp="1"/>
          </p:cNvSpPr>
          <p:nvPr>
            <p:ph type="body" idx="1"/>
          </p:nvPr>
        </p:nvSpPr>
        <p:spPr>
          <a:xfrm>
            <a:off x="8013517" y="2671638"/>
            <a:ext cx="3086502" cy="1598946"/>
          </a:xfrm>
        </p:spPr>
        <p:txBody>
          <a:bodyPr vert="horz" lIns="91440" tIns="45720" rIns="91440" bIns="45720" rtlCol="0" anchor="ctr">
            <a:normAutofit/>
          </a:bodyPr>
          <a:lstStyle/>
          <a:p>
            <a:r>
              <a:rPr lang="en-US" kern="1200">
                <a:solidFill>
                  <a:schemeClr val="tx1"/>
                </a:solidFill>
                <a:latin typeface="+mn-lt"/>
                <a:ea typeface="+mn-ea"/>
                <a:cs typeface="+mn-cs"/>
              </a:rPr>
              <a:t>Kelsey Sucher</a:t>
            </a:r>
          </a:p>
        </p:txBody>
      </p:sp>
    </p:spTree>
    <p:extLst>
      <p:ext uri="{BB962C8B-B14F-4D97-AF65-F5344CB8AC3E}">
        <p14:creationId xmlns:p14="http://schemas.microsoft.com/office/powerpoint/2010/main" val="4043197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ADA3A-5192-4E4E-934B-01FBAC469EDA}"/>
              </a:ext>
            </a:extLst>
          </p:cNvPr>
          <p:cNvSpPr>
            <a:spLocks noGrp="1"/>
          </p:cNvSpPr>
          <p:nvPr>
            <p:ph type="title"/>
          </p:nvPr>
        </p:nvSpPr>
        <p:spPr>
          <a:xfrm>
            <a:off x="522514" y="82263"/>
            <a:ext cx="11146971" cy="1325563"/>
          </a:xfrm>
        </p:spPr>
        <p:txBody>
          <a:bodyPr>
            <a:normAutofit/>
          </a:bodyPr>
          <a:lstStyle/>
          <a:p>
            <a:pPr algn="ctr"/>
            <a:r>
              <a:rPr lang="en-US" altLang="zh-CN" sz="4000">
                <a:latin typeface="Calibri" panose="020F0502020204030204" pitchFamily="34" charset="0"/>
                <a:cs typeface="Calibri" panose="020F0502020204030204" pitchFamily="34" charset="0"/>
              </a:rPr>
              <a:t>Model based Collaborative Filtering</a:t>
            </a:r>
            <a:br>
              <a:rPr lang="en-US" altLang="zh-CN" sz="4000">
                <a:latin typeface="Calibri" panose="020F0502020204030204" pitchFamily="34" charset="0"/>
                <a:cs typeface="Calibri" panose="020F0502020204030204" pitchFamily="34" charset="0"/>
              </a:rPr>
            </a:br>
            <a:r>
              <a:rPr lang="en-US" altLang="zh-CN" sz="3600">
                <a:latin typeface="Calibri" panose="020F0502020204030204" pitchFamily="34" charset="0"/>
                <a:cs typeface="Calibri" panose="020F0502020204030204" pitchFamily="34" charset="0"/>
              </a:rPr>
              <a:t>Machine learning</a:t>
            </a:r>
            <a:endParaRPr lang="zh-CN" altLang="en-US" sz="360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3F46A646-F2B3-49E5-94EF-429FEC2C4C6A}"/>
              </a:ext>
            </a:extLst>
          </p:cNvPr>
          <p:cNvSpPr>
            <a:spLocks noGrp="1"/>
          </p:cNvSpPr>
          <p:nvPr>
            <p:ph idx="1"/>
          </p:nvPr>
        </p:nvSpPr>
        <p:spPr/>
        <p:txBody>
          <a:bodyPr/>
          <a:lstStyle/>
          <a:p>
            <a:r>
              <a:rPr lang="zh-CN" altLang="en-US" b="1" i="0">
                <a:solidFill>
                  <a:srgbClr val="121212"/>
                </a:solidFill>
                <a:effectLst/>
                <a:latin typeface="Calibri" panose="020F0502020204030204" pitchFamily="34" charset="0"/>
                <a:cs typeface="Calibri" panose="020F0502020204030204" pitchFamily="34" charset="0"/>
              </a:rPr>
              <a:t> </a:t>
            </a:r>
            <a:r>
              <a:rPr lang="en-US" altLang="zh-CN" b="0" i="0">
                <a:solidFill>
                  <a:srgbClr val="121212"/>
                </a:solidFill>
                <a:effectLst/>
                <a:latin typeface="Calibri" panose="020F0502020204030204" pitchFamily="34" charset="0"/>
                <a:cs typeface="Calibri" panose="020F0502020204030204" pitchFamily="34" charset="0"/>
              </a:rPr>
              <a:t>Loss Function</a:t>
            </a:r>
          </a:p>
          <a:p>
            <a:endParaRPr lang="en-US" altLang="zh-CN" b="1" i="0">
              <a:solidFill>
                <a:srgbClr val="121212"/>
              </a:solidFill>
              <a:effectLst/>
              <a:latin typeface="Calibri" panose="020F0502020204030204" pitchFamily="34" charset="0"/>
              <a:cs typeface="Calibri" panose="020F0502020204030204" pitchFamily="34" charset="0"/>
            </a:endParaRPr>
          </a:p>
          <a:p>
            <a:r>
              <a:rPr lang="en-US" altLang="zh-CN" b="0" i="0">
                <a:solidFill>
                  <a:srgbClr val="121212"/>
                </a:solidFill>
                <a:effectLst/>
                <a:latin typeface="Calibri" panose="020F0502020204030204" pitchFamily="34" charset="0"/>
                <a:cs typeface="Calibri" panose="020F0502020204030204" pitchFamily="34" charset="0"/>
              </a:rPr>
              <a:t>Neural Network</a:t>
            </a:r>
          </a:p>
          <a:p>
            <a:endParaRPr lang="en-US" altLang="zh-CN" b="1" i="0">
              <a:solidFill>
                <a:srgbClr val="121212"/>
              </a:solidFill>
              <a:effectLst/>
              <a:latin typeface="Calibri" panose="020F0502020204030204" pitchFamily="34" charset="0"/>
              <a:cs typeface="Calibri" panose="020F0502020204030204" pitchFamily="34" charset="0"/>
            </a:endParaRPr>
          </a:p>
          <a:p>
            <a:r>
              <a:rPr lang="en-US" altLang="zh-CN" b="0" i="0">
                <a:solidFill>
                  <a:srgbClr val="121212"/>
                </a:solidFill>
                <a:effectLst/>
                <a:latin typeface="Calibri" panose="020F0502020204030204" pitchFamily="34" charset="0"/>
                <a:cs typeface="Calibri" panose="020F0502020204030204" pitchFamily="34" charset="0"/>
              </a:rPr>
              <a:t>Graph Model</a:t>
            </a:r>
          </a:p>
          <a:p>
            <a:endParaRPr lang="en-US" altLang="zh-CN" b="1" i="0">
              <a:solidFill>
                <a:srgbClr val="121212"/>
              </a:solidFill>
              <a:effectLst/>
              <a:latin typeface="Calibri" panose="020F0502020204030204" pitchFamily="34" charset="0"/>
              <a:cs typeface="Calibri" panose="020F0502020204030204" pitchFamily="34" charset="0"/>
            </a:endParaRPr>
          </a:p>
          <a:p>
            <a:r>
              <a:rPr lang="en-US" altLang="zh-CN" b="0" i="0">
                <a:effectLst/>
                <a:latin typeface="Calibri" panose="020F0502020204030204" pitchFamily="34" charset="0"/>
                <a:cs typeface="Calibri" panose="020F0502020204030204" pitchFamily="34" charset="0"/>
              </a:rPr>
              <a:t>Matrix decomposition</a:t>
            </a:r>
            <a:endParaRPr lang="zh-CN"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2078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24AF-55D3-4100-8EDB-C64CF9C5A9C4}"/>
              </a:ext>
            </a:extLst>
          </p:cNvPr>
          <p:cNvSpPr>
            <a:spLocks noGrp="1"/>
          </p:cNvSpPr>
          <p:nvPr>
            <p:ph type="title"/>
          </p:nvPr>
        </p:nvSpPr>
        <p:spPr>
          <a:xfrm>
            <a:off x="838200" y="-106363"/>
            <a:ext cx="10515600" cy="1325563"/>
          </a:xfrm>
        </p:spPr>
        <p:txBody>
          <a:bodyPr/>
          <a:lstStyle/>
          <a:p>
            <a:r>
              <a:rPr lang="en-US" altLang="zh-CN">
                <a:latin typeface="+mn-lt"/>
                <a:ea typeface="等线 Light"/>
                <a:cs typeface="arial"/>
              </a:rPr>
              <a:t>Sources</a:t>
            </a:r>
            <a:endParaRPr lang="en-US" altLang="zh-CN">
              <a:latin typeface="+mn-lt"/>
            </a:endParaRPr>
          </a:p>
        </p:txBody>
      </p:sp>
      <p:sp>
        <p:nvSpPr>
          <p:cNvPr id="4" name="文本框 3">
            <a:extLst>
              <a:ext uri="{FF2B5EF4-FFF2-40B4-BE49-F238E27FC236}">
                <a16:creationId xmlns:a16="http://schemas.microsoft.com/office/drawing/2014/main" id="{71D409BA-BE48-4A42-93DA-F5F7C5A8C115}"/>
              </a:ext>
            </a:extLst>
          </p:cNvPr>
          <p:cNvSpPr txBox="1"/>
          <p:nvPr/>
        </p:nvSpPr>
        <p:spPr>
          <a:xfrm>
            <a:off x="838200" y="2709333"/>
            <a:ext cx="184731" cy="369332"/>
          </a:xfrm>
          <a:prstGeom prst="rect">
            <a:avLst/>
          </a:prstGeom>
          <a:noFill/>
        </p:spPr>
        <p:txBody>
          <a:bodyPr wrap="none" rtlCol="0">
            <a:spAutoFit/>
          </a:bodyPr>
          <a:lstStyle/>
          <a:p>
            <a:endParaRPr lang="zh-CN" altLang="en-US"/>
          </a:p>
        </p:txBody>
      </p:sp>
      <p:sp>
        <p:nvSpPr>
          <p:cNvPr id="6" name="内容占位符 5">
            <a:extLst>
              <a:ext uri="{FF2B5EF4-FFF2-40B4-BE49-F238E27FC236}">
                <a16:creationId xmlns:a16="http://schemas.microsoft.com/office/drawing/2014/main" id="{A18A2CCC-F9A3-4D84-856D-57FBC8761188}"/>
              </a:ext>
            </a:extLst>
          </p:cNvPr>
          <p:cNvSpPr>
            <a:spLocks noGrp="1"/>
          </p:cNvSpPr>
          <p:nvPr>
            <p:ph idx="1"/>
          </p:nvPr>
        </p:nvSpPr>
        <p:spPr/>
        <p:txBody>
          <a:bodyPr/>
          <a:lstStyle/>
          <a:p>
            <a:pPr marL="514350" indent="-514350">
              <a:buAutoNum type="arabicPeriod"/>
            </a:pPr>
            <a:r>
              <a:rPr lang="en-US" altLang="zh-CN" err="1">
                <a:cs typeface="arial" panose="020B0604020202020204" pitchFamily="34" charset="0"/>
              </a:rPr>
              <a:t>Tulasi</a:t>
            </a:r>
            <a:r>
              <a:rPr lang="en-US" altLang="zh-CN">
                <a:cs typeface="arial" panose="020B0604020202020204" pitchFamily="34" charset="0"/>
              </a:rPr>
              <a:t> K. </a:t>
            </a:r>
            <a:r>
              <a:rPr lang="en-US" altLang="zh-CN" err="1">
                <a:cs typeface="arial" panose="020B0604020202020204" pitchFamily="34" charset="0"/>
              </a:rPr>
              <a:t>Paradarami</a:t>
            </a:r>
            <a:r>
              <a:rPr lang="en-US" altLang="zh-CN">
                <a:cs typeface="arial" panose="020B0604020202020204" pitchFamily="34" charset="0"/>
              </a:rPr>
              <a:t>, Nathaniel </a:t>
            </a:r>
            <a:r>
              <a:rPr lang="en-US" altLang="zh-CN" err="1">
                <a:cs typeface="arial" panose="020B0604020202020204" pitchFamily="34" charset="0"/>
              </a:rPr>
              <a:t>D.Bastian</a:t>
            </a:r>
            <a:r>
              <a:rPr lang="en-US" altLang="zh-CN">
                <a:cs typeface="arial" panose="020B0604020202020204" pitchFamily="34" charset="0"/>
              </a:rPr>
              <a:t>, Jennifer </a:t>
            </a:r>
            <a:r>
              <a:rPr lang="en-US" altLang="zh-CN" err="1">
                <a:cs typeface="arial" panose="020B0604020202020204" pitchFamily="34" charset="0"/>
              </a:rPr>
              <a:t>L.Wightman</a:t>
            </a:r>
            <a:r>
              <a:rPr lang="en-US" altLang="zh-CN">
                <a:cs typeface="arial" panose="020B0604020202020204" pitchFamily="34" charset="0"/>
              </a:rPr>
              <a:t>, </a:t>
            </a:r>
            <a:r>
              <a:rPr lang="en-US" altLang="zh-CN" i="1">
                <a:cs typeface="arial" panose="020B0604020202020204" pitchFamily="34" charset="0"/>
              </a:rPr>
              <a:t>Expert Systems with Applications </a:t>
            </a:r>
            <a:r>
              <a:rPr lang="en-US" altLang="zh-CN">
                <a:cs typeface="arial" panose="020B0604020202020204" pitchFamily="34" charset="0"/>
              </a:rPr>
              <a:t>(2017),</a:t>
            </a:r>
            <a:r>
              <a:rPr lang="en-US" altLang="zh-CN" i="1">
                <a:cs typeface="arial" panose="020B0604020202020204" pitchFamily="34" charset="0"/>
              </a:rPr>
              <a:t> </a:t>
            </a:r>
            <a:r>
              <a:rPr lang="en-US" altLang="zh-CN">
                <a:cs typeface="arial" panose="020B0604020202020204" pitchFamily="34" charset="0"/>
              </a:rPr>
              <a:t>83, 15, 300-313</a:t>
            </a:r>
          </a:p>
          <a:p>
            <a:pPr marL="514350" indent="-514350">
              <a:buFont typeface="Arial" panose="020B0604020202020204" pitchFamily="34" charset="0"/>
              <a:buAutoNum type="arabicPeriod"/>
            </a:pPr>
            <a:r>
              <a:rPr lang="en-US" altLang="zh-CN">
                <a:cs typeface="arial" panose="020B0604020202020204" pitchFamily="34" charset="0"/>
              </a:rPr>
              <a:t>Francesco Ricci, </a:t>
            </a:r>
            <a:r>
              <a:rPr lang="en-US" altLang="zh-CN" err="1">
                <a:cs typeface="arial" panose="020B0604020202020204" pitchFamily="34" charset="0"/>
              </a:rPr>
              <a:t>Lior</a:t>
            </a:r>
            <a:r>
              <a:rPr lang="en-US" altLang="zh-CN">
                <a:cs typeface="arial" panose="020B0604020202020204" pitchFamily="34" charset="0"/>
              </a:rPr>
              <a:t> </a:t>
            </a:r>
            <a:r>
              <a:rPr lang="en-US" altLang="zh-CN" err="1">
                <a:cs typeface="arial" panose="020B0604020202020204" pitchFamily="34" charset="0"/>
              </a:rPr>
              <a:t>Rokach</a:t>
            </a:r>
            <a:r>
              <a:rPr lang="en-US" altLang="zh-CN">
                <a:cs typeface="arial" panose="020B0604020202020204" pitchFamily="34" charset="0"/>
              </a:rPr>
              <a:t>, </a:t>
            </a:r>
            <a:r>
              <a:rPr lang="en-US" altLang="zh-CN" err="1">
                <a:cs typeface="arial" panose="020B0604020202020204" pitchFamily="34" charset="0"/>
              </a:rPr>
              <a:t>Bracha</a:t>
            </a:r>
            <a:r>
              <a:rPr lang="en-US" altLang="zh-CN">
                <a:cs typeface="arial" panose="020B0604020202020204" pitchFamily="34" charset="0"/>
              </a:rPr>
              <a:t> Shapira, </a:t>
            </a:r>
            <a:r>
              <a:rPr lang="en-US" altLang="zh-CN" i="1">
                <a:cs typeface="arial" panose="020B0604020202020204" pitchFamily="34" charset="0"/>
              </a:rPr>
              <a:t>Recommender Systems Handbook </a:t>
            </a:r>
            <a:r>
              <a:rPr lang="en-US" altLang="zh-CN">
                <a:cs typeface="arial" panose="020B0604020202020204" pitchFamily="34" charset="0"/>
              </a:rPr>
              <a:t>2011 pp 1-35</a:t>
            </a:r>
          </a:p>
          <a:p>
            <a:pPr marL="514350" indent="-514350">
              <a:buAutoNum type="arabicPeriod"/>
            </a:pPr>
            <a:r>
              <a:rPr lang="en-US" altLang="zh-CN">
                <a:cs typeface="arial" panose="020B0604020202020204" pitchFamily="34" charset="0"/>
              </a:rPr>
              <a:t>https://zhuanlan.zhihu.com/p/30898729</a:t>
            </a:r>
          </a:p>
          <a:p>
            <a:pPr marL="514350" indent="-514350">
              <a:buAutoNum type="arabicPeriod"/>
            </a:pPr>
            <a:r>
              <a:rPr lang="en-US" altLang="zh-CN">
                <a:cs typeface="arial" panose="020B0604020202020204" pitchFamily="34" charset="0"/>
              </a:rPr>
              <a:t>https://zhuanlan.zhihu.com/p/27502172</a:t>
            </a:r>
          </a:p>
          <a:p>
            <a:pPr marL="514350" indent="-514350">
              <a:buAutoNum type="arabicPeriod"/>
            </a:pPr>
            <a:r>
              <a:rPr lang="en-US" altLang="zh-CN">
                <a:cs typeface="arial" panose="020B0604020202020204" pitchFamily="34" charset="0"/>
              </a:rPr>
              <a:t>http://www.woshipm.com/pd/4223123.html</a:t>
            </a:r>
          </a:p>
          <a:p>
            <a:pPr marL="0" indent="0">
              <a:buNone/>
            </a:pPr>
            <a:r>
              <a:rPr lang="en-US" altLang="zh-CN"/>
              <a:t>                       </a:t>
            </a:r>
            <a:endParaRPr lang="zh-CN" altLang="en-US"/>
          </a:p>
        </p:txBody>
      </p:sp>
      <p:sp>
        <p:nvSpPr>
          <p:cNvPr id="9" name="AutoShape 2" descr="Email author">
            <a:hlinkClick r:id="rId3" tooltip="fricci@unibz.it"/>
            <a:extLst>
              <a:ext uri="{FF2B5EF4-FFF2-40B4-BE49-F238E27FC236}">
                <a16:creationId xmlns:a16="http://schemas.microsoft.com/office/drawing/2014/main" id="{A134EAD1-8746-4EDC-A393-7CEE3C7C8CD1}"/>
              </a:ext>
            </a:extLst>
          </p:cNvPr>
          <p:cNvSpPr>
            <a:spLocks noChangeAspect="1" noChangeArrowheads="1"/>
          </p:cNvSpPr>
          <p:nvPr/>
        </p:nvSpPr>
        <p:spPr bwMode="auto">
          <a:xfrm>
            <a:off x="906463" y="-10636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99506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742AC8B-F7F8-45CC-BFF5-27E8A564B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18556-BC8C-7044-8936-88DA3E1AB516}"/>
              </a:ext>
            </a:extLst>
          </p:cNvPr>
          <p:cNvSpPr>
            <a:spLocks noGrp="1"/>
          </p:cNvSpPr>
          <p:nvPr>
            <p:ph type="title"/>
          </p:nvPr>
        </p:nvSpPr>
        <p:spPr>
          <a:xfrm>
            <a:off x="965200" y="1383527"/>
            <a:ext cx="6117158" cy="4175166"/>
          </a:xfrm>
        </p:spPr>
        <p:txBody>
          <a:bodyPr vert="horz" lIns="91440" tIns="45720" rIns="91440" bIns="45720" rtlCol="0" anchor="ctr">
            <a:normAutofit/>
          </a:bodyPr>
          <a:lstStyle/>
          <a:p>
            <a:pPr algn="r"/>
            <a:r>
              <a:rPr lang="en-US" sz="9600" kern="1200">
                <a:solidFill>
                  <a:schemeClr val="tx1"/>
                </a:solidFill>
                <a:latin typeface="+mj-lt"/>
                <a:ea typeface="+mj-ea"/>
                <a:cs typeface="+mj-cs"/>
              </a:rPr>
              <a:t>3. Statistical Concepts</a:t>
            </a:r>
          </a:p>
        </p:txBody>
      </p:sp>
      <p:sp>
        <p:nvSpPr>
          <p:cNvPr id="3" name="Text Placeholder 2">
            <a:extLst>
              <a:ext uri="{FF2B5EF4-FFF2-40B4-BE49-F238E27FC236}">
                <a16:creationId xmlns:a16="http://schemas.microsoft.com/office/drawing/2014/main" id="{574436AB-822F-1048-88BA-8C82C6EE6085}"/>
              </a:ext>
            </a:extLst>
          </p:cNvPr>
          <p:cNvSpPr>
            <a:spLocks noGrp="1"/>
          </p:cNvSpPr>
          <p:nvPr>
            <p:ph type="body" idx="1"/>
          </p:nvPr>
        </p:nvSpPr>
        <p:spPr>
          <a:xfrm>
            <a:off x="8013517" y="2671638"/>
            <a:ext cx="3086502" cy="1598946"/>
          </a:xfrm>
        </p:spPr>
        <p:txBody>
          <a:bodyPr vert="horz" lIns="91440" tIns="45720" rIns="91440" bIns="45720" rtlCol="0" anchor="ctr">
            <a:normAutofit/>
          </a:bodyPr>
          <a:lstStyle/>
          <a:p>
            <a:r>
              <a:rPr lang="en-US" kern="1200">
                <a:solidFill>
                  <a:schemeClr val="tx1"/>
                </a:solidFill>
                <a:latin typeface="+mn-lt"/>
                <a:ea typeface="+mn-ea"/>
                <a:cs typeface="+mn-cs"/>
              </a:rPr>
              <a:t>Chris Steege</a:t>
            </a:r>
          </a:p>
        </p:txBody>
      </p:sp>
    </p:spTree>
    <p:extLst>
      <p:ext uri="{BB962C8B-B14F-4D97-AF65-F5344CB8AC3E}">
        <p14:creationId xmlns:p14="http://schemas.microsoft.com/office/powerpoint/2010/main" val="883136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70FD-840C-428A-B8EE-C7B7564E669E}"/>
              </a:ext>
            </a:extLst>
          </p:cNvPr>
          <p:cNvSpPr>
            <a:spLocks noGrp="1"/>
          </p:cNvSpPr>
          <p:nvPr>
            <p:ph type="title"/>
          </p:nvPr>
        </p:nvSpPr>
        <p:spPr/>
        <p:txBody>
          <a:bodyPr/>
          <a:lstStyle/>
          <a:p>
            <a:r>
              <a:rPr lang="en-US"/>
              <a:t>What is a similarity measure? </a:t>
            </a:r>
          </a:p>
        </p:txBody>
      </p:sp>
      <p:sp>
        <p:nvSpPr>
          <p:cNvPr id="3" name="Content Placeholder 2">
            <a:extLst>
              <a:ext uri="{FF2B5EF4-FFF2-40B4-BE49-F238E27FC236}">
                <a16:creationId xmlns:a16="http://schemas.microsoft.com/office/drawing/2014/main" id="{2A35EA1F-2173-47AE-90F2-99D456C199D7}"/>
              </a:ext>
            </a:extLst>
          </p:cNvPr>
          <p:cNvSpPr>
            <a:spLocks noGrp="1"/>
          </p:cNvSpPr>
          <p:nvPr>
            <p:ph idx="1"/>
          </p:nvPr>
        </p:nvSpPr>
        <p:spPr>
          <a:xfrm>
            <a:off x="878237" y="1690688"/>
            <a:ext cx="10515600" cy="4351338"/>
          </a:xfrm>
        </p:spPr>
        <p:txBody>
          <a:bodyPr>
            <a:normAutofit/>
          </a:bodyPr>
          <a:lstStyle/>
          <a:p>
            <a:r>
              <a:rPr lang="en-US"/>
              <a:t>“The similarity between two objects is a numerical measure of the degree to which the two objects are alike. Consequently, similarities are usually non-negative and are often between 0 and 1.” (</a:t>
            </a:r>
            <a:r>
              <a:rPr lang="en-US" err="1"/>
              <a:t>Ghemri</a:t>
            </a:r>
            <a:r>
              <a:rPr lang="en-US"/>
              <a:t>)</a:t>
            </a:r>
          </a:p>
          <a:p>
            <a:r>
              <a:rPr lang="en-US"/>
              <a:t>A similarity measure is often synonymous with computing the distance between to objects. </a:t>
            </a:r>
          </a:p>
          <a:p>
            <a:r>
              <a:rPr lang="en-US"/>
              <a:t>There are different ways to understand and compute distance: </a:t>
            </a:r>
          </a:p>
          <a:p>
            <a:pPr lvl="1"/>
            <a:r>
              <a:rPr lang="en-US"/>
              <a:t>Cosine-Similarity</a:t>
            </a:r>
          </a:p>
          <a:p>
            <a:pPr lvl="1"/>
            <a:r>
              <a:rPr lang="en-US"/>
              <a:t>Euclidean Distance</a:t>
            </a:r>
          </a:p>
          <a:p>
            <a:pPr lvl="1"/>
            <a:r>
              <a:rPr lang="en-US"/>
              <a:t>Dot Product</a:t>
            </a:r>
          </a:p>
          <a:p>
            <a:pPr lvl="1"/>
            <a:r>
              <a:rPr lang="en-US"/>
              <a:t>Etc. </a:t>
            </a:r>
          </a:p>
        </p:txBody>
      </p:sp>
    </p:spTree>
    <p:extLst>
      <p:ext uri="{BB962C8B-B14F-4D97-AF65-F5344CB8AC3E}">
        <p14:creationId xmlns:p14="http://schemas.microsoft.com/office/powerpoint/2010/main" val="268722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E988-76ED-4237-ABB9-095C2D83D08F}"/>
              </a:ext>
            </a:extLst>
          </p:cNvPr>
          <p:cNvSpPr>
            <a:spLocks noGrp="1"/>
          </p:cNvSpPr>
          <p:nvPr>
            <p:ph type="title"/>
          </p:nvPr>
        </p:nvSpPr>
        <p:spPr/>
        <p:txBody>
          <a:bodyPr/>
          <a:lstStyle/>
          <a:p>
            <a:r>
              <a:rPr lang="en-US"/>
              <a:t>Content-based vs. Collaborative vs. Hybrid</a:t>
            </a:r>
          </a:p>
        </p:txBody>
      </p:sp>
      <p:sp>
        <p:nvSpPr>
          <p:cNvPr id="3" name="Content Placeholder 2">
            <a:extLst>
              <a:ext uri="{FF2B5EF4-FFF2-40B4-BE49-F238E27FC236}">
                <a16:creationId xmlns:a16="http://schemas.microsoft.com/office/drawing/2014/main" id="{5ED6522D-DADB-4322-9F1E-8326A0640EBD}"/>
              </a:ext>
            </a:extLst>
          </p:cNvPr>
          <p:cNvSpPr>
            <a:spLocks noGrp="1"/>
          </p:cNvSpPr>
          <p:nvPr>
            <p:ph idx="1"/>
          </p:nvPr>
        </p:nvSpPr>
        <p:spPr>
          <a:xfrm>
            <a:off x="838200" y="1690688"/>
            <a:ext cx="10515600" cy="4351338"/>
          </a:xfrm>
        </p:spPr>
        <p:txBody>
          <a:bodyPr>
            <a:normAutofit fontScale="85000" lnSpcReduction="20000"/>
          </a:bodyPr>
          <a:lstStyle/>
          <a:p>
            <a:r>
              <a:rPr lang="en-US"/>
              <a:t>Content-Based Filtering</a:t>
            </a:r>
          </a:p>
          <a:p>
            <a:pPr lvl="1"/>
            <a:r>
              <a:rPr lang="en-US"/>
              <a:t>We are attempting to compute similar items a user has preferred prior.</a:t>
            </a:r>
          </a:p>
          <a:p>
            <a:pPr lvl="1"/>
            <a:r>
              <a:rPr lang="en-US"/>
              <a:t>For each user, you will relate qualities of items enjoyed with similar items in the pool.</a:t>
            </a:r>
          </a:p>
          <a:p>
            <a:pPr lvl="1"/>
            <a:r>
              <a:rPr lang="en-US"/>
              <a:t>Item – Item Similarity</a:t>
            </a:r>
          </a:p>
          <a:p>
            <a:r>
              <a:rPr lang="en-US"/>
              <a:t>Collaborative Filtering</a:t>
            </a:r>
          </a:p>
          <a:p>
            <a:pPr lvl="1"/>
            <a:r>
              <a:rPr lang="en-US"/>
              <a:t>We are computing similar users. </a:t>
            </a:r>
          </a:p>
          <a:p>
            <a:pPr lvl="1"/>
            <a:r>
              <a:rPr lang="en-US"/>
              <a:t>Items are recommended according to the items of similar users.</a:t>
            </a:r>
          </a:p>
          <a:p>
            <a:pPr lvl="1"/>
            <a:r>
              <a:rPr lang="en-US"/>
              <a:t>Similar users are determined according to users who have had similar items and gave similar implicit or explicit ratings to these items. </a:t>
            </a:r>
          </a:p>
          <a:p>
            <a:pPr lvl="1"/>
            <a:r>
              <a:rPr lang="en-US"/>
              <a:t>User – User Similarity</a:t>
            </a:r>
          </a:p>
          <a:p>
            <a:r>
              <a:rPr lang="en-US"/>
              <a:t>Hybrid</a:t>
            </a:r>
          </a:p>
          <a:p>
            <a:pPr lvl="1"/>
            <a:r>
              <a:rPr lang="en-US"/>
              <a:t>We are computing similar Items for each user and similar users.</a:t>
            </a:r>
          </a:p>
          <a:p>
            <a:pPr lvl="1"/>
            <a:r>
              <a:rPr lang="en-US"/>
              <a:t>recommended according to the items of similar users and whether these items have similar qualities of a user’s previous items.</a:t>
            </a:r>
          </a:p>
          <a:p>
            <a:pPr lvl="1"/>
            <a:r>
              <a:rPr lang="en-US"/>
              <a:t>Item – Item &amp; User – User Similarity</a:t>
            </a:r>
          </a:p>
          <a:p>
            <a:pPr marL="457200" lvl="1" indent="0">
              <a:buNone/>
            </a:pPr>
            <a:endParaRPr lang="en-US"/>
          </a:p>
        </p:txBody>
      </p:sp>
    </p:spTree>
    <p:extLst>
      <p:ext uri="{BB962C8B-B14F-4D97-AF65-F5344CB8AC3E}">
        <p14:creationId xmlns:p14="http://schemas.microsoft.com/office/powerpoint/2010/main" val="1727826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A8C7-0993-4B8C-BC1D-8F19B7661EBE}"/>
              </a:ext>
            </a:extLst>
          </p:cNvPr>
          <p:cNvSpPr>
            <a:spLocks noGrp="1"/>
          </p:cNvSpPr>
          <p:nvPr>
            <p:ph type="title"/>
          </p:nvPr>
        </p:nvSpPr>
        <p:spPr/>
        <p:txBody>
          <a:bodyPr/>
          <a:lstStyle/>
          <a:p>
            <a:r>
              <a:rPr lang="en-US"/>
              <a:t>Types of Similarity Measures </a:t>
            </a:r>
          </a:p>
        </p:txBody>
      </p:sp>
      <p:sp>
        <p:nvSpPr>
          <p:cNvPr id="3" name="Content Placeholder 2">
            <a:extLst>
              <a:ext uri="{FF2B5EF4-FFF2-40B4-BE49-F238E27FC236}">
                <a16:creationId xmlns:a16="http://schemas.microsoft.com/office/drawing/2014/main" id="{692D1707-20C2-4A5F-AF5C-AAC521CB6E55}"/>
              </a:ext>
            </a:extLst>
          </p:cNvPr>
          <p:cNvSpPr>
            <a:spLocks noGrp="1"/>
          </p:cNvSpPr>
          <p:nvPr>
            <p:ph idx="1"/>
          </p:nvPr>
        </p:nvSpPr>
        <p:spPr/>
        <p:txBody>
          <a:bodyPr/>
          <a:lstStyle/>
          <a:p>
            <a:r>
              <a:rPr lang="en-US"/>
              <a:t>3 Common Similarity Measures. </a:t>
            </a:r>
          </a:p>
          <a:p>
            <a:pPr lvl="1"/>
            <a:r>
              <a:rPr lang="en-US"/>
              <a:t>Cosine-Similarity</a:t>
            </a:r>
          </a:p>
          <a:p>
            <a:pPr lvl="2"/>
            <a:r>
              <a:rPr lang="en-US"/>
              <a:t>Give the Cosine angle between two vectors. </a:t>
            </a:r>
          </a:p>
          <a:p>
            <a:pPr lvl="2"/>
            <a:r>
              <a:rPr lang="es-ES" b="0" i="0" u="none" strike="noStrike">
                <a:solidFill>
                  <a:srgbClr val="333333"/>
                </a:solidFill>
                <a:effectLst/>
                <a:latin typeface="MathJax_Math-italic"/>
              </a:rPr>
              <a:t>S</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X</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Y</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Cos</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X</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Y</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X</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Y</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X</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Y</a:t>
            </a:r>
            <a:r>
              <a:rPr lang="es-ES" b="0" i="0" u="none" strike="noStrike">
                <a:solidFill>
                  <a:srgbClr val="333333"/>
                </a:solidFill>
                <a:effectLst/>
                <a:latin typeface="MathJax_Main"/>
              </a:rPr>
              <a:t>||)</a:t>
            </a:r>
            <a:endParaRPr lang="en-US">
              <a:sym typeface="Wingdings" panose="05000000000000000000" pitchFamily="2" charset="2"/>
            </a:endParaRPr>
          </a:p>
          <a:p>
            <a:pPr lvl="1"/>
            <a:r>
              <a:rPr lang="en-US"/>
              <a:t>Dot Product</a:t>
            </a:r>
          </a:p>
          <a:p>
            <a:pPr lvl="2"/>
            <a:r>
              <a:rPr lang="en-US"/>
              <a:t>Given by taking the dot product of two vectors. This gives weight to the angle between vectors as well as magnitude. </a:t>
            </a:r>
          </a:p>
          <a:p>
            <a:pPr lvl="2"/>
            <a:r>
              <a:rPr lang="es-ES" b="0" i="0" u="none" strike="noStrike">
                <a:solidFill>
                  <a:srgbClr val="333333"/>
                </a:solidFill>
                <a:effectLst/>
                <a:latin typeface="MathJax_Math-italic"/>
              </a:rPr>
              <a:t>S</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X</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Y</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X</a:t>
            </a:r>
            <a:r>
              <a:rPr lang="es-ES" b="0" i="0" u="none" strike="noStrike">
                <a:solidFill>
                  <a:srgbClr val="333333"/>
                </a:solidFill>
                <a:effectLst/>
                <a:latin typeface="MathJax_Main"/>
              </a:rPr>
              <a:t>⋅</a:t>
            </a:r>
            <a:r>
              <a:rPr lang="es-ES" b="0" i="0" u="none" strike="noStrike">
                <a:solidFill>
                  <a:srgbClr val="333333"/>
                </a:solidFill>
                <a:effectLst/>
                <a:latin typeface="MathJax_Math-italic"/>
              </a:rPr>
              <a:t>Y</a:t>
            </a:r>
            <a:r>
              <a:rPr lang="es-ES" b="0" i="0" u="none" strike="noStrike">
                <a:solidFill>
                  <a:srgbClr val="333333"/>
                </a:solidFill>
                <a:effectLst/>
                <a:latin typeface="MathJax_Main"/>
              </a:rPr>
              <a:t>)</a:t>
            </a:r>
            <a:endParaRPr lang="en-US">
              <a:sym typeface="Wingdings" panose="05000000000000000000" pitchFamily="2" charset="2"/>
            </a:endParaRPr>
          </a:p>
          <a:p>
            <a:pPr lvl="1"/>
            <a:r>
              <a:rPr lang="en-US"/>
              <a:t>Euclidean Distance</a:t>
            </a:r>
          </a:p>
          <a:p>
            <a:pPr lvl="2"/>
            <a:r>
              <a:rPr lang="en-US"/>
              <a:t>Simply measures the distance between the points at the end of each vector</a:t>
            </a:r>
          </a:p>
          <a:p>
            <a:pPr lvl="2"/>
            <a:br>
              <a:rPr lang="en-US"/>
            </a:br>
            <a:endParaRPr lang="en-US">
              <a:sym typeface="Wingdings" panose="05000000000000000000" pitchFamily="2" charset="2"/>
            </a:endParaRPr>
          </a:p>
          <a:p>
            <a:pPr lvl="2"/>
            <a:endParaRPr lang="en-US">
              <a:sym typeface="Wingdings" panose="05000000000000000000" pitchFamily="2" charset="2"/>
            </a:endParaRPr>
          </a:p>
          <a:p>
            <a:pPr marL="914400" lvl="2" indent="0">
              <a:buNone/>
            </a:pPr>
            <a:endParaRPr lang="en-US">
              <a:sym typeface="Wingdings" panose="05000000000000000000" pitchFamily="2" charset="2"/>
            </a:endParaRPr>
          </a:p>
        </p:txBody>
      </p:sp>
      <p:pic>
        <p:nvPicPr>
          <p:cNvPr id="5" name="Picture 4" descr="A picture containing object, clock&#10;&#10;Description automatically generated">
            <a:extLst>
              <a:ext uri="{FF2B5EF4-FFF2-40B4-BE49-F238E27FC236}">
                <a16:creationId xmlns:a16="http://schemas.microsoft.com/office/drawing/2014/main" id="{A5DF8AA8-EE18-46C6-86B2-D9A614CDB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631" y="5467307"/>
            <a:ext cx="2387723" cy="844593"/>
          </a:xfrm>
          <a:prstGeom prst="rect">
            <a:avLst/>
          </a:prstGeom>
        </p:spPr>
      </p:pic>
    </p:spTree>
    <p:extLst>
      <p:ext uri="{BB962C8B-B14F-4D97-AF65-F5344CB8AC3E}">
        <p14:creationId xmlns:p14="http://schemas.microsoft.com/office/powerpoint/2010/main" val="993751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8199-A047-445B-BD5E-02AE2DE13300}"/>
              </a:ext>
            </a:extLst>
          </p:cNvPr>
          <p:cNvSpPr>
            <a:spLocks noGrp="1"/>
          </p:cNvSpPr>
          <p:nvPr>
            <p:ph type="title"/>
          </p:nvPr>
        </p:nvSpPr>
        <p:spPr/>
        <p:txBody>
          <a:bodyPr/>
          <a:lstStyle/>
          <a:p>
            <a:r>
              <a:rPr lang="en-US"/>
              <a:t>Similarity Measures Visualized </a:t>
            </a:r>
          </a:p>
        </p:txBody>
      </p:sp>
      <p:sp>
        <p:nvSpPr>
          <p:cNvPr id="7" name="TextBox 6">
            <a:extLst>
              <a:ext uri="{FF2B5EF4-FFF2-40B4-BE49-F238E27FC236}">
                <a16:creationId xmlns:a16="http://schemas.microsoft.com/office/drawing/2014/main" id="{4CED87E9-143B-44B6-B43D-862DA5ED5FC2}"/>
              </a:ext>
            </a:extLst>
          </p:cNvPr>
          <p:cNvSpPr txBox="1"/>
          <p:nvPr/>
        </p:nvSpPr>
        <p:spPr>
          <a:xfrm>
            <a:off x="6034007" y="1912058"/>
            <a:ext cx="5535478" cy="3139321"/>
          </a:xfrm>
          <a:prstGeom prst="rect">
            <a:avLst/>
          </a:prstGeom>
          <a:noFill/>
        </p:spPr>
        <p:txBody>
          <a:bodyPr wrap="square" rtlCol="0">
            <a:spAutoFit/>
          </a:bodyPr>
          <a:lstStyle/>
          <a:p>
            <a:r>
              <a:rPr lang="en-US"/>
              <a:t>What is the most similar to your movie preferences? </a:t>
            </a:r>
          </a:p>
          <a:p>
            <a:pPr marL="285750" indent="-285750">
              <a:buFont typeface="Arial" panose="020B0604020202020204" pitchFamily="34" charset="0"/>
              <a:buChar char="•"/>
            </a:pPr>
            <a:r>
              <a:rPr lang="en-US"/>
              <a:t>Try using:</a:t>
            </a:r>
          </a:p>
          <a:p>
            <a:pPr marL="742950" lvl="1" indent="-285750">
              <a:buFont typeface="Arial" panose="020B0604020202020204" pitchFamily="34" charset="0"/>
              <a:buChar char="•"/>
            </a:pPr>
            <a:r>
              <a:rPr lang="en-US"/>
              <a:t>Cosine Similarity</a:t>
            </a:r>
          </a:p>
          <a:p>
            <a:pPr marL="1200150" lvl="2" indent="-285750">
              <a:buFont typeface="Arial" panose="020B0604020202020204" pitchFamily="34" charset="0"/>
              <a:buChar char="•"/>
            </a:pPr>
            <a:r>
              <a:rPr lang="en-US"/>
              <a:t>Measures similarity by the angle between two vectors.</a:t>
            </a:r>
          </a:p>
          <a:p>
            <a:pPr marL="742950" lvl="1" indent="-285750">
              <a:buFont typeface="Arial" panose="020B0604020202020204" pitchFamily="34" charset="0"/>
              <a:buChar char="•"/>
            </a:pPr>
            <a:r>
              <a:rPr lang="en-US"/>
              <a:t>Dot Product</a:t>
            </a:r>
          </a:p>
          <a:p>
            <a:pPr marL="1200150" lvl="2" indent="-285750">
              <a:buFont typeface="Arial" panose="020B0604020202020204" pitchFamily="34" charset="0"/>
              <a:buChar char="•"/>
            </a:pPr>
            <a:r>
              <a:rPr lang="en-US"/>
              <a:t>Measures similarity by the angle and magnitude -&gt; Larger = Better.  </a:t>
            </a:r>
          </a:p>
          <a:p>
            <a:pPr marL="742950" lvl="1" indent="-285750">
              <a:buFont typeface="Arial" panose="020B0604020202020204" pitchFamily="34" charset="0"/>
              <a:buChar char="•"/>
            </a:pPr>
            <a:r>
              <a:rPr lang="en-US"/>
              <a:t>Euclidean Distance</a:t>
            </a:r>
          </a:p>
          <a:p>
            <a:pPr marL="1200150" lvl="2" indent="-285750">
              <a:buFont typeface="Arial" panose="020B0604020202020204" pitchFamily="34" charset="0"/>
              <a:buChar char="•"/>
            </a:pPr>
            <a:r>
              <a:rPr lang="en-US"/>
              <a:t>Distance between the endpoints of two vectors. </a:t>
            </a:r>
          </a:p>
        </p:txBody>
      </p:sp>
      <p:pic>
        <p:nvPicPr>
          <p:cNvPr id="11" name="Content Placeholder 10" descr="Diagram&#10;&#10;Description automatically generated">
            <a:extLst>
              <a:ext uri="{FF2B5EF4-FFF2-40B4-BE49-F238E27FC236}">
                <a16:creationId xmlns:a16="http://schemas.microsoft.com/office/drawing/2014/main" id="{CD757590-4273-46B1-B18B-FC0A62FD1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483" y="1696239"/>
            <a:ext cx="4632303" cy="4805654"/>
          </a:xfrm>
        </p:spPr>
      </p:pic>
    </p:spTree>
    <p:extLst>
      <p:ext uri="{BB962C8B-B14F-4D97-AF65-F5344CB8AC3E}">
        <p14:creationId xmlns:p14="http://schemas.microsoft.com/office/powerpoint/2010/main" val="2953919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2FD7-6091-466D-8CA9-0234D0B3E6FC}"/>
              </a:ext>
            </a:extLst>
          </p:cNvPr>
          <p:cNvSpPr>
            <a:spLocks noGrp="1"/>
          </p:cNvSpPr>
          <p:nvPr>
            <p:ph type="title"/>
          </p:nvPr>
        </p:nvSpPr>
        <p:spPr/>
        <p:txBody>
          <a:bodyPr/>
          <a:lstStyle/>
          <a:p>
            <a:r>
              <a:rPr lang="en-US"/>
              <a:t>Advantages and Disadvantages </a:t>
            </a:r>
          </a:p>
        </p:txBody>
      </p:sp>
      <p:sp>
        <p:nvSpPr>
          <p:cNvPr id="3" name="Content Placeholder 2">
            <a:extLst>
              <a:ext uri="{FF2B5EF4-FFF2-40B4-BE49-F238E27FC236}">
                <a16:creationId xmlns:a16="http://schemas.microsoft.com/office/drawing/2014/main" id="{F1437CC7-D1D5-4529-AEE7-9E4533511F40}"/>
              </a:ext>
            </a:extLst>
          </p:cNvPr>
          <p:cNvSpPr>
            <a:spLocks noGrp="1"/>
          </p:cNvSpPr>
          <p:nvPr>
            <p:ph idx="1"/>
          </p:nvPr>
        </p:nvSpPr>
        <p:spPr>
          <a:xfrm>
            <a:off x="838200" y="1825625"/>
            <a:ext cx="5175142" cy="4351338"/>
          </a:xfrm>
        </p:spPr>
        <p:txBody>
          <a:bodyPr vert="horz" lIns="91440" tIns="45720" rIns="91440" bIns="45720" rtlCol="0" anchor="t">
            <a:normAutofit/>
          </a:bodyPr>
          <a:lstStyle/>
          <a:p>
            <a:r>
              <a:rPr lang="en-US" u="sng"/>
              <a:t>Advantages</a:t>
            </a:r>
          </a:p>
          <a:p>
            <a:pPr lvl="1"/>
            <a:r>
              <a:rPr lang="en-US"/>
              <a:t>Cosine-Similarity</a:t>
            </a:r>
            <a:endParaRPr lang="en-US">
              <a:cs typeface="Calibri"/>
            </a:endParaRPr>
          </a:p>
          <a:p>
            <a:pPr lvl="2"/>
            <a:r>
              <a:rPr lang="en-US"/>
              <a:t>This metric gives preference to items that have the most similar qualities.</a:t>
            </a:r>
            <a:endParaRPr lang="en-US">
              <a:cs typeface="Calibri"/>
            </a:endParaRPr>
          </a:p>
          <a:p>
            <a:pPr lvl="1"/>
            <a:r>
              <a:rPr lang="en-US"/>
              <a:t>Dot-Product</a:t>
            </a:r>
            <a:endParaRPr lang="en-US">
              <a:cs typeface="Calibri"/>
            </a:endParaRPr>
          </a:p>
          <a:p>
            <a:pPr lvl="2"/>
            <a:r>
              <a:rPr lang="en-US"/>
              <a:t>This metric can account for both popularity and likeness of item qualities</a:t>
            </a:r>
            <a:endParaRPr lang="en-US">
              <a:cs typeface="Calibri"/>
            </a:endParaRPr>
          </a:p>
          <a:p>
            <a:pPr lvl="1"/>
            <a:r>
              <a:rPr lang="en-US"/>
              <a:t>Euclidean Distance</a:t>
            </a:r>
            <a:endParaRPr lang="en-US">
              <a:cs typeface="Calibri"/>
            </a:endParaRPr>
          </a:p>
          <a:p>
            <a:pPr lvl="2"/>
            <a:r>
              <a:rPr lang="en-US"/>
              <a:t>Can find items according to similar popularity and likeness. </a:t>
            </a:r>
            <a:endParaRPr lang="en-US">
              <a:cs typeface="Calibri"/>
            </a:endParaRPr>
          </a:p>
        </p:txBody>
      </p:sp>
      <p:sp>
        <p:nvSpPr>
          <p:cNvPr id="5" name="Content Placeholder 2">
            <a:extLst>
              <a:ext uri="{FF2B5EF4-FFF2-40B4-BE49-F238E27FC236}">
                <a16:creationId xmlns:a16="http://schemas.microsoft.com/office/drawing/2014/main" id="{B1F4BEFF-A747-423C-A6DA-283BA4E7DE44}"/>
              </a:ext>
            </a:extLst>
          </p:cNvPr>
          <p:cNvSpPr txBox="1">
            <a:spLocks/>
          </p:cNvSpPr>
          <p:nvPr/>
        </p:nvSpPr>
        <p:spPr>
          <a:xfrm>
            <a:off x="6178660" y="1843114"/>
            <a:ext cx="5175142"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a:t>Disadvantages</a:t>
            </a:r>
          </a:p>
          <a:p>
            <a:pPr lvl="1"/>
            <a:r>
              <a:rPr lang="en-US"/>
              <a:t>Cosine-Similarity</a:t>
            </a:r>
            <a:endParaRPr lang="en-US">
              <a:cs typeface="Calibri"/>
            </a:endParaRPr>
          </a:p>
          <a:p>
            <a:pPr lvl="2"/>
            <a:r>
              <a:rPr lang="en-US"/>
              <a:t>Does not give any weight to popularity. </a:t>
            </a:r>
          </a:p>
          <a:p>
            <a:pPr lvl="2"/>
            <a:r>
              <a:rPr lang="en-US"/>
              <a:t>End up on the “strange” part of YouTube</a:t>
            </a:r>
            <a:endParaRPr lang="en-US">
              <a:cs typeface="Calibri"/>
            </a:endParaRPr>
          </a:p>
          <a:p>
            <a:pPr lvl="1"/>
            <a:r>
              <a:rPr lang="en-US"/>
              <a:t>Dot-Product</a:t>
            </a:r>
            <a:endParaRPr lang="en-US">
              <a:cs typeface="Calibri"/>
            </a:endParaRPr>
          </a:p>
          <a:p>
            <a:pPr lvl="2"/>
            <a:r>
              <a:rPr lang="en-US"/>
              <a:t>Popularity can account for too much similarity over likeness of qualities. </a:t>
            </a:r>
            <a:endParaRPr lang="en-US">
              <a:cs typeface="Calibri"/>
            </a:endParaRPr>
          </a:p>
          <a:p>
            <a:pPr lvl="1"/>
            <a:r>
              <a:rPr lang="en-US"/>
              <a:t>Euclidean Distance</a:t>
            </a:r>
            <a:endParaRPr lang="en-US">
              <a:cs typeface="Calibri"/>
            </a:endParaRPr>
          </a:p>
          <a:p>
            <a:pPr lvl="2"/>
            <a:r>
              <a:rPr lang="en-US"/>
              <a:t>May not give enough weight to popularity or similarity. </a:t>
            </a:r>
            <a:endParaRPr lang="en-US">
              <a:cs typeface="Calibri"/>
            </a:endParaRPr>
          </a:p>
        </p:txBody>
      </p:sp>
    </p:spTree>
    <p:extLst>
      <p:ext uri="{BB962C8B-B14F-4D97-AF65-F5344CB8AC3E}">
        <p14:creationId xmlns:p14="http://schemas.microsoft.com/office/powerpoint/2010/main" val="4096977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02D1-174B-4BDE-AFB5-D527EC70E572}"/>
              </a:ext>
            </a:extLst>
          </p:cNvPr>
          <p:cNvSpPr>
            <a:spLocks noGrp="1"/>
          </p:cNvSpPr>
          <p:nvPr>
            <p:ph type="title"/>
          </p:nvPr>
        </p:nvSpPr>
        <p:spPr/>
        <p:txBody>
          <a:bodyPr/>
          <a:lstStyle/>
          <a:p>
            <a:r>
              <a:rPr lang="en-US"/>
              <a:t>Some Additional Similarity Measures</a:t>
            </a:r>
          </a:p>
        </p:txBody>
      </p:sp>
      <p:sp>
        <p:nvSpPr>
          <p:cNvPr id="3" name="Content Placeholder 2">
            <a:extLst>
              <a:ext uri="{FF2B5EF4-FFF2-40B4-BE49-F238E27FC236}">
                <a16:creationId xmlns:a16="http://schemas.microsoft.com/office/drawing/2014/main" id="{B2470EAE-21A7-4226-A2D6-47D11C81B5B3}"/>
              </a:ext>
            </a:extLst>
          </p:cNvPr>
          <p:cNvSpPr>
            <a:spLocks noGrp="1"/>
          </p:cNvSpPr>
          <p:nvPr>
            <p:ph idx="1"/>
          </p:nvPr>
        </p:nvSpPr>
        <p:spPr/>
        <p:txBody>
          <a:bodyPr/>
          <a:lstStyle/>
          <a:p>
            <a:r>
              <a:rPr lang="en-US"/>
              <a:t>Jaccard Similarity</a:t>
            </a:r>
          </a:p>
          <a:p>
            <a:pPr lvl="1"/>
            <a:r>
              <a:rPr lang="en-US"/>
              <a:t>Computes similarity by using the discrete number of common ratings between two users. </a:t>
            </a:r>
          </a:p>
          <a:p>
            <a:pPr lvl="1"/>
            <a:endParaRPr lang="en-US"/>
          </a:p>
          <a:p>
            <a:r>
              <a:rPr lang="en-US"/>
              <a:t>PIP Similarity (Proximity, Impact, Popularity) </a:t>
            </a:r>
          </a:p>
          <a:p>
            <a:pPr lvl="1"/>
            <a:r>
              <a:rPr lang="en-US"/>
              <a:t>Proximity – Penalizes disagreement in ratings.</a:t>
            </a:r>
          </a:p>
          <a:p>
            <a:pPr lvl="1"/>
            <a:r>
              <a:rPr lang="en-US"/>
              <a:t>Impact – How much an item is liked or disliked between users</a:t>
            </a:r>
          </a:p>
          <a:p>
            <a:pPr lvl="1"/>
            <a:r>
              <a:rPr lang="en-US"/>
              <a:t>Popularity – How do ratings between two users relate to the average rating among all users? </a:t>
            </a:r>
          </a:p>
          <a:p>
            <a:pPr lvl="1"/>
            <a:endParaRPr lang="en-US"/>
          </a:p>
        </p:txBody>
      </p:sp>
      <p:pic>
        <p:nvPicPr>
          <p:cNvPr id="5" name="Picture 4">
            <a:extLst>
              <a:ext uri="{FF2B5EF4-FFF2-40B4-BE49-F238E27FC236}">
                <a16:creationId xmlns:a16="http://schemas.microsoft.com/office/drawing/2014/main" id="{0703FC95-C7C7-4F22-92AA-210C3860D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032" y="5495380"/>
            <a:ext cx="10068848" cy="571943"/>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87607B11-7CDF-49DC-8222-313DCE778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831" y="2711437"/>
            <a:ext cx="3919008" cy="863318"/>
          </a:xfrm>
          <a:prstGeom prst="rect">
            <a:avLst/>
          </a:prstGeom>
        </p:spPr>
      </p:pic>
    </p:spTree>
    <p:extLst>
      <p:ext uri="{BB962C8B-B14F-4D97-AF65-F5344CB8AC3E}">
        <p14:creationId xmlns:p14="http://schemas.microsoft.com/office/powerpoint/2010/main" val="1902295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AFE7-C1BD-4FF5-8510-5509DFAB2EE7}"/>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626FE3E3-E7C4-4D67-842A-6A65AB1AD147}"/>
              </a:ext>
            </a:extLst>
          </p:cNvPr>
          <p:cNvSpPr>
            <a:spLocks noGrp="1"/>
          </p:cNvSpPr>
          <p:nvPr>
            <p:ph idx="1"/>
          </p:nvPr>
        </p:nvSpPr>
        <p:spPr/>
        <p:txBody>
          <a:bodyPr>
            <a:normAutofit/>
          </a:bodyPr>
          <a:lstStyle/>
          <a:p>
            <a:pPr marL="514350" indent="-514350" algn="l" rtl="0" fontAlgn="base">
              <a:buFont typeface="+mj-lt"/>
              <a:buAutoNum type="arabicPeriod"/>
            </a:pPr>
            <a:r>
              <a:rPr lang="en-US" b="0" i="0" u="none" strike="noStrike">
                <a:solidFill>
                  <a:srgbClr val="000000"/>
                </a:solidFill>
                <a:effectLst/>
                <a:latin typeface="Calibri" panose="020F0502020204030204" pitchFamily="34" charset="0"/>
              </a:rPr>
              <a:t>Agarwal, A., Chauhan, M., &amp; Ghaziabad (2017). Similarity Measures used in Recommender Systems : A Study.</a:t>
            </a:r>
            <a:r>
              <a:rPr lang="en-US" b="0" i="0">
                <a:solidFill>
                  <a:srgbClr val="000000"/>
                </a:solidFill>
                <a:effectLst/>
                <a:latin typeface="Calibri" panose="020F0502020204030204" pitchFamily="34" charset="0"/>
              </a:rPr>
              <a:t>​</a:t>
            </a:r>
          </a:p>
          <a:p>
            <a:pPr marL="514350" indent="-514350" fontAlgn="base">
              <a:buFont typeface="+mj-lt"/>
              <a:buAutoNum type="arabicPeriod"/>
            </a:pPr>
            <a:r>
              <a:rPr lang="en-US">
                <a:effectLst/>
              </a:rPr>
              <a:t>Candidate Generation Overview  |  Recommendation Systems. (n.d.). Retrieved November 14, 2020, from </a:t>
            </a:r>
            <a:r>
              <a:rPr lang="en-US">
                <a:effectLst/>
                <a:hlinkClick r:id="rId2"/>
              </a:rPr>
              <a:t>https://developers.google.com/machine-learning/recommendation/overview/candidate-generation</a:t>
            </a:r>
            <a:endParaRPr lang="en-US">
              <a:effectLst/>
            </a:endParaRPr>
          </a:p>
          <a:p>
            <a:pPr marL="514350" indent="-514350" fontAlgn="base">
              <a:buFont typeface="+mj-lt"/>
              <a:buAutoNum type="arabicPeriod"/>
            </a:pPr>
            <a:r>
              <a:rPr lang="en-US" b="0" i="0" u="none" strike="noStrike" err="1">
                <a:solidFill>
                  <a:srgbClr val="000000"/>
                </a:solidFill>
                <a:effectLst/>
                <a:latin typeface="Calibri" panose="020F0502020204030204" pitchFamily="34" charset="0"/>
              </a:rPr>
              <a:t>Ghemri</a:t>
            </a:r>
            <a:r>
              <a:rPr lang="en-US" b="0" i="0" u="none" strike="noStrike">
                <a:solidFill>
                  <a:srgbClr val="000000"/>
                </a:solidFill>
                <a:effectLst/>
                <a:latin typeface="Calibri" panose="020F0502020204030204" pitchFamily="34" charset="0"/>
              </a:rPr>
              <a:t>, L. (n.d.). Similarity Measures. Retrieved from </a:t>
            </a:r>
            <a:r>
              <a:rPr lang="en-US" b="0" i="0" u="sng" strike="noStrike">
                <a:solidFill>
                  <a:srgbClr val="0563C1"/>
                </a:solidFill>
                <a:effectLst/>
                <a:latin typeface="Calibri" panose="020F0502020204030204" pitchFamily="34" charset="0"/>
                <a:hlinkClick r:id="rId3"/>
              </a:rPr>
              <a:t>http://cs.tsu.edu/ghemri/CS497/ClassNotes/ML/Similarity%20Measures.pdf</a:t>
            </a:r>
            <a:r>
              <a:rPr lang="en-US" b="0" i="0">
                <a:solidFill>
                  <a:srgbClr val="000000"/>
                </a:solidFill>
                <a:effectLst/>
                <a:latin typeface="Calibri" panose="020F0502020204030204" pitchFamily="34" charset="0"/>
              </a:rPr>
              <a:t>​</a:t>
            </a:r>
            <a:endParaRPr lang="en-US" b="0" i="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90252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10E9-71F7-4302-8972-44662F6B0E7C}"/>
              </a:ext>
            </a:extLst>
          </p:cNvPr>
          <p:cNvSpPr>
            <a:spLocks noGrp="1"/>
          </p:cNvSpPr>
          <p:nvPr>
            <p:ph type="title"/>
          </p:nvPr>
        </p:nvSpPr>
        <p:spPr/>
        <p:txBody>
          <a:bodyPr/>
          <a:lstStyle/>
          <a:p>
            <a:r>
              <a:rPr lang="en-US"/>
              <a:t>What is a Recommender System?</a:t>
            </a:r>
          </a:p>
        </p:txBody>
      </p:sp>
      <p:sp>
        <p:nvSpPr>
          <p:cNvPr id="3" name="Content Placeholder 2">
            <a:extLst>
              <a:ext uri="{FF2B5EF4-FFF2-40B4-BE49-F238E27FC236}">
                <a16:creationId xmlns:a16="http://schemas.microsoft.com/office/drawing/2014/main" id="{30227E2D-58DE-4FC6-B104-CBD88BFEAF12}"/>
              </a:ext>
            </a:extLst>
          </p:cNvPr>
          <p:cNvSpPr>
            <a:spLocks noGrp="1"/>
          </p:cNvSpPr>
          <p:nvPr>
            <p:ph idx="1"/>
          </p:nvPr>
        </p:nvSpPr>
        <p:spPr>
          <a:xfrm>
            <a:off x="838200" y="1825625"/>
            <a:ext cx="10515600" cy="4667250"/>
          </a:xfrm>
        </p:spPr>
        <p:txBody>
          <a:bodyPr>
            <a:normAutofit/>
          </a:bodyPr>
          <a:lstStyle/>
          <a:p>
            <a:r>
              <a:rPr lang="en-US" sz="2400"/>
              <a:t>In the digital age we live in, people are on ‘information overload’ – consumers need a way to narrow down their options, and merchandisers need a way to stand out.  </a:t>
            </a:r>
            <a:r>
              <a:rPr lang="en-US" sz="2400" i="1"/>
              <a:t>This is where recommender systems have become incredibly relevant. </a:t>
            </a:r>
          </a:p>
          <a:p>
            <a:r>
              <a:rPr lang="en-US" sz="2400"/>
              <a:t>Recommender systems make judgements based on users’ history, social interactions, or other points of interest to generate recommendations for what to watch, buy, listen to, etc. </a:t>
            </a:r>
          </a:p>
          <a:p>
            <a:r>
              <a:rPr lang="en-US" sz="2400"/>
              <a:t>This can benefit both the user’s experience AND retention and credibility for the business. </a:t>
            </a:r>
          </a:p>
          <a:p>
            <a:r>
              <a:rPr lang="en-US" sz="2400"/>
              <a:t>By the numbers: </a:t>
            </a:r>
          </a:p>
          <a:p>
            <a:pPr lvl="1"/>
            <a:r>
              <a:rPr lang="en-US" sz="2000"/>
              <a:t>2/3 of watched movies on Netflix were chosen from the recommender system. </a:t>
            </a:r>
          </a:p>
          <a:p>
            <a:pPr lvl="1"/>
            <a:r>
              <a:rPr lang="en-US" sz="2000"/>
              <a:t>38% of clicks on Google News came from recommendations.</a:t>
            </a:r>
          </a:p>
          <a:p>
            <a:pPr lvl="1"/>
            <a:r>
              <a:rPr lang="en-US" sz="2000"/>
              <a:t>35% of Amazon sales were a result of their recommender system.</a:t>
            </a:r>
          </a:p>
          <a:p>
            <a:endParaRPr lang="en-US"/>
          </a:p>
          <a:p>
            <a:endParaRPr lang="en-US"/>
          </a:p>
        </p:txBody>
      </p:sp>
    </p:spTree>
    <p:extLst>
      <p:ext uri="{BB962C8B-B14F-4D97-AF65-F5344CB8AC3E}">
        <p14:creationId xmlns:p14="http://schemas.microsoft.com/office/powerpoint/2010/main" val="1097640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742AC8B-F7F8-45CC-BFF5-27E8A564B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C3923-3022-B34B-AF69-20EDF6860ABD}"/>
              </a:ext>
            </a:extLst>
          </p:cNvPr>
          <p:cNvSpPr>
            <a:spLocks noGrp="1"/>
          </p:cNvSpPr>
          <p:nvPr>
            <p:ph type="title"/>
          </p:nvPr>
        </p:nvSpPr>
        <p:spPr>
          <a:xfrm>
            <a:off x="965200" y="1383527"/>
            <a:ext cx="6117158" cy="4175166"/>
          </a:xfrm>
        </p:spPr>
        <p:txBody>
          <a:bodyPr vert="horz" lIns="91440" tIns="45720" rIns="91440" bIns="45720" rtlCol="0" anchor="ctr">
            <a:normAutofit/>
          </a:bodyPr>
          <a:lstStyle/>
          <a:p>
            <a:pPr algn="r"/>
            <a:r>
              <a:rPr lang="en-US" sz="9600" kern="1200">
                <a:solidFill>
                  <a:schemeClr val="tx1"/>
                </a:solidFill>
                <a:latin typeface="+mj-lt"/>
                <a:ea typeface="+mj-ea"/>
                <a:cs typeface="+mj-cs"/>
              </a:rPr>
              <a:t>4. Advanced Methods</a:t>
            </a:r>
          </a:p>
        </p:txBody>
      </p:sp>
      <p:sp>
        <p:nvSpPr>
          <p:cNvPr id="3" name="Text Placeholder 2">
            <a:extLst>
              <a:ext uri="{FF2B5EF4-FFF2-40B4-BE49-F238E27FC236}">
                <a16:creationId xmlns:a16="http://schemas.microsoft.com/office/drawing/2014/main" id="{0106BBAF-2408-BA4A-A6C4-6EA2CFA746A8}"/>
              </a:ext>
            </a:extLst>
          </p:cNvPr>
          <p:cNvSpPr>
            <a:spLocks noGrp="1"/>
          </p:cNvSpPr>
          <p:nvPr>
            <p:ph type="body" idx="1"/>
          </p:nvPr>
        </p:nvSpPr>
        <p:spPr>
          <a:xfrm>
            <a:off x="8013517" y="2671638"/>
            <a:ext cx="3086502" cy="1598946"/>
          </a:xfrm>
        </p:spPr>
        <p:txBody>
          <a:bodyPr vert="horz" lIns="91440" tIns="45720" rIns="91440" bIns="45720" rtlCol="0" anchor="ctr">
            <a:normAutofit/>
          </a:bodyPr>
          <a:lstStyle/>
          <a:p>
            <a:r>
              <a:rPr lang="en-US" kern="1200">
                <a:solidFill>
                  <a:schemeClr val="tx1"/>
                </a:solidFill>
                <a:latin typeface="+mn-lt"/>
                <a:ea typeface="+mn-ea"/>
                <a:cs typeface="+mn-cs"/>
              </a:rPr>
              <a:t>Peter Bekins</a:t>
            </a:r>
          </a:p>
          <a:p>
            <a:endParaRPr lang="en-US" kern="1200">
              <a:solidFill>
                <a:schemeClr val="tx1"/>
              </a:solidFill>
              <a:latin typeface="+mn-lt"/>
              <a:ea typeface="+mn-ea"/>
              <a:cs typeface="+mn-cs"/>
            </a:endParaRPr>
          </a:p>
        </p:txBody>
      </p:sp>
    </p:spTree>
    <p:extLst>
      <p:ext uri="{BB962C8B-B14F-4D97-AF65-F5344CB8AC3E}">
        <p14:creationId xmlns:p14="http://schemas.microsoft.com/office/powerpoint/2010/main" val="599861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A474-B649-2B40-94F5-D72FD0B82583}"/>
              </a:ext>
            </a:extLst>
          </p:cNvPr>
          <p:cNvSpPr>
            <a:spLocks noGrp="1"/>
          </p:cNvSpPr>
          <p:nvPr>
            <p:ph type="title"/>
          </p:nvPr>
        </p:nvSpPr>
        <p:spPr/>
        <p:txBody>
          <a:bodyPr/>
          <a:lstStyle/>
          <a:p>
            <a:r>
              <a:rPr lang="en-US"/>
              <a:t>How can we make better recommendations?</a:t>
            </a:r>
          </a:p>
        </p:txBody>
      </p:sp>
      <p:sp>
        <p:nvSpPr>
          <p:cNvPr id="3" name="Content Placeholder 2">
            <a:extLst>
              <a:ext uri="{FF2B5EF4-FFF2-40B4-BE49-F238E27FC236}">
                <a16:creationId xmlns:a16="http://schemas.microsoft.com/office/drawing/2014/main" id="{1EDB509F-7492-7949-A494-384922BF6443}"/>
              </a:ext>
            </a:extLst>
          </p:cNvPr>
          <p:cNvSpPr>
            <a:spLocks noGrp="1"/>
          </p:cNvSpPr>
          <p:nvPr>
            <p:ph idx="1"/>
          </p:nvPr>
        </p:nvSpPr>
        <p:spPr/>
        <p:txBody>
          <a:bodyPr/>
          <a:lstStyle/>
          <a:p>
            <a:r>
              <a:rPr lang="en-US" b="1"/>
              <a:t>Explicit ratings</a:t>
            </a:r>
            <a:r>
              <a:rPr lang="en-US"/>
              <a:t> require users to give feedback on items they prefer</a:t>
            </a:r>
          </a:p>
          <a:p>
            <a:pPr lvl="1"/>
            <a:r>
              <a:rPr lang="en-US"/>
              <a:t>Most users are </a:t>
            </a:r>
            <a:r>
              <a:rPr lang="en-US" b="1"/>
              <a:t>unwilling</a:t>
            </a:r>
            <a:r>
              <a:rPr lang="en-US"/>
              <a:t> to take the time to provide feedback</a:t>
            </a:r>
          </a:p>
          <a:p>
            <a:pPr lvl="1"/>
            <a:r>
              <a:rPr lang="en-US"/>
              <a:t>The information provided by feedback is likely </a:t>
            </a:r>
            <a:r>
              <a:rPr lang="en-US" b="1"/>
              <a:t>biased</a:t>
            </a:r>
          </a:p>
          <a:p>
            <a:pPr lvl="1"/>
            <a:endParaRPr lang="en-US" b="1"/>
          </a:p>
          <a:p>
            <a:r>
              <a:rPr lang="en-US" b="1"/>
              <a:t>Implicit ratings </a:t>
            </a:r>
            <a:r>
              <a:rPr lang="en-US"/>
              <a:t>are captured from user behavior like clicks, purchases, and views</a:t>
            </a:r>
          </a:p>
          <a:p>
            <a:pPr lvl="1"/>
            <a:r>
              <a:rPr lang="en-US"/>
              <a:t>Using implicit ratings can vastly improve the coverage</a:t>
            </a:r>
          </a:p>
          <a:p>
            <a:pPr lvl="1"/>
            <a:r>
              <a:rPr lang="en-US"/>
              <a:t>BUT implicit ratings are less informative than explicit ratings</a:t>
            </a:r>
          </a:p>
          <a:p>
            <a:pPr lvl="1"/>
            <a:endParaRPr lang="en-US"/>
          </a:p>
          <a:p>
            <a:endParaRPr lang="en-US"/>
          </a:p>
        </p:txBody>
      </p:sp>
    </p:spTree>
    <p:extLst>
      <p:ext uri="{BB962C8B-B14F-4D97-AF65-F5344CB8AC3E}">
        <p14:creationId xmlns:p14="http://schemas.microsoft.com/office/powerpoint/2010/main" val="1475262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3CC0-320A-4B4C-8EAE-2549EC0B7F91}"/>
              </a:ext>
            </a:extLst>
          </p:cNvPr>
          <p:cNvSpPr>
            <a:spLocks noGrp="1"/>
          </p:cNvSpPr>
          <p:nvPr>
            <p:ph type="title"/>
          </p:nvPr>
        </p:nvSpPr>
        <p:spPr/>
        <p:txBody>
          <a:bodyPr/>
          <a:lstStyle/>
          <a:p>
            <a:r>
              <a:rPr lang="en-US"/>
              <a:t>Utility Matrix with Explicit and Implicit Ratings</a:t>
            </a:r>
          </a:p>
        </p:txBody>
      </p:sp>
      <p:pic>
        <p:nvPicPr>
          <p:cNvPr id="4" name="Content Placeholder 3" descr="A picture containing table&#10;&#10;Description automatically generated">
            <a:extLst>
              <a:ext uri="{FF2B5EF4-FFF2-40B4-BE49-F238E27FC236}">
                <a16:creationId xmlns:a16="http://schemas.microsoft.com/office/drawing/2014/main" id="{BCFD333E-2FC2-544D-A74C-38B58D9EFE3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18075" y="1690688"/>
            <a:ext cx="8155850" cy="4351338"/>
          </a:xfrm>
          <a:prstGeom prst="rect">
            <a:avLst/>
          </a:prstGeom>
        </p:spPr>
      </p:pic>
      <p:sp>
        <p:nvSpPr>
          <p:cNvPr id="3" name="TextBox 2">
            <a:extLst>
              <a:ext uri="{FF2B5EF4-FFF2-40B4-BE49-F238E27FC236}">
                <a16:creationId xmlns:a16="http://schemas.microsoft.com/office/drawing/2014/main" id="{06AB79E8-3B5E-3245-9D34-F787F59E0E84}"/>
              </a:ext>
            </a:extLst>
          </p:cNvPr>
          <p:cNvSpPr txBox="1"/>
          <p:nvPr/>
        </p:nvSpPr>
        <p:spPr>
          <a:xfrm>
            <a:off x="4855265" y="6042026"/>
            <a:ext cx="2481470" cy="307777"/>
          </a:xfrm>
          <a:prstGeom prst="rect">
            <a:avLst/>
          </a:prstGeom>
          <a:noFill/>
        </p:spPr>
        <p:txBody>
          <a:bodyPr wrap="square" rtlCol="0">
            <a:spAutoFit/>
          </a:bodyPr>
          <a:lstStyle/>
          <a:p>
            <a:r>
              <a:rPr lang="en-US" sz="1400"/>
              <a:t>* Based on Aggarwal (2016: 12) </a:t>
            </a:r>
          </a:p>
        </p:txBody>
      </p:sp>
    </p:spTree>
    <p:extLst>
      <p:ext uri="{BB962C8B-B14F-4D97-AF65-F5344CB8AC3E}">
        <p14:creationId xmlns:p14="http://schemas.microsoft.com/office/powerpoint/2010/main" val="3507451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98ED-7256-1B46-8730-CDF2C464632C}"/>
              </a:ext>
            </a:extLst>
          </p:cNvPr>
          <p:cNvSpPr>
            <a:spLocks noGrp="1"/>
          </p:cNvSpPr>
          <p:nvPr>
            <p:ph type="title"/>
          </p:nvPr>
        </p:nvSpPr>
        <p:spPr/>
        <p:txBody>
          <a:bodyPr/>
          <a:lstStyle/>
          <a:p>
            <a:r>
              <a:rPr lang="en-US"/>
              <a:t>Latent Factor Model</a:t>
            </a:r>
          </a:p>
        </p:txBody>
      </p:sp>
      <p:pic>
        <p:nvPicPr>
          <p:cNvPr id="6" name="Content Placeholder 5" descr="Table, box and whisker chart&#10;&#10;Description automatically generated">
            <a:extLst>
              <a:ext uri="{FF2B5EF4-FFF2-40B4-BE49-F238E27FC236}">
                <a16:creationId xmlns:a16="http://schemas.microsoft.com/office/drawing/2014/main" id="{6E031F84-3461-E84D-8BBB-F6E145043AB7}"/>
              </a:ext>
            </a:extLst>
          </p:cNvPr>
          <p:cNvPicPr>
            <a:picLocks noGrp="1" noChangeAspect="1"/>
          </p:cNvPicPr>
          <p:nvPr>
            <p:ph idx="1"/>
          </p:nvPr>
        </p:nvPicPr>
        <p:blipFill>
          <a:blip r:embed="rId2"/>
          <a:stretch>
            <a:fillRect/>
          </a:stretch>
        </p:blipFill>
        <p:spPr>
          <a:xfrm>
            <a:off x="912789" y="1825625"/>
            <a:ext cx="10366422" cy="4351338"/>
          </a:xfrm>
        </p:spPr>
      </p:pic>
    </p:spTree>
    <p:extLst>
      <p:ext uri="{BB962C8B-B14F-4D97-AF65-F5344CB8AC3E}">
        <p14:creationId xmlns:p14="http://schemas.microsoft.com/office/powerpoint/2010/main" val="3725310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AD9A-EC62-6849-BBA9-628BFA59720F}"/>
              </a:ext>
            </a:extLst>
          </p:cNvPr>
          <p:cNvSpPr>
            <a:spLocks noGrp="1"/>
          </p:cNvSpPr>
          <p:nvPr>
            <p:ph type="title"/>
          </p:nvPr>
        </p:nvSpPr>
        <p:spPr/>
        <p:txBody>
          <a:bodyPr/>
          <a:lstStyle/>
          <a:p>
            <a:r>
              <a:rPr lang="en-US"/>
              <a:t>Solving for </a:t>
            </a:r>
            <a:r>
              <a:rPr lang="en-US" i="1"/>
              <a:t>X</a:t>
            </a:r>
            <a:r>
              <a:rPr lang="en-US"/>
              <a:t> and </a:t>
            </a:r>
            <a:r>
              <a:rPr lang="en-US" i="1"/>
              <a:t>Y</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32AC8B-32F3-7240-8DF4-B95C9068FB91}"/>
                  </a:ext>
                </a:extLst>
              </p:cNvPr>
              <p:cNvSpPr>
                <a:spLocks noGrp="1"/>
              </p:cNvSpPr>
              <p:nvPr>
                <p:ph idx="1"/>
              </p:nvPr>
            </p:nvSpPr>
            <p:spPr/>
            <p:txBody>
              <a:bodyPr/>
              <a:lstStyle/>
              <a:p>
                <a:r>
                  <a:rPr lang="en-US"/>
                  <a:t>Use optimization approach (Alternating Least Squares)</a:t>
                </a:r>
              </a:p>
              <a:p>
                <a:r>
                  <a:rPr lang="en-US"/>
                  <a:t>Fill X and Y with values that minimize errors for all </a:t>
                </a:r>
                <a:r>
                  <a:rPr lang="en-US" i="1"/>
                  <a:t>known</a:t>
                </a:r>
                <a:r>
                  <a:rPr lang="en-US"/>
                  <a:t> ratings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𝑖</m:t>
                        </m:r>
                      </m:sub>
                    </m:sSub>
                    <m:r>
                      <a:rPr lang="en-US" i="1">
                        <a:latin typeface="Cambria Math" panose="02040503050406030204" pitchFamily="18" charset="0"/>
                      </a:rPr>
                      <m:t> </m:t>
                    </m:r>
                  </m:oMath>
                </a14:m>
                <a:r>
                  <a:rPr lang="en-US"/>
                  <a:t>:</a:t>
                </a:r>
              </a:p>
              <a:p>
                <a:endParaRPr lang="en-US"/>
              </a:p>
              <a:p>
                <a:pPr marL="0" indent="0" algn="ctr">
                  <a:buNone/>
                </a:pP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sSup>
                          <m:sSupPr>
                            <m:ctrlPr>
                              <a:rPr lang="en-US" i="1">
                                <a:latin typeface="Cambria Math" panose="02040503050406030204" pitchFamily="18" charset="0"/>
                              </a:rPr>
                            </m:ctrlPr>
                          </m:sSupPr>
                          <m:e>
                            <m:nary>
                              <m:naryPr>
                                <m:chr m:val="∑"/>
                                <m:limLoc m:val="undOvr"/>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𝑢</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e>
                          <m:sup>
                            <m:r>
                              <a:rPr lang="en-US" i="1">
                                <a:latin typeface="Cambria Math" panose="02040503050406030204" pitchFamily="18" charset="0"/>
                              </a:rPr>
                              <m:t>2</m:t>
                            </m:r>
                          </m:sup>
                        </m:sSup>
                      </m:e>
                    </m:func>
                  </m:oMath>
                </a14:m>
                <a:r>
                  <a:rPr lang="en-US"/>
                  <a:t> </a:t>
                </a:r>
              </a:p>
              <a:p>
                <a:pPr marL="0" indent="0" algn="ctr">
                  <a:buNone/>
                </a:pPr>
                <a:endParaRPr lang="en-US" i="1"/>
              </a:p>
              <a:p>
                <a:r>
                  <a:rPr lang="en-US"/>
                  <a:t>Predict new ratings based on dot product:</a:t>
                </a:r>
                <a:r>
                  <a:rPr lang="en-US" i="1"/>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sub>
                        <m:r>
                          <a:rPr lang="en-US" i="1">
                            <a:latin typeface="Cambria Math" panose="02040503050406030204" pitchFamily="18" charset="0"/>
                          </a:rPr>
                          <m:t>𝑢𝑖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𝑢</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endParaRPr lang="en-US" i="1"/>
              </a:p>
            </p:txBody>
          </p:sp>
        </mc:Choice>
        <mc:Fallback xmlns="">
          <p:sp>
            <p:nvSpPr>
              <p:cNvPr id="3" name="Content Placeholder 2">
                <a:extLst>
                  <a:ext uri="{FF2B5EF4-FFF2-40B4-BE49-F238E27FC236}">
                    <a16:creationId xmlns:a16="http://schemas.microsoft.com/office/drawing/2014/main" id="{5932AC8B-32F3-7240-8DF4-B95C9068FB91}"/>
                  </a:ext>
                </a:extLst>
              </p:cNvPr>
              <p:cNvSpPr>
                <a:spLocks noGrp="1" noRot="1" noChangeAspect="1" noMove="1" noResize="1" noEditPoints="1" noAdjustHandles="1" noChangeArrowheads="1" noChangeShapeType="1" noTextEdit="1"/>
              </p:cNvSpPr>
              <p:nvPr>
                <p:ph idx="1"/>
              </p:nvPr>
            </p:nvSpPr>
            <p:spPr>
              <a:blipFill>
                <a:blip r:embed="rId2"/>
                <a:stretch>
                  <a:fillRect l="-1043" t="-2241" r="-232"/>
                </a:stretch>
              </a:blipFill>
            </p:spPr>
            <p:txBody>
              <a:bodyPr/>
              <a:lstStyle/>
              <a:p>
                <a:r>
                  <a:rPr lang="en-US">
                    <a:noFill/>
                  </a:rPr>
                  <a:t> </a:t>
                </a:r>
              </a:p>
            </p:txBody>
          </p:sp>
        </mc:Fallback>
      </mc:AlternateContent>
    </p:spTree>
    <p:extLst>
      <p:ext uri="{BB962C8B-B14F-4D97-AF65-F5344CB8AC3E}">
        <p14:creationId xmlns:p14="http://schemas.microsoft.com/office/powerpoint/2010/main" val="941203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02D5-3C2F-8F4B-9C51-329091CE7B71}"/>
              </a:ext>
            </a:extLst>
          </p:cNvPr>
          <p:cNvSpPr>
            <a:spLocks noGrp="1"/>
          </p:cNvSpPr>
          <p:nvPr>
            <p:ph type="title"/>
          </p:nvPr>
        </p:nvSpPr>
        <p:spPr/>
        <p:txBody>
          <a:bodyPr/>
          <a:lstStyle/>
          <a:p>
            <a:r>
              <a:rPr lang="en-US"/>
              <a:t>Latent Factor Space</a:t>
            </a:r>
          </a:p>
        </p:txBody>
      </p:sp>
      <p:pic>
        <p:nvPicPr>
          <p:cNvPr id="17" name="Content Placeholder 16" descr="A picture containing chart&#10;&#10;Description automatically generated">
            <a:extLst>
              <a:ext uri="{FF2B5EF4-FFF2-40B4-BE49-F238E27FC236}">
                <a16:creationId xmlns:a16="http://schemas.microsoft.com/office/drawing/2014/main" id="{161CFAD0-40BA-DE41-9C15-0D6F138F02E6}"/>
              </a:ext>
            </a:extLst>
          </p:cNvPr>
          <p:cNvPicPr>
            <a:picLocks noGrp="1" noChangeAspect="1"/>
          </p:cNvPicPr>
          <p:nvPr>
            <p:ph idx="1"/>
          </p:nvPr>
        </p:nvPicPr>
        <p:blipFill>
          <a:blip r:embed="rId2"/>
          <a:stretch>
            <a:fillRect/>
          </a:stretch>
        </p:blipFill>
        <p:spPr>
          <a:xfrm>
            <a:off x="1334827" y="1825625"/>
            <a:ext cx="9522346" cy="4351338"/>
          </a:xfrm>
        </p:spPr>
      </p:pic>
    </p:spTree>
    <p:extLst>
      <p:ext uri="{BB962C8B-B14F-4D97-AF65-F5344CB8AC3E}">
        <p14:creationId xmlns:p14="http://schemas.microsoft.com/office/powerpoint/2010/main" val="1156571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C0A4-3FD2-244E-B088-36446CDBD161}"/>
              </a:ext>
            </a:extLst>
          </p:cNvPr>
          <p:cNvSpPr>
            <a:spLocks noGrp="1"/>
          </p:cNvSpPr>
          <p:nvPr>
            <p:ph type="title"/>
          </p:nvPr>
        </p:nvSpPr>
        <p:spPr/>
        <p:txBody>
          <a:bodyPr/>
          <a:lstStyle/>
          <a:p>
            <a:r>
              <a:rPr lang="en-US"/>
              <a:t>Adapt for Implicit Ratings (Hu et al. 2008)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546B61-FA51-7648-9207-AD82EC1F4C8B}"/>
                  </a:ext>
                </a:extLst>
              </p:cNvPr>
              <p:cNvSpPr>
                <a:spLocks noGrp="1"/>
              </p:cNvSpPr>
              <p:nvPr>
                <p:ph idx="1"/>
              </p:nvPr>
            </p:nvSpPr>
            <p:spPr/>
            <p:txBody>
              <a:bodyPr>
                <a:normAutofit/>
              </a:bodyPr>
              <a:lstStyle/>
              <a:p>
                <a:r>
                  <a:rPr lang="en-US"/>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𝑢</m:t>
                        </m:r>
                        <m:r>
                          <a:rPr lang="en-US" b="0" i="1" smtClean="0">
                            <a:latin typeface="Cambria Math" panose="02040503050406030204" pitchFamily="18" charset="0"/>
                          </a:rPr>
                          <m:t>,</m:t>
                        </m:r>
                        <m:r>
                          <a:rPr lang="en-US" i="1">
                            <a:latin typeface="Cambria Math" panose="02040503050406030204" pitchFamily="18" charset="0"/>
                          </a:rPr>
                          <m:t>𝑖</m:t>
                        </m:r>
                      </m:sub>
                    </m:sSub>
                  </m:oMath>
                </a14:m>
                <a:r>
                  <a:rPr lang="en-US"/>
                  <a:t> be number of clicks/purchases/views of item</a:t>
                </a:r>
              </a:p>
              <a:p>
                <a:r>
                  <a:rPr lang="en-US"/>
                  <a:t>Define binary variable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𝑢𝑖</m:t>
                        </m:r>
                      </m:sub>
                    </m:sSub>
                    <m:r>
                      <a:rPr lang="en-US" b="0" i="1" smtClean="0">
                        <a:latin typeface="Cambria Math" panose="02040503050406030204" pitchFamily="18" charset="0"/>
                      </a:rPr>
                      <m:t>:</m:t>
                    </m:r>
                  </m:oMath>
                </a14:m>
                <a:endParaRPr lang="en-US"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𝑢𝑖</m:t>
                                  </m:r>
                                </m:sub>
                              </m:sSub>
                              <m:r>
                                <a:rPr lang="en-US" i="1">
                                  <a:latin typeface="Cambria Math" panose="02040503050406030204" pitchFamily="18" charset="0"/>
                                </a:rPr>
                                <m:t>&gt;0 </m:t>
                              </m:r>
                            </m:e>
                            <m:e>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𝑢𝑖</m:t>
                                  </m:r>
                                </m:sub>
                              </m:sSub>
                              <m:r>
                                <a:rPr lang="en-US" i="1">
                                  <a:latin typeface="Cambria Math" panose="02040503050406030204" pitchFamily="18" charset="0"/>
                                </a:rPr>
                                <m:t>=0</m:t>
                              </m:r>
                            </m:e>
                          </m:eqArr>
                        </m:e>
                      </m:d>
                    </m:oMath>
                  </m:oMathPara>
                </a14:m>
                <a:endParaRPr lang="en-US"/>
              </a:p>
              <a:p>
                <a:r>
                  <a:rPr lang="en-US"/>
                  <a:t>Define confidence term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𝑢𝑖</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𝑢𝑖</m:t>
                        </m:r>
                      </m:sub>
                    </m:sSub>
                  </m:oMath>
                </a14:m>
                <a:r>
                  <a:rPr lang="en-US"/>
                  <a:t> (</a:t>
                </a:r>
                <a14:m>
                  <m:oMath xmlns:m="http://schemas.openxmlformats.org/officeDocument/2006/math">
                    <m:r>
                      <a:rPr lang="en-US" i="1">
                        <a:latin typeface="Cambria Math" panose="02040503050406030204" pitchFamily="18" charset="0"/>
                      </a:rPr>
                      <m:t>∝</m:t>
                    </m:r>
                  </m:oMath>
                </a14:m>
                <a:r>
                  <a:rPr lang="en-US"/>
                  <a:t> is tuned for data set):</a:t>
                </a:r>
              </a:p>
              <a:p>
                <a:endParaRPr lang="en-US"/>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sSup>
                            <m:sSupPr>
                              <m:ctrlPr>
                                <a:rPr lang="en-US" i="1">
                                  <a:latin typeface="Cambria Math" panose="02040503050406030204" pitchFamily="18" charset="0"/>
                                </a:rPr>
                              </m:ctrlPr>
                            </m:sSupPr>
                            <m:e>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𝑢𝑖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𝑢𝑖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𝑢</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e>
                            <m:sup>
                              <m:r>
                                <a:rPr lang="en-US" i="1">
                                  <a:latin typeface="Cambria Math" panose="02040503050406030204" pitchFamily="18" charset="0"/>
                                </a:rPr>
                                <m:t>2</m:t>
                              </m:r>
                            </m:sup>
                          </m:sSup>
                        </m:e>
                      </m:func>
                    </m:oMath>
                  </m:oMathPara>
                </a14:m>
                <a:endParaRPr lang="en-US"/>
              </a:p>
              <a:p>
                <a:endParaRPr lang="en-US"/>
              </a:p>
            </p:txBody>
          </p:sp>
        </mc:Choice>
        <mc:Fallback xmlns="">
          <p:sp>
            <p:nvSpPr>
              <p:cNvPr id="3" name="Content Placeholder 2">
                <a:extLst>
                  <a:ext uri="{FF2B5EF4-FFF2-40B4-BE49-F238E27FC236}">
                    <a16:creationId xmlns:a16="http://schemas.microsoft.com/office/drawing/2014/main" id="{80546B61-FA51-7648-9207-AD82EC1F4C8B}"/>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spTree>
    <p:extLst>
      <p:ext uri="{BB962C8B-B14F-4D97-AF65-F5344CB8AC3E}">
        <p14:creationId xmlns:p14="http://schemas.microsoft.com/office/powerpoint/2010/main" val="3870852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ECF3-6E33-5D47-AD78-BAA97ABD8CFD}"/>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7EF86AD2-08C1-8645-A485-F9376C482D80}"/>
              </a:ext>
            </a:extLst>
          </p:cNvPr>
          <p:cNvSpPr>
            <a:spLocks noGrp="1"/>
          </p:cNvSpPr>
          <p:nvPr>
            <p:ph idx="1"/>
          </p:nvPr>
        </p:nvSpPr>
        <p:spPr/>
        <p:txBody>
          <a:bodyPr/>
          <a:lstStyle/>
          <a:p>
            <a:r>
              <a:rPr lang="en-US"/>
              <a:t>Implicit ratings provide much </a:t>
            </a:r>
            <a:r>
              <a:rPr lang="en-US" b="1"/>
              <a:t>more data </a:t>
            </a:r>
            <a:r>
              <a:rPr lang="en-US"/>
              <a:t>for the utility matrix</a:t>
            </a:r>
          </a:p>
          <a:p>
            <a:r>
              <a:rPr lang="en-US"/>
              <a:t>But it is </a:t>
            </a:r>
            <a:r>
              <a:rPr lang="en-US" b="1"/>
              <a:t>lower quality </a:t>
            </a:r>
            <a:r>
              <a:rPr lang="en-US"/>
              <a:t>than explicit ratings</a:t>
            </a:r>
          </a:p>
          <a:p>
            <a:r>
              <a:rPr lang="en-US"/>
              <a:t>A </a:t>
            </a:r>
            <a:r>
              <a:rPr lang="en-US" b="1"/>
              <a:t>collaborative filtering </a:t>
            </a:r>
            <a:r>
              <a:rPr lang="en-US"/>
              <a:t>system with </a:t>
            </a:r>
            <a:r>
              <a:rPr lang="en-US" b="1"/>
              <a:t>latent factor </a:t>
            </a:r>
            <a:r>
              <a:rPr lang="en-US"/>
              <a:t>models can control the noise inherent in implicit ratings</a:t>
            </a:r>
          </a:p>
        </p:txBody>
      </p:sp>
    </p:spTree>
    <p:extLst>
      <p:ext uri="{BB962C8B-B14F-4D97-AF65-F5344CB8AC3E}">
        <p14:creationId xmlns:p14="http://schemas.microsoft.com/office/powerpoint/2010/main" val="1154738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7B3D-A204-9942-8312-C4C9C51F0723}"/>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E01C781E-7529-BD4D-97BB-A04F42EA5970}"/>
              </a:ext>
            </a:extLst>
          </p:cNvPr>
          <p:cNvSpPr>
            <a:spLocks noGrp="1"/>
          </p:cNvSpPr>
          <p:nvPr>
            <p:ph idx="1"/>
          </p:nvPr>
        </p:nvSpPr>
        <p:spPr/>
        <p:txBody>
          <a:bodyPr/>
          <a:lstStyle/>
          <a:p>
            <a:r>
              <a:rPr lang="en-US" err="1"/>
              <a:t>Charu</a:t>
            </a:r>
            <a:r>
              <a:rPr lang="en-US"/>
              <a:t> C. Aggarwal. 2016. </a:t>
            </a:r>
            <a:r>
              <a:rPr lang="en-US" i="1"/>
              <a:t>Recommender Systems: The Textbook</a:t>
            </a:r>
            <a:r>
              <a:rPr lang="en-US"/>
              <a:t>. Springer.</a:t>
            </a:r>
          </a:p>
          <a:p>
            <a:r>
              <a:rPr lang="en-US"/>
              <a:t>Hu, Y., </a:t>
            </a:r>
            <a:r>
              <a:rPr lang="en-US" err="1"/>
              <a:t>Koren</a:t>
            </a:r>
            <a:r>
              <a:rPr lang="en-US"/>
              <a:t>, Y., and </a:t>
            </a:r>
            <a:r>
              <a:rPr lang="en-US" err="1"/>
              <a:t>Volinsky</a:t>
            </a:r>
            <a:r>
              <a:rPr lang="en-US"/>
              <a:t>, C. 2008. Collaborative Filtering for Implicit Feedback Datasets. Eighth IEEE International Conference on Data Mining.</a:t>
            </a:r>
          </a:p>
          <a:p>
            <a:r>
              <a:rPr lang="en-US" err="1"/>
              <a:t>Leskovec</a:t>
            </a:r>
            <a:r>
              <a:rPr lang="en-US"/>
              <a:t>, J., Rajaraman, A., and Ullman, J. D. 2020. Mining of Massive Datasets. 3</a:t>
            </a:r>
            <a:r>
              <a:rPr lang="en-US" baseline="30000"/>
              <a:t>rd</a:t>
            </a:r>
            <a:r>
              <a:rPr lang="en-US"/>
              <a:t> Edition. Cambridge Press.</a:t>
            </a:r>
          </a:p>
          <a:p>
            <a:endParaRPr lang="en-US"/>
          </a:p>
        </p:txBody>
      </p:sp>
    </p:spTree>
    <p:extLst>
      <p:ext uri="{BB962C8B-B14F-4D97-AF65-F5344CB8AC3E}">
        <p14:creationId xmlns:p14="http://schemas.microsoft.com/office/powerpoint/2010/main" val="2549561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742AC8B-F7F8-45CC-BFF5-27E8A564B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66BDC-2FAD-D34C-8E0D-AF7AE0376208}"/>
              </a:ext>
            </a:extLst>
          </p:cNvPr>
          <p:cNvSpPr>
            <a:spLocks noGrp="1"/>
          </p:cNvSpPr>
          <p:nvPr>
            <p:ph type="title"/>
          </p:nvPr>
        </p:nvSpPr>
        <p:spPr>
          <a:xfrm>
            <a:off x="965200" y="1383527"/>
            <a:ext cx="6117158" cy="4175166"/>
          </a:xfrm>
        </p:spPr>
        <p:txBody>
          <a:bodyPr vert="horz" lIns="91440" tIns="45720" rIns="91440" bIns="45720" rtlCol="0" anchor="ctr">
            <a:normAutofit/>
          </a:bodyPr>
          <a:lstStyle/>
          <a:p>
            <a:pPr algn="r"/>
            <a:r>
              <a:rPr lang="en-US" sz="7400" kern="1200">
                <a:solidFill>
                  <a:schemeClr val="tx1"/>
                </a:solidFill>
                <a:latin typeface="+mj-lt"/>
                <a:ea typeface="+mj-ea"/>
                <a:cs typeface="+mj-cs"/>
              </a:rPr>
              <a:t>5. Software Demonstration</a:t>
            </a:r>
          </a:p>
        </p:txBody>
      </p:sp>
      <p:sp>
        <p:nvSpPr>
          <p:cNvPr id="3" name="Text Placeholder 2">
            <a:extLst>
              <a:ext uri="{FF2B5EF4-FFF2-40B4-BE49-F238E27FC236}">
                <a16:creationId xmlns:a16="http://schemas.microsoft.com/office/drawing/2014/main" id="{28645762-E0CA-5D48-A2CD-984DC64D2436}"/>
              </a:ext>
            </a:extLst>
          </p:cNvPr>
          <p:cNvSpPr>
            <a:spLocks noGrp="1"/>
          </p:cNvSpPr>
          <p:nvPr>
            <p:ph type="body" idx="1"/>
          </p:nvPr>
        </p:nvSpPr>
        <p:spPr>
          <a:xfrm>
            <a:off x="8013517" y="2671638"/>
            <a:ext cx="3086502" cy="1598946"/>
          </a:xfrm>
        </p:spPr>
        <p:txBody>
          <a:bodyPr vert="horz" lIns="91440" tIns="45720" rIns="91440" bIns="45720" rtlCol="0" anchor="ctr">
            <a:normAutofit/>
          </a:bodyPr>
          <a:lstStyle/>
          <a:p>
            <a:r>
              <a:rPr lang="en-US" kern="1200">
                <a:solidFill>
                  <a:schemeClr val="tx1"/>
                </a:solidFill>
                <a:latin typeface="+mn-lt"/>
                <a:ea typeface="+mn-ea"/>
                <a:cs typeface="+mn-cs"/>
              </a:rPr>
              <a:t>Justin Ditty</a:t>
            </a:r>
          </a:p>
        </p:txBody>
      </p:sp>
    </p:spTree>
    <p:extLst>
      <p:ext uri="{BB962C8B-B14F-4D97-AF65-F5344CB8AC3E}">
        <p14:creationId xmlns:p14="http://schemas.microsoft.com/office/powerpoint/2010/main" val="136426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10E9-71F7-4302-8972-44662F6B0E7C}"/>
              </a:ext>
            </a:extLst>
          </p:cNvPr>
          <p:cNvSpPr>
            <a:spLocks noGrp="1"/>
          </p:cNvSpPr>
          <p:nvPr>
            <p:ph type="title"/>
          </p:nvPr>
        </p:nvSpPr>
        <p:spPr/>
        <p:txBody>
          <a:bodyPr/>
          <a:lstStyle/>
          <a:p>
            <a:r>
              <a:rPr lang="en-US"/>
              <a:t>Digital Media – Netflix</a:t>
            </a:r>
          </a:p>
        </p:txBody>
      </p:sp>
      <p:sp>
        <p:nvSpPr>
          <p:cNvPr id="3" name="Content Placeholder 2">
            <a:extLst>
              <a:ext uri="{FF2B5EF4-FFF2-40B4-BE49-F238E27FC236}">
                <a16:creationId xmlns:a16="http://schemas.microsoft.com/office/drawing/2014/main" id="{30227E2D-58DE-4FC6-B104-CBD88BFEAF12}"/>
              </a:ext>
            </a:extLst>
          </p:cNvPr>
          <p:cNvSpPr>
            <a:spLocks noGrp="1"/>
          </p:cNvSpPr>
          <p:nvPr>
            <p:ph idx="1"/>
          </p:nvPr>
        </p:nvSpPr>
        <p:spPr/>
        <p:txBody>
          <a:bodyPr/>
          <a:lstStyle/>
          <a:p>
            <a:r>
              <a:rPr lang="en-US"/>
              <a:t>Many media consumption providers utilize these systems to generate recommendations for their users.  </a:t>
            </a:r>
          </a:p>
          <a:p>
            <a:r>
              <a:rPr lang="en-US"/>
              <a:t>Netflix estimates that </a:t>
            </a:r>
            <a:r>
              <a:rPr lang="en-US" b="1"/>
              <a:t>80% of streaming </a:t>
            </a:r>
            <a:r>
              <a:rPr lang="en-US"/>
              <a:t>is chosen because of recommendations. </a:t>
            </a:r>
          </a:p>
          <a:p>
            <a:pPr lvl="1"/>
            <a:r>
              <a:rPr lang="en-US"/>
              <a:t>The 7,000+ options make recommendations a necessity.</a:t>
            </a:r>
          </a:p>
          <a:p>
            <a:r>
              <a:rPr lang="en-US"/>
              <a:t>What is customized?</a:t>
            </a:r>
          </a:p>
          <a:p>
            <a:pPr lvl="1"/>
            <a:r>
              <a:rPr lang="en-US"/>
              <a:t>Trailers shown upon login</a:t>
            </a:r>
          </a:p>
          <a:p>
            <a:pPr lvl="1"/>
            <a:r>
              <a:rPr lang="en-US"/>
              <a:t>Artwork/photos shown for shows</a:t>
            </a:r>
          </a:p>
          <a:p>
            <a:pPr lvl="1"/>
            <a:r>
              <a:rPr lang="en-US"/>
              <a:t>Genre options</a:t>
            </a:r>
          </a:p>
          <a:p>
            <a:pPr lvl="1"/>
            <a:r>
              <a:rPr lang="en-US"/>
              <a:t>“Recommended for you” category</a:t>
            </a:r>
          </a:p>
        </p:txBody>
      </p:sp>
    </p:spTree>
    <p:extLst>
      <p:ext uri="{BB962C8B-B14F-4D97-AF65-F5344CB8AC3E}">
        <p14:creationId xmlns:p14="http://schemas.microsoft.com/office/powerpoint/2010/main" val="3813758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BE4E-9702-4B54-889E-C6172D4BF6A9}"/>
              </a:ext>
            </a:extLst>
          </p:cNvPr>
          <p:cNvSpPr>
            <a:spLocks noGrp="1"/>
          </p:cNvSpPr>
          <p:nvPr>
            <p:ph type="title"/>
          </p:nvPr>
        </p:nvSpPr>
        <p:spPr/>
        <p:txBody>
          <a:bodyPr/>
          <a:lstStyle/>
          <a:p>
            <a:r>
              <a:rPr lang="en-US"/>
              <a:t>Introduction to </a:t>
            </a:r>
            <a:r>
              <a:rPr lang="en-US" err="1"/>
              <a:t>Recommenderlab</a:t>
            </a:r>
            <a:endParaRPr lang="en-US"/>
          </a:p>
        </p:txBody>
      </p:sp>
      <p:sp>
        <p:nvSpPr>
          <p:cNvPr id="3" name="Content Placeholder 2">
            <a:extLst>
              <a:ext uri="{FF2B5EF4-FFF2-40B4-BE49-F238E27FC236}">
                <a16:creationId xmlns:a16="http://schemas.microsoft.com/office/drawing/2014/main" id="{28E12DF1-6D15-44DB-B9E5-982C83316237}"/>
              </a:ext>
            </a:extLst>
          </p:cNvPr>
          <p:cNvSpPr>
            <a:spLocks noGrp="1"/>
          </p:cNvSpPr>
          <p:nvPr>
            <p:ph idx="1"/>
          </p:nvPr>
        </p:nvSpPr>
        <p:spPr/>
        <p:txBody>
          <a:bodyPr vert="horz" lIns="91440" tIns="45720" rIns="91440" bIns="45720" rtlCol="0" anchor="t">
            <a:normAutofit/>
          </a:bodyPr>
          <a:lstStyle/>
          <a:p>
            <a:r>
              <a:rPr lang="en-US" b="1" err="1"/>
              <a:t>Recommenderlab</a:t>
            </a:r>
            <a:r>
              <a:rPr lang="en-US"/>
              <a:t> is a R package that provides a framework to develop and test different recommendation algorithms (</a:t>
            </a:r>
            <a:r>
              <a:rPr lang="en-US" b="1"/>
              <a:t>Hasler 2020</a:t>
            </a:r>
            <a:r>
              <a:rPr lang="en-US"/>
              <a:t>). </a:t>
            </a:r>
          </a:p>
          <a:p>
            <a:r>
              <a:rPr lang="en-US"/>
              <a:t>The package provides:</a:t>
            </a:r>
          </a:p>
          <a:p>
            <a:pPr lvl="1"/>
            <a:r>
              <a:rPr lang="en-US"/>
              <a:t>Functions to transform preprocessed data into </a:t>
            </a:r>
            <a:r>
              <a:rPr lang="en-US" b="1"/>
              <a:t>similarity/rating matrices</a:t>
            </a:r>
          </a:p>
          <a:p>
            <a:pPr lvl="1"/>
            <a:r>
              <a:rPr lang="en-US"/>
              <a:t>Implementations for several </a:t>
            </a:r>
            <a:r>
              <a:rPr lang="en-US" b="1"/>
              <a:t>content-based</a:t>
            </a:r>
            <a:r>
              <a:rPr lang="en-US"/>
              <a:t>, </a:t>
            </a:r>
            <a:r>
              <a:rPr lang="en-US" b="1"/>
              <a:t>collaborative</a:t>
            </a:r>
            <a:r>
              <a:rPr lang="en-US"/>
              <a:t>, and </a:t>
            </a:r>
            <a:r>
              <a:rPr lang="en-US" b="1"/>
              <a:t>hybrid filtering</a:t>
            </a:r>
            <a:r>
              <a:rPr lang="en-US"/>
              <a:t> algorithms and several </a:t>
            </a:r>
            <a:r>
              <a:rPr lang="en-US" b="1"/>
              <a:t>similarity measures</a:t>
            </a:r>
          </a:p>
          <a:p>
            <a:pPr lvl="1"/>
            <a:r>
              <a:rPr lang="en-US"/>
              <a:t>Ability to specify your </a:t>
            </a:r>
            <a:r>
              <a:rPr lang="en-US" b="1"/>
              <a:t>own recommendation algorithm</a:t>
            </a:r>
          </a:p>
          <a:p>
            <a:pPr lvl="1"/>
            <a:r>
              <a:rPr lang="en-US" b="1"/>
              <a:t>Evaluation measures </a:t>
            </a:r>
            <a:r>
              <a:rPr lang="en-US"/>
              <a:t>to check the performance of your recommendation systems and compare it to the performance of other recommendation systems</a:t>
            </a:r>
          </a:p>
        </p:txBody>
      </p:sp>
    </p:spTree>
    <p:extLst>
      <p:ext uri="{BB962C8B-B14F-4D97-AF65-F5344CB8AC3E}">
        <p14:creationId xmlns:p14="http://schemas.microsoft.com/office/powerpoint/2010/main" val="1826512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6221-B31B-4256-AD63-C9A2CEC9B198}"/>
              </a:ext>
            </a:extLst>
          </p:cNvPr>
          <p:cNvSpPr>
            <a:spLocks noGrp="1"/>
          </p:cNvSpPr>
          <p:nvPr>
            <p:ph type="title"/>
          </p:nvPr>
        </p:nvSpPr>
        <p:spPr/>
        <p:txBody>
          <a:bodyPr/>
          <a:lstStyle/>
          <a:p>
            <a:r>
              <a:rPr lang="en-US"/>
              <a:t>Last.fm Dataset</a:t>
            </a:r>
          </a:p>
        </p:txBody>
      </p:sp>
      <p:sp>
        <p:nvSpPr>
          <p:cNvPr id="3" name="Content Placeholder 2">
            <a:extLst>
              <a:ext uri="{FF2B5EF4-FFF2-40B4-BE49-F238E27FC236}">
                <a16:creationId xmlns:a16="http://schemas.microsoft.com/office/drawing/2014/main" id="{CAC053B3-406A-46CD-8E6D-71B921FD9C17}"/>
              </a:ext>
            </a:extLst>
          </p:cNvPr>
          <p:cNvSpPr>
            <a:spLocks noGrp="1"/>
          </p:cNvSpPr>
          <p:nvPr>
            <p:ph idx="1"/>
          </p:nvPr>
        </p:nvSpPr>
        <p:spPr/>
        <p:txBody>
          <a:bodyPr>
            <a:normAutofit fontScale="92500"/>
          </a:bodyPr>
          <a:lstStyle/>
          <a:p>
            <a:r>
              <a:rPr lang="en-US" b="1"/>
              <a:t>Last.fm </a:t>
            </a:r>
            <a:r>
              <a:rPr lang="en-US"/>
              <a:t>(</a:t>
            </a:r>
            <a:r>
              <a:rPr lang="en-US">
                <a:hlinkClick r:id="rId2"/>
              </a:rPr>
              <a:t>http://www.lastfm.com</a:t>
            </a:r>
            <a:r>
              <a:rPr lang="en-US"/>
              <a:t>) was a music website that created music profiles for each of their users in order to recommend them new music.</a:t>
            </a:r>
          </a:p>
          <a:p>
            <a:pPr lvl="1"/>
            <a:r>
              <a:rPr lang="en-US"/>
              <a:t>The </a:t>
            </a:r>
            <a:r>
              <a:rPr lang="en-US" b="1"/>
              <a:t>artists</a:t>
            </a:r>
            <a:r>
              <a:rPr lang="en-US"/>
              <a:t> the users listen to</a:t>
            </a:r>
          </a:p>
          <a:p>
            <a:pPr lvl="1"/>
            <a:r>
              <a:rPr lang="en-US"/>
              <a:t>Each </a:t>
            </a:r>
            <a:r>
              <a:rPr lang="en-US" b="1"/>
              <a:t>users’ friends</a:t>
            </a:r>
          </a:p>
          <a:p>
            <a:pPr lvl="1"/>
            <a:r>
              <a:rPr lang="en-US"/>
              <a:t>The </a:t>
            </a:r>
            <a:r>
              <a:rPr lang="en-US" b="1"/>
              <a:t>artists</a:t>
            </a:r>
            <a:r>
              <a:rPr lang="en-US"/>
              <a:t> that </a:t>
            </a:r>
            <a:r>
              <a:rPr lang="en-US" b="1"/>
              <a:t>users friends’ </a:t>
            </a:r>
            <a:r>
              <a:rPr lang="en-US"/>
              <a:t>listen to</a:t>
            </a:r>
          </a:p>
          <a:p>
            <a:pPr lvl="1"/>
            <a:r>
              <a:rPr lang="en-US"/>
              <a:t>Much like Spotify and Apple Music today</a:t>
            </a:r>
          </a:p>
          <a:p>
            <a:r>
              <a:rPr lang="en-US"/>
              <a:t>In 2011, </a:t>
            </a:r>
            <a:r>
              <a:rPr lang="en-US" b="0" i="0">
                <a:effectLst/>
              </a:rPr>
              <a:t>The 2nd International Workshop on Information Heterogeneity and Fusion in Recommender Systems (</a:t>
            </a:r>
            <a:r>
              <a:rPr lang="en-US" b="1" i="0" err="1">
                <a:effectLst/>
              </a:rPr>
              <a:t>HetRec</a:t>
            </a:r>
            <a:r>
              <a:rPr lang="en-US" b="1" i="0">
                <a:effectLst/>
              </a:rPr>
              <a:t> 2011</a:t>
            </a:r>
            <a:r>
              <a:rPr lang="en-US" b="0" i="0">
                <a:effectLst/>
              </a:rPr>
              <a:t>) released a Last.fm dataset containing listening information for 1,892 anonymized Last.fm users (</a:t>
            </a:r>
            <a:r>
              <a:rPr lang="en-US">
                <a:hlinkClick r:id="rId3"/>
              </a:rPr>
              <a:t>https://grouplens.org/datasets/hetrec-2011</a:t>
            </a:r>
            <a:r>
              <a:rPr lang="en-US"/>
              <a:t>) </a:t>
            </a:r>
            <a:endParaRPr lang="en-US" b="0" i="0">
              <a:effectLst/>
            </a:endParaRPr>
          </a:p>
          <a:p>
            <a:endParaRPr lang="en-US"/>
          </a:p>
        </p:txBody>
      </p:sp>
    </p:spTree>
    <p:extLst>
      <p:ext uri="{BB962C8B-B14F-4D97-AF65-F5344CB8AC3E}">
        <p14:creationId xmlns:p14="http://schemas.microsoft.com/office/powerpoint/2010/main" val="3618125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ADB1-7161-43E3-A55F-91E8ECFE8C91}"/>
              </a:ext>
            </a:extLst>
          </p:cNvPr>
          <p:cNvSpPr>
            <a:spLocks noGrp="1"/>
          </p:cNvSpPr>
          <p:nvPr>
            <p:ph type="title"/>
          </p:nvPr>
        </p:nvSpPr>
        <p:spPr/>
        <p:txBody>
          <a:bodyPr/>
          <a:lstStyle/>
          <a:p>
            <a:r>
              <a:rPr lang="en-US"/>
              <a:t>The Last.fm User Artist Data</a:t>
            </a:r>
          </a:p>
        </p:txBody>
      </p:sp>
      <p:sp>
        <p:nvSpPr>
          <p:cNvPr id="3" name="Content Placeholder 2">
            <a:extLst>
              <a:ext uri="{FF2B5EF4-FFF2-40B4-BE49-F238E27FC236}">
                <a16:creationId xmlns:a16="http://schemas.microsoft.com/office/drawing/2014/main" id="{6A1EBB0B-2F1E-4D01-A480-EE15C71378C8}"/>
              </a:ext>
            </a:extLst>
          </p:cNvPr>
          <p:cNvSpPr>
            <a:spLocks noGrp="1"/>
          </p:cNvSpPr>
          <p:nvPr>
            <p:ph idx="1"/>
          </p:nvPr>
        </p:nvSpPr>
        <p:spPr>
          <a:xfrm>
            <a:off x="838200" y="1825625"/>
            <a:ext cx="10515600" cy="2755253"/>
          </a:xfrm>
        </p:spPr>
        <p:txBody>
          <a:bodyPr>
            <a:normAutofit fontScale="92500" lnSpcReduction="10000"/>
          </a:bodyPr>
          <a:lstStyle/>
          <a:p>
            <a:r>
              <a:rPr lang="en-US"/>
              <a:t>92,834 records of each </a:t>
            </a:r>
            <a:r>
              <a:rPr lang="en-US" b="1"/>
              <a:t>user/artist combination</a:t>
            </a:r>
            <a:r>
              <a:rPr lang="en-US"/>
              <a:t>, along with how many times the user has listened to the artist (No record if they have never listened an artist)</a:t>
            </a:r>
          </a:p>
          <a:p>
            <a:pPr lvl="1"/>
            <a:r>
              <a:rPr lang="en-US"/>
              <a:t>1,892 Users</a:t>
            </a:r>
          </a:p>
          <a:p>
            <a:pPr lvl="1"/>
            <a:r>
              <a:rPr lang="en-US"/>
              <a:t>14,036 Artists</a:t>
            </a:r>
          </a:p>
          <a:p>
            <a:r>
              <a:rPr lang="en-US"/>
              <a:t>On average, each user listens to 49.067 artists</a:t>
            </a:r>
          </a:p>
          <a:p>
            <a:r>
              <a:rPr lang="en-US"/>
              <a:t>On average, 5.265 users listen to each artist</a:t>
            </a:r>
          </a:p>
        </p:txBody>
      </p:sp>
      <p:pic>
        <p:nvPicPr>
          <p:cNvPr id="5" name="Picture 4" descr="Table&#10;&#10;Description automatically generated">
            <a:extLst>
              <a:ext uri="{FF2B5EF4-FFF2-40B4-BE49-F238E27FC236}">
                <a16:creationId xmlns:a16="http://schemas.microsoft.com/office/drawing/2014/main" id="{2B21BFE8-08B2-46CD-A6A6-AD996B45F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48" y="4452920"/>
            <a:ext cx="8910703" cy="2405080"/>
          </a:xfrm>
          <a:prstGeom prst="rect">
            <a:avLst/>
          </a:prstGeom>
        </p:spPr>
      </p:pic>
    </p:spTree>
    <p:extLst>
      <p:ext uri="{BB962C8B-B14F-4D97-AF65-F5344CB8AC3E}">
        <p14:creationId xmlns:p14="http://schemas.microsoft.com/office/powerpoint/2010/main" val="428986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E7EF-2CB1-428A-8319-40BEB822CA50}"/>
              </a:ext>
            </a:extLst>
          </p:cNvPr>
          <p:cNvSpPr>
            <a:spLocks noGrp="1"/>
          </p:cNvSpPr>
          <p:nvPr>
            <p:ph type="title"/>
          </p:nvPr>
        </p:nvSpPr>
        <p:spPr/>
        <p:txBody>
          <a:bodyPr/>
          <a:lstStyle/>
          <a:p>
            <a:r>
              <a:rPr lang="en-US"/>
              <a:t>Creating a UI Matrix</a:t>
            </a:r>
          </a:p>
        </p:txBody>
      </p:sp>
      <p:sp>
        <p:nvSpPr>
          <p:cNvPr id="3" name="Content Placeholder 2">
            <a:extLst>
              <a:ext uri="{FF2B5EF4-FFF2-40B4-BE49-F238E27FC236}">
                <a16:creationId xmlns:a16="http://schemas.microsoft.com/office/drawing/2014/main" id="{F3F7E129-854F-48EE-A867-A3262AFBF66A}"/>
              </a:ext>
            </a:extLst>
          </p:cNvPr>
          <p:cNvSpPr>
            <a:spLocks noGrp="1"/>
          </p:cNvSpPr>
          <p:nvPr>
            <p:ph idx="1"/>
          </p:nvPr>
        </p:nvSpPr>
        <p:spPr>
          <a:xfrm>
            <a:off x="838200" y="1825625"/>
            <a:ext cx="10515600" cy="3536488"/>
          </a:xfrm>
        </p:spPr>
        <p:txBody>
          <a:bodyPr>
            <a:normAutofit fontScale="92500"/>
          </a:bodyPr>
          <a:lstStyle/>
          <a:p>
            <a:r>
              <a:rPr lang="en-US"/>
              <a:t>First you need to transform the user/artist data into a </a:t>
            </a:r>
            <a:r>
              <a:rPr lang="en-US" b="1"/>
              <a:t>User-Item Matrix</a:t>
            </a:r>
            <a:r>
              <a:rPr lang="en-US"/>
              <a:t> that </a:t>
            </a:r>
            <a:r>
              <a:rPr lang="en-US" b="1" err="1"/>
              <a:t>Recommenderlab</a:t>
            </a:r>
            <a:r>
              <a:rPr lang="en-US"/>
              <a:t> can interpret</a:t>
            </a:r>
          </a:p>
          <a:p>
            <a:r>
              <a:rPr lang="en-US" b="1" err="1"/>
              <a:t>Recommenderlab</a:t>
            </a:r>
            <a:r>
              <a:rPr lang="en-US"/>
              <a:t> can coerce a data frame containing user/item/number triplets into two types of sparse User-Item Matrices using </a:t>
            </a:r>
            <a:r>
              <a:rPr lang="en-US" b="1"/>
              <a:t>as()</a:t>
            </a:r>
          </a:p>
          <a:p>
            <a:pPr lvl="1"/>
            <a:r>
              <a:rPr lang="en-US" b="1" err="1"/>
              <a:t>realRatingMatrix</a:t>
            </a:r>
            <a:r>
              <a:rPr lang="en-US"/>
              <a:t>: data with weights (Artist plays per user)</a:t>
            </a:r>
          </a:p>
          <a:p>
            <a:pPr lvl="1"/>
            <a:r>
              <a:rPr lang="en-US" b="1" err="1"/>
              <a:t>binaryRatingMatrix</a:t>
            </a:r>
            <a:r>
              <a:rPr lang="en-US"/>
              <a:t>: data with 1 if the user is associated with an item or 0 if they are not (1 if users are friends, 0 if they are not)</a:t>
            </a:r>
          </a:p>
          <a:p>
            <a:r>
              <a:rPr lang="en-US" b="1" err="1"/>
              <a:t>Recommenderlab</a:t>
            </a:r>
            <a:r>
              <a:rPr lang="en-US"/>
              <a:t> uses </a:t>
            </a:r>
            <a:r>
              <a:rPr lang="en-US" b="1"/>
              <a:t>sparse matrices </a:t>
            </a:r>
            <a:r>
              <a:rPr lang="en-US"/>
              <a:t>to save space (NA instead of 0)</a:t>
            </a:r>
          </a:p>
        </p:txBody>
      </p:sp>
      <p:pic>
        <p:nvPicPr>
          <p:cNvPr id="5" name="Picture 4">
            <a:extLst>
              <a:ext uri="{FF2B5EF4-FFF2-40B4-BE49-F238E27FC236}">
                <a16:creationId xmlns:a16="http://schemas.microsoft.com/office/drawing/2014/main" id="{8E2176E2-F595-4588-85B7-F39F0B5BF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7552" y="5505042"/>
            <a:ext cx="6664198" cy="382324"/>
          </a:xfrm>
          <a:prstGeom prst="rect">
            <a:avLst/>
          </a:prstGeom>
        </p:spPr>
      </p:pic>
      <p:pic>
        <p:nvPicPr>
          <p:cNvPr id="7" name="Picture 6">
            <a:extLst>
              <a:ext uri="{FF2B5EF4-FFF2-40B4-BE49-F238E27FC236}">
                <a16:creationId xmlns:a16="http://schemas.microsoft.com/office/drawing/2014/main" id="{34359366-2F99-443F-8454-41CEA6D164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27506" y="5061596"/>
            <a:ext cx="3690964" cy="1602559"/>
          </a:xfrm>
          <a:prstGeom prst="rect">
            <a:avLst/>
          </a:prstGeom>
        </p:spPr>
      </p:pic>
    </p:spTree>
    <p:extLst>
      <p:ext uri="{BB962C8B-B14F-4D97-AF65-F5344CB8AC3E}">
        <p14:creationId xmlns:p14="http://schemas.microsoft.com/office/powerpoint/2010/main" val="540286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C936-F32A-43D8-ABBF-0A06655B8B00}"/>
              </a:ext>
            </a:extLst>
          </p:cNvPr>
          <p:cNvSpPr>
            <a:spLocks noGrp="1"/>
          </p:cNvSpPr>
          <p:nvPr>
            <p:ph type="title"/>
          </p:nvPr>
        </p:nvSpPr>
        <p:spPr/>
        <p:txBody>
          <a:bodyPr/>
          <a:lstStyle/>
          <a:p>
            <a:r>
              <a:rPr lang="en-US"/>
              <a:t>Normalizing the Data (Optional)</a:t>
            </a:r>
          </a:p>
        </p:txBody>
      </p:sp>
      <p:sp>
        <p:nvSpPr>
          <p:cNvPr id="3" name="Content Placeholder 2">
            <a:extLst>
              <a:ext uri="{FF2B5EF4-FFF2-40B4-BE49-F238E27FC236}">
                <a16:creationId xmlns:a16="http://schemas.microsoft.com/office/drawing/2014/main" id="{88BB623A-7C96-4B17-AD20-D96EA95612A1}"/>
              </a:ext>
            </a:extLst>
          </p:cNvPr>
          <p:cNvSpPr>
            <a:spLocks noGrp="1"/>
          </p:cNvSpPr>
          <p:nvPr>
            <p:ph idx="1"/>
          </p:nvPr>
        </p:nvSpPr>
        <p:spPr/>
        <p:txBody>
          <a:bodyPr/>
          <a:lstStyle/>
          <a:p>
            <a:r>
              <a:rPr lang="en-US"/>
              <a:t>It is important to </a:t>
            </a:r>
            <a:r>
              <a:rPr lang="en-US" b="1"/>
              <a:t>normalize</a:t>
            </a:r>
            <a:r>
              <a:rPr lang="en-US"/>
              <a:t> the entries in the User-Item matrix to account an artist’s popularity by subtracting the mean number of artist listens from all the artists in the row for each user</a:t>
            </a:r>
          </a:p>
          <a:p>
            <a:r>
              <a:rPr lang="en-US"/>
              <a:t>Use the </a:t>
            </a:r>
            <a:r>
              <a:rPr lang="en-US" b="1"/>
              <a:t>normalize() </a:t>
            </a:r>
            <a:r>
              <a:rPr lang="en-US"/>
              <a:t>function on a </a:t>
            </a:r>
            <a:r>
              <a:rPr lang="en-US" b="1" err="1"/>
              <a:t>realRatingMatrix</a:t>
            </a:r>
            <a:endParaRPr lang="en-US" b="1"/>
          </a:p>
          <a:p>
            <a:r>
              <a:rPr lang="en-US"/>
              <a:t>Most of the algorithms in </a:t>
            </a:r>
            <a:r>
              <a:rPr lang="en-US" b="1" err="1"/>
              <a:t>Recommenderlab</a:t>
            </a:r>
            <a:r>
              <a:rPr lang="en-US"/>
              <a:t> do the normalization step by default.</a:t>
            </a:r>
          </a:p>
          <a:p>
            <a:pPr lvl="1"/>
            <a:r>
              <a:rPr lang="en-US"/>
              <a:t>So you only have to do it if you specify not to normalize the data when you run your recommendation algorithm</a:t>
            </a:r>
          </a:p>
        </p:txBody>
      </p:sp>
      <p:pic>
        <p:nvPicPr>
          <p:cNvPr id="5" name="Picture 4">
            <a:extLst>
              <a:ext uri="{FF2B5EF4-FFF2-40B4-BE49-F238E27FC236}">
                <a16:creationId xmlns:a16="http://schemas.microsoft.com/office/drawing/2014/main" id="{325EA0A1-464F-40D7-9A73-46149E58F6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936" y="5288534"/>
            <a:ext cx="11981566" cy="359723"/>
          </a:xfrm>
          <a:prstGeom prst="rect">
            <a:avLst/>
          </a:prstGeom>
        </p:spPr>
      </p:pic>
      <p:pic>
        <p:nvPicPr>
          <p:cNvPr id="6" name="Picture 5" descr="Table&#10;&#10;Description automatically generated">
            <a:extLst>
              <a:ext uri="{FF2B5EF4-FFF2-40B4-BE49-F238E27FC236}">
                <a16:creationId xmlns:a16="http://schemas.microsoft.com/office/drawing/2014/main" id="{A5EC4A92-02DD-4D6C-9CFD-59A4C281A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120" y="5717752"/>
            <a:ext cx="2424130" cy="1052520"/>
          </a:xfrm>
          <a:prstGeom prst="rect">
            <a:avLst/>
          </a:prstGeom>
        </p:spPr>
      </p:pic>
      <p:pic>
        <p:nvPicPr>
          <p:cNvPr id="8" name="Picture 7" descr="Table&#10;&#10;Description automatically generated">
            <a:extLst>
              <a:ext uri="{FF2B5EF4-FFF2-40B4-BE49-F238E27FC236}">
                <a16:creationId xmlns:a16="http://schemas.microsoft.com/office/drawing/2014/main" id="{8BEB0DC8-92AB-41A5-9146-F51C2F5056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351" y="5693939"/>
            <a:ext cx="3367112" cy="1100146"/>
          </a:xfrm>
          <a:prstGeom prst="rect">
            <a:avLst/>
          </a:prstGeom>
        </p:spPr>
      </p:pic>
      <p:sp>
        <p:nvSpPr>
          <p:cNvPr id="9" name="Arrow: Left 8">
            <a:extLst>
              <a:ext uri="{FF2B5EF4-FFF2-40B4-BE49-F238E27FC236}">
                <a16:creationId xmlns:a16="http://schemas.microsoft.com/office/drawing/2014/main" id="{F5643C03-AD04-44C7-96EC-B9FC0B887986}"/>
              </a:ext>
            </a:extLst>
          </p:cNvPr>
          <p:cNvSpPr/>
          <p:nvPr/>
        </p:nvSpPr>
        <p:spPr>
          <a:xfrm>
            <a:off x="4590196" y="6089337"/>
            <a:ext cx="837063" cy="3093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735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3852-7B26-4786-8AAF-F87DE4B84FFD}"/>
              </a:ext>
            </a:extLst>
          </p:cNvPr>
          <p:cNvSpPr>
            <a:spLocks noGrp="1"/>
          </p:cNvSpPr>
          <p:nvPr>
            <p:ph type="title"/>
          </p:nvPr>
        </p:nvSpPr>
        <p:spPr/>
        <p:txBody>
          <a:bodyPr/>
          <a:lstStyle/>
          <a:p>
            <a:r>
              <a:rPr lang="en-US"/>
              <a:t>Running A Recommendation Algorithm</a:t>
            </a:r>
          </a:p>
        </p:txBody>
      </p:sp>
      <p:sp>
        <p:nvSpPr>
          <p:cNvPr id="3" name="Content Placeholder 2">
            <a:extLst>
              <a:ext uri="{FF2B5EF4-FFF2-40B4-BE49-F238E27FC236}">
                <a16:creationId xmlns:a16="http://schemas.microsoft.com/office/drawing/2014/main" id="{36077C3F-4132-4BA3-AC7E-BC19FEF41AC9}"/>
              </a:ext>
            </a:extLst>
          </p:cNvPr>
          <p:cNvSpPr>
            <a:spLocks noGrp="1"/>
          </p:cNvSpPr>
          <p:nvPr>
            <p:ph idx="1"/>
          </p:nvPr>
        </p:nvSpPr>
        <p:spPr/>
        <p:txBody>
          <a:bodyPr vert="horz" lIns="91440" tIns="45720" rIns="91440" bIns="45720" rtlCol="0" anchor="t">
            <a:normAutofit fontScale="85000" lnSpcReduction="20000"/>
          </a:bodyPr>
          <a:lstStyle/>
          <a:p>
            <a:r>
              <a:rPr lang="en-US"/>
              <a:t>Once you have transformed your data, you can run a recommendation algorithm using </a:t>
            </a:r>
            <a:r>
              <a:rPr lang="en-US" b="1"/>
              <a:t>Recommender()</a:t>
            </a:r>
          </a:p>
          <a:p>
            <a:r>
              <a:rPr lang="en-US"/>
              <a:t>Recommender() implements the following </a:t>
            </a:r>
            <a:r>
              <a:rPr lang="en-US" b="1"/>
              <a:t>algorithms</a:t>
            </a:r>
            <a:r>
              <a:rPr lang="en-US"/>
              <a:t>:</a:t>
            </a:r>
          </a:p>
          <a:p>
            <a:pPr lvl="1"/>
            <a:r>
              <a:rPr lang="en-US"/>
              <a:t>Item-Based Collaborative Filtering </a:t>
            </a:r>
            <a:r>
              <a:rPr lang="en-US" b="1"/>
              <a:t>(“IBCF”)</a:t>
            </a:r>
          </a:p>
          <a:p>
            <a:pPr lvl="1"/>
            <a:r>
              <a:rPr lang="en-US"/>
              <a:t>User-Based Collaborative Filtering </a:t>
            </a:r>
            <a:r>
              <a:rPr lang="en-US" b="1"/>
              <a:t>(“UBCF”) </a:t>
            </a:r>
          </a:p>
          <a:p>
            <a:pPr lvl="1"/>
            <a:r>
              <a:rPr lang="en-US">
                <a:cs typeface="Calibri"/>
              </a:rPr>
              <a:t>Hybrid </a:t>
            </a:r>
            <a:r>
              <a:rPr lang="en-US" b="1">
                <a:cs typeface="Calibri"/>
              </a:rPr>
              <a:t>("HYBRID")</a:t>
            </a:r>
            <a:endParaRPr lang="en-US" b="1"/>
          </a:p>
          <a:p>
            <a:pPr lvl="1"/>
            <a:r>
              <a:rPr lang="en-US"/>
              <a:t>Most Popular Item </a:t>
            </a:r>
            <a:r>
              <a:rPr lang="en-US" b="1"/>
              <a:t>(“POPULAR”)</a:t>
            </a:r>
          </a:p>
          <a:p>
            <a:pPr lvl="1"/>
            <a:r>
              <a:rPr lang="en-US"/>
              <a:t>Random Items </a:t>
            </a:r>
            <a:r>
              <a:rPr lang="en-US" b="1"/>
              <a:t>(“RANDOM”)</a:t>
            </a:r>
          </a:p>
          <a:p>
            <a:pPr lvl="1"/>
            <a:r>
              <a:rPr lang="en-US"/>
              <a:t>More</a:t>
            </a:r>
          </a:p>
          <a:p>
            <a:r>
              <a:rPr lang="en-US"/>
              <a:t>Recommender() can use different </a:t>
            </a:r>
            <a:r>
              <a:rPr lang="en-US" b="1"/>
              <a:t>similarity measures</a:t>
            </a:r>
            <a:r>
              <a:rPr lang="en-US"/>
              <a:t>:</a:t>
            </a:r>
          </a:p>
          <a:p>
            <a:pPr lvl="1"/>
            <a:r>
              <a:rPr lang="en-US"/>
              <a:t>Cosine Distance </a:t>
            </a:r>
            <a:r>
              <a:rPr lang="en-US" b="1"/>
              <a:t>(“Cosine”)</a:t>
            </a:r>
          </a:p>
          <a:p>
            <a:pPr lvl="1"/>
            <a:r>
              <a:rPr lang="en-US"/>
              <a:t>Pearson Correlation </a:t>
            </a:r>
            <a:r>
              <a:rPr lang="en-US" b="1"/>
              <a:t>(“Pearson”)</a:t>
            </a:r>
          </a:p>
          <a:p>
            <a:pPr lvl="1"/>
            <a:r>
              <a:rPr lang="en-US"/>
              <a:t>Euclidean Distance </a:t>
            </a:r>
            <a:r>
              <a:rPr lang="en-US" b="1"/>
              <a:t>(“Euclidean”)</a:t>
            </a:r>
          </a:p>
          <a:p>
            <a:pPr lvl="1"/>
            <a:r>
              <a:rPr lang="en-US"/>
              <a:t>More</a:t>
            </a:r>
          </a:p>
        </p:txBody>
      </p:sp>
    </p:spTree>
    <p:extLst>
      <p:ext uri="{BB962C8B-B14F-4D97-AF65-F5344CB8AC3E}">
        <p14:creationId xmlns:p14="http://schemas.microsoft.com/office/powerpoint/2010/main" val="68508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CCB4-1D09-48D1-B06A-4CD2277D8C35}"/>
              </a:ext>
            </a:extLst>
          </p:cNvPr>
          <p:cNvSpPr>
            <a:spLocks noGrp="1"/>
          </p:cNvSpPr>
          <p:nvPr>
            <p:ph type="title"/>
          </p:nvPr>
        </p:nvSpPr>
        <p:spPr/>
        <p:txBody>
          <a:bodyPr/>
          <a:lstStyle/>
          <a:p>
            <a:r>
              <a:rPr lang="en-US"/>
              <a:t>Running </a:t>
            </a:r>
            <a:r>
              <a:rPr lang="en-US" b="1"/>
              <a:t>Recommender()</a:t>
            </a:r>
          </a:p>
        </p:txBody>
      </p:sp>
      <p:pic>
        <p:nvPicPr>
          <p:cNvPr id="9" name="Content Placeholder 8">
            <a:extLst>
              <a:ext uri="{FF2B5EF4-FFF2-40B4-BE49-F238E27FC236}">
                <a16:creationId xmlns:a16="http://schemas.microsoft.com/office/drawing/2014/main" id="{6B62C1A8-E7A6-4D10-8124-7993BB0127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12563" y="1946260"/>
            <a:ext cx="5966875" cy="4110068"/>
          </a:xfrm>
        </p:spPr>
      </p:pic>
    </p:spTree>
    <p:extLst>
      <p:ext uri="{BB962C8B-B14F-4D97-AF65-F5344CB8AC3E}">
        <p14:creationId xmlns:p14="http://schemas.microsoft.com/office/powerpoint/2010/main" val="2459014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9B78-DF08-479B-A74A-F76868BF7845}"/>
              </a:ext>
            </a:extLst>
          </p:cNvPr>
          <p:cNvSpPr>
            <a:spLocks noGrp="1"/>
          </p:cNvSpPr>
          <p:nvPr>
            <p:ph type="title"/>
          </p:nvPr>
        </p:nvSpPr>
        <p:spPr/>
        <p:txBody>
          <a:bodyPr/>
          <a:lstStyle/>
          <a:p>
            <a:r>
              <a:rPr lang="en-US"/>
              <a:t>Predicting New Information</a:t>
            </a:r>
          </a:p>
        </p:txBody>
      </p:sp>
      <p:sp>
        <p:nvSpPr>
          <p:cNvPr id="3" name="Content Placeholder 2">
            <a:extLst>
              <a:ext uri="{FF2B5EF4-FFF2-40B4-BE49-F238E27FC236}">
                <a16:creationId xmlns:a16="http://schemas.microsoft.com/office/drawing/2014/main" id="{44604611-0895-457A-AFD4-6784C56E2F3C}"/>
              </a:ext>
            </a:extLst>
          </p:cNvPr>
          <p:cNvSpPr>
            <a:spLocks noGrp="1"/>
          </p:cNvSpPr>
          <p:nvPr>
            <p:ph sz="half" idx="1"/>
          </p:nvPr>
        </p:nvSpPr>
        <p:spPr/>
        <p:txBody>
          <a:bodyPr/>
          <a:lstStyle/>
          <a:p>
            <a:r>
              <a:rPr lang="en-US"/>
              <a:t>You can </a:t>
            </a:r>
            <a:r>
              <a:rPr lang="en-US" b="1"/>
              <a:t>make recommendations </a:t>
            </a:r>
            <a:r>
              <a:rPr lang="en-US"/>
              <a:t>for </a:t>
            </a:r>
            <a:r>
              <a:rPr lang="en-US" b="1"/>
              <a:t>new users </a:t>
            </a:r>
            <a:r>
              <a:rPr lang="en-US"/>
              <a:t>based on the recommender model that you created using the </a:t>
            </a:r>
            <a:r>
              <a:rPr lang="en-US" b="1"/>
              <a:t>predict() </a:t>
            </a:r>
            <a:r>
              <a:rPr lang="en-US"/>
              <a:t>function</a:t>
            </a:r>
          </a:p>
          <a:p>
            <a:pPr lvl="1"/>
            <a:r>
              <a:rPr lang="en-US"/>
              <a:t>You can use this to </a:t>
            </a:r>
            <a:r>
              <a:rPr lang="en-US" b="1"/>
              <a:t>evaluate the accuracy</a:t>
            </a:r>
            <a:r>
              <a:rPr lang="en-US"/>
              <a:t> of your recommendation system and </a:t>
            </a:r>
            <a:r>
              <a:rPr lang="en-US" b="1"/>
              <a:t>compare</a:t>
            </a:r>
            <a:r>
              <a:rPr lang="en-US"/>
              <a:t> it to other types of recommendation systems</a:t>
            </a:r>
          </a:p>
          <a:p>
            <a:pPr lvl="2"/>
            <a:r>
              <a:rPr lang="en-US" b="1"/>
              <a:t>k-fold Cross-Validation</a:t>
            </a:r>
          </a:p>
        </p:txBody>
      </p:sp>
      <p:pic>
        <p:nvPicPr>
          <p:cNvPr id="8" name="Content Placeholder 7">
            <a:extLst>
              <a:ext uri="{FF2B5EF4-FFF2-40B4-BE49-F238E27FC236}">
                <a16:creationId xmlns:a16="http://schemas.microsoft.com/office/drawing/2014/main" id="{09F57F82-89B1-4A30-A92C-E390C0F3A63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187606" y="1825625"/>
            <a:ext cx="5960014" cy="3833515"/>
          </a:xfrm>
        </p:spPr>
      </p:pic>
    </p:spTree>
    <p:extLst>
      <p:ext uri="{BB962C8B-B14F-4D97-AF65-F5344CB8AC3E}">
        <p14:creationId xmlns:p14="http://schemas.microsoft.com/office/powerpoint/2010/main" val="3315949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2241-B5A2-4E56-AD02-33E79F6F0756}"/>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F97DDFEC-4B6A-476D-8C5E-8ED989DA9CAF}"/>
              </a:ext>
            </a:extLst>
          </p:cNvPr>
          <p:cNvSpPr>
            <a:spLocks noGrp="1"/>
          </p:cNvSpPr>
          <p:nvPr>
            <p:ph idx="1"/>
          </p:nvPr>
        </p:nvSpPr>
        <p:spPr/>
        <p:txBody>
          <a:bodyPr>
            <a:normAutofit fontScale="92500"/>
          </a:bodyPr>
          <a:lstStyle/>
          <a:p>
            <a:pPr marL="514350" indent="-514350">
              <a:buFont typeface="+mj-lt"/>
              <a:buAutoNum type="arabicPeriod"/>
            </a:pPr>
            <a:r>
              <a:rPr lang="en-US"/>
              <a:t>Michael </a:t>
            </a:r>
            <a:r>
              <a:rPr lang="en-US" err="1"/>
              <a:t>Hahsler</a:t>
            </a:r>
            <a:r>
              <a:rPr lang="en-US"/>
              <a:t>. (2020). </a:t>
            </a:r>
            <a:r>
              <a:rPr lang="en-US" err="1"/>
              <a:t>recommenderlab</a:t>
            </a:r>
            <a:r>
              <a:rPr lang="en-US"/>
              <a:t>: Lab for Developing and Testing Recommender Algorithms. R package version 0.2-6. </a:t>
            </a:r>
            <a:r>
              <a:rPr lang="en-US">
                <a:hlinkClick r:id="rId2"/>
              </a:rPr>
              <a:t>https://CRAN.R-project.org/package=recommenderlab</a:t>
            </a:r>
            <a:endParaRPr lang="en-US"/>
          </a:p>
          <a:p>
            <a:pPr marL="514350" indent="-514350">
              <a:buFont typeface="+mj-lt"/>
              <a:buAutoNum type="arabicPeriod"/>
            </a:pPr>
            <a:r>
              <a:rPr lang="de-DE"/>
              <a:t>Last.FM. (2011). </a:t>
            </a:r>
            <a:r>
              <a:rPr lang="en-US" b="0" i="0">
                <a:effectLst/>
              </a:rPr>
              <a:t>2nd International Workshop on Information Heterogeneity and Fusion in Recommender Systems (</a:t>
            </a:r>
            <a:r>
              <a:rPr lang="en-US" b="0" i="0" err="1">
                <a:effectLst/>
              </a:rPr>
              <a:t>HetRec</a:t>
            </a:r>
            <a:r>
              <a:rPr lang="en-US" b="0" i="0">
                <a:effectLst/>
              </a:rPr>
              <a:t> 2011) Last.FM Dataset [Data file]</a:t>
            </a:r>
            <a:r>
              <a:rPr lang="de-DE" b="0" i="0">
                <a:effectLst/>
              </a:rPr>
              <a:t>. Retrieved </a:t>
            </a:r>
            <a:r>
              <a:rPr lang="de-DE"/>
              <a:t>from </a:t>
            </a:r>
            <a:r>
              <a:rPr lang="de-DE">
                <a:hlinkClick r:id="rId3"/>
              </a:rPr>
              <a:t>http://files.grouplens.org/datasets/hetrec2011/hetrec2011-lastfm-2k.zip</a:t>
            </a:r>
            <a:endParaRPr lang="de-DE"/>
          </a:p>
          <a:p>
            <a:pPr marL="514350" indent="-514350">
              <a:buFont typeface="+mj-lt"/>
              <a:buAutoNum type="arabicPeriod"/>
            </a:pPr>
            <a:r>
              <a:rPr lang="en-US"/>
              <a:t>Ivan </a:t>
            </a:r>
            <a:r>
              <a:rPr lang="en-US" err="1"/>
              <a:t>Cantador</a:t>
            </a:r>
            <a:r>
              <a:rPr lang="en-US"/>
              <a:t>, P. B. (2011). 2nd Workshop on Information Heterogeneity and Fusion in Recommender Systems (</a:t>
            </a:r>
            <a:r>
              <a:rPr lang="en-US" err="1"/>
              <a:t>HetRec</a:t>
            </a:r>
            <a:r>
              <a:rPr lang="en-US"/>
              <a:t> 2011). Proceedings of the 5th ACM conference on Recommender systems. </a:t>
            </a:r>
            <a:r>
              <a:rPr lang="en-US" err="1"/>
              <a:t>RecSys</a:t>
            </a:r>
            <a:r>
              <a:rPr lang="en-US"/>
              <a:t> 2011. Chicago: ACM. Retrieved from </a:t>
            </a:r>
            <a:r>
              <a:rPr lang="en-US">
                <a:hlinkClick r:id="rId4"/>
              </a:rPr>
              <a:t>https://grouplens.org/datasets/hetrec-2011/</a:t>
            </a: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de-DE"/>
          </a:p>
        </p:txBody>
      </p:sp>
    </p:spTree>
    <p:extLst>
      <p:ext uri="{BB962C8B-B14F-4D97-AF65-F5344CB8AC3E}">
        <p14:creationId xmlns:p14="http://schemas.microsoft.com/office/powerpoint/2010/main" val="11685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7133-B487-404F-B836-B1D3957A6A34}"/>
              </a:ext>
            </a:extLst>
          </p:cNvPr>
          <p:cNvSpPr>
            <a:spLocks noGrp="1"/>
          </p:cNvSpPr>
          <p:nvPr>
            <p:ph type="title"/>
          </p:nvPr>
        </p:nvSpPr>
        <p:spPr/>
        <p:txBody>
          <a:bodyPr/>
          <a:lstStyle/>
          <a:p>
            <a:r>
              <a:rPr lang="en-US"/>
              <a:t>How does Netflix do it?</a:t>
            </a:r>
          </a:p>
        </p:txBody>
      </p:sp>
      <p:graphicFrame>
        <p:nvGraphicFramePr>
          <p:cNvPr id="4" name="Content Placeholder 3">
            <a:extLst>
              <a:ext uri="{FF2B5EF4-FFF2-40B4-BE49-F238E27FC236}">
                <a16:creationId xmlns:a16="http://schemas.microsoft.com/office/drawing/2014/main" id="{5C138F2E-F8BA-497F-835E-25CB6B3D56DD}"/>
              </a:ext>
            </a:extLst>
          </p:cNvPr>
          <p:cNvGraphicFramePr>
            <a:graphicFrameLocks noGrp="1"/>
          </p:cNvGraphicFramePr>
          <p:nvPr>
            <p:ph idx="1"/>
          </p:nvPr>
        </p:nvGraphicFramePr>
        <p:xfrm>
          <a:off x="-198473" y="1027906"/>
          <a:ext cx="12390474" cy="495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822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1DA3-3C09-433C-810E-C0CF355000C2}"/>
              </a:ext>
            </a:extLst>
          </p:cNvPr>
          <p:cNvSpPr>
            <a:spLocks noGrp="1"/>
          </p:cNvSpPr>
          <p:nvPr>
            <p:ph type="title"/>
          </p:nvPr>
        </p:nvSpPr>
        <p:spPr/>
        <p:txBody>
          <a:bodyPr/>
          <a:lstStyle/>
          <a:p>
            <a:r>
              <a:rPr lang="en-US"/>
              <a:t>Social Media – </a:t>
            </a:r>
            <a:r>
              <a:rPr lang="en-US" err="1"/>
              <a:t>TikTok</a:t>
            </a:r>
            <a:endParaRPr lang="en-US"/>
          </a:p>
        </p:txBody>
      </p:sp>
      <p:sp>
        <p:nvSpPr>
          <p:cNvPr id="3" name="Content Placeholder 2">
            <a:extLst>
              <a:ext uri="{FF2B5EF4-FFF2-40B4-BE49-F238E27FC236}">
                <a16:creationId xmlns:a16="http://schemas.microsoft.com/office/drawing/2014/main" id="{E7E9F67B-6BE2-4C91-A742-2C62C0ECB2BE}"/>
              </a:ext>
            </a:extLst>
          </p:cNvPr>
          <p:cNvSpPr>
            <a:spLocks noGrp="1"/>
          </p:cNvSpPr>
          <p:nvPr>
            <p:ph idx="1"/>
          </p:nvPr>
        </p:nvSpPr>
        <p:spPr>
          <a:xfrm>
            <a:off x="838200" y="1524000"/>
            <a:ext cx="10515600" cy="4652963"/>
          </a:xfrm>
        </p:spPr>
        <p:txBody>
          <a:bodyPr/>
          <a:lstStyle/>
          <a:p>
            <a:r>
              <a:rPr lang="en-US" sz="2000" err="1"/>
              <a:t>TikTok</a:t>
            </a:r>
            <a:r>
              <a:rPr lang="en-US" sz="2000"/>
              <a:t> is a relatively new social media platform that is well known for the recommender system used in its “For You Page.” </a:t>
            </a:r>
          </a:p>
          <a:p>
            <a:r>
              <a:rPr lang="en-US" sz="2000"/>
              <a:t>Each user’s feed is customized with a stream of videos personalized to their interests and sense of humor. </a:t>
            </a:r>
          </a:p>
          <a:p>
            <a:endParaRPr lang="en-US"/>
          </a:p>
        </p:txBody>
      </p:sp>
      <p:graphicFrame>
        <p:nvGraphicFramePr>
          <p:cNvPr id="4" name="Diagram 3">
            <a:extLst>
              <a:ext uri="{FF2B5EF4-FFF2-40B4-BE49-F238E27FC236}">
                <a16:creationId xmlns:a16="http://schemas.microsoft.com/office/drawing/2014/main" id="{26DB2B21-7277-4070-ADBA-56ADD06016A1}"/>
              </a:ext>
            </a:extLst>
          </p:cNvPr>
          <p:cNvGraphicFramePr/>
          <p:nvPr/>
        </p:nvGraphicFramePr>
        <p:xfrm>
          <a:off x="1835888" y="2743200"/>
          <a:ext cx="8324112" cy="339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92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4C4C-4F0D-497B-A9B8-8635E7A6EFE4}"/>
              </a:ext>
            </a:extLst>
          </p:cNvPr>
          <p:cNvSpPr>
            <a:spLocks noGrp="1"/>
          </p:cNvSpPr>
          <p:nvPr>
            <p:ph type="title"/>
          </p:nvPr>
        </p:nvSpPr>
        <p:spPr/>
        <p:txBody>
          <a:bodyPr/>
          <a:lstStyle/>
          <a:p>
            <a:r>
              <a:rPr lang="en-US"/>
              <a:t>Retail – Kroger</a:t>
            </a:r>
          </a:p>
        </p:txBody>
      </p:sp>
      <p:sp>
        <p:nvSpPr>
          <p:cNvPr id="3" name="Content Placeholder 2">
            <a:extLst>
              <a:ext uri="{FF2B5EF4-FFF2-40B4-BE49-F238E27FC236}">
                <a16:creationId xmlns:a16="http://schemas.microsoft.com/office/drawing/2014/main" id="{CABD3D71-785C-4F0C-936B-FEC1CC25B389}"/>
              </a:ext>
            </a:extLst>
          </p:cNvPr>
          <p:cNvSpPr>
            <a:spLocks noGrp="1"/>
          </p:cNvSpPr>
          <p:nvPr>
            <p:ph idx="1"/>
          </p:nvPr>
        </p:nvSpPr>
        <p:spPr/>
        <p:txBody>
          <a:bodyPr/>
          <a:lstStyle/>
          <a:p>
            <a:r>
              <a:rPr lang="en-US"/>
              <a:t>Stores (such as Kroger) also frequently utilize recommender systems to tailor experiences to their customers’ preferences. </a:t>
            </a:r>
          </a:p>
          <a:p>
            <a:r>
              <a:rPr lang="en-US"/>
              <a:t>With 8451, Kroger utilizes shopper data such as previously purchased items and quantities to recommend products that shoppers may be interested in purchasing. </a:t>
            </a:r>
          </a:p>
          <a:p>
            <a:r>
              <a:rPr lang="en-US"/>
              <a:t>This system has become increasingly relevant and impactful on sales with the rise in </a:t>
            </a:r>
            <a:r>
              <a:rPr lang="en-US" err="1"/>
              <a:t>ClickList</a:t>
            </a:r>
            <a:r>
              <a:rPr lang="en-US"/>
              <a:t> orders.  </a:t>
            </a:r>
          </a:p>
        </p:txBody>
      </p:sp>
    </p:spTree>
    <p:extLst>
      <p:ext uri="{BB962C8B-B14F-4D97-AF65-F5344CB8AC3E}">
        <p14:creationId xmlns:p14="http://schemas.microsoft.com/office/powerpoint/2010/main" val="298868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92BF-DF26-4D22-9EFA-FBC6F3D5D326}"/>
              </a:ext>
            </a:extLst>
          </p:cNvPr>
          <p:cNvSpPr>
            <a:spLocks noGrp="1"/>
          </p:cNvSpPr>
          <p:nvPr>
            <p:ph type="title"/>
          </p:nvPr>
        </p:nvSpPr>
        <p:spPr>
          <a:xfrm>
            <a:off x="481013" y="3752849"/>
            <a:ext cx="3290887" cy="2452687"/>
          </a:xfrm>
        </p:spPr>
        <p:txBody>
          <a:bodyPr anchor="ctr">
            <a:normAutofit/>
          </a:bodyPr>
          <a:lstStyle/>
          <a:p>
            <a:r>
              <a:rPr lang="en-US" sz="3600"/>
              <a:t>Kroger’s Digital Stores</a:t>
            </a:r>
          </a:p>
        </p:txBody>
      </p:sp>
      <p:pic>
        <p:nvPicPr>
          <p:cNvPr id="4" name="Picture 4" descr="Graphical user interface&#10;&#10;Description automatically generated">
            <a:extLst>
              <a:ext uri="{FF2B5EF4-FFF2-40B4-BE49-F238E27FC236}">
                <a16:creationId xmlns:a16="http://schemas.microsoft.com/office/drawing/2014/main" id="{48E2EB7D-02CC-439D-93CF-02095733D9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33" b="1207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74E26E-D168-43BA-8F1D-5E6FE310E386}"/>
              </a:ext>
            </a:extLst>
          </p:cNvPr>
          <p:cNvSpPr>
            <a:spLocks noGrp="1"/>
          </p:cNvSpPr>
          <p:nvPr>
            <p:ph idx="1"/>
          </p:nvPr>
        </p:nvSpPr>
        <p:spPr>
          <a:xfrm>
            <a:off x="4223982" y="3752850"/>
            <a:ext cx="7485413" cy="2452687"/>
          </a:xfrm>
        </p:spPr>
        <p:txBody>
          <a:bodyPr anchor="ctr">
            <a:normAutofit/>
          </a:bodyPr>
          <a:lstStyle/>
          <a:p>
            <a:r>
              <a:rPr lang="en-US" sz="1700"/>
              <a:t>Kroger is working with Microsoft to pilot “digital stores” in which signage is automated and customers use an app that guides them through the store to scan their groceries. </a:t>
            </a:r>
          </a:p>
          <a:p>
            <a:r>
              <a:rPr lang="en-US" sz="1700"/>
              <a:t>A recommender system is used in the app to recommend items customers might like and encourage purchases. </a:t>
            </a:r>
          </a:p>
          <a:p>
            <a:r>
              <a:rPr lang="en-US" sz="1700"/>
              <a:t>This initiative shows the increasing relevance of recommender systems. </a:t>
            </a:r>
          </a:p>
          <a:p>
            <a:pPr lvl="1"/>
            <a:r>
              <a:rPr lang="en-US" sz="1700"/>
              <a:t>As grocery shopping becomes more digital, there will be many more variables that can be used to increase the accuracy of recommendations. </a:t>
            </a:r>
          </a:p>
        </p:txBody>
      </p:sp>
    </p:spTree>
    <p:extLst>
      <p:ext uri="{BB962C8B-B14F-4D97-AF65-F5344CB8AC3E}">
        <p14:creationId xmlns:p14="http://schemas.microsoft.com/office/powerpoint/2010/main" val="324949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E90F4A162494EB1180826FA752383" ma:contentTypeVersion="11" ma:contentTypeDescription="Create a new document." ma:contentTypeScope="" ma:versionID="225ddc26def9d92508ff29a0039fd6be">
  <xsd:schema xmlns:xsd="http://www.w3.org/2001/XMLSchema" xmlns:xs="http://www.w3.org/2001/XMLSchema" xmlns:p="http://schemas.microsoft.com/office/2006/metadata/properties" xmlns:ns3="5061b04b-d28d-4f13-bf11-f63c05054e13" xmlns:ns4="b8fb2bcd-a061-41b4-b741-b526d9b076ff" targetNamespace="http://schemas.microsoft.com/office/2006/metadata/properties" ma:root="true" ma:fieldsID="7037bd3682d88ef4cc17e90404f22f15" ns3:_="" ns4:_="">
    <xsd:import namespace="5061b04b-d28d-4f13-bf11-f63c05054e13"/>
    <xsd:import namespace="b8fb2bcd-a061-41b4-b741-b526d9b076f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61b04b-d28d-4f13-bf11-f63c05054e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fb2bcd-a061-41b4-b741-b526d9b076f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7F6261-4654-4749-A4FB-58087E22E5A2}">
  <ds:schemaRefs>
    <ds:schemaRef ds:uri="5061b04b-d28d-4f13-bf11-f63c05054e13"/>
    <ds:schemaRef ds:uri="b8fb2bcd-a061-41b4-b741-b526d9b076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299EA5F-B15F-4B8D-8AFD-F3B116F3A795}">
  <ds:schemaRefs>
    <ds:schemaRef ds:uri="5061b04b-d28d-4f13-bf11-f63c05054e13"/>
    <ds:schemaRef ds:uri="b8fb2bcd-a061-41b4-b741-b526d9b076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9C0E08A-3753-4CEA-87CC-E609D34C8F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4177</Words>
  <Application>Microsoft Office PowerPoint</Application>
  <PresentationFormat>Widescreen</PresentationFormat>
  <Paragraphs>533</Paragraphs>
  <Slides>58</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等线</vt:lpstr>
      <vt:lpstr>arial</vt:lpstr>
      <vt:lpstr>arial</vt:lpstr>
      <vt:lpstr>Calibri</vt:lpstr>
      <vt:lpstr>Calibri Light</vt:lpstr>
      <vt:lpstr>Cambria Math</vt:lpstr>
      <vt:lpstr>MathJax_Main</vt:lpstr>
      <vt:lpstr>MathJax_Math-italic</vt:lpstr>
      <vt:lpstr>Open Sans Bold</vt:lpstr>
      <vt:lpstr>Open Sans Semibold</vt:lpstr>
      <vt:lpstr>roboto</vt:lpstr>
      <vt:lpstr>Office Theme</vt:lpstr>
      <vt:lpstr>Recommender Systems</vt:lpstr>
      <vt:lpstr>1.  Common Applications 2.  Basic Recommender Models 3.  Statistical Concepts 4.  Advanced Methods 5.  Software Demonstration</vt:lpstr>
      <vt:lpstr>1. Common Applications</vt:lpstr>
      <vt:lpstr>What is a Recommender System?</vt:lpstr>
      <vt:lpstr>Digital Media – Netflix</vt:lpstr>
      <vt:lpstr>How does Netflix do it?</vt:lpstr>
      <vt:lpstr>Social Media – TikTok</vt:lpstr>
      <vt:lpstr>Retail – Kroger</vt:lpstr>
      <vt:lpstr>Kroger’s Digital Stores</vt:lpstr>
      <vt:lpstr>eCommerce – Amazon</vt:lpstr>
      <vt:lpstr>Sources </vt:lpstr>
      <vt:lpstr>2. Basic Recommender Models</vt:lpstr>
      <vt:lpstr>Common Recommending Systems</vt:lpstr>
      <vt:lpstr>Content Based Recommendation</vt:lpstr>
      <vt:lpstr>How is it recommended? </vt:lpstr>
      <vt:lpstr>Other Scenarios</vt:lpstr>
      <vt:lpstr>PowerPoint Presentation</vt:lpstr>
      <vt:lpstr>Popularity Based Recommending System</vt:lpstr>
      <vt:lpstr>PowerPoint Presentation</vt:lpstr>
      <vt:lpstr>Collaborative filtering (CF)</vt:lpstr>
      <vt:lpstr>User based collaborative filtering</vt:lpstr>
      <vt:lpstr>User based CF</vt:lpstr>
      <vt:lpstr>How to identify users in the same group</vt:lpstr>
      <vt:lpstr>Method 1: Plotting in scatter-plot</vt:lpstr>
      <vt:lpstr>Method 2: Euclidean distance </vt:lpstr>
      <vt:lpstr>Method 3: Pearson relativity judgement</vt:lpstr>
      <vt:lpstr>Relationship between X and Y</vt:lpstr>
      <vt:lpstr>Item based CF</vt:lpstr>
      <vt:lpstr>Limitations</vt:lpstr>
      <vt:lpstr>Model based Collaborative Filtering Machine learning</vt:lpstr>
      <vt:lpstr>Sources</vt:lpstr>
      <vt:lpstr>3. Statistical Concepts</vt:lpstr>
      <vt:lpstr>What is a similarity measure? </vt:lpstr>
      <vt:lpstr>Content-based vs. Collaborative vs. Hybrid</vt:lpstr>
      <vt:lpstr>Types of Similarity Measures </vt:lpstr>
      <vt:lpstr>Similarity Measures Visualized </vt:lpstr>
      <vt:lpstr>Advantages and Disadvantages </vt:lpstr>
      <vt:lpstr>Some Additional Similarity Measures</vt:lpstr>
      <vt:lpstr>Sources</vt:lpstr>
      <vt:lpstr>4. Advanced Methods</vt:lpstr>
      <vt:lpstr>How can we make better recommendations?</vt:lpstr>
      <vt:lpstr>Utility Matrix with Explicit and Implicit Ratings</vt:lpstr>
      <vt:lpstr>Latent Factor Model</vt:lpstr>
      <vt:lpstr>Solving for X and Y</vt:lpstr>
      <vt:lpstr>Latent Factor Space</vt:lpstr>
      <vt:lpstr>Adapt for Implicit Ratings (Hu et al. 2008)</vt:lpstr>
      <vt:lpstr>Summary</vt:lpstr>
      <vt:lpstr>Sources</vt:lpstr>
      <vt:lpstr>5. Software Demonstration</vt:lpstr>
      <vt:lpstr>Introduction to Recommenderlab</vt:lpstr>
      <vt:lpstr>Last.fm Dataset</vt:lpstr>
      <vt:lpstr>The Last.fm User Artist Data</vt:lpstr>
      <vt:lpstr>Creating a UI Matrix</vt:lpstr>
      <vt:lpstr>Normalizing the Data (Optional)</vt:lpstr>
      <vt:lpstr>Running A Recommendation Algorithm</vt:lpstr>
      <vt:lpstr>Running Recommender()</vt:lpstr>
      <vt:lpstr>Predicting New Information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Bekins, Peter (bekinspr)</dc:creator>
  <cp:lastModifiedBy>Steege, Chris (steegecs)</cp:lastModifiedBy>
  <cp:revision>2</cp:revision>
  <dcterms:created xsi:type="dcterms:W3CDTF">2020-11-17T13:50:56Z</dcterms:created>
  <dcterms:modified xsi:type="dcterms:W3CDTF">2020-12-31T21:42:05Z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0x01010003EE90F4A162494EB1180826FA752383</vt:lpwstr>
  </property>
</Properties>
</file>