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Montserra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01E67-4444-43C9-9AE2-612FECE12C41}">
  <a:tblStyle styleId="{8DE01E67-4444-43C9-9AE2-612FECE12C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5ca27fe2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5ca27fe2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5ca27fe2e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5ca27fe2e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5c64398e5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5c64398e5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5ca27fe2e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5ca27fe2e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5ca27fe2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5ca27fe2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5ca27fe2e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5ca27fe2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5ca27fe2e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5ca27fe2e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64398e5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64398e5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5ca27fe2e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5ca27fe2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of the challenges we encountered with this model, was that one of our career variable is categorical. With this regression model categorical variables cannot be entered into this model. We used “one-hot encoding” for our career variable to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5ca27fe2e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5ca27fe2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College Major and Career Exploration</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Abhishek Mahajan, Gregory Glatzer, </a:t>
            </a:r>
            <a:endParaRPr/>
          </a:p>
          <a:p>
            <a:pPr marL="0" lvl="0" indent="0" algn="l" rtl="0">
              <a:spcBef>
                <a:spcPts val="0"/>
              </a:spcBef>
              <a:spcAft>
                <a:spcPts val="0"/>
              </a:spcAft>
              <a:buNone/>
            </a:pPr>
            <a:r>
              <a:rPr lang="en"/>
              <a:t>Hojin Ryoo, Pranay Muthineni </a:t>
            </a:r>
            <a:endParaRPr/>
          </a:p>
        </p:txBody>
      </p:sp>
      <p:pic>
        <p:nvPicPr>
          <p:cNvPr id="136" name="Google Shape;136;p13"/>
          <p:cNvPicPr preferRelativeResize="0"/>
          <p:nvPr/>
        </p:nvPicPr>
        <p:blipFill>
          <a:blip r:embed="rId3">
            <a:alphaModFix/>
          </a:blip>
          <a:stretch>
            <a:fillRect/>
          </a:stretch>
        </p:blipFill>
        <p:spPr>
          <a:xfrm>
            <a:off x="7454751" y="4431025"/>
            <a:ext cx="1689248" cy="71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Evaluation </a:t>
            </a:r>
            <a:endParaRPr/>
          </a:p>
        </p:txBody>
      </p:sp>
      <p:sp>
        <p:nvSpPr>
          <p:cNvPr id="204" name="Google Shape;204;p23"/>
          <p:cNvSpPr txBox="1">
            <a:spLocks noGrp="1"/>
          </p:cNvSpPr>
          <p:nvPr>
            <p:ph type="body" idx="1"/>
          </p:nvPr>
        </p:nvSpPr>
        <p:spPr>
          <a:xfrm>
            <a:off x="1297500" y="12627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Using RMSE as our metric of choice, a Linear Regression model outperformed a Logistic Regression model.</a:t>
            </a:r>
            <a:endParaRPr sz="1700"/>
          </a:p>
          <a:p>
            <a:pPr marL="0" lvl="0" indent="0" algn="l" rtl="0">
              <a:spcBef>
                <a:spcPts val="1600"/>
              </a:spcBef>
              <a:spcAft>
                <a:spcPts val="0"/>
              </a:spcAft>
              <a:buNone/>
            </a:pPr>
            <a:r>
              <a:rPr lang="en" sz="1700"/>
              <a:t>Most important features to predict Median salary</a:t>
            </a:r>
            <a:endParaRPr sz="1700"/>
          </a:p>
          <a:p>
            <a:pPr marL="457200" lvl="0" indent="-336550" algn="l" rtl="0">
              <a:spcBef>
                <a:spcPts val="1600"/>
              </a:spcBef>
              <a:spcAft>
                <a:spcPts val="0"/>
              </a:spcAft>
              <a:buSzPts val="1700"/>
              <a:buChar char="●"/>
            </a:pPr>
            <a:r>
              <a:rPr lang="en" sz="1700"/>
              <a:t>Employed</a:t>
            </a:r>
            <a:endParaRPr sz="1700"/>
          </a:p>
          <a:p>
            <a:pPr marL="457200" lvl="0" indent="-336550" algn="l" rtl="0">
              <a:spcBef>
                <a:spcPts val="0"/>
              </a:spcBef>
              <a:spcAft>
                <a:spcPts val="0"/>
              </a:spcAft>
              <a:buSzPts val="1700"/>
              <a:buChar char="●"/>
            </a:pPr>
            <a:r>
              <a:rPr lang="en" sz="1700"/>
              <a:t>College_jobs</a:t>
            </a:r>
            <a:endParaRPr sz="1700"/>
          </a:p>
          <a:p>
            <a:pPr marL="457200" lvl="0" indent="-336550" algn="l" rtl="0">
              <a:spcBef>
                <a:spcPts val="0"/>
              </a:spcBef>
              <a:spcAft>
                <a:spcPts val="0"/>
              </a:spcAft>
              <a:buSzPts val="1700"/>
              <a:buChar char="●"/>
            </a:pPr>
            <a:r>
              <a:rPr lang="en" sz="1700"/>
              <a:t>Gender_Ratio</a:t>
            </a:r>
            <a:endParaRPr sz="1700"/>
          </a:p>
          <a:p>
            <a:pPr marL="457200" lvl="0" indent="-336550" algn="l" rtl="0">
              <a:spcBef>
                <a:spcPts val="0"/>
              </a:spcBef>
              <a:spcAft>
                <a:spcPts val="0"/>
              </a:spcAft>
              <a:buSzPts val="1700"/>
              <a:buChar char="●"/>
            </a:pPr>
            <a:r>
              <a:rPr lang="en" sz="1700"/>
              <a:t>Career </a:t>
            </a:r>
            <a:endParaRPr sz="1700"/>
          </a:p>
          <a:p>
            <a:pPr marL="0" lvl="0" indent="0" algn="l" rtl="0">
              <a:spcBef>
                <a:spcPts val="1600"/>
              </a:spcBef>
              <a:spcAft>
                <a:spcPts val="1600"/>
              </a:spcAft>
              <a:buNone/>
            </a:pPr>
            <a:r>
              <a:rPr lang="en" sz="1700"/>
              <a:t>RMSE: 5879.62.</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sp>
        <p:nvSpPr>
          <p:cNvPr id="210" name="Google Shape;210;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a:t>
            </a:r>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Using the PUMS recent-grads dataset, we will build a machine learning model that can predict a salary based on one’s major and career.</a:t>
            </a:r>
            <a:endParaRPr sz="2200" baseline="-25000"/>
          </a:p>
          <a:p>
            <a:pPr marL="457200" lvl="0" indent="0" algn="l" rtl="0">
              <a:spcBef>
                <a:spcPts val="1600"/>
              </a:spcBef>
              <a:spcAft>
                <a:spcPts val="1600"/>
              </a:spcAft>
              <a:buNone/>
            </a:pP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36100" y="211470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a:t>EDA</a:t>
            </a:r>
            <a:endParaRPr sz="5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241350"/>
            <a:ext cx="7042500" cy="6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Unemployment Rates by Major</a:t>
            </a:r>
            <a:endParaRPr/>
          </a:p>
        </p:txBody>
      </p:sp>
      <p:graphicFrame>
        <p:nvGraphicFramePr>
          <p:cNvPr id="159" name="Google Shape;159;p17"/>
          <p:cNvGraphicFramePr/>
          <p:nvPr/>
        </p:nvGraphicFramePr>
        <p:xfrm>
          <a:off x="344200" y="1199050"/>
          <a:ext cx="3939700" cy="3885900"/>
        </p:xfrm>
        <a:graphic>
          <a:graphicData uri="http://schemas.openxmlformats.org/drawingml/2006/table">
            <a:tbl>
              <a:tblPr>
                <a:noFill/>
                <a:tableStyleId>{8DE01E67-4444-43C9-9AE2-612FECE12C41}</a:tableStyleId>
              </a:tblPr>
              <a:tblGrid>
                <a:gridCol w="1969850">
                  <a:extLst>
                    <a:ext uri="{9D8B030D-6E8A-4147-A177-3AD203B41FA5}">
                      <a16:colId xmlns:a16="http://schemas.microsoft.com/office/drawing/2014/main" val="20000"/>
                    </a:ext>
                  </a:extLst>
                </a:gridCol>
                <a:gridCol w="1969850">
                  <a:extLst>
                    <a:ext uri="{9D8B030D-6E8A-4147-A177-3AD203B41FA5}">
                      <a16:colId xmlns:a16="http://schemas.microsoft.com/office/drawing/2014/main" val="20001"/>
                    </a:ext>
                  </a:extLst>
                </a:gridCol>
              </a:tblGrid>
              <a:tr h="551900">
                <a:tc>
                  <a:txBody>
                    <a:bodyPr/>
                    <a:lstStyle/>
                    <a:p>
                      <a:pPr marL="0" lvl="0" indent="0" algn="l" rtl="0">
                        <a:spcBef>
                          <a:spcPts val="0"/>
                        </a:spcBef>
                        <a:spcAft>
                          <a:spcPts val="0"/>
                        </a:spcAft>
                        <a:buNone/>
                      </a:pPr>
                      <a:r>
                        <a:rPr lang="en" sz="900">
                          <a:solidFill>
                            <a:srgbClr val="FFFFFF"/>
                          </a:solidFill>
                        </a:rPr>
                        <a:t>EDUCATIONAL ADMINISTRATION AND SUPERVISION</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0%</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0"/>
                  </a:ext>
                </a:extLst>
              </a:tr>
              <a:tr h="301575">
                <a:tc>
                  <a:txBody>
                    <a:bodyPr/>
                    <a:lstStyle/>
                    <a:p>
                      <a:pPr marL="0" lvl="0" indent="0" algn="l" rtl="0">
                        <a:spcBef>
                          <a:spcPts val="0"/>
                        </a:spcBef>
                        <a:spcAft>
                          <a:spcPts val="0"/>
                        </a:spcAft>
                        <a:buNone/>
                      </a:pPr>
                      <a:r>
                        <a:rPr lang="en" sz="900">
                          <a:solidFill>
                            <a:srgbClr val="FFFFFF"/>
                          </a:solidFill>
                        </a:rPr>
                        <a:t> MILITARY TECHNOLOGIES,</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0%</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1"/>
                  </a:ext>
                </a:extLst>
              </a:tr>
              <a:tr h="299400">
                <a:tc>
                  <a:txBody>
                    <a:bodyPr/>
                    <a:lstStyle/>
                    <a:p>
                      <a:pPr marL="0" lvl="0" indent="0" algn="l" rtl="0">
                        <a:spcBef>
                          <a:spcPts val="0"/>
                        </a:spcBef>
                        <a:spcAft>
                          <a:spcPts val="0"/>
                        </a:spcAft>
                        <a:buNone/>
                      </a:pPr>
                      <a:r>
                        <a:rPr lang="en" sz="900">
                          <a:solidFill>
                            <a:srgbClr val="FFFFFF"/>
                          </a:solidFill>
                        </a:rPr>
                        <a:t>BOTANY</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0%</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2"/>
                  </a:ext>
                </a:extLst>
              </a:tr>
              <a:tr h="425650">
                <a:tc>
                  <a:txBody>
                    <a:bodyPr/>
                    <a:lstStyle/>
                    <a:p>
                      <a:pPr marL="0" lvl="0" indent="0" algn="l" rtl="0">
                        <a:spcBef>
                          <a:spcPts val="0"/>
                        </a:spcBef>
                        <a:spcAft>
                          <a:spcPts val="0"/>
                        </a:spcAft>
                        <a:buNone/>
                      </a:pPr>
                      <a:r>
                        <a:rPr lang="en" sz="900">
                          <a:solidFill>
                            <a:srgbClr val="FFFFFF"/>
                          </a:solidFill>
                        </a:rPr>
                        <a:t>MATHEMATICS AND COMPUTER SCIENCE</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0 %</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3"/>
                  </a:ext>
                </a:extLst>
              </a:tr>
              <a:tr h="299400">
                <a:tc>
                  <a:txBody>
                    <a:bodyPr/>
                    <a:lstStyle/>
                    <a:p>
                      <a:pPr marL="0" lvl="0" indent="0" algn="l" rtl="0">
                        <a:spcBef>
                          <a:spcPts val="0"/>
                        </a:spcBef>
                        <a:spcAft>
                          <a:spcPts val="0"/>
                        </a:spcAft>
                        <a:buNone/>
                      </a:pPr>
                      <a:r>
                        <a:rPr lang="en" sz="900">
                          <a:solidFill>
                            <a:srgbClr val="FFFFFF"/>
                          </a:solidFill>
                        </a:rPr>
                        <a:t>SOIL SCIENCE</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0 %</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4"/>
                  </a:ext>
                </a:extLst>
              </a:tr>
              <a:tr h="425650">
                <a:tc>
                  <a:txBody>
                    <a:bodyPr/>
                    <a:lstStyle/>
                    <a:p>
                      <a:pPr marL="0" lvl="0" indent="0" algn="l" rtl="0">
                        <a:spcBef>
                          <a:spcPts val="0"/>
                        </a:spcBef>
                        <a:spcAft>
                          <a:spcPts val="0"/>
                        </a:spcAft>
                        <a:buNone/>
                      </a:pPr>
                      <a:r>
                        <a:rPr lang="en" sz="900">
                          <a:solidFill>
                            <a:srgbClr val="FFFFFF"/>
                          </a:solidFill>
                        </a:rPr>
                        <a:t>ENGINEERING MECHANICS PHYSICS AND SCIENCE</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.633%</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5"/>
                  </a:ext>
                </a:extLst>
              </a:tr>
              <a:tr h="299400">
                <a:tc>
                  <a:txBody>
                    <a:bodyPr/>
                    <a:lstStyle/>
                    <a:p>
                      <a:pPr marL="0" lvl="0" indent="0" algn="l" rtl="0">
                        <a:spcBef>
                          <a:spcPts val="0"/>
                        </a:spcBef>
                        <a:spcAft>
                          <a:spcPts val="0"/>
                        </a:spcAft>
                        <a:buNone/>
                      </a:pPr>
                      <a:r>
                        <a:rPr lang="en" sz="900">
                          <a:solidFill>
                            <a:srgbClr val="FFFFFF"/>
                          </a:solidFill>
                        </a:rPr>
                        <a:t>COURT REPORTING</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1.169%</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6"/>
                  </a:ext>
                </a:extLst>
              </a:tr>
              <a:tr h="425650">
                <a:tc>
                  <a:txBody>
                    <a:bodyPr/>
                    <a:lstStyle/>
                    <a:p>
                      <a:pPr marL="0" lvl="0" indent="0" algn="l" rtl="0">
                        <a:spcBef>
                          <a:spcPts val="0"/>
                        </a:spcBef>
                        <a:spcAft>
                          <a:spcPts val="0"/>
                        </a:spcAft>
                        <a:buNone/>
                      </a:pPr>
                      <a:r>
                        <a:rPr lang="en" sz="900">
                          <a:solidFill>
                            <a:srgbClr val="FFFFFF"/>
                          </a:solidFill>
                        </a:rPr>
                        <a:t> MATHEMATICS TEACHER EDUCATION</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1.620%</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7"/>
                  </a:ext>
                </a:extLst>
              </a:tr>
              <a:tr h="299400">
                <a:tc>
                  <a:txBody>
                    <a:bodyPr/>
                    <a:lstStyle/>
                    <a:p>
                      <a:pPr marL="0" lvl="0" indent="0" algn="l" rtl="0">
                        <a:spcBef>
                          <a:spcPts val="0"/>
                        </a:spcBef>
                        <a:spcAft>
                          <a:spcPts val="0"/>
                        </a:spcAft>
                        <a:buNone/>
                      </a:pPr>
                      <a:r>
                        <a:rPr lang="en" sz="900">
                          <a:solidFill>
                            <a:srgbClr val="FFFFFF"/>
                          </a:solidFill>
                        </a:rPr>
                        <a:t>PETROLEUM ENGINEERING</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1.838%</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8"/>
                  </a:ext>
                </a:extLst>
              </a:tr>
              <a:tr h="299400">
                <a:tc>
                  <a:txBody>
                    <a:bodyPr/>
                    <a:lstStyle/>
                    <a:p>
                      <a:pPr marL="0" lvl="0" indent="0" algn="l" rtl="0">
                        <a:spcBef>
                          <a:spcPts val="0"/>
                        </a:spcBef>
                        <a:spcAft>
                          <a:spcPts val="0"/>
                        </a:spcAft>
                        <a:buNone/>
                      </a:pPr>
                      <a:r>
                        <a:rPr lang="en" sz="900">
                          <a:solidFill>
                            <a:srgbClr val="FFFFFF"/>
                          </a:solidFill>
                        </a:rPr>
                        <a:t>GENERAL AGRICULTURE</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1.964%</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9"/>
                  </a:ext>
                </a:extLst>
              </a:tr>
            </a:tbl>
          </a:graphicData>
        </a:graphic>
      </p:graphicFrame>
      <p:graphicFrame>
        <p:nvGraphicFramePr>
          <p:cNvPr id="160" name="Google Shape;160;p17"/>
          <p:cNvGraphicFramePr/>
          <p:nvPr/>
        </p:nvGraphicFramePr>
        <p:xfrm>
          <a:off x="4572000" y="1199050"/>
          <a:ext cx="3939700" cy="3796720"/>
        </p:xfrm>
        <a:graphic>
          <a:graphicData uri="http://schemas.openxmlformats.org/drawingml/2006/table">
            <a:tbl>
              <a:tblPr>
                <a:noFill/>
                <a:tableStyleId>{8DE01E67-4444-43C9-9AE2-612FECE12C41}</a:tableStyleId>
              </a:tblPr>
              <a:tblGrid>
                <a:gridCol w="1969850">
                  <a:extLst>
                    <a:ext uri="{9D8B030D-6E8A-4147-A177-3AD203B41FA5}">
                      <a16:colId xmlns:a16="http://schemas.microsoft.com/office/drawing/2014/main" val="20000"/>
                    </a:ext>
                  </a:extLst>
                </a:gridCol>
                <a:gridCol w="1969850">
                  <a:extLst>
                    <a:ext uri="{9D8B030D-6E8A-4147-A177-3AD203B41FA5}">
                      <a16:colId xmlns:a16="http://schemas.microsoft.com/office/drawing/2014/main" val="20001"/>
                    </a:ext>
                  </a:extLst>
                </a:gridCol>
              </a:tblGrid>
              <a:tr h="356850">
                <a:tc>
                  <a:txBody>
                    <a:bodyPr/>
                    <a:lstStyle/>
                    <a:p>
                      <a:pPr marL="0" lvl="0" indent="0" algn="l" rtl="0">
                        <a:spcBef>
                          <a:spcPts val="0"/>
                        </a:spcBef>
                        <a:spcAft>
                          <a:spcPts val="0"/>
                        </a:spcAft>
                        <a:buNone/>
                      </a:pPr>
                      <a:r>
                        <a:rPr lang="en" sz="900">
                          <a:solidFill>
                            <a:srgbClr val="FFFFFF"/>
                          </a:solidFill>
                        </a:rPr>
                        <a:t>ARCHITECTURE</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11.333%</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0"/>
                  </a:ext>
                </a:extLst>
              </a:tr>
              <a:tr h="318500">
                <a:tc>
                  <a:txBody>
                    <a:bodyPr/>
                    <a:lstStyle/>
                    <a:p>
                      <a:pPr marL="0" lvl="0" indent="0" algn="l" rtl="0">
                        <a:spcBef>
                          <a:spcPts val="0"/>
                        </a:spcBef>
                        <a:spcAft>
                          <a:spcPts val="0"/>
                        </a:spcAft>
                        <a:buNone/>
                      </a:pPr>
                      <a:r>
                        <a:rPr lang="en" sz="900">
                          <a:solidFill>
                            <a:srgbClr val="FFFFFF"/>
                          </a:solidFill>
                        </a:rPr>
                        <a:t>GEOGRAPHY</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11.345%</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1"/>
                  </a:ext>
                </a:extLst>
              </a:tr>
              <a:tr h="272125">
                <a:tc>
                  <a:txBody>
                    <a:bodyPr/>
                    <a:lstStyle/>
                    <a:p>
                      <a:pPr marL="0" lvl="0" indent="0" algn="l" rtl="0">
                        <a:spcBef>
                          <a:spcPts val="0"/>
                        </a:spcBef>
                        <a:spcAft>
                          <a:spcPts val="0"/>
                        </a:spcAft>
                        <a:buNone/>
                      </a:pPr>
                      <a:r>
                        <a:rPr lang="en" sz="900">
                          <a:solidFill>
                            <a:srgbClr val="FFFFFF"/>
                          </a:solidFill>
                        </a:rPr>
                        <a:t>COMPUTER PROGRAMMING AND DATA PROCESSING</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11.398%</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2"/>
                  </a:ext>
                </a:extLst>
              </a:tr>
              <a:tr h="427075">
                <a:tc>
                  <a:txBody>
                    <a:bodyPr/>
                    <a:lstStyle/>
                    <a:p>
                      <a:pPr marL="0" lvl="0" indent="0" algn="l" rtl="0">
                        <a:spcBef>
                          <a:spcPts val="0"/>
                        </a:spcBef>
                        <a:spcAft>
                          <a:spcPts val="0"/>
                        </a:spcAft>
                        <a:buNone/>
                      </a:pPr>
                      <a:r>
                        <a:rPr lang="en" sz="900">
                          <a:solidFill>
                            <a:srgbClr val="FFFFFF"/>
                          </a:solidFill>
                        </a:rPr>
                        <a:t>MINING AND MINERAL ENGINEERING</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11.724%</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3"/>
                  </a:ext>
                </a:extLst>
              </a:tr>
              <a:tr h="281975">
                <a:tc>
                  <a:txBody>
                    <a:bodyPr/>
                    <a:lstStyle/>
                    <a:p>
                      <a:pPr marL="0" lvl="0" indent="0" algn="l" rtl="0">
                        <a:spcBef>
                          <a:spcPts val="0"/>
                        </a:spcBef>
                        <a:spcAft>
                          <a:spcPts val="0"/>
                        </a:spcAft>
                        <a:buNone/>
                      </a:pPr>
                      <a:r>
                        <a:rPr lang="en" sz="900">
                          <a:solidFill>
                            <a:srgbClr val="FFFFFF"/>
                          </a:solidFill>
                        </a:rPr>
                        <a:t>COMMUNICATION TECHNOLOGIES</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11.951%</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4"/>
                  </a:ext>
                </a:extLst>
              </a:tr>
              <a:tr h="331150">
                <a:tc>
                  <a:txBody>
                    <a:bodyPr/>
                    <a:lstStyle/>
                    <a:p>
                      <a:pPr marL="0" lvl="0" indent="0" algn="l" rtl="0">
                        <a:spcBef>
                          <a:spcPts val="0"/>
                        </a:spcBef>
                        <a:spcAft>
                          <a:spcPts val="0"/>
                        </a:spcAft>
                        <a:buNone/>
                      </a:pPr>
                      <a:r>
                        <a:rPr lang="en" sz="900">
                          <a:solidFill>
                            <a:srgbClr val="FFFFFF"/>
                          </a:solidFill>
                        </a:rPr>
                        <a:t>PUBLIC POLICY</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12.842%</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5"/>
                  </a:ext>
                </a:extLst>
              </a:tr>
              <a:tr h="232800">
                <a:tc>
                  <a:txBody>
                    <a:bodyPr/>
                    <a:lstStyle/>
                    <a:p>
                      <a:pPr marL="0" lvl="0" indent="0" algn="l" rtl="0">
                        <a:spcBef>
                          <a:spcPts val="0"/>
                        </a:spcBef>
                        <a:spcAft>
                          <a:spcPts val="0"/>
                        </a:spcAft>
                        <a:buNone/>
                      </a:pPr>
                      <a:r>
                        <a:rPr lang="en" sz="900">
                          <a:solidFill>
                            <a:srgbClr val="FFFFFF"/>
                          </a:solidFill>
                        </a:rPr>
                        <a:t>CLINICAL PSYCHOLOGY</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14.904%</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6"/>
                  </a:ext>
                </a:extLst>
              </a:tr>
              <a:tr h="380700">
                <a:tc>
                  <a:txBody>
                    <a:bodyPr/>
                    <a:lstStyle/>
                    <a:p>
                      <a:pPr marL="0" lvl="0" indent="0" algn="l" rtl="0">
                        <a:spcBef>
                          <a:spcPts val="0"/>
                        </a:spcBef>
                        <a:spcAft>
                          <a:spcPts val="0"/>
                        </a:spcAft>
                        <a:buNone/>
                      </a:pPr>
                      <a:r>
                        <a:rPr lang="en" sz="900">
                          <a:solidFill>
                            <a:srgbClr val="FFFFFF"/>
                          </a:solidFill>
                        </a:rPr>
                        <a:t>COMPUTER NETWORKING AND TELECOMMUNICATIONS</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15.184%</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7"/>
                  </a:ext>
                </a:extLst>
              </a:tr>
              <a:tr h="254950">
                <a:tc>
                  <a:txBody>
                    <a:bodyPr/>
                    <a:lstStyle/>
                    <a:p>
                      <a:pPr marL="0" lvl="0" indent="0" algn="l" rtl="0">
                        <a:spcBef>
                          <a:spcPts val="0"/>
                        </a:spcBef>
                        <a:spcAft>
                          <a:spcPts val="0"/>
                        </a:spcAft>
                        <a:buNone/>
                      </a:pPr>
                      <a:r>
                        <a:rPr lang="en" sz="900">
                          <a:solidFill>
                            <a:srgbClr val="FFFFFF"/>
                          </a:solidFill>
                        </a:rPr>
                        <a:t>PUBLIC ADMINISTRATION</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15.949%</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8"/>
                  </a:ext>
                </a:extLst>
              </a:tr>
              <a:tr h="254950">
                <a:tc>
                  <a:txBody>
                    <a:bodyPr/>
                    <a:lstStyle/>
                    <a:p>
                      <a:pPr marL="0" lvl="0" indent="0" algn="l" rtl="0">
                        <a:spcBef>
                          <a:spcPts val="0"/>
                        </a:spcBef>
                        <a:spcAft>
                          <a:spcPts val="0"/>
                        </a:spcAft>
                        <a:buNone/>
                      </a:pPr>
                      <a:r>
                        <a:rPr lang="en" sz="900">
                          <a:solidFill>
                            <a:srgbClr val="FFFFFF"/>
                          </a:solidFill>
                        </a:rPr>
                        <a:t>NUCLEAR ENGINEERING</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17.722%</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9"/>
                  </a:ext>
                </a:extLst>
              </a:tr>
            </a:tbl>
          </a:graphicData>
        </a:graphic>
      </p:graphicFrame>
      <p:sp>
        <p:nvSpPr>
          <p:cNvPr id="161" name="Google Shape;161;p17"/>
          <p:cNvSpPr txBox="1"/>
          <p:nvPr/>
        </p:nvSpPr>
        <p:spPr>
          <a:xfrm>
            <a:off x="786350" y="724238"/>
            <a:ext cx="30861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10 lowest</a:t>
            </a:r>
            <a:endParaRPr>
              <a:solidFill>
                <a:srgbClr val="FFFFFF"/>
              </a:solidFill>
              <a:latin typeface="Lato"/>
              <a:ea typeface="Lato"/>
              <a:cs typeface="Lato"/>
              <a:sym typeface="Lato"/>
            </a:endParaRPr>
          </a:p>
        </p:txBody>
      </p:sp>
      <p:sp>
        <p:nvSpPr>
          <p:cNvPr id="162" name="Google Shape;162;p17"/>
          <p:cNvSpPr txBox="1"/>
          <p:nvPr/>
        </p:nvSpPr>
        <p:spPr>
          <a:xfrm>
            <a:off x="5091225" y="724238"/>
            <a:ext cx="30861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10 highest</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42500" cy="6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Median Salary by Major</a:t>
            </a:r>
            <a:endParaRPr/>
          </a:p>
        </p:txBody>
      </p:sp>
      <p:graphicFrame>
        <p:nvGraphicFramePr>
          <p:cNvPr id="168" name="Google Shape;168;p18"/>
          <p:cNvGraphicFramePr/>
          <p:nvPr/>
        </p:nvGraphicFramePr>
        <p:xfrm>
          <a:off x="359550" y="1620813"/>
          <a:ext cx="3939700" cy="1911005"/>
        </p:xfrm>
        <a:graphic>
          <a:graphicData uri="http://schemas.openxmlformats.org/drawingml/2006/table">
            <a:tbl>
              <a:tblPr>
                <a:noFill/>
                <a:tableStyleId>{8DE01E67-4444-43C9-9AE2-612FECE12C41}</a:tableStyleId>
              </a:tblPr>
              <a:tblGrid>
                <a:gridCol w="1969850">
                  <a:extLst>
                    <a:ext uri="{9D8B030D-6E8A-4147-A177-3AD203B41FA5}">
                      <a16:colId xmlns:a16="http://schemas.microsoft.com/office/drawing/2014/main" val="20000"/>
                    </a:ext>
                  </a:extLst>
                </a:gridCol>
                <a:gridCol w="1969850">
                  <a:extLst>
                    <a:ext uri="{9D8B030D-6E8A-4147-A177-3AD203B41FA5}">
                      <a16:colId xmlns:a16="http://schemas.microsoft.com/office/drawing/2014/main" val="20001"/>
                    </a:ext>
                  </a:extLst>
                </a:gridCol>
              </a:tblGrid>
              <a:tr h="523900">
                <a:tc>
                  <a:txBody>
                    <a:bodyPr/>
                    <a:lstStyle/>
                    <a:p>
                      <a:pPr marL="0" lvl="0" indent="0" algn="l" rtl="0">
                        <a:spcBef>
                          <a:spcPts val="0"/>
                        </a:spcBef>
                        <a:spcAft>
                          <a:spcPts val="0"/>
                        </a:spcAft>
                        <a:buNone/>
                      </a:pPr>
                      <a:r>
                        <a:rPr lang="en" sz="900">
                          <a:solidFill>
                            <a:srgbClr val="FFFFFF"/>
                          </a:solidFill>
                        </a:rPr>
                        <a:t>Psychology &amp; Social Work</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$30100.00</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0"/>
                  </a:ext>
                </a:extLst>
              </a:tr>
              <a:tr h="318500">
                <a:tc>
                  <a:txBody>
                    <a:bodyPr/>
                    <a:lstStyle/>
                    <a:p>
                      <a:pPr marL="0" lvl="0" indent="0" algn="l" rtl="0">
                        <a:spcBef>
                          <a:spcPts val="0"/>
                        </a:spcBef>
                        <a:spcAft>
                          <a:spcPts val="0"/>
                        </a:spcAft>
                        <a:buNone/>
                      </a:pPr>
                      <a:r>
                        <a:rPr lang="en" sz="900">
                          <a:solidFill>
                            <a:srgbClr val="FFFFFF"/>
                          </a:solidFill>
                        </a:rPr>
                        <a:t>Humanities &amp; Liberal Arts</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$31913.33</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1"/>
                  </a:ext>
                </a:extLst>
              </a:tr>
              <a:tr h="272125">
                <a:tc>
                  <a:txBody>
                    <a:bodyPr/>
                    <a:lstStyle/>
                    <a:p>
                      <a:pPr marL="0" lvl="0" indent="0" algn="l" rtl="0">
                        <a:spcBef>
                          <a:spcPts val="0"/>
                        </a:spcBef>
                        <a:spcAft>
                          <a:spcPts val="0"/>
                        </a:spcAft>
                        <a:buNone/>
                      </a:pPr>
                      <a:r>
                        <a:rPr lang="en" sz="900">
                          <a:solidFill>
                            <a:srgbClr val="FFFFFF"/>
                          </a:solidFill>
                        </a:rPr>
                        <a:t>Education</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$31913.33</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2"/>
                  </a:ext>
                </a:extLst>
              </a:tr>
              <a:tr h="427075">
                <a:tc>
                  <a:txBody>
                    <a:bodyPr/>
                    <a:lstStyle/>
                    <a:p>
                      <a:pPr marL="0" lvl="0" indent="0" algn="l" rtl="0">
                        <a:spcBef>
                          <a:spcPts val="0"/>
                        </a:spcBef>
                        <a:spcAft>
                          <a:spcPts val="0"/>
                        </a:spcAft>
                        <a:buNone/>
                      </a:pPr>
                      <a:r>
                        <a:rPr lang="en" sz="900">
                          <a:solidFill>
                            <a:srgbClr val="FFFFFF"/>
                          </a:solidFill>
                        </a:rPr>
                        <a:t>Arts</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$33062.50</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3"/>
                  </a:ext>
                </a:extLst>
              </a:tr>
              <a:tr h="281975">
                <a:tc>
                  <a:txBody>
                    <a:bodyPr/>
                    <a:lstStyle/>
                    <a:p>
                      <a:pPr marL="0" lvl="0" indent="0" algn="l" rtl="0">
                        <a:spcBef>
                          <a:spcPts val="0"/>
                        </a:spcBef>
                        <a:spcAft>
                          <a:spcPts val="0"/>
                        </a:spcAft>
                        <a:buNone/>
                      </a:pPr>
                      <a:r>
                        <a:rPr lang="en" sz="900">
                          <a:solidFill>
                            <a:srgbClr val="FFFFFF"/>
                          </a:solidFill>
                        </a:rPr>
                        <a:t>Communications &amp; Journalism</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$34500.00</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4"/>
                  </a:ext>
                </a:extLst>
              </a:tr>
            </a:tbl>
          </a:graphicData>
        </a:graphic>
      </p:graphicFrame>
      <p:graphicFrame>
        <p:nvGraphicFramePr>
          <p:cNvPr id="169" name="Google Shape;169;p18"/>
          <p:cNvGraphicFramePr/>
          <p:nvPr/>
        </p:nvGraphicFramePr>
        <p:xfrm>
          <a:off x="4664425" y="1620813"/>
          <a:ext cx="3939700" cy="1911005"/>
        </p:xfrm>
        <a:graphic>
          <a:graphicData uri="http://schemas.openxmlformats.org/drawingml/2006/table">
            <a:tbl>
              <a:tblPr>
                <a:noFill/>
                <a:tableStyleId>{8DE01E67-4444-43C9-9AE2-612FECE12C41}</a:tableStyleId>
              </a:tblPr>
              <a:tblGrid>
                <a:gridCol w="1969850">
                  <a:extLst>
                    <a:ext uri="{9D8B030D-6E8A-4147-A177-3AD203B41FA5}">
                      <a16:colId xmlns:a16="http://schemas.microsoft.com/office/drawing/2014/main" val="20000"/>
                    </a:ext>
                  </a:extLst>
                </a:gridCol>
                <a:gridCol w="1969850">
                  <a:extLst>
                    <a:ext uri="{9D8B030D-6E8A-4147-A177-3AD203B41FA5}">
                      <a16:colId xmlns:a16="http://schemas.microsoft.com/office/drawing/2014/main" val="20001"/>
                    </a:ext>
                  </a:extLst>
                </a:gridCol>
              </a:tblGrid>
              <a:tr h="523900">
                <a:tc>
                  <a:txBody>
                    <a:bodyPr/>
                    <a:lstStyle/>
                    <a:p>
                      <a:pPr marL="0" lvl="0" indent="0" algn="l" rtl="0">
                        <a:spcBef>
                          <a:spcPts val="0"/>
                        </a:spcBef>
                        <a:spcAft>
                          <a:spcPts val="0"/>
                        </a:spcAft>
                        <a:buNone/>
                      </a:pPr>
                      <a:r>
                        <a:rPr lang="en" sz="900">
                          <a:solidFill>
                            <a:srgbClr val="FFFFFF"/>
                          </a:solidFill>
                        </a:rPr>
                        <a:t>Engineering</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$57382.75</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0"/>
                  </a:ext>
                </a:extLst>
              </a:tr>
              <a:tr h="318500">
                <a:tc>
                  <a:txBody>
                    <a:bodyPr/>
                    <a:lstStyle/>
                    <a:p>
                      <a:pPr marL="0" lvl="0" indent="0" algn="l" rtl="0">
                        <a:spcBef>
                          <a:spcPts val="0"/>
                        </a:spcBef>
                        <a:spcAft>
                          <a:spcPts val="0"/>
                        </a:spcAft>
                        <a:buNone/>
                      </a:pPr>
                      <a:r>
                        <a:rPr lang="en" sz="900">
                          <a:solidFill>
                            <a:srgbClr val="FFFFFF"/>
                          </a:solidFill>
                        </a:rPr>
                        <a:t>Business</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$43538.46</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1"/>
                  </a:ext>
                </a:extLst>
              </a:tr>
              <a:tr h="272125">
                <a:tc>
                  <a:txBody>
                    <a:bodyPr/>
                    <a:lstStyle/>
                    <a:p>
                      <a:pPr marL="0" lvl="0" indent="0" algn="l" rtl="0">
                        <a:spcBef>
                          <a:spcPts val="0"/>
                        </a:spcBef>
                        <a:spcAft>
                          <a:spcPts val="0"/>
                        </a:spcAft>
                        <a:buNone/>
                      </a:pPr>
                      <a:r>
                        <a:rPr lang="en" sz="900">
                          <a:solidFill>
                            <a:srgbClr val="FFFFFF"/>
                          </a:solidFill>
                        </a:rPr>
                        <a:t>Computers &amp; Mathematics</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$42745.45</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2"/>
                  </a:ext>
                </a:extLst>
              </a:tr>
              <a:tr h="427075">
                <a:tc>
                  <a:txBody>
                    <a:bodyPr/>
                    <a:lstStyle/>
                    <a:p>
                      <a:pPr marL="0" lvl="0" indent="0" algn="l" rtl="0">
                        <a:spcBef>
                          <a:spcPts val="0"/>
                        </a:spcBef>
                        <a:spcAft>
                          <a:spcPts val="0"/>
                        </a:spcAft>
                        <a:buNone/>
                      </a:pPr>
                      <a:r>
                        <a:rPr lang="en" sz="900">
                          <a:solidFill>
                            <a:srgbClr val="FFFFFF"/>
                          </a:solidFill>
                        </a:rPr>
                        <a:t>Law &amp; Public Policy</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$42200.00</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3"/>
                  </a:ext>
                </a:extLst>
              </a:tr>
              <a:tr h="281975">
                <a:tc>
                  <a:txBody>
                    <a:bodyPr/>
                    <a:lstStyle/>
                    <a:p>
                      <a:pPr marL="0" lvl="0" indent="0" algn="l" rtl="0">
                        <a:spcBef>
                          <a:spcPts val="0"/>
                        </a:spcBef>
                        <a:spcAft>
                          <a:spcPts val="0"/>
                        </a:spcAft>
                        <a:buNone/>
                      </a:pPr>
                      <a:r>
                        <a:rPr lang="en" sz="900">
                          <a:solidFill>
                            <a:srgbClr val="FFFFFF"/>
                          </a:solidFill>
                        </a:rPr>
                        <a:t>Physical Sciences</a:t>
                      </a:r>
                      <a:endParaRPr sz="900">
                        <a:solidFill>
                          <a:srgbClr val="FFFFFF"/>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en" sz="900">
                          <a:solidFill>
                            <a:srgbClr val="FFFFFF"/>
                          </a:solidFill>
                        </a:rPr>
                        <a:t>$41890.00</a:t>
                      </a:r>
                      <a:endParaRPr sz="900">
                        <a:solidFill>
                          <a:srgbClr val="FFFFFF"/>
                        </a:solidFill>
                      </a:endParaRPr>
                    </a:p>
                  </a:txBody>
                  <a:tcPr marL="91425" marR="91425" marT="91425" marB="91425">
                    <a:solidFill>
                      <a:srgbClr val="000000"/>
                    </a:solidFill>
                  </a:tcPr>
                </a:tc>
                <a:extLst>
                  <a:ext uri="{0D108BD9-81ED-4DB2-BD59-A6C34878D82A}">
                    <a16:rowId xmlns:a16="http://schemas.microsoft.com/office/drawing/2014/main" val="10004"/>
                  </a:ext>
                </a:extLst>
              </a:tr>
            </a:tbl>
          </a:graphicData>
        </a:graphic>
      </p:graphicFrame>
      <p:sp>
        <p:nvSpPr>
          <p:cNvPr id="170" name="Google Shape;170;p18"/>
          <p:cNvSpPr txBox="1"/>
          <p:nvPr/>
        </p:nvSpPr>
        <p:spPr>
          <a:xfrm>
            <a:off x="-537375" y="3116800"/>
            <a:ext cx="1059300" cy="7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71" name="Google Shape;171;p18"/>
          <p:cNvSpPr txBox="1"/>
          <p:nvPr/>
        </p:nvSpPr>
        <p:spPr>
          <a:xfrm>
            <a:off x="786350" y="1105238"/>
            <a:ext cx="30861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5 lowest</a:t>
            </a:r>
            <a:endParaRPr>
              <a:solidFill>
                <a:srgbClr val="FFFFFF"/>
              </a:solidFill>
              <a:latin typeface="Lato"/>
              <a:ea typeface="Lato"/>
              <a:cs typeface="Lato"/>
              <a:sym typeface="Lato"/>
            </a:endParaRPr>
          </a:p>
        </p:txBody>
      </p:sp>
      <p:sp>
        <p:nvSpPr>
          <p:cNvPr id="172" name="Google Shape;172;p18"/>
          <p:cNvSpPr txBox="1"/>
          <p:nvPr/>
        </p:nvSpPr>
        <p:spPr>
          <a:xfrm>
            <a:off x="5091225" y="1105238"/>
            <a:ext cx="30861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5 highest</a:t>
            </a:r>
            <a:endParaRPr>
              <a:solidFill>
                <a:srgbClr val="FFFFFF"/>
              </a:solidFill>
              <a:latin typeface="Lato"/>
              <a:ea typeface="Lato"/>
              <a:cs typeface="Lato"/>
              <a:sym typeface="Lato"/>
            </a:endParaRPr>
          </a:p>
        </p:txBody>
      </p:sp>
      <p:sp>
        <p:nvSpPr>
          <p:cNvPr id="173" name="Google Shape;173;p18"/>
          <p:cNvSpPr txBox="1"/>
          <p:nvPr/>
        </p:nvSpPr>
        <p:spPr>
          <a:xfrm>
            <a:off x="460600" y="3773425"/>
            <a:ext cx="8152800" cy="9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Given that there are no extremely high IQRs, we don’t need to normalize our data, as there are no features with very high standard deviations.</a:t>
            </a:r>
            <a:endParaRPr>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9"/>
          <p:cNvSpPr txBox="1"/>
          <p:nvPr/>
        </p:nvSpPr>
        <p:spPr>
          <a:xfrm>
            <a:off x="1627500" y="138175"/>
            <a:ext cx="55428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rgbClr val="FFFFFF"/>
                </a:solidFill>
                <a:latin typeface="Lato"/>
                <a:ea typeface="Lato"/>
                <a:cs typeface="Lato"/>
                <a:sym typeface="Lato"/>
              </a:rPr>
              <a:t>Adding relevant features</a:t>
            </a:r>
            <a:endParaRPr sz="1700">
              <a:solidFill>
                <a:srgbClr val="FFFFFF"/>
              </a:solidFill>
              <a:latin typeface="Lato"/>
              <a:ea typeface="Lato"/>
              <a:cs typeface="Lato"/>
              <a:sym typeface="Lato"/>
            </a:endParaRPr>
          </a:p>
        </p:txBody>
      </p:sp>
      <p:pic>
        <p:nvPicPr>
          <p:cNvPr id="179" name="Google Shape;179;p19"/>
          <p:cNvPicPr preferRelativeResize="0"/>
          <p:nvPr/>
        </p:nvPicPr>
        <p:blipFill>
          <a:blip r:embed="rId3">
            <a:alphaModFix/>
          </a:blip>
          <a:stretch>
            <a:fillRect/>
          </a:stretch>
        </p:blipFill>
        <p:spPr>
          <a:xfrm>
            <a:off x="597875" y="751075"/>
            <a:ext cx="7948252" cy="4240026"/>
          </a:xfrm>
          <a:prstGeom prst="rect">
            <a:avLst/>
          </a:prstGeom>
          <a:noFill/>
          <a:ln>
            <a:noFill/>
          </a:ln>
        </p:spPr>
      </p:pic>
      <p:sp>
        <p:nvSpPr>
          <p:cNvPr id="180" name="Google Shape;180;p19"/>
          <p:cNvSpPr/>
          <p:nvPr/>
        </p:nvSpPr>
        <p:spPr>
          <a:xfrm>
            <a:off x="644850" y="2349125"/>
            <a:ext cx="7677000" cy="222600"/>
          </a:xfrm>
          <a:prstGeom prst="rect">
            <a:avLst/>
          </a:prstGeom>
          <a:solidFill>
            <a:srgbClr val="FFFF00">
              <a:alpha val="414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0"/>
          <p:cNvPicPr preferRelativeResize="0"/>
          <p:nvPr/>
        </p:nvPicPr>
        <p:blipFill>
          <a:blip r:embed="rId3">
            <a:alphaModFix/>
          </a:blip>
          <a:stretch>
            <a:fillRect/>
          </a:stretch>
        </p:blipFill>
        <p:spPr>
          <a:xfrm>
            <a:off x="1771475" y="721625"/>
            <a:ext cx="5180551" cy="4345675"/>
          </a:xfrm>
          <a:prstGeom prst="rect">
            <a:avLst/>
          </a:prstGeom>
          <a:noFill/>
          <a:ln>
            <a:noFill/>
          </a:ln>
        </p:spPr>
      </p:pic>
      <p:sp>
        <p:nvSpPr>
          <p:cNvPr id="186" name="Google Shape;186;p20"/>
          <p:cNvSpPr txBox="1"/>
          <p:nvPr/>
        </p:nvSpPr>
        <p:spPr>
          <a:xfrm>
            <a:off x="1627500" y="138175"/>
            <a:ext cx="55428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rgbClr val="FFFFFF"/>
                </a:solidFill>
                <a:latin typeface="Lato"/>
                <a:ea typeface="Lato"/>
                <a:cs typeface="Lato"/>
                <a:sym typeface="Lato"/>
              </a:rPr>
              <a:t>Adding relevant features</a:t>
            </a:r>
            <a:endParaRPr sz="17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 Model</a:t>
            </a:r>
            <a:endParaRPr/>
          </a:p>
        </p:txBody>
      </p:sp>
      <p:sp>
        <p:nvSpPr>
          <p:cNvPr id="192" name="Google Shape;192;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 Model</a:t>
            </a:r>
            <a:endParaRPr/>
          </a:p>
        </p:txBody>
      </p:sp>
      <p:sp>
        <p:nvSpPr>
          <p:cNvPr id="198" name="Google Shape;198;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On-screen Show (16:9)</PresentationFormat>
  <Paragraphs>87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Montserrat</vt:lpstr>
      <vt:lpstr>Lato</vt:lpstr>
      <vt:lpstr>Focus</vt:lpstr>
      <vt:lpstr>College Major and Career Exploration</vt:lpstr>
      <vt:lpstr>Objective</vt:lpstr>
      <vt:lpstr>EDA</vt:lpstr>
      <vt:lpstr>Unemployment Rates by Major</vt:lpstr>
      <vt:lpstr>Median Salary by Major</vt:lpstr>
      <vt:lpstr>PowerPoint Presentation</vt:lpstr>
      <vt:lpstr>PowerPoint Presentation</vt:lpstr>
      <vt:lpstr>Linear Regression Model</vt:lpstr>
      <vt:lpstr>Logistic Regression Model</vt:lpstr>
      <vt:lpstr>Model Evaluation </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Major and Career Exploration</dc:title>
  <cp:lastModifiedBy>Abhishek Mahajan</cp:lastModifiedBy>
  <cp:revision>1</cp:revision>
  <dcterms:modified xsi:type="dcterms:W3CDTF">2019-12-09T20:41:10Z</dcterms:modified>
</cp:coreProperties>
</file>