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416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DF0DC-89DD-4CF5-A765-DADA281F0805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F17E-E1B0-4469-9D38-AED5A494A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99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21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 </a:t>
            </a:r>
            <a:r>
              <a:rPr lang="ru-RU" dirty="0"/>
              <a:t>и </a:t>
            </a:r>
            <a:r>
              <a:rPr lang="en-US" dirty="0"/>
              <a:t>LL </a:t>
            </a:r>
            <a:r>
              <a:rPr lang="ru-RU" dirty="0"/>
              <a:t>взаимно дополняют друг друга:</a:t>
            </a:r>
          </a:p>
          <a:p>
            <a:endParaRPr lang="ru-RU" dirty="0"/>
          </a:p>
          <a:p>
            <a:r>
              <a:rPr lang="en-US" dirty="0"/>
              <a:t>•</a:t>
            </a:r>
            <a:r>
              <a:rPr lang="ru-RU" dirty="0"/>
              <a:t> </a:t>
            </a:r>
            <a:r>
              <a:rPr lang="en-US" dirty="0"/>
              <a:t>HAL</a:t>
            </a:r>
            <a:r>
              <a:rPr lang="ru-RU" dirty="0"/>
              <a:t> предоставляет высокоуровневый, ориентированный на задачи и хорошо портируемый </a:t>
            </a:r>
            <a:r>
              <a:rPr lang="en-US" dirty="0"/>
              <a:t>API</a:t>
            </a:r>
            <a:r>
              <a:rPr lang="ru-RU" dirty="0"/>
              <a:t>, который скрывает сложность от пользователя.</a:t>
            </a:r>
            <a:endParaRPr lang="en-US" dirty="0"/>
          </a:p>
          <a:p>
            <a:r>
              <a:rPr lang="en-US" dirty="0"/>
              <a:t>• LL</a:t>
            </a:r>
            <a:r>
              <a:rPr lang="ru-RU" dirty="0"/>
              <a:t> предоставляет низкоуровневый</a:t>
            </a:r>
            <a:r>
              <a:rPr lang="en-US" dirty="0"/>
              <a:t> API</a:t>
            </a:r>
            <a:r>
              <a:rPr lang="ru-RU" dirty="0"/>
              <a:t> на уровне регистров с лучшей оптимизацией, но ценой переносимости. Его использование требует глубокого знания </a:t>
            </a:r>
            <a:r>
              <a:rPr lang="en-US" dirty="0"/>
              <a:t>MCU </a:t>
            </a:r>
            <a:r>
              <a:rPr lang="ru-RU" dirty="0"/>
              <a:t>и периферии.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66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Синхронизация обмена данными с внешними устройствами:</a:t>
            </a:r>
          </a:p>
          <a:p>
            <a:pPr lvl="1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Поллинг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Прерывания.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Прямой доступ к памяти.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Атомарный доступ к объектам.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8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пример описывает процессы, происходящие при старте программы для микроконтроллера </a:t>
            </a:r>
            <a:r>
              <a:rPr lang="en-US" dirty="0"/>
              <a:t>STM32 (</a:t>
            </a:r>
            <a:r>
              <a:rPr lang="ru-RU" dirty="0"/>
              <a:t>код сгенерирован средой разработки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STM32CubeIDE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Для других МК и сред разработки могут быть незначительные отличия, но в целом картина сохраняется.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Программа стартует по сигналу сброса.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отличие от большинства десктопных программ функция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main()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никогда не завершается.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3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</a:t>
            </a:r>
            <a:r>
              <a:rPr lang="ru-RU" dirty="0"/>
              <a:t> – единственное запоминающее устройство в составе МК, способное сохранять содержимое после отключения питания.</a:t>
            </a:r>
          </a:p>
          <a:p>
            <a:endParaRPr lang="ru-RU" dirty="0"/>
          </a:p>
          <a:p>
            <a:r>
              <a:rPr lang="en-US" dirty="0"/>
              <a:t>SRAM1, SRAM2 </a:t>
            </a:r>
            <a:r>
              <a:rPr lang="ru-RU" dirty="0"/>
              <a:t>– универсальная статическая оперативная память, доступная всем периферийным устройствам.</a:t>
            </a:r>
          </a:p>
          <a:p>
            <a:endParaRPr lang="ru-RU" dirty="0"/>
          </a:p>
          <a:p>
            <a:r>
              <a:rPr lang="en-US" dirty="0"/>
              <a:t>ITCM</a:t>
            </a:r>
            <a:r>
              <a:rPr lang="ru-RU" dirty="0"/>
              <a:t> </a:t>
            </a:r>
            <a:r>
              <a:rPr lang="en-US" dirty="0"/>
              <a:t>RAM</a:t>
            </a:r>
            <a:r>
              <a:rPr lang="ru-RU" dirty="0"/>
              <a:t> и </a:t>
            </a:r>
            <a:r>
              <a:rPr lang="en-US" dirty="0"/>
              <a:t>DTCM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/>
              <a:t>– специальные области памяти, обеспечивающие наиболее быстрый доступ со стороны </a:t>
            </a:r>
            <a:r>
              <a:rPr lang="en-US" dirty="0"/>
              <a:t>CPU. </a:t>
            </a:r>
            <a:r>
              <a:rPr lang="ru-RU" dirty="0"/>
              <a:t>Платой за скорость является отсутствие универсальности: доступ к этой памяти имеет лишь </a:t>
            </a:r>
            <a:r>
              <a:rPr lang="en-US" dirty="0"/>
              <a:t>CPU.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20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4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8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9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20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широком смысле </a:t>
            </a:r>
            <a:r>
              <a:rPr lang="en-US" dirty="0"/>
              <a:t>HAL – </a:t>
            </a:r>
            <a:r>
              <a:rPr lang="ru-RU" dirty="0"/>
              <a:t>аббревиатура </a:t>
            </a:r>
            <a:r>
              <a:rPr lang="en-US" dirty="0"/>
              <a:t>Hardware Abstraction Level. </a:t>
            </a:r>
            <a:r>
              <a:rPr lang="ru-RU" dirty="0"/>
              <a:t>Обозначает любую низкоуровневую обертку, инкапсулирующую детали работы с конкретным оборудованием. Высокоуровневый код, решающий прикладную задачу, использует </a:t>
            </a:r>
            <a:r>
              <a:rPr lang="en-US" dirty="0"/>
              <a:t>API </a:t>
            </a:r>
            <a:r>
              <a:rPr lang="ru-RU" dirty="0"/>
              <a:t>этой обертки вместо прямой манипуляции регистрами периферии.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F17E-E1B0-4469-9D38-AED5A494A0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4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3D0AD-9761-41A6-96D2-93865045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26256D-E561-459F-8A4C-7A7C8D58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CFE6BB-7583-4337-86FD-351D7774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FC5C-ED1E-49F4-AFA7-8C61C634CFB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66861-ECD8-4461-9F92-EF447BCA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894BA-3245-4D0B-841E-3C82794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2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74B31-7FF4-427D-BBA5-72CFC19C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9AEE5E-CE8C-493D-8069-8E9EBA9C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4FD1A-AF05-4131-9B30-E528415B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F89E-DE3E-4D70-A4D4-200FA40F46C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50DDA-64DF-41CD-BFB5-BC81A2EA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B1EFF-85D7-4D49-BB1B-AAAE00E2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969FAE-C26F-4614-B7E5-18E21B6E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6CAB98-D55A-44AD-950C-2B6EC582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260EC-676F-476D-9CDD-82C5C475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2A20-E853-4B67-9AE5-AD4E358D1F2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BFD27-DF2D-413A-B220-5501DE1C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03216-F0BF-48E6-9F5F-E249BB7F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F7C0-1F8C-4D56-8574-4ADDFA27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9D988-A78A-4B7A-B6D0-8F2C0473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6C891-92AB-4355-9276-8A597B6E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95C1-5EC3-4240-8A8D-C0C74F889222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93826C-33BC-45E9-89B1-A074573D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51B7A-B676-4094-8B19-D7B820F3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0AF96-DB84-465E-B77B-B6ED2A7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3826C-3945-4E0A-B4C1-2439E7B6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0686F-0C89-45BA-B680-B720CD92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7C31-0144-43B7-9116-47A959844991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7F057-F648-4E5E-BF4A-BFBE0B22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C0A8F-E8DD-4742-8C7F-7A1A60DF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7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C4B7E-DB7D-488C-AB04-3F565EB3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8F1BA-8E15-4B89-9C0E-D82671DB6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E3B728-1350-45AD-9EEB-31E80D9C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02E7C4-8B79-4961-9442-0D0236D7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8B5-20FD-4D83-8542-7BCF0CED7A21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B01B36-B082-4D72-BD66-2F89A91F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43D94-AB15-4A6F-BD7F-D5D7F474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9026F-C53E-4305-8CA6-1FE2309E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01939-6AF6-4F4C-A798-13CAEBEA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B5594-2CC2-4F9F-8E79-F940345B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4B61FE-FDA7-40AA-987B-9ABABD88B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F172FD-CAF9-4CE5-BF89-02B5BF44E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761B91-33A1-44CC-8CF9-7A615A9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AD1A-B981-4ECA-AC26-267000BC67B6}" type="datetime1">
              <a:rPr lang="ru-RU" smtClean="0"/>
              <a:t>29.11.2022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318C33-12A5-4CB2-BB69-EE62318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9EB743-7EF8-43CF-B09F-81C5C74D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0F440-2230-428F-AEF7-71DDB266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FC72A4-265C-43CD-8A02-E47DBC63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0335-6022-4FDE-ABA2-A9991BADB2AB}" type="datetime1">
              <a:rPr lang="ru-RU" smtClean="0"/>
              <a:t>29.11.2022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6340E0-9909-4E81-A27B-941DFA47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1AAB55-A4B2-4DBC-AB74-307DB79A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6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CA98B-9A00-4046-A7D0-F5D51C10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6B2B-B8CE-4631-B3B1-1218A16DC11F}" type="datetime1">
              <a:rPr lang="ru-RU" smtClean="0"/>
              <a:t>29.11.2022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E460F6-6FC0-410D-8B48-94229ED2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0E1323-3C4F-4CC8-9E7E-338CE1F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28AFE-6290-4C57-8D04-A9AD083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7CE74-1FC4-44A9-BCAB-E962682A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7A06C3-9A82-43BD-AA5A-CC6AEAF2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485384-01F0-4B4D-9CF5-4C76E356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85CF-4EBD-4FF7-A04C-33BBEFC2D67D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5643EF-7980-4ECD-A9C8-FBB218E7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61B38-85BF-443A-AFC8-4A5580E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A1A4D-B40C-4729-B951-94CC924E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616F19-FED5-4335-A017-95D7833BA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3E2983-35FB-43CA-B608-DC8088D6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073BD-BBDC-4422-8824-F120BBBB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D9D-0D41-4417-B046-97D22FB510B2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72C5D4-BC56-47AB-8B32-A6E79382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B6313-16A4-426E-A3C8-D0B646A7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2F32-9CCC-43F7-BED9-48FBB3C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1C2D25-04E9-41CB-9D59-0BBCE118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BE441-AD3D-4645-8806-9DC4C2A4D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AE26-E718-49D5-B59F-84E9422A0B12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4AD4A-00EB-4D21-9EAE-A31E40A97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22877B-FCA2-4F40-9342-A0826DA8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8345-37DA-4D18-9036-AA08594FA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6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FBD9-C21E-4A2E-B45D-5032D7F2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23" y="478895"/>
            <a:ext cx="11424354" cy="2411061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5</a:t>
            </a:r>
            <a:r>
              <a:rPr lang="ru-RU"/>
              <a:t>. </a:t>
            </a:r>
            <a:br>
              <a:rPr lang="ru-RU"/>
            </a:br>
            <a:r>
              <a:rPr lang="ru-RU"/>
              <a:t>Специфика </a:t>
            </a:r>
            <a:r>
              <a:rPr lang="ru-RU" dirty="0"/>
              <a:t>программирования для микроконтроллеров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A88D64-B2AC-45D2-94A3-36489226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44" y="3530949"/>
            <a:ext cx="3780367" cy="26954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3D8703-918F-44D5-B38A-2428F7B0A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89957"/>
            <a:ext cx="4815757" cy="36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0A918-20D8-4D75-9A88-BEEF37BE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7. Использование абстракций при работе с оборудованием. </a:t>
            </a:r>
            <a:r>
              <a:rPr lang="en-US" dirty="0"/>
              <a:t>HAL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FD52D-02D2-4B12-8662-E0A35931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3555"/>
            <a:ext cx="10515600" cy="3693407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Плохой код: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*GPIOA_ODR |= 0x20;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600" dirty="0"/>
              <a:t>Хороший код:</a:t>
            </a: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switch_alarm_led_on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472531-855C-4AE7-B377-81D297F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7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9C560-BDC3-4BFE-8F52-41F24D0F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59"/>
            <a:ext cx="10515600" cy="11701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8. </a:t>
            </a:r>
            <a:r>
              <a:rPr lang="ru-RU" dirty="0"/>
              <a:t>Библиотеки драйверов периферийных устройств от </a:t>
            </a:r>
            <a:r>
              <a:rPr lang="en-US" dirty="0"/>
              <a:t>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48250-19B9-441A-AA64-DE1DAFD6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377" y="1648179"/>
            <a:ext cx="8994422" cy="4708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Два </a:t>
            </a:r>
            <a:r>
              <a:rPr lang="en-US" dirty="0"/>
              <a:t>API </a:t>
            </a:r>
            <a:r>
              <a:rPr lang="ru-RU" dirty="0"/>
              <a:t>от разработчика МК:</a:t>
            </a:r>
          </a:p>
          <a:p>
            <a:r>
              <a:rPr lang="en-US" dirty="0"/>
              <a:t>HAL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высокоуровневый</a:t>
            </a:r>
          </a:p>
          <a:p>
            <a:pPr lvl="1"/>
            <a:r>
              <a:rPr lang="ru-RU" dirty="0"/>
              <a:t>ориентирован на задачи</a:t>
            </a:r>
          </a:p>
          <a:p>
            <a:pPr lvl="1"/>
            <a:r>
              <a:rPr lang="ru-RU" dirty="0"/>
              <a:t>хорошо портируемый</a:t>
            </a:r>
          </a:p>
          <a:p>
            <a:pPr lvl="1"/>
            <a:r>
              <a:rPr lang="ru-RU" dirty="0"/>
              <a:t>скрывает сложность от пользователя</a:t>
            </a:r>
            <a:endParaRPr lang="en-US" dirty="0"/>
          </a:p>
          <a:p>
            <a:r>
              <a:rPr lang="en-US" dirty="0"/>
              <a:t>LL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низкоуровневый</a:t>
            </a:r>
            <a:r>
              <a:rPr lang="en-US" dirty="0"/>
              <a:t> </a:t>
            </a:r>
            <a:r>
              <a:rPr lang="ru-RU" dirty="0"/>
              <a:t>(на уровне регистров периферии)</a:t>
            </a:r>
          </a:p>
          <a:p>
            <a:pPr lvl="1"/>
            <a:r>
              <a:rPr lang="ru-RU" dirty="0"/>
              <a:t>лучше оптимизирован</a:t>
            </a:r>
          </a:p>
          <a:p>
            <a:pPr lvl="1"/>
            <a:r>
              <a:rPr lang="ru-RU" dirty="0"/>
              <a:t>хуже портируемый</a:t>
            </a:r>
          </a:p>
          <a:p>
            <a:pPr lvl="1"/>
            <a:r>
              <a:rPr lang="ru-RU" dirty="0"/>
              <a:t>использование требует глубокого знания </a:t>
            </a:r>
            <a:r>
              <a:rPr lang="en-US" dirty="0"/>
              <a:t>MCU </a:t>
            </a:r>
            <a:r>
              <a:rPr lang="ru-RU" dirty="0"/>
              <a:t>и периферии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291722-505A-42FD-9FF2-82DB5D7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4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9EE1B-B6D7-4717-B9AB-B916132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5097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9. </a:t>
            </a:r>
            <a:r>
              <a:rPr lang="ru-RU" dirty="0"/>
              <a:t>Синхронизация обмена данными с внешними устройствами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05F52-3541-45CD-A2BC-4338E8B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12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BA64DF0-4138-4E2D-AE05-277153C7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9618" y="1489340"/>
            <a:ext cx="6732763" cy="50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947BC-AB06-48E1-BA42-D416BDD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19"/>
          </a:xfrm>
        </p:spPr>
        <p:txBody>
          <a:bodyPr/>
          <a:lstStyle/>
          <a:p>
            <a:pPr algn="ctr"/>
            <a:r>
              <a:rPr lang="en-US" dirty="0"/>
              <a:t>9.1. PIO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82F2EC-7E2F-4A24-81DD-298327FEF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989" y="1072444"/>
            <a:ext cx="7066022" cy="529951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91E78-1C7A-48A3-8553-61316C1F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44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9E7C7-863A-4A91-8D7A-A29C90F6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7"/>
            <a:ext cx="10515600" cy="8692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9.2. </a:t>
            </a:r>
            <a:r>
              <a:rPr lang="ru-RU" dirty="0"/>
              <a:t>Обработка прерываний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E7E5E2-948D-4428-AD3D-DE5A43A51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1181" y="1078705"/>
            <a:ext cx="7389637" cy="55422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CF48E3-181B-4C6D-8FE3-6EB09FA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4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AEC32-229D-4788-AE22-982AB22A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pPr algn="ctr"/>
            <a:r>
              <a:rPr lang="ru-RU" dirty="0"/>
              <a:t>9.3. Прямой доступ к памяти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46A99F-422E-4D03-9A0C-F2EC83CF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524" y="987161"/>
            <a:ext cx="7340951" cy="550571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C4CA9-BBA8-44EE-8616-21C60173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02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89D9-D25E-4990-99CF-0A1FA58C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pPr algn="ctr"/>
            <a:r>
              <a:rPr lang="ru-RU" dirty="0"/>
              <a:t>9.4. Атомарный доступ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647499-7938-4A9A-BD25-9EEFC328F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469" y="1151468"/>
            <a:ext cx="7751062" cy="534140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0A3497-2B49-4F09-98B9-81D43E1A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8C781-7669-48C8-9047-E9A46C3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4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1. Сервисы операционной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F1CE3-7E13-4AB8-8E6D-068F819A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601"/>
            <a:ext cx="10515600" cy="4758361"/>
          </a:xfrm>
        </p:spPr>
        <p:txBody>
          <a:bodyPr/>
          <a:lstStyle/>
          <a:p>
            <a:r>
              <a:rPr lang="ru-RU" dirty="0"/>
              <a:t>Создание процессов, управление их выполнением и завершением.</a:t>
            </a:r>
          </a:p>
          <a:p>
            <a:r>
              <a:rPr lang="ru-RU" dirty="0"/>
              <a:t>Управление оперативной памятью. Выделение, утилизация, защита от других процессов, виртуализация.</a:t>
            </a:r>
          </a:p>
          <a:p>
            <a:r>
              <a:rPr lang="ru-RU" dirty="0"/>
              <a:t>Управление потоками (для многопоточного приложения).</a:t>
            </a:r>
          </a:p>
          <a:p>
            <a:r>
              <a:rPr lang="ru-RU" dirty="0"/>
              <a:t>Планирование процессов. Обеспечение мультизадачности.</a:t>
            </a:r>
          </a:p>
          <a:p>
            <a:r>
              <a:rPr lang="ru-RU" dirty="0"/>
              <a:t>Драйверы устройств ввода/вывода.</a:t>
            </a:r>
          </a:p>
          <a:p>
            <a:r>
              <a:rPr lang="ru-RU" dirty="0"/>
              <a:t>Файловая система.</a:t>
            </a:r>
          </a:p>
          <a:p>
            <a:r>
              <a:rPr lang="ru-RU" dirty="0" err="1"/>
              <a:t>Межпроцессные</a:t>
            </a:r>
            <a:r>
              <a:rPr lang="ru-RU" dirty="0"/>
              <a:t> коммуникации.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9AF521-3F85-453F-A9AB-0C270BC4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0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7946E-FA89-46B3-80CE-2B830BEF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4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2. Старт программы микроконтроллера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7AFDE0-2BCE-4125-8076-11DF92FD8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0157" y="1179687"/>
            <a:ext cx="5851686" cy="531318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0D6A30-27FC-4188-A0D3-943A171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2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9848A-2250-4A4D-B51A-09757FAD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07"/>
            <a:ext cx="10515600" cy="5266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3. Архитектура памяти МК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36E7FCF-EF2C-400A-B577-8661E3E4A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758803"/>
            <a:ext cx="6620781" cy="593372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13D59A-121E-469E-90E0-47FC26D1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B0E4E-3A31-46C8-9AB4-8EB91CA6B0E0}"/>
              </a:ext>
            </a:extLst>
          </p:cNvPr>
          <p:cNvSpPr txBox="1"/>
          <p:nvPr/>
        </p:nvSpPr>
        <p:spPr>
          <a:xfrm>
            <a:off x="7755467" y="1061156"/>
            <a:ext cx="40414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 – </a:t>
            </a:r>
            <a:r>
              <a:rPr lang="ru-RU" dirty="0"/>
              <a:t>энергонезависимое запоминающее устройство, в котором хранится программа МК.</a:t>
            </a:r>
          </a:p>
          <a:p>
            <a:endParaRPr lang="ru-RU" dirty="0"/>
          </a:p>
          <a:p>
            <a:r>
              <a:rPr lang="en-US" dirty="0"/>
              <a:t>SRAM1, SRAM2 – </a:t>
            </a:r>
            <a:r>
              <a:rPr lang="ru-RU" dirty="0"/>
              <a:t>области оперативной памяти.</a:t>
            </a:r>
          </a:p>
          <a:p>
            <a:endParaRPr lang="ru-RU" dirty="0"/>
          </a:p>
          <a:p>
            <a:r>
              <a:rPr lang="en-US" dirty="0"/>
              <a:t>ITCM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/>
              <a:t>(</a:t>
            </a:r>
            <a:r>
              <a:rPr lang="en-US" dirty="0"/>
              <a:t>Instruction </a:t>
            </a:r>
            <a:r>
              <a:rPr lang="en-US" dirty="0" err="1"/>
              <a:t>Tighly</a:t>
            </a:r>
            <a:r>
              <a:rPr lang="en-US" dirty="0"/>
              <a:t> Coupled Memory</a:t>
            </a:r>
            <a:r>
              <a:rPr lang="ru-RU" dirty="0"/>
              <a:t>) – область оперативной памяти, предназначенная для хранения инструкций.</a:t>
            </a:r>
          </a:p>
          <a:p>
            <a:endParaRPr lang="ru-RU" dirty="0"/>
          </a:p>
          <a:p>
            <a:r>
              <a:rPr lang="en-US" dirty="0"/>
              <a:t>DTCM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/>
              <a:t>(</a:t>
            </a:r>
            <a:r>
              <a:rPr lang="en-US" dirty="0"/>
              <a:t>Data </a:t>
            </a:r>
            <a:r>
              <a:rPr lang="en-US" dirty="0" err="1"/>
              <a:t>Tighly</a:t>
            </a:r>
            <a:r>
              <a:rPr lang="en-US" dirty="0"/>
              <a:t> Coupled Memory</a:t>
            </a:r>
            <a:r>
              <a:rPr lang="ru-RU" dirty="0"/>
              <a:t>) ) – область оперативной памяти, предназначенная для хранения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00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31F46-3293-4701-85AA-F107A41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257705"/>
            <a:ext cx="12022667" cy="5154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4. Размещение объектов в оперативной памяти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A9355-E50E-46D3-A063-B92E0766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8661A5D-0A04-45C4-B398-C42C6A5D6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2800" y="805956"/>
            <a:ext cx="8026400" cy="57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6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31753-7971-4028-B074-10B21E6C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187501"/>
            <a:ext cx="11480800" cy="6282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5. Доступ к регистрам периферийных устройств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5E2F64-8715-490C-AE7E-55F491813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597" y="877684"/>
            <a:ext cx="10800805" cy="524336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2B3E6A-D389-4E03-9292-91CF3424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A952D-3AC9-47E0-B943-CE373473F07B}"/>
              </a:ext>
            </a:extLst>
          </p:cNvPr>
          <p:cNvSpPr txBox="1"/>
          <p:nvPr/>
        </p:nvSpPr>
        <p:spPr>
          <a:xfrm>
            <a:off x="2045857" y="6294464"/>
            <a:ext cx="739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 регистры интерфейса ввода/вывода общего назначения, порт </a:t>
            </a:r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53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95196-C186-436C-A8B0-35A737A0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ru-RU" sz="3200" dirty="0"/>
              <a:t>Установить </a:t>
            </a:r>
            <a:r>
              <a:rPr lang="en-US" sz="3200" dirty="0"/>
              <a:t>PA5 = 1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D68C5-034B-4CB1-8D7D-D731DF45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4311"/>
            <a:ext cx="10879667" cy="4562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uint32_t *GPIOA_MODER = 0x0, *GPIOA_ODR = 0x0;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GPIOA_MODER = (uint32_t*)0x48000000; //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Адрес регистра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GPIOA-&gt;MODER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GPIOA_ODR = (uint32_t*)(0x48000000 + 0x14); //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Адрес регистра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GPIOA-&gt;ODR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Следующая функция гарантирует, что периферия включена и подключена к шине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AHB1.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__HAL_RCC_GPIOA_CLK_ENABLE();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*GPIOA_MODER = *GPIOA_MODER | 0x400; //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Запись в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MODER[11:10] = 0x1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*GPIOA_ODR = *GPIOA_ODR | 0x20; //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Запись в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ODR[5] = 0x1,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устанавливая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PA5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высоким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53C8A6-AE14-4554-942D-5633692B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1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19FD2-4876-4C15-AE32-34417647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1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6. </a:t>
            </a:r>
            <a:r>
              <a:rPr lang="ru-RU" dirty="0"/>
              <a:t>Кооперативная мультизадачность. Сопрограммы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2B1FA-B1EF-4903-BE8C-CDE4F374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443"/>
            <a:ext cx="10515600" cy="40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Особенности сопрограмм: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Разделяют общий стек, что влечет существенную экономию памяти.</a:t>
            </a:r>
          </a:p>
          <a:p>
            <a:r>
              <a:rPr lang="ru-RU" dirty="0"/>
              <a:t>Обладают хорошей переносимостью между разными архитектурами.</a:t>
            </a:r>
          </a:p>
          <a:p>
            <a:r>
              <a:rPr lang="ru-RU" dirty="0"/>
              <a:t>Накладывают значительные ограничения на вызовы </a:t>
            </a:r>
            <a:r>
              <a:rPr lang="en-US" dirty="0"/>
              <a:t>API.</a:t>
            </a:r>
            <a:endParaRPr lang="ru-RU" dirty="0"/>
          </a:p>
          <a:p>
            <a:r>
              <a:rPr lang="ru-RU" dirty="0"/>
              <a:t>Могут взаимодействовать только с другими подпрограммами.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BDB150-F76E-44D6-B0A0-D05859A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3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ECCC2-4D14-4540-ABC1-83D1B1CD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ru-RU" dirty="0"/>
              <a:t>Состояния сопрограммы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93826-5DA8-4844-9F40-8C2DA5B2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0" y="1591733"/>
            <a:ext cx="6883400" cy="4585230"/>
          </a:xfrm>
        </p:spPr>
        <p:txBody>
          <a:bodyPr>
            <a:normAutofit/>
          </a:bodyPr>
          <a:lstStyle/>
          <a:p>
            <a:r>
              <a:rPr lang="en-US" dirty="0"/>
              <a:t>Running – </a:t>
            </a:r>
            <a:r>
              <a:rPr lang="ru-RU" dirty="0"/>
              <a:t>сопрограмма выполняется (и потребляет процессорное время)</a:t>
            </a:r>
            <a:endParaRPr lang="en-US" dirty="0"/>
          </a:p>
          <a:p>
            <a:r>
              <a:rPr lang="en-US" dirty="0"/>
              <a:t>Ready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сопрограмма готова к выполнению (т. е. не заблокирована), но в данный момент выполняется другая сопрограмма с таким же или большим приоритетом.</a:t>
            </a:r>
            <a:endParaRPr lang="en-US" dirty="0"/>
          </a:p>
          <a:p>
            <a:r>
              <a:rPr lang="en-US" dirty="0"/>
              <a:t>Blocked</a:t>
            </a:r>
            <a:r>
              <a:rPr lang="ru-RU" dirty="0"/>
              <a:t> – сопрограмма находится в ожидании временного или внешнего события.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5B5322-810C-49BD-9C4E-55D90226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8345-37DA-4D18-9036-AA08594FAE5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A0BB96-B15E-482E-AC20-D88A0DFE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4" y="2176903"/>
            <a:ext cx="3552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736</Words>
  <Application>Microsoft Office PowerPoint</Application>
  <PresentationFormat>Широкоэкранный</PresentationFormat>
  <Paragraphs>116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Тема Office</vt:lpstr>
      <vt:lpstr>Лекция 5.  Специфика программирования для микроконтроллеров</vt:lpstr>
      <vt:lpstr>1. Сервисы операционной системы</vt:lpstr>
      <vt:lpstr>2. Старт программы микроконтроллера</vt:lpstr>
      <vt:lpstr>3. Архитектура памяти МК</vt:lpstr>
      <vt:lpstr>4. Размещение объектов в оперативной памяти</vt:lpstr>
      <vt:lpstr>5. Доступ к регистрам периферийных устройств</vt:lpstr>
      <vt:lpstr>Установить PA5 = 1</vt:lpstr>
      <vt:lpstr>6. Кооперативная мультизадачность. Сопрограммы</vt:lpstr>
      <vt:lpstr>Состояния сопрограммы</vt:lpstr>
      <vt:lpstr>7. Использование абстракций при работе с оборудованием. HAL</vt:lpstr>
      <vt:lpstr>8. Библиотеки драйверов периферийных устройств от ST</vt:lpstr>
      <vt:lpstr>9. Синхронизация обмена данными с внешними устройствами</vt:lpstr>
      <vt:lpstr>9.1. PIO</vt:lpstr>
      <vt:lpstr>9.2. Обработка прерываний</vt:lpstr>
      <vt:lpstr>9.3. Прямой доступ к памяти</vt:lpstr>
      <vt:lpstr>9.4. Атомарный доступ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Хачкинаев Олег Витальевич</dc:creator>
  <cp:lastModifiedBy>Хачкинаев Олег Витальевич</cp:lastModifiedBy>
  <cp:revision>42</cp:revision>
  <dcterms:created xsi:type="dcterms:W3CDTF">2022-09-12T08:46:06Z</dcterms:created>
  <dcterms:modified xsi:type="dcterms:W3CDTF">2022-11-29T10:46:35Z</dcterms:modified>
</cp:coreProperties>
</file>