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50" autoAdjust="0"/>
  </p:normalViewPr>
  <p:slideViewPr>
    <p:cSldViewPr snapToGrid="0">
      <p:cViewPr varScale="1">
        <p:scale>
          <a:sx n="87" d="100"/>
          <a:sy n="87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C397F-73B8-4248-9129-3ED550AFFEEB}" type="datetimeFigureOut">
              <a:rPr lang="ru-RU" smtClean="0"/>
              <a:t>04-10-2022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CFD27-E25E-494F-A56F-64BCA045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зависимости от семейства и корпуса микроконтроллеры STM32 имеют различное количество таймеров (некоторые модели до 14).</a:t>
            </a:r>
          </a:p>
          <a:p>
            <a:endParaRPr lang="ru-RU" dirty="0"/>
          </a:p>
          <a:p>
            <a:r>
              <a:rPr lang="ru-RU" dirty="0"/>
              <a:t>Таймеры имеют практически одинаковую реализацию во всех сериях STM32 и сгруппированы в девять категорий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11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8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65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5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8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АЦП может работать: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одноканальном или многоканальном режиме;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непрерывном или прерывистом режиме.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Результат преобразования сохраняется в 16-разрядном регистре данных с левым или правым выравниванием.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Кроме того, АЦП реализует функцию аналогового сторожевого таймера, которая позволяет обнаруживать, выходит ли входное напряжение за пределы пользовательских верхнего или нижнего пороговых значений: если это происходит, срабатывает специальный IRQ.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3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Режимы работы АЦП: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Режим однократного преобразования одного канала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Single-Channel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самый простой режим АЦП. В данном режиме АЦП выполняет однократное преобразование (одну выборку) одного канала и останавливается после завершения преобразования.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Режим сканирования с однократным преобразованием (</a:t>
            </a:r>
            <a:r>
              <a:rPr lang="ru-RU" dirty="0" err="1"/>
              <a:t>Scan</a:t>
            </a:r>
            <a:r>
              <a:rPr lang="ru-RU" dirty="0"/>
              <a:t>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  используется для последовательного преобразования нескольких каналов. Можно задать любую последовательность (до 16 каналов), с различным временем выборки и в различной очередности. Результаты преобразования передаются посредством DMA.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Режим непрерывного преобразования одного канала (</a:t>
            </a:r>
            <a:r>
              <a:rPr lang="ru-RU" dirty="0" err="1"/>
              <a:t>Single-Channel</a:t>
            </a:r>
            <a:r>
              <a:rPr lang="ru-RU" dirty="0"/>
              <a:t>, </a:t>
            </a:r>
            <a:r>
              <a:rPr lang="ru-RU" dirty="0" err="1"/>
              <a:t>Continuous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 непрерывно</a:t>
            </a:r>
            <a:r>
              <a:rPr lang="en-US" dirty="0"/>
              <a:t> </a:t>
            </a:r>
            <a:r>
              <a:rPr lang="ru-RU" dirty="0"/>
              <a:t>преобразует один канал</a:t>
            </a:r>
            <a:r>
              <a:rPr lang="en-US" dirty="0"/>
              <a:t> </a:t>
            </a:r>
            <a:r>
              <a:rPr lang="ru-RU" dirty="0"/>
              <a:t>без вмешательства со стороны ЦПУ. Использование DMA дополнительно снижает нагрузку на ЦПУ.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Режим сканирования с непрерывным преобразованием (</a:t>
            </a:r>
            <a:r>
              <a:rPr lang="ru-RU" dirty="0" err="1"/>
              <a:t>Scan</a:t>
            </a:r>
            <a:r>
              <a:rPr lang="ru-RU" dirty="0"/>
              <a:t> </a:t>
            </a:r>
            <a:r>
              <a:rPr lang="ru-RU" dirty="0" err="1"/>
              <a:t>Continuous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 используется для последовательного преобразования нескольких каналов АЦП. Используя ранги, можно задать любую последовательность преобразования (до 16 каналов), с различным временем выборки и в различной очередности. Этот режим аналогичен многоканальному режиму с однократным преобразованием, за исключением того, что он не прекращает преобразование после последнего канала последовательности, а циклически перезапускает последовательность преобразования с первого канала.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Режим преобразования инжектированных каналов (</a:t>
            </a:r>
            <a:r>
              <a:rPr lang="ru-RU" dirty="0" err="1"/>
              <a:t>Injected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 используется при запуске преобразования по внешнему событию или при программном запуске. Группа инжектированных (введенных) каналов имеет более высокий приоритет над группой регулярных каналов. Режим прерывает преобразование текущего канала в группе регулярных каналов. 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Парный режим (</a:t>
            </a:r>
            <a:r>
              <a:rPr lang="ru-RU" dirty="0" err="1"/>
              <a:t>Dual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 доступен в микроконтроллерах STM32, которые имеют два АЦП: ведущий ADC1 и ведомый ADC2. ADC1 и ADC2 работают вместе. Когда преобразование заканчивается, результат от ADC1 и ADC2 одновременно сохраняется в 32-битном регистре данных ADC1.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3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микроконтроллерах STM32 используется понятие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группы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Группа состоит из последовательности преобразований, которые могут быть выполнены любыми каналами и в любой очередности. Хотя входные каналы фиксированы и привязаны к определенным выводам микроконтроллера (то есть IN0 – первый канал, IN1 – второй и т. д.), они могут быть логически переупорядочены для формирования пользовательских последовательностей выборки. Изменение порядка каналов осуществляется путем присвоения им индекса в диапазоне от 1 до 16. Этот индекс называется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рангом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библиотеке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CubeHAL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CFD27-E25E-494F-A56F-64BCA045B38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37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22AB9-71C7-4DA1-8A55-2B09F3FF1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A43F38-F91A-4298-8660-795E8F92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E6845-D899-4C64-92E3-47EAA1D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7A31-890A-484C-8474-41823B7C8880}" type="datetime1">
              <a:rPr lang="ru-RU" smtClean="0"/>
              <a:t>04-10-2022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74E7F-2458-469C-86CC-7BC072C6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EFF6D-9531-4CD9-8DB2-BFAB5BFD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7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D469E-3CC7-40AF-8726-597A8B7F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0C6BBF-CC95-4462-B43B-D559E0497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BDE919-804B-4B6F-8E42-0E4A5094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AB96-4FFD-4327-B3DD-2819D62C5C86}" type="datetime1">
              <a:rPr lang="ru-RU" smtClean="0"/>
              <a:t>04-10-2022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D88E2-E99A-42C4-922D-BD2CA1A8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C3A93-8ABB-435F-9540-A71C0685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4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7158A8-C7B8-47EE-B794-03E487A8F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61FBA7-B78F-4AD1-BA4A-6A98A86C0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69715-C83D-4611-8FD8-3D87E300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685-4A32-4F16-9E85-ACE2B91FB1BC}" type="datetime1">
              <a:rPr lang="ru-RU" smtClean="0"/>
              <a:t>04-10-2022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89F45-C812-4C04-A896-43AA6595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47304-791A-4432-8AC8-26AF91DB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03099-E844-42C1-8606-D5D63432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51E17-1317-4D4B-9342-A76B1721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07AB8B-2A37-4F03-BF90-20FFD639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1AE-C346-4619-8600-882CF1681875}" type="datetime1">
              <a:rPr lang="ru-RU" smtClean="0"/>
              <a:t>04-10-2022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71187-24ED-48D0-A339-C427226E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FE459-5657-4D5A-842F-4C021F85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7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2E2D4-0719-43E1-A453-9ABFBA2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16E5F1-0294-463A-8D80-0B45B2B3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22A8E6-1521-4FA9-BD01-01BE1E2F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159-6732-4EE6-AFF9-4D16497A8AB0}" type="datetime1">
              <a:rPr lang="ru-RU" smtClean="0"/>
              <a:t>04-10-2022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FF4D6-3EB2-4BD1-BF68-E8DB0A7C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C092E-921A-4360-9FA6-7E92E837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1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B5A3-9698-487D-BD7A-24B4FE74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FEA348-E3E9-486E-BFD1-61EA00870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6BF716-8B5C-46FC-AADA-8ABF1D8D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72DF92-D9A2-46AF-81E2-D2B5F9FB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4938-AC4B-4CB8-B9CB-6B0463FD9FB4}" type="datetime1">
              <a:rPr lang="ru-RU" smtClean="0"/>
              <a:t>04-10-2022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B988BC-53B1-404A-AA7B-D241628C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DF78C-9AA3-4080-AF39-1316C124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7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839BB-0F60-4C79-8E57-E3856E7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8F8AE0-0951-4398-9BA9-E5D31B0D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95C877-F387-4E77-ACDD-0E724C2E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221440-02E4-42E9-9A6F-9E2826325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BE8979-8225-4265-BF22-A73596204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FEF432-548A-450F-AC48-488AE3E1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9920-C924-4EA8-BE3F-F03D654C5A2D}" type="datetime1">
              <a:rPr lang="ru-RU" smtClean="0"/>
              <a:t>04-10-2022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95FC7B-677B-4CB2-BA2A-C5F0B67D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E38C72-197F-41D9-A4F5-CAE7261A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62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A1D35-0F8B-4794-9DA1-BBE1683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3D03A3-6C66-4A5A-8A20-6F4BCECC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CE8-69DE-424B-BCFC-F2AA7616F350}" type="datetime1">
              <a:rPr lang="ru-RU" smtClean="0"/>
              <a:t>04-10-2022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C737EC-9882-483B-A7DF-B27CD92D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D8B526-AAF3-4E54-8C38-03A530BE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A4D04B-F791-4165-9433-790791C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97-D220-432E-9F37-AD33A937DD35}" type="datetime1">
              <a:rPr lang="ru-RU" smtClean="0"/>
              <a:t>04-10-2022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12AB94-F692-452C-B462-7BBD6C34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F418A0-52C4-44C5-A578-B67A459C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77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6384C-1EE5-48B0-8440-D8FFE59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4E9FF-5085-4340-A108-384D4E8D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BDAA9C-0301-437E-871A-4F6344873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862F55-6299-413E-B79B-E5E752AB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585-673A-4641-802E-2D6754F6AD5C}" type="datetime1">
              <a:rPr lang="ru-RU" smtClean="0"/>
              <a:t>04-10-2022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4489C9-513B-4B65-A13B-55848B66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371DC3-1132-4541-A7A3-B9B78735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4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8B03E-9CA1-4DB7-8417-76077966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201DF3-BAD7-405D-9100-57EDB9DB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E14DCA-9B1A-4C57-A1C3-7F623EABD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AFFC8-FFAC-497D-B939-6C9E9A59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50AD-0E3B-4A61-8D0D-EA1E3D5DFE3E}" type="datetime1">
              <a:rPr lang="ru-RU" smtClean="0"/>
              <a:t>04-10-2022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2A9F8-9D64-46EB-A56D-73085522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CEA4D6-FE84-4F2C-9EFC-44789B1F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3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53307-792D-498D-AA61-FFA67B8A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44A9DA-D2CD-46ED-8D5D-617AFD3AF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48C75-C0CF-470F-8FC8-C000A3CDD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468-7C78-4E9B-9A63-C05C167FE614}" type="datetime1">
              <a:rPr lang="ru-RU" smtClean="0"/>
              <a:t>04-10-2022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33B64-6A06-4D18-A29A-4D24972C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97B6C-C619-4549-8A7E-68FE199A4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215C-4493-4936-A319-AE1C491E8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ED718-E16E-4C18-997C-79F5820B3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8.	Периферия микроконтроллера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31682F-3F82-459E-9B36-23CE24F4B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Таймер и часы реального времени. АЦП. ЦАП</a:t>
            </a:r>
          </a:p>
        </p:txBody>
      </p:sp>
    </p:spTree>
    <p:extLst>
      <p:ext uri="{BB962C8B-B14F-4D97-AF65-F5344CB8AC3E}">
        <p14:creationId xmlns:p14="http://schemas.microsoft.com/office/powerpoint/2010/main" val="375652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F7F9B-339A-4600-B4EE-BEE95E71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57785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3.2. Архитектура ЦАП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DCA1D-D335-4993-8866-774FACA1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2200275"/>
            <a:ext cx="4924392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DHRx</a:t>
            </a:r>
            <a:r>
              <a:rPr lang="en-US" dirty="0"/>
              <a:t> (data holding register) – </a:t>
            </a:r>
            <a:r>
              <a:rPr lang="ru-RU" dirty="0"/>
              <a:t>регистр хранения данных.</a:t>
            </a:r>
          </a:p>
          <a:p>
            <a:pPr marL="0" indent="0">
              <a:buNone/>
            </a:pPr>
            <a:r>
              <a:rPr lang="en-US" dirty="0"/>
              <a:t>LFSR (linear feedback shift</a:t>
            </a:r>
            <a:br>
              <a:rPr lang="en-US" dirty="0"/>
            </a:br>
            <a:r>
              <a:rPr lang="en-US" dirty="0"/>
              <a:t>register) – </a:t>
            </a:r>
            <a:r>
              <a:rPr lang="ru-RU" dirty="0"/>
              <a:t>используется при генерации шума.</a:t>
            </a:r>
          </a:p>
          <a:p>
            <a:pPr marL="0" indent="0">
              <a:buNone/>
            </a:pPr>
            <a:r>
              <a:rPr lang="en-US" dirty="0" err="1"/>
              <a:t>DORx</a:t>
            </a:r>
            <a:r>
              <a:rPr lang="en-US" dirty="0"/>
              <a:t> (data output register) – </a:t>
            </a:r>
            <a:r>
              <a:rPr lang="ru-RU" dirty="0"/>
              <a:t>выходной регистр данных (подается на ЦАП).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6F429C-003E-4E49-A1D1-0D555E3B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FCDE7-CBCD-439E-8E30-1E7857FD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42" y="1187450"/>
            <a:ext cx="6658007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A3A7E-57DB-4367-83B8-493C6B45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02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3.3.</a:t>
            </a:r>
            <a:r>
              <a:rPr lang="en-US" sz="3200" dirty="0"/>
              <a:t> </a:t>
            </a:r>
            <a:r>
              <a:rPr lang="ru-RU" sz="3200" dirty="0"/>
              <a:t>Примеры использования ЦАП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EC866-A027-4E26-B0FE-790F508B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57" y="4364036"/>
            <a:ext cx="4143375" cy="5492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Вывод звуковых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FE9E2D-CF06-448C-AA63-F254922A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634174-0B6F-4A18-9F6F-AC561E74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5" y="1938337"/>
            <a:ext cx="4926580" cy="19192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FF0B3-2421-4990-93EA-EA5FE3227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80" y="1772649"/>
            <a:ext cx="3876145" cy="225066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630788B0-BFB6-4EB8-842B-E15C3E837C47}"/>
              </a:ext>
            </a:extLst>
          </p:cNvPr>
          <p:cNvSpPr txBox="1">
            <a:spLocks/>
          </p:cNvSpPr>
          <p:nvPr/>
        </p:nvSpPr>
        <p:spPr>
          <a:xfrm>
            <a:off x="6858264" y="4364036"/>
            <a:ext cx="4143375" cy="54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Регулятор температуры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09560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BCA41-4EB1-4151-8F95-8CFF1947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6"/>
            <a:ext cx="10515600" cy="77787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4. АЦП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C8019-56D6-4CF7-BDB3-6537104E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47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800" dirty="0"/>
              <a:t>4.1.</a:t>
            </a:r>
            <a:r>
              <a:rPr lang="en-US" sz="3800" dirty="0"/>
              <a:t> </a:t>
            </a:r>
            <a:r>
              <a:rPr lang="ru-RU" sz="3800" dirty="0"/>
              <a:t>Принцип работы АЦП</a:t>
            </a:r>
          </a:p>
          <a:p>
            <a:pPr marL="0" indent="0">
              <a:buNone/>
            </a:pPr>
            <a:r>
              <a:rPr lang="ru-RU" dirty="0"/>
              <a:t>АЦП (аналого-цифровой преобразователь) –</a:t>
            </a:r>
            <a:r>
              <a:rPr lang="en-US" dirty="0"/>
              <a:t> </a:t>
            </a:r>
            <a:r>
              <a:rPr lang="ru-RU" dirty="0"/>
              <a:t>устройство, которое преобразовывает входное напряжение в числовое представление.</a:t>
            </a:r>
          </a:p>
          <a:p>
            <a:pPr marL="0" indent="0">
              <a:buNone/>
            </a:pPr>
            <a:r>
              <a:rPr lang="ru-RU" dirty="0"/>
              <a:t>Входное напряжение сравнивается с известным опорным напряжением (</a:t>
            </a:r>
            <a:r>
              <a:rPr lang="ru-RU" dirty="0" err="1"/>
              <a:t>reference</a:t>
            </a:r>
            <a:r>
              <a:rPr lang="ru-RU" dirty="0"/>
              <a:t> </a:t>
            </a:r>
            <a:r>
              <a:rPr lang="ru-RU" dirty="0" err="1"/>
              <a:t>voltage</a:t>
            </a:r>
            <a:r>
              <a:rPr lang="ru-RU" dirty="0"/>
              <a:t>). Оно может быть получено либо из домена VDDA, либо от внешнего источника (отдельный вывод VREF+).</a:t>
            </a:r>
          </a:p>
          <a:p>
            <a:pPr marL="0" indent="0">
              <a:buNone/>
            </a:pPr>
            <a:r>
              <a:rPr lang="ru-RU" dirty="0"/>
              <a:t>Большинство микроконтроллеров STM32 предоставляют 12-разрядный АЦП, некоторые модели – 16-разрядный.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6DC52-937B-40E3-AD64-16DE6ED9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9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DC937-54CE-4774-8D26-08BC5A1E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0" y="126337"/>
            <a:ext cx="11398759" cy="53749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Некоторые способы цифро-аналогового преобразования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B556A3-473D-422D-855F-3161190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6AEA4-5E75-4992-80E5-18E31135A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3" y="714375"/>
            <a:ext cx="3742741" cy="2181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EA6F84-1AE5-4BDF-856C-D790C4DC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602" y="3554592"/>
            <a:ext cx="5262562" cy="2193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093B0-3C04-401C-8F8A-5589CC521448}"/>
              </a:ext>
            </a:extLst>
          </p:cNvPr>
          <p:cNvSpPr txBox="1"/>
          <p:nvPr/>
        </p:nvSpPr>
        <p:spPr>
          <a:xfrm>
            <a:off x="294909" y="2946142"/>
            <a:ext cx="446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Параллельное (прямое) преобразование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108175-5D1A-466D-B2D1-DB4E99D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08" y="3554592"/>
            <a:ext cx="3742742" cy="2589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AD351-0E29-44FE-A21E-D5C2A9BEBCFA}"/>
              </a:ext>
            </a:extLst>
          </p:cNvPr>
          <p:cNvSpPr txBox="1"/>
          <p:nvPr/>
        </p:nvSpPr>
        <p:spPr>
          <a:xfrm>
            <a:off x="347686" y="6013411"/>
            <a:ext cx="398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Время-импульсное преобразование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098D40-9513-4493-94DB-79C4D28DA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741" y="663833"/>
            <a:ext cx="6243638" cy="2239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6BBF16-793C-4A5E-B9FF-6651C4506CF7}"/>
              </a:ext>
            </a:extLst>
          </p:cNvPr>
          <p:cNvSpPr txBox="1"/>
          <p:nvPr/>
        </p:nvSpPr>
        <p:spPr>
          <a:xfrm>
            <a:off x="6656381" y="2946142"/>
            <a:ext cx="27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 Последовательный счет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23355-77B7-482B-98B9-D6CAAEB893D2}"/>
              </a:ext>
            </a:extLst>
          </p:cNvPr>
          <p:cNvSpPr txBox="1"/>
          <p:nvPr/>
        </p:nvSpPr>
        <p:spPr>
          <a:xfrm>
            <a:off x="6280289" y="5867434"/>
            <a:ext cx="370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. Последовательные приближения</a:t>
            </a:r>
          </a:p>
        </p:txBody>
      </p:sp>
    </p:spTree>
    <p:extLst>
      <p:ext uri="{BB962C8B-B14F-4D97-AF65-F5344CB8AC3E}">
        <p14:creationId xmlns:p14="http://schemas.microsoft.com/office/powerpoint/2010/main" val="291854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DC0A42-3563-4911-8AE4-93EA4A08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937" y="5150581"/>
            <a:ext cx="5838825" cy="49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Упрощенная структурная схема АЦП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26C5C-BE01-4781-AA52-817A1CF5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170601-4F10-45D5-ABD9-5601D62B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50" y="1427287"/>
            <a:ext cx="10205100" cy="30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5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2634E-998E-49F8-AF64-3E0FD282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4.2. </a:t>
            </a:r>
            <a:r>
              <a:rPr lang="ru-RU" sz="3200" dirty="0"/>
              <a:t>Режимы работы АЦП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E6AD7-4147-4FF2-81BD-1CCBA031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93" y="1211855"/>
            <a:ext cx="11259238" cy="52810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Режим однократного преобразования одного канала (</a:t>
            </a:r>
            <a:r>
              <a:rPr lang="ru-RU" dirty="0" err="1"/>
              <a:t>Single-Channel</a:t>
            </a:r>
            <a:r>
              <a:rPr lang="ru-RU" dirty="0"/>
              <a:t>,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Режим сканирования с однократным преобразованием (</a:t>
            </a:r>
            <a:r>
              <a:rPr lang="ru-RU" dirty="0" err="1"/>
              <a:t>Scan</a:t>
            </a:r>
            <a:r>
              <a:rPr lang="ru-RU" dirty="0"/>
              <a:t>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Режим непрерывного преобразования одного канала (</a:t>
            </a:r>
            <a:r>
              <a:rPr lang="ru-RU" dirty="0" err="1"/>
              <a:t>Single-Channel</a:t>
            </a:r>
            <a:r>
              <a:rPr lang="ru-RU" dirty="0"/>
              <a:t>, </a:t>
            </a:r>
            <a:r>
              <a:rPr lang="ru-RU" dirty="0" err="1"/>
              <a:t>Continuous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Режим сканирования с непрерывным преобразованием (</a:t>
            </a:r>
            <a:r>
              <a:rPr lang="ru-RU" dirty="0" err="1"/>
              <a:t>Scan</a:t>
            </a:r>
            <a:r>
              <a:rPr lang="ru-RU" dirty="0"/>
              <a:t> </a:t>
            </a:r>
            <a:r>
              <a:rPr lang="ru-RU" dirty="0" err="1"/>
              <a:t>Continuous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Режим преобразования инжектированных каналов (</a:t>
            </a:r>
            <a:r>
              <a:rPr lang="ru-RU" dirty="0" err="1"/>
              <a:t>Injected</a:t>
            </a:r>
            <a:r>
              <a:rPr lang="ru-RU" dirty="0"/>
              <a:t> </a:t>
            </a:r>
            <a:r>
              <a:rPr lang="ru-RU" dirty="0" err="1"/>
              <a:t>Conversion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Парный режим (</a:t>
            </a:r>
            <a:r>
              <a:rPr lang="ru-RU" dirty="0" err="1"/>
              <a:t>Dual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A29741-19FF-477C-AA2C-8DAD4080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86350-8D14-4924-974F-1ED1AEC6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4.3. Выбор канала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7066CA-7336-47EB-B1F4-9DAD5A8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F11038-4133-4227-B675-A57806E4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2" y="1635823"/>
            <a:ext cx="10782935" cy="393302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07D0377-4A62-489F-AB82-2DBBFF89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471" y="5840890"/>
            <a:ext cx="7772400" cy="44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Переупорядочение входных каналов с помощью рангов</a:t>
            </a:r>
          </a:p>
        </p:txBody>
      </p:sp>
    </p:spTree>
    <p:extLst>
      <p:ext uri="{BB962C8B-B14F-4D97-AF65-F5344CB8AC3E}">
        <p14:creationId xmlns:p14="http://schemas.microsoft.com/office/powerpoint/2010/main" val="312082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76622-581E-4F41-9E7B-456BA100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2494"/>
          </a:xfrm>
        </p:spPr>
        <p:txBody>
          <a:bodyPr>
            <a:normAutofit/>
          </a:bodyPr>
          <a:lstStyle/>
          <a:p>
            <a:r>
              <a:rPr lang="ru-RU" sz="3200" dirty="0"/>
              <a:t>4.4.</a:t>
            </a:r>
            <a:r>
              <a:rPr lang="en-US" sz="3200" dirty="0"/>
              <a:t> </a:t>
            </a:r>
            <a:r>
              <a:rPr lang="ru-RU" sz="3200" dirty="0"/>
              <a:t>Примеры использования</a:t>
            </a:r>
            <a:r>
              <a:rPr lang="en-US" sz="3200" dirty="0"/>
              <a:t> </a:t>
            </a:r>
            <a:r>
              <a:rPr lang="ru-RU" sz="3200" dirty="0"/>
              <a:t>АЦП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FF4CD-BF04-44B1-A2E9-68ABA1D3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Контроль температуры кристалла МК (по встроенному датчику)</a:t>
            </a:r>
          </a:p>
          <a:p>
            <a:r>
              <a:rPr lang="ru-RU" dirty="0"/>
              <a:t>Контроль напряжения батареи часов реального времени</a:t>
            </a:r>
          </a:p>
          <a:p>
            <a:r>
              <a:rPr lang="ru-RU" dirty="0"/>
              <a:t>Обработка данных с аналоговых датчиков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B09FBF-0E93-4D83-A5B8-3F44BD61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2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4199-3BE6-4657-802F-D654F112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84"/>
            <a:ext cx="10515600" cy="720191"/>
          </a:xfrm>
        </p:spPr>
        <p:txBody>
          <a:bodyPr/>
          <a:lstStyle/>
          <a:p>
            <a:pPr algn="ctr"/>
            <a:r>
              <a:rPr lang="ru-RU" dirty="0"/>
              <a:t>1.</a:t>
            </a:r>
            <a:r>
              <a:rPr lang="en-US" dirty="0"/>
              <a:t> </a:t>
            </a:r>
            <a:r>
              <a:rPr lang="ru-RU" dirty="0"/>
              <a:t>Таймер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8DA31-7575-4B91-9B7E-DDD1855B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4"/>
            <a:ext cx="10515600" cy="5646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1.1. </a:t>
            </a:r>
            <a:r>
              <a:rPr lang="ru-RU" sz="3200" dirty="0"/>
              <a:t>Основные функции таймера:</a:t>
            </a:r>
          </a:p>
          <a:p>
            <a:r>
              <a:rPr lang="ru-RU" dirty="0"/>
              <a:t>отсчет временных интервалов;</a:t>
            </a:r>
          </a:p>
          <a:p>
            <a:r>
              <a:rPr lang="ru-RU" dirty="0"/>
              <a:t>измерение частоты (режим захвата входного сигнала);</a:t>
            </a:r>
          </a:p>
          <a:p>
            <a:r>
              <a:rPr lang="ru-RU" dirty="0"/>
              <a:t>генерация выходного сигнала по истечении определенного периода времени (режим сравнения выходного сигнала);</a:t>
            </a:r>
          </a:p>
          <a:p>
            <a:r>
              <a:rPr lang="ru-RU" dirty="0"/>
              <a:t>генерация одиночных импульсов заданной длительности после заданной</a:t>
            </a:r>
            <a:r>
              <a:rPr lang="en-US" dirty="0"/>
              <a:t> </a:t>
            </a:r>
            <a:r>
              <a:rPr lang="ru-RU" dirty="0"/>
              <a:t>задержки;</a:t>
            </a:r>
          </a:p>
          <a:p>
            <a:r>
              <a:rPr lang="ru-RU" dirty="0"/>
              <a:t>генерация сигналов ШИМ (PWM); </a:t>
            </a:r>
          </a:p>
          <a:p>
            <a:r>
              <a:rPr lang="ru-RU" dirty="0"/>
              <a:t>генерация прерываний при возникновении различных событий.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4DF983-0A56-40EC-AD45-2716C6B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5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1D0B2-359E-4ACA-9489-2ACF484C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49275"/>
          </a:xfrm>
        </p:spPr>
        <p:txBody>
          <a:bodyPr>
            <a:normAutofit/>
          </a:bodyPr>
          <a:lstStyle/>
          <a:p>
            <a:r>
              <a:rPr lang="ru-RU" sz="3200" dirty="0"/>
              <a:t>Разновидности таймеров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ABC07-B8AF-41E3-8C8F-C1356962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4380"/>
            <a:ext cx="11361420" cy="5967095"/>
          </a:xfrm>
        </p:spPr>
        <p:txBody>
          <a:bodyPr>
            <a:normAutofit fontScale="70000" lnSpcReduction="20000"/>
          </a:bodyPr>
          <a:lstStyle/>
          <a:p>
            <a:r>
              <a:rPr lang="ru-RU" sz="3400" b="1" dirty="0"/>
              <a:t>Базовые таймеры</a:t>
            </a:r>
            <a:br>
              <a:rPr lang="ru-RU" dirty="0"/>
            </a:br>
            <a:r>
              <a:rPr lang="ru-RU" dirty="0"/>
              <a:t>Самые простые таймеры в  семействе STM32. Это 16-разрядные таймеры, используемые для генерации временного отсчета. Не имеют выводов I/O. </a:t>
            </a:r>
            <a:br>
              <a:rPr lang="ru-RU" dirty="0"/>
            </a:br>
            <a:r>
              <a:rPr lang="ru-RU" dirty="0"/>
              <a:t>Используются также для тактирования запросов к DMA от ЦАП. </a:t>
            </a:r>
            <a:br>
              <a:rPr lang="ru-RU" dirty="0"/>
            </a:br>
            <a:r>
              <a:rPr lang="ru-RU" dirty="0"/>
              <a:t>Могут быть использованы в качестве «ведущих» для других таймеров.</a:t>
            </a:r>
          </a:p>
          <a:p>
            <a:r>
              <a:rPr lang="ru-RU" sz="3800" b="1" dirty="0"/>
              <a:t>Таймеры общего назначения</a:t>
            </a:r>
            <a:br>
              <a:rPr lang="ru-RU" dirty="0"/>
            </a:br>
            <a:r>
              <a:rPr lang="ru-RU" dirty="0"/>
              <a:t>16/32-разрядные таймеры выполняют множество функций:</a:t>
            </a:r>
          </a:p>
          <a:p>
            <a:pPr lvl="1"/>
            <a:r>
              <a:rPr lang="ru-RU" dirty="0"/>
              <a:t>выходное сравнение (синхронизация и генерация задержки);</a:t>
            </a:r>
          </a:p>
          <a:p>
            <a:pPr lvl="1"/>
            <a:r>
              <a:rPr lang="ru-RU" dirty="0"/>
              <a:t>генерация одиночных импульсов; </a:t>
            </a:r>
          </a:p>
          <a:p>
            <a:pPr lvl="1"/>
            <a:r>
              <a:rPr lang="ru-RU" dirty="0"/>
              <a:t>захват входного сигнала (для измерения частоты внешнего сигнала);</a:t>
            </a:r>
          </a:p>
          <a:p>
            <a:pPr lvl="1"/>
            <a:r>
              <a:rPr lang="ru-RU" dirty="0"/>
              <a:t>может быть использован в качестве базового таймера.</a:t>
            </a:r>
            <a:br>
              <a:rPr lang="en-US" dirty="0"/>
            </a:br>
            <a:endParaRPr lang="ru-RU" dirty="0"/>
          </a:p>
          <a:p>
            <a:r>
              <a:rPr lang="ru-RU" sz="3800" b="1" dirty="0"/>
              <a:t>Таймеры с расширенными функциями</a:t>
            </a:r>
            <a:br>
              <a:rPr lang="ru-RU" dirty="0"/>
            </a:br>
            <a:r>
              <a:rPr lang="ru-RU" dirty="0"/>
              <a:t>Наиболее функциональные в семействе STM32. В дополнение к функциям таймера общего назначения включают несколько функций для управления двигателем и преобразованием энергии</a:t>
            </a:r>
            <a:r>
              <a:rPr lang="en-US" dirty="0"/>
              <a:t> (</a:t>
            </a:r>
            <a:r>
              <a:rPr lang="ru-RU" dirty="0"/>
              <a:t>три комплементарных сигнала с введением мертвого времени</a:t>
            </a:r>
            <a:r>
              <a:rPr lang="en-US" dirty="0"/>
              <a:t> </a:t>
            </a:r>
            <a:r>
              <a:rPr lang="ru-RU" dirty="0"/>
              <a:t>между ними).</a:t>
            </a:r>
          </a:p>
          <a:p>
            <a:r>
              <a:rPr lang="ru-RU" sz="3800" b="1" dirty="0"/>
              <a:t>Таймер высокого разрешения</a:t>
            </a:r>
            <a:br>
              <a:rPr lang="ru-RU" dirty="0"/>
            </a:br>
            <a:r>
              <a:rPr lang="ru-RU" dirty="0"/>
              <a:t>Специальный таймер, предназначенный для управления двигателем и преобразования энергии). Позволяет генерировать сигналы с высокоточными временными выдержками.</a:t>
            </a:r>
          </a:p>
          <a:p>
            <a:r>
              <a:rPr lang="ru-RU" sz="3800" b="1" dirty="0"/>
              <a:t>Таймеры с пониженным энергопотреблением</a:t>
            </a:r>
            <a:br>
              <a:rPr lang="ru-RU" dirty="0"/>
            </a:br>
            <a:r>
              <a:rPr lang="ru-RU" dirty="0"/>
              <a:t>Могут работать во всех режимах питания. Имеется возможность вывести систему из режима пониженного энергопотребления.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CCA24-B462-4913-8061-3066EB2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29BDA8-0B37-4049-882E-1797903F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362075"/>
            <a:ext cx="2652712" cy="26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5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189E9-A851-49CB-958E-0FBA754A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63"/>
            <a:ext cx="10515600" cy="61408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1.2.</a:t>
            </a:r>
            <a:r>
              <a:rPr lang="en-US" sz="3200" dirty="0"/>
              <a:t> </a:t>
            </a:r>
            <a:r>
              <a:rPr lang="ru-RU" sz="3200" dirty="0"/>
              <a:t>Архитектура базового таймера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AE6DE9-AAA1-461C-8243-3A1147549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819151"/>
            <a:ext cx="11232215" cy="583378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34769-FF5C-4FB0-AB91-CB7BE0B3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0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AB183-140F-4109-9C3B-7FABEC79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42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1.3. Пример использования таймера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9C4F8-BCF5-4CB3-AADC-F2746146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971550"/>
            <a:ext cx="11172824" cy="55213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Управление </a:t>
            </a:r>
            <a:r>
              <a:rPr lang="ru-RU" dirty="0" err="1"/>
              <a:t>сервомашинкой</a:t>
            </a:r>
            <a:r>
              <a:rPr lang="ru-RU" dirty="0"/>
              <a:t> при помощи ШИМ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B7976-DAF0-417B-993C-98B32F73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22220-F77F-47AD-9B5B-939A026C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6" y="1849437"/>
            <a:ext cx="4524374" cy="45243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6A1EE9-45E5-4F3C-AB7B-85496ABB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807" y="1982787"/>
            <a:ext cx="4971082" cy="37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0DC78-C8F6-47E6-80BB-837FF4A5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906249" cy="701676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2. Часы реального времени (</a:t>
            </a:r>
            <a:r>
              <a:rPr lang="en-US" dirty="0"/>
              <a:t>Real-time clock</a:t>
            </a:r>
            <a:r>
              <a:rPr lang="ru-RU" dirty="0"/>
              <a:t>, </a:t>
            </a:r>
            <a:r>
              <a:rPr lang="en-US" dirty="0"/>
              <a:t>RTC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5AA98-F179-403E-ADF8-F0EA272D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838201"/>
            <a:ext cx="11296650" cy="57435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500" dirty="0"/>
              <a:t>2.1. Назначение </a:t>
            </a:r>
            <a:r>
              <a:rPr lang="en-US" sz="3500" dirty="0"/>
              <a:t>RTC</a:t>
            </a:r>
            <a:endParaRPr lang="ru-RU" sz="3500" dirty="0"/>
          </a:p>
          <a:p>
            <a:pPr marL="0" indent="0">
              <a:buNone/>
            </a:pPr>
            <a:r>
              <a:rPr lang="ru-RU" dirty="0"/>
              <a:t>Функции </a:t>
            </a:r>
            <a:r>
              <a:rPr lang="en-US" dirty="0"/>
              <a:t>RTC: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Часы текущего времени и даты (секунды, минуты, часы (в 12-часовом или 24-часовом формате), день недели, число, месяц, год).</a:t>
            </a:r>
            <a:r>
              <a:rPr lang="en-US" dirty="0"/>
              <a:t> </a:t>
            </a:r>
            <a:r>
              <a:rPr lang="ru-RU" dirty="0"/>
              <a:t>Календарь учитывает високосные годы. Имеется возможность установки летнего времени (</a:t>
            </a:r>
            <a:r>
              <a:rPr lang="ru-RU" dirty="0" err="1"/>
              <a:t>Daylight</a:t>
            </a:r>
            <a:r>
              <a:rPr lang="ru-RU" dirty="0"/>
              <a:t> </a:t>
            </a:r>
            <a:r>
              <a:rPr lang="ru-RU" dirty="0" err="1"/>
              <a:t>saving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Два независимых будильника (</a:t>
            </a:r>
            <a:r>
              <a:rPr lang="ru-RU" dirty="0" err="1"/>
              <a:t>Alarm</a:t>
            </a:r>
            <a:r>
              <a:rPr lang="ru-RU" dirty="0"/>
              <a:t> A и </a:t>
            </a:r>
            <a:r>
              <a:rPr lang="ru-RU" dirty="0" err="1"/>
              <a:t>Alarm</a:t>
            </a:r>
            <a:r>
              <a:rPr lang="ru-RU" dirty="0"/>
              <a:t> B), которые можно использовать для генерации событий при достижении заданного времени.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Блок пробуждения (</a:t>
            </a:r>
            <a:r>
              <a:rPr lang="ru-RU" dirty="0" err="1"/>
              <a:t>wakeup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), используемый для вывода микроконтроллера из состояний глубокого сна.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Обнаружение несанкционированного доступа к устройству.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Хранение данных независимо от основного питания МК (32 регистра).</a:t>
            </a:r>
          </a:p>
          <a:p>
            <a:pPr marL="0" indent="0">
              <a:buNone/>
            </a:pPr>
            <a:r>
              <a:rPr lang="ru-RU" dirty="0"/>
              <a:t>Работа </a:t>
            </a:r>
            <a:r>
              <a:rPr lang="en-US" dirty="0"/>
              <a:t>RTC</a:t>
            </a:r>
            <a:r>
              <a:rPr lang="ru-RU" dirty="0"/>
              <a:t> не зависит от текущего состояния МК.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EE5898-2B54-48F5-AD72-B2C3E8D2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24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248C7C-2E3D-49FE-9650-43FAD1C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90" y="723898"/>
            <a:ext cx="5602835" cy="58483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38BAE-A9E9-4D8C-ADE8-BA061520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8737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2.2. Архитектура </a:t>
            </a:r>
            <a:r>
              <a:rPr lang="en-US" sz="3200" dirty="0"/>
              <a:t>RTC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C4A1A-F6C9-42F8-BFCA-E0D56224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723899"/>
            <a:ext cx="5602835" cy="58483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Входные сигналы:</a:t>
            </a:r>
          </a:p>
          <a:p>
            <a:r>
              <a:rPr lang="en-US" dirty="0"/>
              <a:t>RTC_TS</a:t>
            </a:r>
            <a:r>
              <a:rPr lang="ru-RU" dirty="0"/>
              <a:t> (</a:t>
            </a:r>
            <a:r>
              <a:rPr lang="en-US" dirty="0"/>
              <a:t>timestamp event</a:t>
            </a:r>
            <a:r>
              <a:rPr lang="ru-RU" dirty="0"/>
              <a:t>) – фиксация момента времени;</a:t>
            </a:r>
          </a:p>
          <a:p>
            <a:r>
              <a:rPr lang="en-US" dirty="0"/>
              <a:t>RTC_TAMP1</a:t>
            </a:r>
            <a:r>
              <a:rPr lang="ru-RU" dirty="0"/>
              <a:t>, </a:t>
            </a:r>
            <a:r>
              <a:rPr lang="en-US" dirty="0"/>
              <a:t>RTC_TAMP2</a:t>
            </a:r>
            <a:r>
              <a:rPr lang="ru-RU" dirty="0"/>
              <a:t>, </a:t>
            </a:r>
            <a:r>
              <a:rPr lang="en-US" dirty="0"/>
              <a:t>RTC_TAMP3</a:t>
            </a:r>
            <a:r>
              <a:rPr lang="ru-RU" dirty="0"/>
              <a:t> (</a:t>
            </a:r>
            <a:r>
              <a:rPr lang="en-US" dirty="0"/>
              <a:t>tamper event detection</a:t>
            </a:r>
            <a:r>
              <a:rPr lang="ru-RU" dirty="0"/>
              <a:t>) – обнаружение несанкционированного доступа;</a:t>
            </a:r>
            <a:endParaRPr lang="en-US" dirty="0"/>
          </a:p>
          <a:p>
            <a:r>
              <a:rPr lang="en-US" dirty="0"/>
              <a:t>RTC_REFIN</a:t>
            </a:r>
            <a:r>
              <a:rPr lang="ru-RU" dirty="0"/>
              <a:t> (</a:t>
            </a:r>
            <a:r>
              <a:rPr lang="en-US" dirty="0"/>
              <a:t>50 or 60 Hz reference clock input</a:t>
            </a:r>
            <a:r>
              <a:rPr lang="ru-RU" dirty="0"/>
              <a:t>) – опорный сигнал;</a:t>
            </a:r>
          </a:p>
          <a:p>
            <a:r>
              <a:rPr lang="en-US" dirty="0"/>
              <a:t>LSE, Divided HSE, LSI – </a:t>
            </a:r>
            <a:r>
              <a:rPr lang="ru-RU" dirty="0"/>
              <a:t>различные источники опорного сигнала.</a:t>
            </a:r>
          </a:p>
          <a:p>
            <a:pPr marL="0" indent="0">
              <a:buNone/>
            </a:pPr>
            <a:r>
              <a:rPr lang="ru-RU" dirty="0"/>
              <a:t>Выходные сигналы:</a:t>
            </a:r>
          </a:p>
          <a:p>
            <a:r>
              <a:rPr lang="en-US" dirty="0" err="1"/>
              <a:t>TAMPxF</a:t>
            </a:r>
            <a:r>
              <a:rPr lang="ru-RU" dirty="0"/>
              <a:t> (</a:t>
            </a:r>
            <a:r>
              <a:rPr lang="en-US" dirty="0"/>
              <a:t>tamper detection flag) </a:t>
            </a:r>
            <a:r>
              <a:rPr lang="ru-RU" dirty="0"/>
              <a:t>– флаг обнаружения несанкционированного доступа;</a:t>
            </a:r>
            <a:endParaRPr lang="en-US" dirty="0"/>
          </a:p>
          <a:p>
            <a:r>
              <a:rPr lang="en-US" dirty="0"/>
              <a:t>TSF (time stamp flag)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флаг события фиксации момента времени;</a:t>
            </a:r>
          </a:p>
          <a:p>
            <a:r>
              <a:rPr lang="en-US" dirty="0"/>
              <a:t>RTC_OUT (</a:t>
            </a:r>
            <a:r>
              <a:rPr lang="en-US" dirty="0" err="1"/>
              <a:t>realtime</a:t>
            </a:r>
            <a:r>
              <a:rPr lang="en-US" dirty="0"/>
              <a:t> clock output)</a:t>
            </a:r>
            <a:r>
              <a:rPr lang="ru-RU" dirty="0"/>
              <a:t> – выводится один из двух сигналов:</a:t>
            </a:r>
          </a:p>
          <a:p>
            <a:pPr lvl="1"/>
            <a:r>
              <a:rPr lang="en-US" dirty="0"/>
              <a:t>RTC_CALIB: </a:t>
            </a:r>
            <a:r>
              <a:rPr lang="ru-RU" dirty="0"/>
              <a:t>частота </a:t>
            </a:r>
            <a:r>
              <a:rPr lang="en-US" dirty="0"/>
              <a:t>512 Hz </a:t>
            </a:r>
            <a:r>
              <a:rPr lang="ru-RU" dirty="0"/>
              <a:t>либо</a:t>
            </a:r>
            <a:r>
              <a:rPr lang="en-US" dirty="0"/>
              <a:t> 1Hz</a:t>
            </a:r>
            <a:r>
              <a:rPr lang="ru-RU" dirty="0"/>
              <a:t>;</a:t>
            </a:r>
          </a:p>
          <a:p>
            <a:pPr lvl="1"/>
            <a:r>
              <a:rPr lang="en-US" dirty="0"/>
              <a:t>RTC_ALARM: </a:t>
            </a:r>
            <a:r>
              <a:rPr lang="ru-RU" dirty="0"/>
              <a:t>выход </a:t>
            </a:r>
            <a:r>
              <a:rPr lang="en-US" dirty="0"/>
              <a:t>Alarm A, Alarm B </a:t>
            </a:r>
            <a:r>
              <a:rPr lang="ru-RU" dirty="0"/>
              <a:t>либо</a:t>
            </a:r>
            <a:r>
              <a:rPr lang="en-US" dirty="0"/>
              <a:t> Wakeup</a:t>
            </a:r>
            <a:r>
              <a:rPr lang="ru-RU" dirty="0"/>
              <a:t>;</a:t>
            </a:r>
            <a:endParaRPr lang="en-US" dirty="0"/>
          </a:p>
          <a:p>
            <a:r>
              <a:rPr lang="en-US" dirty="0"/>
              <a:t>WUTF (wakeup timer flag) – </a:t>
            </a:r>
            <a:r>
              <a:rPr lang="ru-RU" dirty="0"/>
              <a:t>выход блока пробуждения;</a:t>
            </a:r>
          </a:p>
          <a:p>
            <a:r>
              <a:rPr lang="en-US" dirty="0"/>
              <a:t>ALRAF, ALRBF (alarm A/B flag) – </a:t>
            </a:r>
            <a:r>
              <a:rPr lang="ru-RU" dirty="0"/>
              <a:t>выходы будильников </a:t>
            </a:r>
            <a:r>
              <a:rPr lang="en-US" dirty="0"/>
              <a:t>A/B.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40491F-E14A-41C6-AE4A-A603972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7BE53-56C8-4945-8C03-C97A7CC9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2</a:t>
            </a:r>
            <a:r>
              <a:rPr lang="ru-RU" sz="3200" dirty="0"/>
              <a:t>.3. Пример использования </a:t>
            </a:r>
            <a:r>
              <a:rPr lang="en-US" sz="3200" dirty="0"/>
              <a:t>RTC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98591-1172-494F-8B47-226AA04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8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5B726F5-1DF6-4CB8-B6D6-42710D5346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104900"/>
            <a:ext cx="10515600" cy="538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Управление клапаном автоматического</a:t>
            </a:r>
            <a:r>
              <a:rPr lang="en-US" dirty="0"/>
              <a:t> </a:t>
            </a:r>
            <a:r>
              <a:rPr lang="ru-RU" dirty="0"/>
              <a:t>полива при помощи часов реального времени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D7BE2C-D45F-468C-9FD1-192FED20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11" y="2309811"/>
            <a:ext cx="4312913" cy="4312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D05501-9201-407B-ADD1-43FB357BA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88" y="2043439"/>
            <a:ext cx="5111600" cy="43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090C5-23EB-4A20-B845-38CB2337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pPr algn="ctr"/>
            <a:r>
              <a:rPr lang="ru-RU" dirty="0"/>
              <a:t>3.</a:t>
            </a:r>
            <a:r>
              <a:rPr lang="en-US" dirty="0"/>
              <a:t> </a:t>
            </a:r>
            <a:r>
              <a:rPr lang="ru-RU" dirty="0"/>
              <a:t>ЦАП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C48B0-CBFA-4832-B26E-8A6BD961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123950"/>
            <a:ext cx="11249025" cy="5368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Цифро-аналоговый преобразователь (ЦАП) преобразует числовое представление в аналоговый сигнал, пропорциональный опорному напряжению (</a:t>
            </a:r>
            <a:r>
              <a:rPr lang="ru-RU" i="1" dirty="0"/>
              <a:t>VREF</a:t>
            </a:r>
            <a:r>
              <a:rPr lang="en-US" i="1" dirty="0"/>
              <a:t>).</a:t>
            </a:r>
          </a:p>
          <a:p>
            <a:pPr marL="0" indent="0">
              <a:buNone/>
            </a:pPr>
            <a:r>
              <a:rPr lang="ru-RU" dirty="0"/>
              <a:t>ЦАП может запускаться с помощью выделенного для этого таймера для генерации аналоговых сигналов на заданной частоте.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C53226-86CE-4DF0-91C0-E9B08989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215C-4493-4936-A319-AE1C491E807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50F0DE-AD2E-4CFE-9C0C-87F21073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02" y="3648672"/>
            <a:ext cx="7027069" cy="27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89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1332</Words>
  <Application>Microsoft Office PowerPoint</Application>
  <PresentationFormat>Широкоэкранный</PresentationFormat>
  <Paragraphs>125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8. Периферия микроконтроллера</vt:lpstr>
      <vt:lpstr>1. Таймер</vt:lpstr>
      <vt:lpstr>Разновидности таймеров</vt:lpstr>
      <vt:lpstr>1.2. Архитектура базового таймера</vt:lpstr>
      <vt:lpstr>1.3. Пример использования таймера</vt:lpstr>
      <vt:lpstr>2. Часы реального времени (Real-time clock, RTC)</vt:lpstr>
      <vt:lpstr>2.2. Архитектура RTC</vt:lpstr>
      <vt:lpstr>2.3. Пример использования RTC</vt:lpstr>
      <vt:lpstr>3. ЦАП</vt:lpstr>
      <vt:lpstr>3.2. Архитектура ЦАП</vt:lpstr>
      <vt:lpstr>3.3. Примеры использования ЦАП</vt:lpstr>
      <vt:lpstr>4. АЦП</vt:lpstr>
      <vt:lpstr>Некоторые способы цифро-аналогового преобразования</vt:lpstr>
      <vt:lpstr>Презентация PowerPoint</vt:lpstr>
      <vt:lpstr>4.2. Режимы работы АЦП</vt:lpstr>
      <vt:lpstr>4.3. Выбор канала</vt:lpstr>
      <vt:lpstr>4.4. Примеры использования АЦП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Хачкинаев Олег Витальевич</dc:creator>
  <cp:lastModifiedBy>Хачкинаев Олег Витальевич</cp:lastModifiedBy>
  <cp:revision>62</cp:revision>
  <dcterms:created xsi:type="dcterms:W3CDTF">2022-09-28T08:24:01Z</dcterms:created>
  <dcterms:modified xsi:type="dcterms:W3CDTF">2022-10-04T16:17:51Z</dcterms:modified>
</cp:coreProperties>
</file>