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70" r:id="rId7"/>
    <p:sldId id="272" r:id="rId8"/>
    <p:sldId id="271" r:id="rId9"/>
    <p:sldId id="264" r:id="rId10"/>
    <p:sldId id="273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053"/>
    <a:srgbClr val="C10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58A5-21EF-455B-B050-C86D47ED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2BB0A-F448-40CA-8E39-F6398329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31C7D-B00C-48AD-B44B-970C17C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FDEC9-4152-4C6F-A228-C59D047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441BB-89CF-463E-831B-7CE3927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1B18-4A16-489C-8F0B-514638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D5333-F173-4412-BA8B-810FB9F5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A4461-D6B9-460A-BADE-0F5D8A8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53C36-37AD-4EBB-A10A-D7038B7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17ED-8AA6-4A20-B17F-2D990BF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C29-311B-45E4-BC2C-6093426D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D3628-800C-4F41-895F-6F37F488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84-0ACF-455B-BB41-6050C03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E5AE-FA7E-40F1-92F9-961458B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188F9-884E-491D-BD4B-D06482B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0FB40-FF30-48D5-B154-6226403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AA23C-7BDD-414D-9F7E-F929726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03B49-478B-4330-9BDA-3DBEC28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B64B0-86CB-47EB-A033-A80B6E6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685A0-A5BF-47BD-A4C1-E68A6465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FB727-ACA8-4696-8D62-DDB573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E87FA-1611-42EE-8A68-63B6CBE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49CE1-C05F-4AE5-9308-C96AA3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C636-6056-4BF9-BC33-B4387A9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900A0-CB29-415C-8335-A3565B8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8F128-2765-481F-BDED-9B41A647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7B4B-9D28-4E7E-9AEC-8B013F1C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3D625-1A04-42F6-9357-3884392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AC6D1-8021-482D-85CF-F544DF36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291F6-CA93-40C4-9B18-544D4DC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D37DD-4248-4883-9C10-784AB83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7DFE-38FB-44FF-A2B3-0287CEE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DEFA-477E-4A9D-8F18-DB6B2057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2C414-A21D-48A3-B958-48BCF157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49AC85-C3BB-4476-93E6-028BC94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903D-D5E6-4BFA-9998-3995A069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95FAA-04AE-408B-8C39-8188CC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C9DC8-545F-40CD-A642-041732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40BE9-BA6C-48BB-B0A2-E41F6CE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E43B-AA5E-4809-A626-2775BD4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B22F44-13D0-4B08-A9C1-3C4C3A6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1C5632-3D45-4206-95E9-AFBCA79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FD8B-39DB-4868-990E-9571771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8C468-4387-4F45-90F2-2153D038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96565-3B75-4CC8-A423-D3F52BB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1A793-B5FF-44ED-A1EF-29A5B32C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D2DE-0686-45D7-BFBE-BD2ED8F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00AAD-6418-4E49-8E2E-6E01B91D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ACDB-53EE-4263-B0D1-49F77C05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5F835-154B-4EEB-BB86-A3466D8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15E26-B974-4309-8105-146EB35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445C6-C4ED-4651-A225-0A958B8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5D77-B546-439C-9205-3F41B7C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F64AA-42F3-40F7-A60C-17FBF24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99C2D-F55B-4EA6-9650-4D325DD5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4269-CC31-4321-B461-FF3279E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CAB08-22EC-431F-94C7-5D09344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B315D-AE15-4797-BE44-C73B8C2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65"/>
                    </a14:imgEffect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EB027-6307-4CEE-9C22-DF13C22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5D6E6-B6F9-47F5-A03B-78D33BDA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F5FB-4031-47B4-9C11-6936F265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F0A1-459B-4B5D-AC84-5058025CAC91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4046-FE1B-407E-9740-AE41ABE1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99F5-8414-42AD-893A-DE296851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5" y="841241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«Лабораторный журнал</a:t>
            </a:r>
            <a:r>
              <a:rPr lang="en-US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команды «Мишки </a:t>
            </a:r>
            <a:r>
              <a:rPr lang="ru-RU" sz="4400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Гамми</a:t>
            </a:r>
            <a:r>
              <a:rPr lang="ru-RU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32</a:t>
            </a:r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BAAD7-7329-4F9F-8B93-CE2E9B2DD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825881"/>
            <a:ext cx="6552602" cy="91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0110F-B1C4-429D-8B53-3E586D1DDCC3}"/>
              </a:ext>
            </a:extLst>
          </p:cNvPr>
          <p:cNvSpPr txBox="1"/>
          <p:nvPr/>
        </p:nvSpPr>
        <p:spPr>
          <a:xfrm>
            <a:off x="1273992" y="1710873"/>
            <a:ext cx="92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C10552"/>
                </a:solidFill>
                <a:latin typeface="Bahnschrift Condensed" panose="020B0502040204020203" pitchFamily="34" charset="0"/>
              </a:rPr>
              <a:t>Задача №7. Разработка программного обеспечения для определения характеристик состояния зеленых насаждений города по фотографиям.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9BADA9-FF41-4BD1-A02B-3AF94796672A}"/>
              </a:ext>
            </a:extLst>
          </p:cNvPr>
          <p:cNvSpPr txBox="1"/>
          <p:nvPr/>
        </p:nvSpPr>
        <p:spPr>
          <a:xfrm>
            <a:off x="2362991" y="4625639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Якушенко Павел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Капитан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https://vk.com/steelfeet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33035-BB79-4480-8C25-C1EF7066E6D4}"/>
              </a:ext>
            </a:extLst>
          </p:cNvPr>
          <p:cNvSpPr txBox="1"/>
          <p:nvPr/>
        </p:nvSpPr>
        <p:spPr>
          <a:xfrm>
            <a:off x="4873556" y="4597759"/>
            <a:ext cx="212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Елена</a:t>
            </a: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HR-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менеджер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https://vk.com/id137111191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D5C735-0B22-4EA7-8FDE-87ED627C7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19" y="2773797"/>
            <a:ext cx="1236104" cy="18518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5452DA-6CCF-488B-84B5-B7A6A161D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10" y="2736246"/>
            <a:ext cx="1417599" cy="18893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C3738B-BA62-41EB-BEF5-D2B98D0147AB}"/>
              </a:ext>
            </a:extLst>
          </p:cNvPr>
          <p:cNvSpPr txBox="1"/>
          <p:nvPr/>
        </p:nvSpPr>
        <p:spPr>
          <a:xfrm>
            <a:off x="7222328" y="4597759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Дмитрий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Заместитель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HR-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менеджера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https://vk.com/mr.karabash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4FE210-A889-4EB0-BEC9-9BF4E615D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28" y="2729733"/>
            <a:ext cx="1259104" cy="18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2526498" y="802823"/>
            <a:ext cx="687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Перспективы развития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CE387-FD9E-443E-B0D8-AA84E9E0A2DE}"/>
              </a:ext>
            </a:extLst>
          </p:cNvPr>
          <p:cNvSpPr txBox="1"/>
          <p:nvPr/>
        </p:nvSpPr>
        <p:spPr>
          <a:xfrm>
            <a:off x="8747393" y="1572833"/>
            <a:ext cx="29035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Совместное использование с методами </a:t>
            </a:r>
            <a:r>
              <a:rPr lang="en-US" sz="2400" dirty="0" err="1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GeoGuessr</a:t>
            </a:r>
            <a:r>
              <a:rPr lang="en-US" sz="24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ru-RU" sz="24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позволит отслеживать ареалы распространения большинства видов растений и животных</a:t>
            </a:r>
          </a:p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B3F91-22E5-480A-8DE3-A5F2CA41553F}"/>
              </a:ext>
            </a:extLst>
          </p:cNvPr>
          <p:cNvSpPr txBox="1"/>
          <p:nvPr/>
        </p:nvSpPr>
        <p:spPr>
          <a:xfrm>
            <a:off x="8337334" y="5616561"/>
            <a:ext cx="372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00B0F0"/>
                </a:solidFill>
              </a:rPr>
              <a:t>https://habr.com/ru/articles/943550/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ECE8D-61D1-40BF-B02A-8FAA19548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726153"/>
            <a:ext cx="7428571" cy="4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CE602-1663-4553-B505-59B6E2CAC20D}"/>
              </a:ext>
            </a:extLst>
          </p:cNvPr>
          <p:cNvSpPr txBox="1"/>
          <p:nvPr/>
        </p:nvSpPr>
        <p:spPr>
          <a:xfrm>
            <a:off x="1432192" y="6177280"/>
            <a:ext cx="4935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0" i="0" dirty="0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Первые карты «Атласа британской флоры», показывающие ареалы обитания </a:t>
            </a:r>
          </a:p>
          <a:p>
            <a:pPr algn="ctr"/>
            <a:r>
              <a:rPr lang="ru-RU" sz="1400" b="0" i="0" dirty="0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растений баранец обыкновенный и </a:t>
            </a:r>
            <a:r>
              <a:rPr lang="ru-RU" sz="1400" b="0" i="0" dirty="0" err="1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ликоподиелла</a:t>
            </a:r>
            <a:r>
              <a:rPr lang="ru-RU" sz="1400" b="0" i="0" dirty="0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 заливаемая.</a:t>
            </a:r>
            <a:endParaRPr lang="ru-RU" sz="1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6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1321405" y="2604308"/>
            <a:ext cx="10386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Спасибо за внимание</a:t>
            </a:r>
            <a:endParaRPr lang="ru-RU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56292" y="533774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>
                <a:solidFill>
                  <a:srgbClr val="301053"/>
                </a:solidFill>
                <a:latin typeface="Bahnschrift Condensed" panose="020B0502040204020203" pitchFamily="34" charset="0"/>
              </a:rPr>
              <a:t>Архитектура проекта*</a:t>
            </a:r>
            <a:endParaRPr lang="ru-RU" sz="5400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9F3D8E-9A5B-413C-88BA-157D82B12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63" y="3659127"/>
            <a:ext cx="2825392" cy="1871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48E99-872B-4FEB-A435-A77671882B2A}"/>
              </a:ext>
            </a:extLst>
          </p:cNvPr>
          <p:cNvSpPr txBox="1"/>
          <p:nvPr/>
        </p:nvSpPr>
        <p:spPr>
          <a:xfrm>
            <a:off x="2727043" y="553094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Центральный сервер с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GPU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,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файловое хранилище, сервер БД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6832098-D232-48F3-9549-249857F7E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44" y="920100"/>
            <a:ext cx="2104906" cy="2104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997F45-934D-43AA-B0F0-3BE0B3E8C94D}"/>
              </a:ext>
            </a:extLst>
          </p:cNvPr>
          <p:cNvSpPr txBox="1"/>
          <p:nvPr/>
        </p:nvSpPr>
        <p:spPr>
          <a:xfrm>
            <a:off x="203200" y="2694964"/>
            <a:ext cx="2494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Источники данных: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социальные сети, блоги,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официальные сайты органов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местного самоуправления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81CAEB-982F-466A-AD5D-149836A9141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97793" y="2694964"/>
            <a:ext cx="1460966" cy="96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3FF2D443-1A55-44D9-B1D3-FD4E94C62977}"/>
              </a:ext>
            </a:extLst>
          </p:cNvPr>
          <p:cNvSpPr/>
          <p:nvPr/>
        </p:nvSpPr>
        <p:spPr>
          <a:xfrm>
            <a:off x="4158759" y="1761557"/>
            <a:ext cx="1823400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</a:t>
            </a: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7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00_Detect_Objects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674A215-F25C-43A8-B322-57B778C895A9}"/>
              </a:ext>
            </a:extLst>
          </p:cNvPr>
          <p:cNvSpPr/>
          <p:nvPr/>
        </p:nvSpPr>
        <p:spPr>
          <a:xfrm>
            <a:off x="7921228" y="1761456"/>
            <a:ext cx="1767153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0900_SanitarkaRu</a:t>
            </a: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-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Gemma3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71E99FAA-152B-469B-BFDF-E2F494999B3A}"/>
              </a:ext>
            </a:extLst>
          </p:cNvPr>
          <p:cNvSpPr/>
          <p:nvPr/>
        </p:nvSpPr>
        <p:spPr>
          <a:xfrm>
            <a:off x="6144179" y="1761556"/>
            <a:ext cx="1579580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0800_BioCLIP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5E67AD1-EB1F-488E-924E-380E61FD7ABF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>
            <a:off x="4158759" y="2260570"/>
            <a:ext cx="911700" cy="13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53D348-1CFB-47C3-8C5D-9B8BB4735E34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H="1">
            <a:off x="4158759" y="2260569"/>
            <a:ext cx="2775210" cy="139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A04A3C0-579B-4039-9B59-21D6DB075144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4158759" y="2260469"/>
            <a:ext cx="4646046" cy="139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30F194-C365-403A-A4F1-734099476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24" y="4269678"/>
            <a:ext cx="2632989" cy="1744355"/>
          </a:xfrm>
          <a:prstGeom prst="rect">
            <a:avLst/>
          </a:prstGeom>
        </p:spPr>
      </p:pic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D4A88B64-A90C-4C39-986A-7F660A2BF3A8}"/>
              </a:ext>
            </a:extLst>
          </p:cNvPr>
          <p:cNvCxnSpPr>
            <a:cxnSpLocks/>
            <a:stCxn id="7" idx="3"/>
            <a:endCxn id="65" idx="1"/>
          </p:cNvCxnSpPr>
          <p:nvPr/>
        </p:nvCxnSpPr>
        <p:spPr>
          <a:xfrm flipV="1">
            <a:off x="8753789" y="5141856"/>
            <a:ext cx="363335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A4D5D0-2EE7-4EE9-B9E6-37C2B2096DA3}"/>
              </a:ext>
            </a:extLst>
          </p:cNvPr>
          <p:cNvSpPr txBox="1"/>
          <p:nvPr/>
        </p:nvSpPr>
        <p:spPr>
          <a:xfrm>
            <a:off x="6096000" y="5997254"/>
            <a:ext cx="565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Демонстрационный веб-интерфейс</a:t>
            </a: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http://213.155.192.79:3005/show_pipeline?preview_id=3&amp;show_status=all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8688AF-8B7E-493D-8E2C-E7DA79148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90" y="5002850"/>
            <a:ext cx="1493099" cy="994404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AE5F71F-4308-4C14-A86B-1E118D4B6E3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571455" y="4595038"/>
            <a:ext cx="1689235" cy="90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C5C7239-EE64-46ED-AE59-4457D6531147}"/>
              </a:ext>
            </a:extLst>
          </p:cNvPr>
          <p:cNvSpPr/>
          <p:nvPr/>
        </p:nvSpPr>
        <p:spPr>
          <a:xfrm>
            <a:off x="7921227" y="2509285"/>
            <a:ext cx="1767153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0910_SanitarkaEn</a:t>
            </a: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-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Gemma3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81399F9-FE11-44FC-A639-B8F09777BCB4}"/>
              </a:ext>
            </a:extLst>
          </p:cNvPr>
          <p:cNvSpPr/>
          <p:nvPr/>
        </p:nvSpPr>
        <p:spPr>
          <a:xfrm>
            <a:off x="7804887" y="3301843"/>
            <a:ext cx="1897804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0920_m2m translate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en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ru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5A72EA0-C1B8-426A-89A1-10015CDF2261}"/>
              </a:ext>
            </a:extLst>
          </p:cNvPr>
          <p:cNvCxnSpPr>
            <a:stCxn id="24" idx="2"/>
            <a:endCxn id="4" idx="0"/>
          </p:cNvCxnSpPr>
          <p:nvPr/>
        </p:nvCxnSpPr>
        <p:spPr>
          <a:xfrm flipH="1">
            <a:off x="4158759" y="3008298"/>
            <a:ext cx="4646045" cy="6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5F11D2-F5E2-4518-A5FA-6FAD285800DA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8753789" y="3008298"/>
            <a:ext cx="51015" cy="2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>
            <a:extLst>
              <a:ext uri="{FF2B5EF4-FFF2-40B4-BE49-F238E27FC236}">
                <a16:creationId xmlns:a16="http://schemas.microsoft.com/office/drawing/2014/main" id="{BBE736B2-1E7E-4EF4-BE21-AC706379A22A}"/>
              </a:ext>
            </a:extLst>
          </p:cNvPr>
          <p:cNvSpPr/>
          <p:nvPr/>
        </p:nvSpPr>
        <p:spPr>
          <a:xfrm>
            <a:off x="9707555" y="1721213"/>
            <a:ext cx="428373" cy="1337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026CC5B-A6C7-4AB9-853D-5D2D9A9944B8}"/>
              </a:ext>
            </a:extLst>
          </p:cNvPr>
          <p:cNvSpPr/>
          <p:nvPr/>
        </p:nvSpPr>
        <p:spPr>
          <a:xfrm>
            <a:off x="10053366" y="2140495"/>
            <a:ext cx="1767153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0950_Sanitarka Mnet v3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758B8E-B5D9-4F03-A895-AD30C309DE1B}"/>
              </a:ext>
            </a:extLst>
          </p:cNvPr>
          <p:cNvSpPr txBox="1"/>
          <p:nvPr/>
        </p:nvSpPr>
        <p:spPr>
          <a:xfrm>
            <a:off x="-234379" y="6305031"/>
            <a:ext cx="524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*Все используемые модели локальные. ОС «Альт Образование»</a:t>
            </a:r>
          </a:p>
        </p:txBody>
      </p:sp>
    </p:spTree>
    <p:extLst>
      <p:ext uri="{BB962C8B-B14F-4D97-AF65-F5344CB8AC3E}">
        <p14:creationId xmlns:p14="http://schemas.microsoft.com/office/powerpoint/2010/main" val="373380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0700_Detect_Objects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B6298-E43F-4938-9AD4-DD2B4B26B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8" y="1589277"/>
            <a:ext cx="7103355" cy="4801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E55395-6C3D-482F-88E0-4092F8AA54DF}"/>
              </a:ext>
            </a:extLst>
          </p:cNvPr>
          <p:cNvSpPr txBox="1"/>
          <p:nvPr/>
        </p:nvSpPr>
        <p:spPr>
          <a:xfrm>
            <a:off x="8156150" y="1617359"/>
            <a:ext cx="3720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Детектирование требуемых объектов: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деревьев, травы, кустарников,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животных, насекомых, птиц.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Модель: IDEA-Research/grounding-dino-base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Промт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v1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: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tree . bush . grass . plant . </a:t>
            </a: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animal . bird . insect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0800_BioCLIP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6837123" y="1619601"/>
            <a:ext cx="4948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Классификация найденных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на предыдущем этапе объектов: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деревьев, травы, кустарников, животных, насекомых, птиц.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Модель: </a:t>
            </a:r>
            <a:r>
              <a:rPr lang="en-US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BioCLIP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</a:t>
            </a:r>
            <a:r>
              <a:rPr lang="en-US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TreeOfLifeClassifier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0900_SanitarkaRu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172955" y="1619601"/>
            <a:ext cx="4277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Gemma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 для определения наличия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 описания вида санитарного повреждения дерева.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Запрос на русском языке.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unsloth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/gemma-3n-E4B-it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два запроса: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1. для определения класса повреждений (на рис.1)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2. Для генерации подробного описания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28C56-7E98-4BA1-A3D2-3E627A4E5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8" y="1651275"/>
            <a:ext cx="6971901" cy="43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0910_SanitarkaEn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172956" y="1619601"/>
            <a:ext cx="4277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Gemma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 для определения наличия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 описания вида санитарного повреждения дерева.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Запрос на английском языке.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 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Для перевода используется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m2m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translate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en_ru</a:t>
            </a: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unsloth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/gemma-3n-E4B-it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два запроса: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1. для определения класса повреждений (на рис.1)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2. Для генерации подробного описания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FD22DC-CF86-4F41-9E63-DD63AFD99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1" y="1617359"/>
            <a:ext cx="6863336" cy="4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</a:t>
            </a:r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6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0_Sanitarka</a:t>
            </a:r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Rag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172956" y="1619601"/>
            <a:ext cx="4277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Gemma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 для определения наличия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 описания вида санитарного повреждения дерева.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Запрос на английском языке.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 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Для перевода используется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m2m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translate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en_ru</a:t>
            </a: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unsloth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/gemma-3n-E4B-it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два запроса: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1. для определения класса повреждений (на рис.1)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2. Для генерации подробного описания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3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0950_Sanitarka Mnet v3</a:t>
            </a:r>
          </a:p>
          <a:p>
            <a:pPr algn="ctr"/>
            <a:endParaRPr lang="en-US" sz="5400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768255" y="1830977"/>
            <a:ext cx="3284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Найденные предыдущими моделями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классы повреждений используем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для генерации классического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датасета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Причем, если классы не совпадают,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то мы полагаем,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что необходима ручная верификация.</a:t>
            </a:r>
          </a:p>
          <a:p>
            <a:pPr algn="ctr"/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2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2526498" y="802823"/>
            <a:ext cx="687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Перспективы развития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CE387-FD9E-443E-B0D8-AA84E9E0A2DE}"/>
              </a:ext>
            </a:extLst>
          </p:cNvPr>
          <p:cNvSpPr txBox="1"/>
          <p:nvPr/>
        </p:nvSpPr>
        <p:spPr>
          <a:xfrm>
            <a:off x="862814" y="1848255"/>
            <a:ext cx="92347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Увеличение числа используемых источников: соцсети, блоги, ТМ-каналы, официальные сайты местных органов самоуправления и т.д.;</a:t>
            </a:r>
          </a:p>
          <a:p>
            <a:pPr marL="742950" indent="-742950">
              <a:buAutoNum type="arabicPeriod"/>
            </a:pP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Использование новых моделей для </a:t>
            </a:r>
            <a:r>
              <a:rPr lang="en-US" sz="2000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GeoOSINT</a:t>
            </a:r>
            <a:r>
              <a:rPr lang="en-US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с нашим </a:t>
            </a:r>
            <a:r>
              <a:rPr lang="ru-RU" sz="2000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ансамблированием</a:t>
            </a:r>
            <a:r>
              <a:rPr lang="en-US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;</a:t>
            </a: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Новые детектируемые ситуации: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3.1 определение мест обитания животных и растений, занесенных в Красную книгу (частично реализовано);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3.2 отслеживание распространения инвазивных видов (борщевик, клещевина, амурский бычок) (частично реализовано);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3.3 несанкционированные скопления мусора;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3.4 ямы на дорогах;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3.5 санитарные деревья и кустарники (реализовано);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3.6 оценка состояния растения: размеры, </a:t>
            </a:r>
            <a:r>
              <a:rPr lang="ru-RU" sz="2000" dirty="0" err="1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озелененность</a:t>
            </a:r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, болезни и вредители;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3.7 поиск видов - </a:t>
            </a:r>
            <a:r>
              <a:rPr lang="ru-RU" sz="2000" dirty="0" err="1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полемохоров</a:t>
            </a:r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: растений, проникших на территорию в результате военных действий.  Они были занесены  в Среднюю Россию во время Великой Отечественной Войны;</a:t>
            </a:r>
          </a:p>
          <a:p>
            <a:endParaRPr lang="ru-RU" sz="2400" dirty="0">
              <a:ln w="0"/>
              <a:solidFill>
                <a:srgbClr val="30105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18127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673</Words>
  <Application>Microsoft Office PowerPoint</Application>
  <PresentationFormat>Широкоэкранный</PresentationFormat>
  <Paragraphs>114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Condensed</vt:lpstr>
      <vt:lpstr>Bahnschrift Light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Admin</cp:lastModifiedBy>
  <cp:revision>35</cp:revision>
  <dcterms:created xsi:type="dcterms:W3CDTF">2022-01-21T21:41:39Z</dcterms:created>
  <dcterms:modified xsi:type="dcterms:W3CDTF">2025-09-29T20:13:57Z</dcterms:modified>
</cp:coreProperties>
</file>