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281" r:id="rId3"/>
    <p:sldId id="282" r:id="rId4"/>
    <p:sldId id="283" r:id="rId5"/>
    <p:sldId id="287" r:id="rId6"/>
    <p:sldId id="286" r:id="rId7"/>
    <p:sldId id="290" r:id="rId8"/>
    <p:sldId id="284" r:id="rId9"/>
    <p:sldId id="285" r:id="rId10"/>
    <p:sldId id="291" r:id="rId11"/>
    <p:sldId id="289" r:id="rId12"/>
    <p:sldId id="280" r:id="rId13"/>
    <p:sldId id="279" r:id="rId14"/>
    <p:sldId id="288" r:id="rId15"/>
    <p:sldId id="277" r:id="rId16"/>
  </p:sldIdLst>
  <p:sldSz cx="9144000" cy="6858000" type="screen4x3"/>
  <p:notesSz cx="6858000" cy="9144000"/>
  <p:custDataLst>
    <p:tags r:id="rId1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55B"/>
    <a:srgbClr val="7965F1"/>
    <a:srgbClr val="BA7AC1"/>
    <a:srgbClr val="3399FF"/>
    <a:srgbClr val="BED68D"/>
    <a:srgbClr val="F3E5F2"/>
    <a:srgbClr val="E2CFE3"/>
    <a:srgbClr val="37660A"/>
    <a:srgbClr val="245949"/>
    <a:srgbClr val="04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8" autoAdjust="0"/>
    <p:restoredTop sz="84583" autoAdjust="0"/>
  </p:normalViewPr>
  <p:slideViewPr>
    <p:cSldViewPr>
      <p:cViewPr varScale="1">
        <p:scale>
          <a:sx n="92" d="100"/>
          <a:sy n="92" d="100"/>
        </p:scale>
        <p:origin x="11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чт 19.09.24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чт 19.09.24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5897185" cy="1152128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748883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748883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чт 19.09.24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213.155.192.79:3001/ypv/flora32.ru" TargetMode="External"/><Relationship Id="rId7" Type="http://schemas.openxmlformats.org/officeDocument/2006/relationships/image" Target="../media/image2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hyperlink" Target="http://213.155.192.79:3001/ypv/Olympics/src/master/2024-25/925-green-code-moscow/presentation/street-map-1.xls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213.155.192.79:3001/ypv/Olympics/src/master/2024-25/925-green-code-moscow/ap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hyperlink" Target="http://213.155.192.79:3001/ypv/Olympics/src/master/2024-25/925-green-code-moscow/tools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339752" y="110489"/>
            <a:ext cx="6912768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применения открытых данных для мониторинга и учета зеленых насаждений с использованием методов машинного обучения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7FD97-2A61-49EC-B576-6785A332AD6D}"/>
              </a:ext>
            </a:extLst>
          </p:cNvPr>
          <p:cNvSpPr txBox="1"/>
          <p:nvPr/>
        </p:nvSpPr>
        <p:spPr>
          <a:xfrm>
            <a:off x="141447" y="2037741"/>
            <a:ext cx="7105262" cy="3077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Команда:</a:t>
            </a: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Конышев Дмитрий, Макаркина Александра: 25 группа</a:t>
            </a: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Жданов Александр: 36 группа</a:t>
            </a:r>
          </a:p>
          <a:p>
            <a:pPr algn="just"/>
            <a:r>
              <a:rPr lang="ru-RU" sz="1600" b="1" dirty="0" err="1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Бовтунова</a:t>
            </a: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Светлана: 46 группа</a:t>
            </a: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ru-RU" sz="1600" b="1" dirty="0">
                <a:ln/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Организация:</a:t>
            </a:r>
          </a:p>
          <a:p>
            <a:pPr algn="just"/>
            <a:r>
              <a:rPr lang="ru-RU" sz="1600" b="1" dirty="0" err="1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ГАПОУ«Новозыбковский</a:t>
            </a: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профессионально-педагогический колледж»</a:t>
            </a: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ru-RU" sz="1600" b="1" dirty="0">
                <a:ln/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Капитан:</a:t>
            </a: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Якушенко Павел Васильевич, преподаватель информатики и </a:t>
            </a: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специальных дисциплин</a:t>
            </a:r>
          </a:p>
          <a:p>
            <a:endParaRPr lang="ru-RU" b="1" dirty="0">
              <a:ln/>
              <a:solidFill>
                <a:srgbClr val="7965F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5" y="26939"/>
            <a:ext cx="69127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10. </a:t>
            </a:r>
            <a:r>
              <a:rPr lang="ru-RU" sz="2800" b="1" dirty="0" err="1">
                <a:latin typeface="+mj-lt"/>
              </a:rPr>
              <a:t>Таймлайн</a:t>
            </a:r>
            <a:r>
              <a:rPr lang="ru-RU" sz="2800" b="1" dirty="0">
                <a:latin typeface="+mj-lt"/>
              </a:rPr>
              <a:t> разработки. Часть 2.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A3C7F3-F2FF-4FFE-8625-CCB81B68F936}"/>
              </a:ext>
            </a:extLst>
          </p:cNvPr>
          <p:cNvSpPr txBox="1"/>
          <p:nvPr/>
        </p:nvSpPr>
        <p:spPr>
          <a:xfrm>
            <a:off x="2098376" y="616181"/>
            <a:ext cx="5930007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перспективных разработок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человека: программист </a:t>
            </a:r>
            <a:r>
              <a:rPr lang="en-US" sz="1600" dirty="0" err="1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Python,Senior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DS&amp;ML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ФОТ: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00 000 р. / мес.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Капитальные затраты: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000 000 р. (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A100 * 4 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шт.);</a:t>
            </a:r>
            <a:endParaRPr lang="en-US" sz="1600" dirty="0">
              <a:ln/>
              <a:solidFill>
                <a:srgbClr val="4B05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12+ мес.</a:t>
            </a:r>
            <a:endParaRPr lang="en-US" sz="1600" dirty="0">
              <a:ln/>
              <a:solidFill>
                <a:srgbClr val="4B05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Монетизация: все сервисы, требующие геолокацию (например доставка, такси, почта); другие сервисы мониторинга;</a:t>
            </a:r>
            <a:endParaRPr lang="ru-RU" dirty="0">
              <a:ln/>
              <a:solidFill>
                <a:srgbClr val="7965F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413963-175B-44BC-B7CC-603C62CD8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9" y="2529258"/>
            <a:ext cx="8100392" cy="490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F007BD-5A88-430A-989B-29E2D7D0CF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9" y="3056702"/>
            <a:ext cx="2526641" cy="25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4" y="110489"/>
            <a:ext cx="69127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11. Смежники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EFA38-4504-4B2D-BA2B-08F2F7BF2F42}"/>
              </a:ext>
            </a:extLst>
          </p:cNvPr>
          <p:cNvSpPr txBox="1"/>
          <p:nvPr/>
        </p:nvSpPr>
        <p:spPr>
          <a:xfrm>
            <a:off x="2490684" y="1000833"/>
            <a:ext cx="637843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Макаркина Александра, Якушенко Павел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038F5926-B347-448B-8DF8-4AF60576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428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7302AE-9B5D-4E5B-ACD2-ECBADAD5563E}"/>
              </a:ext>
            </a:extLst>
          </p:cNvPr>
          <p:cNvSpPr txBox="1"/>
          <p:nvPr/>
        </p:nvSpPr>
        <p:spPr>
          <a:xfrm>
            <a:off x="251521" y="1999546"/>
            <a:ext cx="8716024" cy="3293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Источником нужных нам данных которых могут быть не только социальные сети, но и: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видеонаблюдения – полиция?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регистраторы автомобилей ЖКХ – департамент ЖКХ;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из систем электронных дневников наблюдения за природой, АРМ школьного краеведческого музея – департамент образования;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err="1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фотоловушки</a:t>
            </a: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панорамирование </a:t>
            </a:r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роботы и курьеры доставки и т.д. – </a:t>
            </a:r>
            <a:r>
              <a:rPr lang="ru-RU" sz="1600" b="1" dirty="0" err="1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Сбер</a:t>
            </a: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Самокат и пр.</a:t>
            </a:r>
          </a:p>
          <a:p>
            <a:pPr algn="just"/>
            <a:endParaRPr lang="ru-RU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Т.е. эти данные есть и в достаточном количестве.  И тут на первое место встает организация межведомственного взаимодействия!</a:t>
            </a:r>
          </a:p>
          <a:p>
            <a:pPr algn="just"/>
            <a:endParaRPr lang="ru-RU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уговорить их поделиться..</a:t>
            </a:r>
          </a:p>
        </p:txBody>
      </p:sp>
    </p:spTree>
    <p:extLst>
      <p:ext uri="{BB962C8B-B14F-4D97-AF65-F5344CB8AC3E}">
        <p14:creationId xmlns:p14="http://schemas.microsoft.com/office/powerpoint/2010/main" val="18744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209528" y="110489"/>
            <a:ext cx="6912768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PWA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мониторинга видового богатства как инструмент геймификации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7FD97-2A61-49EC-B576-6785A332AD6D}"/>
              </a:ext>
            </a:extLst>
          </p:cNvPr>
          <p:cNvSpPr txBox="1"/>
          <p:nvPr/>
        </p:nvSpPr>
        <p:spPr>
          <a:xfrm>
            <a:off x="2624116" y="1089554"/>
            <a:ext cx="5107108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Конышев Дмитрий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 </a:t>
            </a:r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http://213.155.192.79:3001/ypv/flora32.ru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http://213.155.192.79:3005/</a:t>
            </a:r>
            <a:endParaRPr lang="ru-RU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n/>
              <a:solidFill>
                <a:srgbClr val="7965F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9A432B-577E-42B3-814A-A46D1A816F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3" y="2061669"/>
            <a:ext cx="3057177" cy="35995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DAAF9D-2DD1-4C70-97E1-43A43C6FA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18" y="2060848"/>
            <a:ext cx="3057176" cy="35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339752" y="110489"/>
            <a:ext cx="6912768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PWA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мониторинга видового богатства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BA3B1-BB39-4209-B9BC-B71BF019CB5E}"/>
              </a:ext>
            </a:extLst>
          </p:cNvPr>
          <p:cNvSpPr txBox="1"/>
          <p:nvPr/>
        </p:nvSpPr>
        <p:spPr>
          <a:xfrm>
            <a:off x="2195736" y="1196752"/>
            <a:ext cx="5930007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геймификации и </a:t>
            </a:r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2-7 человек: программисты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 / HTML5/ React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ФОТ: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00 000 р. / мес.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Капитальные затраты: - </a:t>
            </a:r>
            <a:endParaRPr lang="en-US" sz="1600" dirty="0">
              <a:ln/>
              <a:solidFill>
                <a:srgbClr val="4B05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6+ мес.</a:t>
            </a:r>
            <a:endParaRPr lang="en-US" sz="1600" dirty="0">
              <a:ln/>
              <a:solidFill>
                <a:srgbClr val="4B05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Монетизация: все сообщества, имеющие отношения к нужной нам информации;</a:t>
            </a:r>
            <a:endParaRPr lang="ru-RU" dirty="0">
              <a:ln/>
              <a:solidFill>
                <a:srgbClr val="7965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4" y="110489"/>
            <a:ext cx="6912768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2. Дорожная Карта Проекта</a:t>
            </a:r>
          </a:p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2.1 Техническая часть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2F4CC1-F7C9-45A4-9532-C118E200A19F}"/>
              </a:ext>
            </a:extLst>
          </p:cNvPr>
          <p:cNvSpPr txBox="1"/>
          <p:nvPr/>
        </p:nvSpPr>
        <p:spPr>
          <a:xfrm>
            <a:off x="467544" y="5483873"/>
            <a:ext cx="4554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Модель: </a:t>
            </a:r>
            <a:r>
              <a:rPr lang="en-US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Kandinsky 3.1</a:t>
            </a:r>
            <a:endParaRPr lang="ru-RU" dirty="0"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разработчиков </a:t>
            </a:r>
            <a:r>
              <a:rPr lang="ru-RU" dirty="0" err="1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секретарша, 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бухгалтер, директор, заместитель директора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9302AA4-35C2-43D2-91B7-0CD092D6B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81540"/>
            <a:ext cx="5762390" cy="32413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EFA38-4504-4B2D-BA2B-08F2F7BF2F42}"/>
              </a:ext>
            </a:extLst>
          </p:cNvPr>
          <p:cNvSpPr txBox="1"/>
          <p:nvPr/>
        </p:nvSpPr>
        <p:spPr>
          <a:xfrm>
            <a:off x="2624115" y="1089554"/>
            <a:ext cx="637843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Макаркина Александра, Якушенко Павел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 </a:t>
            </a:r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http://213.155.192.79:3001/ypv/Olympics/src/master/2024-25/925-green-code-moscow/presentation/street-map-1.xlsx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038F5926-B347-448B-8DF8-4AF60576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428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7A446A-62ED-4947-B22D-8D1C010974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13" y="5460249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3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7DF821E2-A196-4189-A9EE-EBFA16D7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DDDD7-26BE-4BD7-9B04-78E1178F8BEE}"/>
              </a:ext>
            </a:extLst>
          </p:cNvPr>
          <p:cNvSpPr txBox="1"/>
          <p:nvPr/>
        </p:nvSpPr>
        <p:spPr>
          <a:xfrm>
            <a:off x="2339752" y="2060848"/>
            <a:ext cx="5497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4" y="110489"/>
            <a:ext cx="6912768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ru-RU" sz="2800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latin typeface="+mj-lt"/>
              </a:rPr>
              <a:t>Социальные сети как источник данных о зеленых насаждениях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7FD97-2A61-49EC-B576-6785A332AD6D}"/>
              </a:ext>
            </a:extLst>
          </p:cNvPr>
          <p:cNvSpPr txBox="1"/>
          <p:nvPr/>
        </p:nvSpPr>
        <p:spPr>
          <a:xfrm>
            <a:off x="2624115" y="1089554"/>
            <a:ext cx="6378437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Жданов Александр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 </a:t>
            </a:r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http://213.155.192.79:3001/ypv/Olympics/src/master/2024-25/925-green-code-moscow/app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http://213.155.192.79:3006/</a:t>
            </a:r>
            <a:endParaRPr lang="ru-RU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n/>
              <a:solidFill>
                <a:srgbClr val="7965F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E843A9-95DB-487C-837D-E6BA59825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165332"/>
            <a:ext cx="6583929" cy="45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4" y="110489"/>
            <a:ext cx="69127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3. </a:t>
            </a:r>
            <a:r>
              <a:rPr lang="ru-RU" sz="2800" b="1" dirty="0">
                <a:latin typeface="+mj-lt"/>
              </a:rPr>
              <a:t>Детектируем деревья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448F79-941A-4226-9CAE-F7E9C39F8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92921"/>
            <a:ext cx="6192688" cy="46445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B0DEFB-3E13-42C0-8821-B7C8DE534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50" y="1672593"/>
            <a:ext cx="3393802" cy="21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4" y="110489"/>
            <a:ext cx="69127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latin typeface="+mj-lt"/>
              </a:rPr>
              <a:t>Наносим на карту.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D712E4-106C-4FE9-BF20-8F863CF61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84" y="1106884"/>
            <a:ext cx="6549522" cy="42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1979712" y="620688"/>
            <a:ext cx="69127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5. Возможные объекты </a:t>
            </a:r>
            <a:r>
              <a:rPr lang="ru-RU" sz="2800" b="1" dirty="0" err="1">
                <a:latin typeface="+mj-lt"/>
                <a:cs typeface="Times New Roman" panose="02020603050405020304" pitchFamily="18" charset="0"/>
              </a:rPr>
              <a:t>детекции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28143-D45E-4A7D-BC3C-FC4CEEE14DD2}"/>
              </a:ext>
            </a:extLst>
          </p:cNvPr>
          <p:cNvSpPr txBox="1"/>
          <p:nvPr/>
        </p:nvSpPr>
        <p:spPr>
          <a:xfrm>
            <a:off x="306037" y="1902604"/>
            <a:ext cx="89929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определение мест обитания животных и растений, занесенных в Красную книгу;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отслеживание распространения инвазивных видов;</a:t>
            </a:r>
          </a:p>
          <a:p>
            <a:endParaRPr lang="ru-RU" dirty="0"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динамика изменения видового богатства возле потенциально опасных 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(мест захоронения ТБО, утилизации химического оружия, 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химических и прочих опасных производств);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оценка загрязненности водоемов методом </a:t>
            </a:r>
            <a:r>
              <a:rPr lang="ru-RU" dirty="0" err="1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биоиндикации</a:t>
            </a:r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(индексы Майера, </a:t>
            </a:r>
            <a:r>
              <a:rPr lang="ru-RU" dirty="0" err="1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поиск видов - </a:t>
            </a:r>
            <a:r>
              <a:rPr lang="ru-RU" dirty="0" err="1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полемохоров</a:t>
            </a:r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растений, проникших на территорию в результате военных 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действий.  Они были занесены  В Среднюю Россию во время 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Великой Отечественной Войны;</a:t>
            </a:r>
          </a:p>
          <a:p>
            <a:endParaRPr lang="ru-RU" dirty="0"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оценка состояния растения: размеры, </a:t>
            </a:r>
            <a:r>
              <a:rPr lang="ru-RU" dirty="0" err="1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озелененность</a:t>
            </a:r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болезни и вредители;</a:t>
            </a:r>
          </a:p>
          <a:p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аварийные, </a:t>
            </a:r>
            <a:r>
              <a:rPr lang="ru-RU" dirty="0" err="1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кронированные</a:t>
            </a:r>
            <a:r>
              <a:rPr lang="ru-RU" dirty="0"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деревья;</a:t>
            </a:r>
          </a:p>
        </p:txBody>
      </p:sp>
    </p:spTree>
    <p:extLst>
      <p:ext uri="{BB962C8B-B14F-4D97-AF65-F5344CB8AC3E}">
        <p14:creationId xmlns:p14="http://schemas.microsoft.com/office/powerpoint/2010/main" val="31842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4" y="110489"/>
            <a:ext cx="69127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6. </a:t>
            </a:r>
            <a:r>
              <a:rPr lang="ru-RU" sz="2800" b="1" dirty="0">
                <a:latin typeface="+mj-lt"/>
              </a:rPr>
              <a:t>Биометрия растений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280A0A-BD3D-44FB-BB16-6AEE4D8344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75414"/>
            <a:ext cx="3528392" cy="35283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587733-C8A2-4CD6-B75C-29058F76BF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9" y="845917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5" y="26939"/>
            <a:ext cx="69127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7. </a:t>
            </a:r>
            <a:r>
              <a:rPr lang="ru-RU" sz="2800" b="1" dirty="0" err="1">
                <a:latin typeface="+mj-lt"/>
              </a:rPr>
              <a:t>Таймлайн</a:t>
            </a:r>
            <a:r>
              <a:rPr lang="ru-RU" sz="2800" b="1" dirty="0">
                <a:latin typeface="+mj-lt"/>
              </a:rPr>
              <a:t> разработки. Часть 1.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A3C7F3-F2FF-4FFE-8625-CCB81B68F936}"/>
              </a:ext>
            </a:extLst>
          </p:cNvPr>
          <p:cNvSpPr txBox="1"/>
          <p:nvPr/>
        </p:nvSpPr>
        <p:spPr>
          <a:xfrm>
            <a:off x="2098376" y="616181"/>
            <a:ext cx="5930007" cy="1600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разработки и интеграции.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человека: программист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Middle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DevOps, Middle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ФОТ: 300 000 р. / мес.</a:t>
            </a: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Капитальные затраты: 3 000 000 р. (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HDDs 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Тбайт);</a:t>
            </a:r>
            <a:endParaRPr lang="en-US" sz="1600" dirty="0">
              <a:ln/>
              <a:solidFill>
                <a:srgbClr val="4B05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6-8 мес.</a:t>
            </a:r>
            <a:endParaRPr lang="en-US" sz="1600" dirty="0">
              <a:ln/>
              <a:solidFill>
                <a:srgbClr val="4B05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n/>
                <a:solidFill>
                  <a:srgbClr val="4B05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Монетизация: стартапы?</a:t>
            </a:r>
            <a:endParaRPr lang="ru-RU" dirty="0">
              <a:ln/>
              <a:solidFill>
                <a:srgbClr val="7965F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673316-8387-44B7-A558-6177819BC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7" y="3429001"/>
            <a:ext cx="5541830" cy="31172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188919-3027-4BB0-A3F3-0CD17B5E9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58010"/>
            <a:ext cx="7596336" cy="7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4" y="110489"/>
            <a:ext cx="6912768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8. </a:t>
            </a:r>
            <a:r>
              <a:rPr lang="ru-RU" sz="2800" b="1" dirty="0">
                <a:latin typeface="+mj-lt"/>
              </a:rPr>
              <a:t>Использование методов </a:t>
            </a:r>
            <a:r>
              <a:rPr lang="ru-RU" sz="2800" b="1" dirty="0" err="1">
                <a:latin typeface="+mj-lt"/>
              </a:rPr>
              <a:t>GeoOSINT</a:t>
            </a:r>
            <a:r>
              <a:rPr lang="ru-RU" sz="2800" b="1" dirty="0">
                <a:latin typeface="+mj-lt"/>
              </a:rPr>
              <a:t> для определения геолокации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5479A-662E-4887-84FC-D173A6BBDBD4}"/>
              </a:ext>
            </a:extLst>
          </p:cNvPr>
          <p:cNvSpPr txBox="1"/>
          <p:nvPr/>
        </p:nvSpPr>
        <p:spPr>
          <a:xfrm>
            <a:off x="2624115" y="1089554"/>
            <a:ext cx="637843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ru-RU" sz="1600" b="1" dirty="0" err="1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Бовтунова</a:t>
            </a:r>
            <a:r>
              <a:rPr lang="ru-RU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 </a:t>
            </a:r>
            <a:r>
              <a:rPr lang="en-US" sz="1600" b="1" dirty="0">
                <a:ln/>
                <a:solidFill>
                  <a:srgbClr val="7965F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http://213.155.192.79:3001/ypv/Olympics/src/master/2024-25/925-green-code-moscow/tools</a:t>
            </a:r>
            <a:endParaRPr lang="en-US" sz="1600" b="1" dirty="0">
              <a:ln/>
              <a:solidFill>
                <a:srgbClr val="796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A74C88-4410-4138-88E8-4CCE4B052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35506"/>
            <a:ext cx="6480720" cy="4855263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50DB5EA-A67A-4463-82C6-0FDB6D2780DB}"/>
              </a:ext>
            </a:extLst>
          </p:cNvPr>
          <p:cNvCxnSpPr/>
          <p:nvPr/>
        </p:nvCxnSpPr>
        <p:spPr>
          <a:xfrm>
            <a:off x="6444208" y="227687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1E1AA4-E804-4E15-95C1-B92216C14DA8}"/>
              </a:ext>
            </a:extLst>
          </p:cNvPr>
          <p:cNvSpPr txBox="1"/>
          <p:nvPr/>
        </p:nvSpPr>
        <p:spPr>
          <a:xfrm>
            <a:off x="7452320" y="2092206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№1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B3FD8C3-6E3C-4F1A-BAC9-740523EBFE7F}"/>
              </a:ext>
            </a:extLst>
          </p:cNvPr>
          <p:cNvCxnSpPr/>
          <p:nvPr/>
        </p:nvCxnSpPr>
        <p:spPr>
          <a:xfrm>
            <a:off x="6438219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4A2437-9F18-443F-ACE1-69BA72223640}"/>
              </a:ext>
            </a:extLst>
          </p:cNvPr>
          <p:cNvSpPr txBox="1"/>
          <p:nvPr/>
        </p:nvSpPr>
        <p:spPr>
          <a:xfrm>
            <a:off x="7452320" y="2761733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№2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F4E35-6D50-409E-AE97-09DBFC959080}"/>
              </a:ext>
            </a:extLst>
          </p:cNvPr>
          <p:cNvSpPr txBox="1"/>
          <p:nvPr/>
        </p:nvSpPr>
        <p:spPr>
          <a:xfrm>
            <a:off x="7452320" y="3495312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№3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C388FB8-5EFE-40C5-8BC1-E9E53D838672}"/>
              </a:ext>
            </a:extLst>
          </p:cNvPr>
          <p:cNvCxnSpPr/>
          <p:nvPr/>
        </p:nvCxnSpPr>
        <p:spPr>
          <a:xfrm>
            <a:off x="6438219" y="371703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13.155.192.79:3005/static/img/toonmecom_3e5b60-1.jpg">
            <a:extLst>
              <a:ext uri="{FF2B5EF4-FFF2-40B4-BE49-F238E27FC236}">
                <a16:creationId xmlns:a16="http://schemas.microsoft.com/office/drawing/2014/main" id="{885D41B2-B4AA-43B4-A090-60E27DDD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" y="110489"/>
            <a:ext cx="1734335" cy="1734335"/>
          </a:xfrm>
          <a:prstGeom prst="rect">
            <a:avLst/>
          </a:prstGeom>
          <a:noFill/>
          <a:effectLst>
            <a:glow rad="139700">
              <a:schemeClr val="accent4">
                <a:lumMod val="20000"/>
                <a:lumOff val="80000"/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48349-88EE-4C39-9DD2-C40C99A8E96D}"/>
              </a:ext>
            </a:extLst>
          </p:cNvPr>
          <p:cNvSpPr txBox="1"/>
          <p:nvPr/>
        </p:nvSpPr>
        <p:spPr>
          <a:xfrm>
            <a:off x="2089785" y="496407"/>
            <a:ext cx="6912768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9. </a:t>
            </a:r>
            <a:r>
              <a:rPr lang="ru-RU" sz="2800" b="1" dirty="0">
                <a:latin typeface="+mj-lt"/>
              </a:rPr>
              <a:t>Использование методов </a:t>
            </a:r>
            <a:r>
              <a:rPr lang="ru-RU" sz="2800" b="1" dirty="0" err="1">
                <a:latin typeface="+mj-lt"/>
              </a:rPr>
              <a:t>GeoOSINT</a:t>
            </a:r>
            <a:r>
              <a:rPr lang="ru-RU" sz="2800" b="1" dirty="0">
                <a:latin typeface="+mj-lt"/>
              </a:rPr>
              <a:t> для определения геолокации</a:t>
            </a:r>
            <a:endParaRPr lang="ru-RU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94497-2ECA-4EBE-BEA6-98E65A571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4" y="5445224"/>
            <a:ext cx="1412776" cy="1412776"/>
          </a:xfrm>
          <a:prstGeom prst="rect">
            <a:avLst/>
          </a:prstGeom>
          <a:effectLst>
            <a:glow>
              <a:schemeClr val="accent1">
                <a:lumMod val="40000"/>
                <a:lumOff val="60000"/>
              </a:schemeClr>
            </a:glow>
            <a:softEdge rad="2413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69EDB-DA55-48D5-BE76-4D5E0AC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45874"/>
            <a:ext cx="4718585" cy="8114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410CBB-9923-4877-A2F6-3E2BEE3D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6" y="2010311"/>
            <a:ext cx="7241451" cy="3341253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03A207D-4935-404F-8F4D-E05FA8C27228}"/>
              </a:ext>
            </a:extLst>
          </p:cNvPr>
          <p:cNvCxnSpPr/>
          <p:nvPr/>
        </p:nvCxnSpPr>
        <p:spPr>
          <a:xfrm>
            <a:off x="6980588" y="2276872"/>
            <a:ext cx="785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00E8CD-65E8-45BF-80D0-B39EA53395ED}"/>
              </a:ext>
            </a:extLst>
          </p:cNvPr>
          <p:cNvSpPr txBox="1"/>
          <p:nvPr/>
        </p:nvSpPr>
        <p:spPr>
          <a:xfrm>
            <a:off x="7855087" y="2092206"/>
            <a:ext cx="103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№1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AC84086-D590-46DB-8346-092D338CEC62}"/>
              </a:ext>
            </a:extLst>
          </p:cNvPr>
          <p:cNvCxnSpPr/>
          <p:nvPr/>
        </p:nvCxnSpPr>
        <p:spPr>
          <a:xfrm>
            <a:off x="6974599" y="2996952"/>
            <a:ext cx="785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F36C5E-605E-4C25-9803-FF162346F10E}"/>
              </a:ext>
            </a:extLst>
          </p:cNvPr>
          <p:cNvSpPr txBox="1"/>
          <p:nvPr/>
        </p:nvSpPr>
        <p:spPr>
          <a:xfrm>
            <a:off x="7929181" y="2761733"/>
            <a:ext cx="103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№2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08080-F27A-4251-9B01-DC3CE6EFF410}"/>
              </a:ext>
            </a:extLst>
          </p:cNvPr>
          <p:cNvSpPr txBox="1"/>
          <p:nvPr/>
        </p:nvSpPr>
        <p:spPr>
          <a:xfrm>
            <a:off x="7929181" y="3495312"/>
            <a:ext cx="103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№3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9D1EB57-A712-41F0-8793-E29D1D9A265F}"/>
              </a:ext>
            </a:extLst>
          </p:cNvPr>
          <p:cNvCxnSpPr/>
          <p:nvPr/>
        </p:nvCxnSpPr>
        <p:spPr>
          <a:xfrm>
            <a:off x="6974599" y="3717032"/>
            <a:ext cx="785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4ff1c7f49dff63bdf644b7c93baaa46a030c5"/>
</p:tagLst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611</Words>
  <Application>Microsoft Office PowerPoint</Application>
  <PresentationFormat>Экран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Природа-это жизнь</dc:title>
  <dc:creator>obstinate</dc:creator>
  <dc:description>Шаблон презентации с сайта https://presentation-creation.ru/</dc:description>
  <cp:lastModifiedBy>User</cp:lastModifiedBy>
  <cp:revision>1241</cp:revision>
  <dcterms:created xsi:type="dcterms:W3CDTF">2018-02-25T09:09:03Z</dcterms:created>
  <dcterms:modified xsi:type="dcterms:W3CDTF">2024-09-19T08:44:39Z</dcterms:modified>
</cp:coreProperties>
</file>