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9" r:id="rId6"/>
    <p:sldId id="274" r:id="rId7"/>
    <p:sldId id="270" r:id="rId8"/>
    <p:sldId id="272" r:id="rId9"/>
    <p:sldId id="271" r:id="rId10"/>
    <p:sldId id="264" r:id="rId11"/>
    <p:sldId id="273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1053"/>
    <a:srgbClr val="C10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058A5-21EF-455B-B050-C86D47ED2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D2BB0A-F448-40CA-8E39-F63983297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31C7D-B00C-48AD-B44B-970C17C09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ср 01.10.25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9FDEC9-4152-4C6F-A228-C59D0471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5441BB-89CF-463E-831B-7CE39278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30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991B18-4A16-489C-8F0B-5146384E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FD5333-F173-4412-BA8B-810FB9F54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2A4461-D6B9-460A-BADE-0F5D8A87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ср 01.10.25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053C36-37AD-4EBB-A10A-D7038B7F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8217ED-8AA6-4A20-B17F-2D990BF1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95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177C29-311B-45E4-BC2C-6093426D8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CD3628-800C-4F41-895F-6F37F4887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1D6E84-0ACF-455B-BB41-6050C030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ср 01.10.25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A1E5AE-FA7E-40F1-92F9-961458B5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E188F9-884E-491D-BD4B-D06482B8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76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50FB40-FF30-48D5-B154-6226403F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AA23C-7BDD-414D-9F7E-F929726DE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03B49-478B-4330-9BDA-3DBEC288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ср 01.10.25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9B64B0-86CB-47EB-A033-A80B6E69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9685A0-A5BF-47BD-A4C1-E68A6465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85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EFB727-ACA8-4696-8D62-DDB57343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BE87FA-1611-42EE-8A68-63B6CBE02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549CE1-C05F-4AE5-9308-C96AA3F1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ср 01.10.25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5FC636-6056-4BF9-BC33-B4387A9A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D900A0-CB29-415C-8335-A3565B87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44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8F128-2765-481F-BDED-9B41A647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07B4B-9D28-4E7E-9AEC-8B013F1CA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93D625-1A04-42F6-9357-388439204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AAC6D1-8021-482D-85CF-F544DF36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ср 01.10.25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5291F6-CA93-40C4-9B18-544D4DC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2D37DD-4248-4883-9C10-784AB83B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880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07DFE-38FB-44FF-A2B3-0287CEE9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84DEFA-477E-4A9D-8F18-DB6B2057D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C2C414-A21D-48A3-B958-48BCF157C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449AC85-C3BB-4476-93E6-028BC9426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A09903D-D5E6-4BFA-9998-3995A0693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795FAA-04AE-408B-8C39-8188CC53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ср 01.10.25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0C9DC8-545F-40CD-A642-0417324E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340BE9-BA6C-48BB-B0A2-E41F6CED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4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EE43B-AA5E-4809-A626-2775BD4A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B22F44-13D0-4B08-A9C1-3C4C3A67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ср 01.10.25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1C5632-3D45-4206-95E9-AFBCA79B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F9FD8B-39DB-4868-990E-95717714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40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28C468-4387-4F45-90F2-2153D038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ср 01.10.25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7C96565-3B75-4CC8-A423-D3F52BB3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31A793-B5FF-44ED-A1EF-29A5B32C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8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BD2DE-0686-45D7-BFBE-BD2ED8F4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200AAD-6418-4E49-8E2E-6E01B91D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32ACDB-53EE-4263-B0D1-49F77C058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05F835-154B-4EEB-BB86-A3466D84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ср 01.10.25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E15E26-B974-4309-8105-146EB35F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C445C6-C4ED-4651-A225-0A958B8A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36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75D77-B546-439C-9205-3F41B7CB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84F64AA-42F3-40F7-A60C-17FBF2431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B99C2D-F55B-4EA6-9650-4D325DD57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AC4269-CC31-4321-B461-FF3279E0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F0A1-459B-4B5D-AC84-5058025CAC91}" type="datetimeFigureOut">
              <a:rPr lang="ru-RU" smtClean="0"/>
              <a:t>ср 01.10.25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6CAB08-22EC-431F-94C7-5D09344D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5B315D-AE15-4797-BE44-C73B8C24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39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065"/>
                    </a14:imgEffect>
                    <a14:imgEffect>
                      <a14:saturation sat="115000"/>
                    </a14:imgEffect>
                  </a14:imgLayer>
                </a14:imgProps>
              </a:ext>
            </a:extLst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EB027-6307-4CEE-9C22-DF13C228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A5D6E6-B6F9-47F5-A03B-78D33BDA5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8F5FB-4031-47B4-9C11-6936F265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5F0A1-459B-4B5D-AC84-5058025CAC91}" type="datetimeFigureOut">
              <a:rPr lang="ru-RU" smtClean="0"/>
              <a:t>ср 01.10.25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2A4046-FE1B-407E-9740-AE41ABE13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0299F5-8414-42AD-893A-DE296851A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45E9-2EDB-4125-93A7-B7E699DB4A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34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3.jpg"/><Relationship Id="rId7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36A3F26-CC79-4E8E-BDF7-EE117B978284}"/>
              </a:ext>
            </a:extLst>
          </p:cNvPr>
          <p:cNvCxnSpPr>
            <a:cxnSpLocks/>
          </p:cNvCxnSpPr>
          <p:nvPr/>
        </p:nvCxnSpPr>
        <p:spPr>
          <a:xfrm>
            <a:off x="203200" y="6268720"/>
            <a:ext cx="1178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902745" y="841241"/>
            <a:ext cx="1038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«Лабораторный журнал</a:t>
            </a:r>
            <a:r>
              <a:rPr lang="en-US" sz="4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</a:t>
            </a:r>
            <a:r>
              <a:rPr lang="ru-RU" sz="4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команды «Мишки </a:t>
            </a:r>
            <a:r>
              <a:rPr lang="ru-RU" sz="4400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Гамми</a:t>
            </a:r>
            <a:r>
              <a:rPr lang="ru-RU" sz="4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32</a:t>
            </a:r>
            <a:r>
              <a:rPr lang="ru-RU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5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4948C4-FAB4-4696-AF9E-8D7CA19E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16085"/>
            <a:ext cx="2184998" cy="5462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BBAAD7-7329-4F9F-8B93-CE2E9B2DD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5825881"/>
            <a:ext cx="6552602" cy="916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60110F-B1C4-429D-8B53-3E586D1DDCC3}"/>
              </a:ext>
            </a:extLst>
          </p:cNvPr>
          <p:cNvSpPr txBox="1"/>
          <p:nvPr/>
        </p:nvSpPr>
        <p:spPr>
          <a:xfrm>
            <a:off x="1273992" y="1710873"/>
            <a:ext cx="92568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C10552"/>
                </a:solidFill>
                <a:latin typeface="Bahnschrift Condensed" panose="020B0502040204020203" pitchFamily="34" charset="0"/>
              </a:rPr>
              <a:t>Задача №7. Разработка программного обеспечения для определения характеристик состояния зеленых насаждений города по фотографиям.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4CFBD3-A5B4-44C0-8871-F7EDAF555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98" y="144273"/>
            <a:ext cx="1787318" cy="5247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E9BADA9-FF41-4BD1-A02B-3AF94796672A}"/>
              </a:ext>
            </a:extLst>
          </p:cNvPr>
          <p:cNvSpPr txBox="1"/>
          <p:nvPr/>
        </p:nvSpPr>
        <p:spPr>
          <a:xfrm>
            <a:off x="2362991" y="4625639"/>
            <a:ext cx="2020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Якушенко Павел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Капитан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https://vk.com/steelfeet</a:t>
            </a:r>
            <a:endParaRPr lang="ru-RU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533035-BB79-4480-8C25-C1EF7066E6D4}"/>
              </a:ext>
            </a:extLst>
          </p:cNvPr>
          <p:cNvSpPr txBox="1"/>
          <p:nvPr/>
        </p:nvSpPr>
        <p:spPr>
          <a:xfrm>
            <a:off x="4873556" y="4597759"/>
            <a:ext cx="2129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Чавдарь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Елена</a:t>
            </a:r>
          </a:p>
          <a:p>
            <a:pPr algn="ctr"/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HR-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менеджер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https://vk.com/id137111191</a:t>
            </a:r>
            <a:endParaRPr lang="ru-RU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D5C735-0B22-4EA7-8FDE-87ED627C77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519" y="2773797"/>
            <a:ext cx="1236104" cy="185184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5452DA-6CCF-488B-84B5-B7A6A161D1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310" y="2736246"/>
            <a:ext cx="1417599" cy="18893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C3738B-BA62-41EB-BEF5-D2B98D0147AB}"/>
              </a:ext>
            </a:extLst>
          </p:cNvPr>
          <p:cNvSpPr txBox="1"/>
          <p:nvPr/>
        </p:nvSpPr>
        <p:spPr>
          <a:xfrm>
            <a:off x="7222328" y="4597759"/>
            <a:ext cx="2379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Чавдарь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Дмитрий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Заместитель </a:t>
            </a:r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HR-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менеджера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https://vk.com/mr.karabash</a:t>
            </a:r>
            <a:endParaRPr lang="ru-RU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74FE210-A889-4EB0-BEC9-9BF4E615D5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828" y="2729733"/>
            <a:ext cx="1259104" cy="188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8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2526498" y="802823"/>
            <a:ext cx="6878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Перспективы развития</a:t>
            </a:r>
            <a:endParaRPr lang="ru-RU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5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4948C4-FAB4-4696-AF9E-8D7CA19E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16085"/>
            <a:ext cx="2184998" cy="5462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4CFBD3-A5B4-44C0-8871-F7EDAF555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98" y="144273"/>
            <a:ext cx="1787318" cy="5247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9CE387-FD9E-443E-B0D8-AA84E9E0A2DE}"/>
              </a:ext>
            </a:extLst>
          </p:cNvPr>
          <p:cNvSpPr txBox="1"/>
          <p:nvPr/>
        </p:nvSpPr>
        <p:spPr>
          <a:xfrm>
            <a:off x="862814" y="1848255"/>
            <a:ext cx="923478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ru-RU" sz="20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Увеличение числа используемых источников: соцсети, блоги, ТМ-каналы, официальные сайты местных органов самоуправления и т.д.;</a:t>
            </a:r>
          </a:p>
          <a:p>
            <a:pPr marL="742950" indent="-742950">
              <a:buAutoNum type="arabicPeriod"/>
            </a:pPr>
            <a:r>
              <a:rPr lang="ru-RU" sz="20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Использование новых моделей для </a:t>
            </a:r>
            <a:r>
              <a:rPr lang="en-US" sz="2000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GeoOSINT</a:t>
            </a:r>
            <a:r>
              <a:rPr lang="en-US" sz="20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</a:t>
            </a:r>
            <a:r>
              <a:rPr lang="ru-RU" sz="20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с нашим </a:t>
            </a:r>
            <a:r>
              <a:rPr lang="ru-RU" sz="2000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ансамблированием</a:t>
            </a:r>
            <a:r>
              <a:rPr lang="en-US" sz="20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;</a:t>
            </a:r>
            <a:r>
              <a:rPr lang="ru-RU" sz="20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</a:t>
            </a:r>
          </a:p>
          <a:p>
            <a:pPr marL="742950" indent="-742950">
              <a:buAutoNum type="arabicPeriod"/>
            </a:pPr>
            <a:r>
              <a:rPr lang="ru-RU" sz="2000" dirty="0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Новые детектируемые ситуации: </a:t>
            </a:r>
          </a:p>
          <a:p>
            <a:r>
              <a:rPr lang="ru-RU" sz="2000" dirty="0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     3.1 определение мест обитания животных и растений, занесенных в Красную книгу (частично реализовано); </a:t>
            </a:r>
          </a:p>
          <a:p>
            <a:r>
              <a:rPr lang="ru-RU" sz="2000" dirty="0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     3.2 отслеживание распространения инвазивных видов (борщевик, клещевина, амурский бычок) (частично реализовано); </a:t>
            </a:r>
          </a:p>
          <a:p>
            <a:r>
              <a:rPr lang="ru-RU" sz="2000" dirty="0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     3.3 несанкционированные скопления мусора; </a:t>
            </a:r>
          </a:p>
          <a:p>
            <a:r>
              <a:rPr lang="ru-RU" sz="2000" dirty="0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     3.4 ямы на дорогах;</a:t>
            </a:r>
          </a:p>
          <a:p>
            <a:r>
              <a:rPr lang="ru-RU" sz="2000" dirty="0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     3.5 санитарные деревья и кустарники (реализовано);</a:t>
            </a:r>
          </a:p>
          <a:p>
            <a:r>
              <a:rPr lang="ru-RU" sz="2000" dirty="0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     3.6 оценка состояния растения: размеры, </a:t>
            </a:r>
            <a:r>
              <a:rPr lang="ru-RU" sz="2000" dirty="0" err="1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озелененность</a:t>
            </a:r>
            <a:r>
              <a:rPr lang="ru-RU" sz="2000" dirty="0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, болезни и вредители;</a:t>
            </a:r>
          </a:p>
          <a:p>
            <a:r>
              <a:rPr lang="ru-RU" sz="2000" dirty="0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     3.7 поиск видов - </a:t>
            </a:r>
            <a:r>
              <a:rPr lang="ru-RU" sz="2000" dirty="0" err="1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полемохоров</a:t>
            </a:r>
            <a:r>
              <a:rPr lang="ru-RU" sz="2000" dirty="0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: растений, проникших на территорию в результате военных действий.  Они были занесены  в Среднюю Россию во время Великой Отечественной Войны;</a:t>
            </a:r>
          </a:p>
          <a:p>
            <a:endParaRPr lang="ru-RU" sz="2400" dirty="0">
              <a:ln w="0"/>
              <a:solidFill>
                <a:srgbClr val="30105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Condensed" panose="020B0502040204020203" pitchFamily="34" charset="0"/>
            </a:endParaRPr>
          </a:p>
          <a:p>
            <a:r>
              <a:rPr lang="ru-RU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018127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2526498" y="802823"/>
            <a:ext cx="6878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Перспективы развития</a:t>
            </a:r>
            <a:endParaRPr lang="ru-RU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5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4948C4-FAB4-4696-AF9E-8D7CA19E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16085"/>
            <a:ext cx="2184998" cy="5462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4CFBD3-A5B4-44C0-8871-F7EDAF555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98" y="144273"/>
            <a:ext cx="1787318" cy="5247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9CE387-FD9E-443E-B0D8-AA84E9E0A2DE}"/>
              </a:ext>
            </a:extLst>
          </p:cNvPr>
          <p:cNvSpPr txBox="1"/>
          <p:nvPr/>
        </p:nvSpPr>
        <p:spPr>
          <a:xfrm>
            <a:off x="8747393" y="1572833"/>
            <a:ext cx="29035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Совместное использование с методами </a:t>
            </a:r>
            <a:r>
              <a:rPr lang="en-US" sz="2400" dirty="0" err="1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GeoGuessr</a:t>
            </a:r>
            <a:r>
              <a:rPr lang="en-US" sz="2400" dirty="0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ru-RU" sz="2400" dirty="0">
                <a:ln w="0"/>
                <a:solidFill>
                  <a:srgbClr val="30105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позволит отслеживать ареалы распространения большинства видов растений и животных</a:t>
            </a:r>
          </a:p>
          <a:p>
            <a:r>
              <a:rPr lang="ru-RU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B3F91-22E5-480A-8DE3-A5F2CA41553F}"/>
              </a:ext>
            </a:extLst>
          </p:cNvPr>
          <p:cNvSpPr txBox="1"/>
          <p:nvPr/>
        </p:nvSpPr>
        <p:spPr>
          <a:xfrm>
            <a:off x="8337334" y="5616561"/>
            <a:ext cx="3723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u="sng" dirty="0">
                <a:solidFill>
                  <a:srgbClr val="00B0F0"/>
                </a:solidFill>
              </a:rPr>
              <a:t>https://habr.com/ru/articles/943550/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CECE8D-61D1-40BF-B02A-8FAA195486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1726153"/>
            <a:ext cx="7428571" cy="4371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CCE602-1663-4553-B505-59B6E2CAC20D}"/>
              </a:ext>
            </a:extLst>
          </p:cNvPr>
          <p:cNvSpPr txBox="1"/>
          <p:nvPr/>
        </p:nvSpPr>
        <p:spPr>
          <a:xfrm>
            <a:off x="1432192" y="6177280"/>
            <a:ext cx="4935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0" i="0" dirty="0">
                <a:solidFill>
                  <a:srgbClr val="909090"/>
                </a:solidFill>
                <a:effectLst/>
                <a:latin typeface="Bahnschrift Light Condensed" panose="020B0502040204020203" pitchFamily="34" charset="0"/>
              </a:rPr>
              <a:t>Первые карты «Атласа британской флоры», показывающие ареалы обитания </a:t>
            </a:r>
          </a:p>
          <a:p>
            <a:pPr algn="ctr"/>
            <a:r>
              <a:rPr lang="ru-RU" sz="1400" b="0" i="0" dirty="0">
                <a:solidFill>
                  <a:srgbClr val="909090"/>
                </a:solidFill>
                <a:effectLst/>
                <a:latin typeface="Bahnschrift Light Condensed" panose="020B0502040204020203" pitchFamily="34" charset="0"/>
              </a:rPr>
              <a:t>растений баранец обыкновенный и </a:t>
            </a:r>
            <a:r>
              <a:rPr lang="ru-RU" sz="1400" b="0" i="0" dirty="0" err="1">
                <a:solidFill>
                  <a:srgbClr val="909090"/>
                </a:solidFill>
                <a:effectLst/>
                <a:latin typeface="Bahnschrift Light Condensed" panose="020B0502040204020203" pitchFamily="34" charset="0"/>
              </a:rPr>
              <a:t>ликоподиелла</a:t>
            </a:r>
            <a:r>
              <a:rPr lang="ru-RU" sz="1400" b="0" i="0" dirty="0">
                <a:solidFill>
                  <a:srgbClr val="909090"/>
                </a:solidFill>
                <a:effectLst/>
                <a:latin typeface="Bahnschrift Light Condensed" panose="020B0502040204020203" pitchFamily="34" charset="0"/>
              </a:rPr>
              <a:t> заливаемая.</a:t>
            </a:r>
            <a:endParaRPr lang="ru-RU" sz="14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368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1321405" y="2604308"/>
            <a:ext cx="103865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8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Спасибо за внимание</a:t>
            </a:r>
            <a:endParaRPr lang="ru-RU" sz="8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5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4948C4-FAB4-4696-AF9E-8D7CA19E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16085"/>
            <a:ext cx="2184998" cy="5462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4CFBD3-A5B4-44C0-8871-F7EDAF555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98" y="144273"/>
            <a:ext cx="1787318" cy="52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956292" y="533774"/>
            <a:ext cx="1038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>
                <a:solidFill>
                  <a:srgbClr val="301053"/>
                </a:solidFill>
                <a:latin typeface="Bahnschrift Condensed" panose="020B0502040204020203" pitchFamily="34" charset="0"/>
              </a:rPr>
              <a:t>Архитектура проекта*</a:t>
            </a:r>
            <a:endParaRPr lang="ru-RU" sz="5400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5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4948C4-FAB4-4696-AF9E-8D7CA19E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16085"/>
            <a:ext cx="2184998" cy="5462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4CFBD3-A5B4-44C0-8871-F7EDAF555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98" y="144273"/>
            <a:ext cx="1787318" cy="52471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29F3D8E-9A5B-413C-88BA-157D82B12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063" y="3659127"/>
            <a:ext cx="2825392" cy="1871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048E99-872B-4FEB-A435-A77671882B2A}"/>
              </a:ext>
            </a:extLst>
          </p:cNvPr>
          <p:cNvSpPr txBox="1"/>
          <p:nvPr/>
        </p:nvSpPr>
        <p:spPr>
          <a:xfrm>
            <a:off x="2727043" y="5530949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Центральный сервер с </a:t>
            </a:r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GPU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, 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файловое хранилище, сервер БД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6832098-D232-48F3-9549-249857F7E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144" y="920100"/>
            <a:ext cx="2104906" cy="21049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997F45-934D-43AA-B0F0-3BE0B3E8C94D}"/>
              </a:ext>
            </a:extLst>
          </p:cNvPr>
          <p:cNvSpPr txBox="1"/>
          <p:nvPr/>
        </p:nvSpPr>
        <p:spPr>
          <a:xfrm>
            <a:off x="203200" y="2694964"/>
            <a:ext cx="2494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Источники данных: 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социальные сети, блоги, 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официальные сайты органов 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местного самоуправления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E81CAEB-982F-466A-AD5D-149836A91419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697793" y="2694964"/>
            <a:ext cx="1460966" cy="96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3FF2D443-1A55-44D9-B1D3-FD4E94C62977}"/>
              </a:ext>
            </a:extLst>
          </p:cNvPr>
          <p:cNvSpPr/>
          <p:nvPr/>
        </p:nvSpPr>
        <p:spPr>
          <a:xfrm>
            <a:off x="4158759" y="1761557"/>
            <a:ext cx="1823400" cy="49901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0</a:t>
            </a:r>
            <a:r>
              <a:rPr lang="ru-RU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7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00_Detect_Objects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F674A215-F25C-43A8-B322-57B778C895A9}"/>
              </a:ext>
            </a:extLst>
          </p:cNvPr>
          <p:cNvSpPr/>
          <p:nvPr/>
        </p:nvSpPr>
        <p:spPr>
          <a:xfrm>
            <a:off x="7921228" y="1761456"/>
            <a:ext cx="1767153" cy="49901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0900_SanitarkaRu</a:t>
            </a:r>
            <a:r>
              <a:rPr lang="ru-RU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-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Gemma3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71E99FAA-152B-469B-BFDF-E2F494999B3A}"/>
              </a:ext>
            </a:extLst>
          </p:cNvPr>
          <p:cNvSpPr/>
          <p:nvPr/>
        </p:nvSpPr>
        <p:spPr>
          <a:xfrm>
            <a:off x="6144179" y="1761556"/>
            <a:ext cx="1579580" cy="49901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0800_BioCLIP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75E67AD1-EB1F-488E-924E-380E61FD7ABF}"/>
              </a:ext>
            </a:extLst>
          </p:cNvPr>
          <p:cNvCxnSpPr>
            <a:cxnSpLocks/>
            <a:stCxn id="29" idx="2"/>
            <a:endCxn id="4" idx="0"/>
          </p:cNvCxnSpPr>
          <p:nvPr/>
        </p:nvCxnSpPr>
        <p:spPr>
          <a:xfrm flipH="1">
            <a:off x="4158759" y="2260570"/>
            <a:ext cx="911700" cy="139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AD53D348-1CFB-47C3-8C5D-9B8BB4735E34}"/>
              </a:ext>
            </a:extLst>
          </p:cNvPr>
          <p:cNvCxnSpPr>
            <a:cxnSpLocks/>
            <a:stCxn id="31" idx="2"/>
            <a:endCxn id="4" idx="0"/>
          </p:cNvCxnSpPr>
          <p:nvPr/>
        </p:nvCxnSpPr>
        <p:spPr>
          <a:xfrm flipH="1">
            <a:off x="4158759" y="2260569"/>
            <a:ext cx="2775210" cy="139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1A04A3C0-579B-4039-9B59-21D6DB075144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 flipH="1">
            <a:off x="4158759" y="2260469"/>
            <a:ext cx="4646046" cy="139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C530F194-C365-403A-A4F1-7340994767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124" y="4269678"/>
            <a:ext cx="2632989" cy="1744355"/>
          </a:xfrm>
          <a:prstGeom prst="rect">
            <a:avLst/>
          </a:prstGeom>
        </p:spPr>
      </p:pic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D4A88B64-A90C-4C39-986A-7F660A2BF3A8}"/>
              </a:ext>
            </a:extLst>
          </p:cNvPr>
          <p:cNvCxnSpPr>
            <a:cxnSpLocks/>
            <a:stCxn id="7" idx="3"/>
            <a:endCxn id="65" idx="1"/>
          </p:cNvCxnSpPr>
          <p:nvPr/>
        </p:nvCxnSpPr>
        <p:spPr>
          <a:xfrm flipV="1">
            <a:off x="8753789" y="5141856"/>
            <a:ext cx="363335" cy="358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A4D5D0-2EE7-4EE9-B9E6-37C2B2096DA3}"/>
              </a:ext>
            </a:extLst>
          </p:cNvPr>
          <p:cNvSpPr txBox="1"/>
          <p:nvPr/>
        </p:nvSpPr>
        <p:spPr>
          <a:xfrm>
            <a:off x="6096000" y="5997254"/>
            <a:ext cx="5654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Демонстрационный веб-интерфейс</a:t>
            </a:r>
          </a:p>
          <a:p>
            <a:pPr algn="ctr"/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http://213.155.192.79:3005/show_pipeline?preview_id=3&amp;show_status=all</a:t>
            </a:r>
            <a:endParaRPr lang="ru-RU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8688AF-8B7E-493D-8E2C-E7DA79148E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690" y="5002850"/>
            <a:ext cx="1493099" cy="994404"/>
          </a:xfrm>
          <a:prstGeom prst="rect">
            <a:avLst/>
          </a:prstGeom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DAE5F71F-4308-4C14-A86B-1E118D4B6E3F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571455" y="4595038"/>
            <a:ext cx="1689235" cy="90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8C5C7239-EE64-46ED-AE59-4457D6531147}"/>
              </a:ext>
            </a:extLst>
          </p:cNvPr>
          <p:cNvSpPr/>
          <p:nvPr/>
        </p:nvSpPr>
        <p:spPr>
          <a:xfrm>
            <a:off x="7921227" y="2509285"/>
            <a:ext cx="1767153" cy="49901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0910_SanitarkaEn</a:t>
            </a:r>
            <a:r>
              <a:rPr lang="ru-RU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-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Gemma3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C81399F9-FE11-44FC-A639-B8F09777BCB4}"/>
              </a:ext>
            </a:extLst>
          </p:cNvPr>
          <p:cNvSpPr/>
          <p:nvPr/>
        </p:nvSpPr>
        <p:spPr>
          <a:xfrm>
            <a:off x="7804887" y="3301843"/>
            <a:ext cx="1897804" cy="49901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0920_m2m translate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en</a:t>
            </a: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 </a:t>
            </a:r>
            <a:r>
              <a:rPr lang="en-US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ru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5A72EA0-C1B8-426A-89A1-10015CDF2261}"/>
              </a:ext>
            </a:extLst>
          </p:cNvPr>
          <p:cNvCxnSpPr>
            <a:stCxn id="24" idx="2"/>
            <a:endCxn id="4" idx="0"/>
          </p:cNvCxnSpPr>
          <p:nvPr/>
        </p:nvCxnSpPr>
        <p:spPr>
          <a:xfrm flipH="1">
            <a:off x="4158759" y="3008298"/>
            <a:ext cx="4646045" cy="650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E5F11D2-F5E2-4518-A5FA-6FAD285800DA}"/>
              </a:ext>
            </a:extLst>
          </p:cNvPr>
          <p:cNvCxnSpPr>
            <a:stCxn id="27" idx="0"/>
            <a:endCxn id="24" idx="2"/>
          </p:cNvCxnSpPr>
          <p:nvPr/>
        </p:nvCxnSpPr>
        <p:spPr>
          <a:xfrm flipV="1">
            <a:off x="8753789" y="3008298"/>
            <a:ext cx="51015" cy="29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авая фигурная скобка 32">
            <a:extLst>
              <a:ext uri="{FF2B5EF4-FFF2-40B4-BE49-F238E27FC236}">
                <a16:creationId xmlns:a16="http://schemas.microsoft.com/office/drawing/2014/main" id="{BBE736B2-1E7E-4EF4-BE21-AC706379A22A}"/>
              </a:ext>
            </a:extLst>
          </p:cNvPr>
          <p:cNvSpPr/>
          <p:nvPr/>
        </p:nvSpPr>
        <p:spPr>
          <a:xfrm>
            <a:off x="9707555" y="1721213"/>
            <a:ext cx="428373" cy="1337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6026CC5B-A6C7-4AB9-853D-5D2D9A9944B8}"/>
              </a:ext>
            </a:extLst>
          </p:cNvPr>
          <p:cNvSpPr/>
          <p:nvPr/>
        </p:nvSpPr>
        <p:spPr>
          <a:xfrm>
            <a:off x="10053366" y="2140495"/>
            <a:ext cx="1767153" cy="49901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0950_Sanitarka Mnet v3</a:t>
            </a:r>
            <a:endParaRPr lang="ru-RU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758B8E-B5D9-4F03-A895-AD30C309DE1B}"/>
              </a:ext>
            </a:extLst>
          </p:cNvPr>
          <p:cNvSpPr txBox="1"/>
          <p:nvPr/>
        </p:nvSpPr>
        <p:spPr>
          <a:xfrm>
            <a:off x="-234379" y="6305031"/>
            <a:ext cx="5245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*Все используемые модели локальные. ОС «Альт Образование»</a:t>
            </a:r>
          </a:p>
        </p:txBody>
      </p:sp>
    </p:spTree>
    <p:extLst>
      <p:ext uri="{BB962C8B-B14F-4D97-AF65-F5344CB8AC3E}">
        <p14:creationId xmlns:p14="http://schemas.microsoft.com/office/powerpoint/2010/main" val="373380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902746" y="687375"/>
            <a:ext cx="1038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Модуль </a:t>
            </a:r>
            <a:r>
              <a:rPr lang="en-US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0700_Detect_Objects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5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4948C4-FAB4-4696-AF9E-8D7CA19E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16085"/>
            <a:ext cx="2184998" cy="5462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4CFBD3-A5B4-44C0-8871-F7EDAF555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98" y="144273"/>
            <a:ext cx="1787318" cy="52471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3B6298-E43F-4938-9AD4-DD2B4B26BD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28" y="1589277"/>
            <a:ext cx="7103355" cy="48010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E55395-6C3D-482F-88E0-4092F8AA54DF}"/>
              </a:ext>
            </a:extLst>
          </p:cNvPr>
          <p:cNvSpPr txBox="1"/>
          <p:nvPr/>
        </p:nvSpPr>
        <p:spPr>
          <a:xfrm>
            <a:off x="8156150" y="1617359"/>
            <a:ext cx="37208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Детектирование требуемых объектов: 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деревьев, травы, кустарников, 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животных, насекомых, птиц. 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Модель: IDEA-Research/grounding-dino-base 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Промт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</a:t>
            </a:r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v1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: </a:t>
            </a:r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tree . bush . grass . plant . </a:t>
            </a:r>
          </a:p>
          <a:p>
            <a:pPr algn="ctr"/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animal . bird . insect</a:t>
            </a:r>
            <a:endParaRPr lang="ru-RU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50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902746" y="687375"/>
            <a:ext cx="1038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Модуль </a:t>
            </a:r>
            <a:r>
              <a:rPr lang="en-US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0800_BioCLIP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5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4948C4-FAB4-4696-AF9E-8D7CA19E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16085"/>
            <a:ext cx="2184998" cy="5462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4CFBD3-A5B4-44C0-8871-F7EDAF555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98" y="144273"/>
            <a:ext cx="1787318" cy="524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027F9D-207C-40E6-8A46-D05C8BA152A5}"/>
              </a:ext>
            </a:extLst>
          </p:cNvPr>
          <p:cNvSpPr txBox="1"/>
          <p:nvPr/>
        </p:nvSpPr>
        <p:spPr>
          <a:xfrm>
            <a:off x="8961120" y="2135968"/>
            <a:ext cx="24805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Классификация найденных</a:t>
            </a:r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на предыдущем этапе объектов: 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деревьев, травы, кустарников, животных, насекомых, птиц.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Модель: </a:t>
            </a:r>
            <a:r>
              <a:rPr lang="en-US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BioCLIP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/</a:t>
            </a:r>
            <a:r>
              <a:rPr lang="en-US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TreeOfLifeClassifier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D5D1A8-917E-45A2-8C19-4E0190C142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74" y="1570549"/>
            <a:ext cx="7993931" cy="514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5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902746" y="687375"/>
            <a:ext cx="1038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Модуль </a:t>
            </a:r>
            <a:r>
              <a:rPr lang="en-US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0900_SanitarkaRu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5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4948C4-FAB4-4696-AF9E-8D7CA19E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16085"/>
            <a:ext cx="2184998" cy="5462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4CFBD3-A5B4-44C0-8871-F7EDAF555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98" y="144273"/>
            <a:ext cx="1787318" cy="524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027F9D-207C-40E6-8A46-D05C8BA152A5}"/>
              </a:ext>
            </a:extLst>
          </p:cNvPr>
          <p:cNvSpPr txBox="1"/>
          <p:nvPr/>
        </p:nvSpPr>
        <p:spPr>
          <a:xfrm>
            <a:off x="7172955" y="1619601"/>
            <a:ext cx="427713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Используем </a:t>
            </a:r>
            <a:r>
              <a:rPr lang="ru-RU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Gemma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3 для определения наличия 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и описания вида санитарного повреждения дерева. 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Запрос на русском языке.</a:t>
            </a:r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</a:t>
            </a:r>
          </a:p>
          <a:p>
            <a:pPr algn="ctr"/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Модель </a:t>
            </a:r>
            <a:r>
              <a:rPr lang="ru-RU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unsloth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/gemma-3n-E4B-it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Используем два запроса: 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1. для определения класса повреждений (на рис.1)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2. Для генерации подробного описания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F928C56-7E98-4BA1-A3D2-3E627A4E5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8" y="1651275"/>
            <a:ext cx="6971901" cy="430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4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902746" y="687375"/>
            <a:ext cx="1038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Модуль </a:t>
            </a:r>
            <a:r>
              <a:rPr lang="en-US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0900_SanitarkaRu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5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4948C4-FAB4-4696-AF9E-8D7CA19E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16085"/>
            <a:ext cx="2184998" cy="5462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4CFBD3-A5B4-44C0-8871-F7EDAF555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98" y="144273"/>
            <a:ext cx="1787318" cy="52471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D1B5F0-D952-4077-B683-85116CB8EE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38" y="1610705"/>
            <a:ext cx="6925262" cy="49856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1E7F37-6CA0-452F-A48C-2E1B759896C5}"/>
              </a:ext>
            </a:extLst>
          </p:cNvPr>
          <p:cNvSpPr txBox="1"/>
          <p:nvPr/>
        </p:nvSpPr>
        <p:spPr>
          <a:xfrm>
            <a:off x="8757686" y="1619601"/>
            <a:ext cx="2692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Выводим определенный санитарный класс в </a:t>
            </a:r>
            <a:r>
              <a:rPr lang="ru-RU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админке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с возможностью ручного подтверждения типа вероятного санитарного повреждения из предложенных нейронной </a:t>
            </a:r>
            <a:r>
              <a:rPr lang="ru-RU">
                <a:solidFill>
                  <a:srgbClr val="301053"/>
                </a:solidFill>
                <a:latin typeface="Bahnschrift Condensed" panose="020B0502040204020203" pitchFamily="34" charset="0"/>
              </a:rPr>
              <a:t>сетью вариантов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11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902746" y="687375"/>
            <a:ext cx="1038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Модуль </a:t>
            </a:r>
            <a:r>
              <a:rPr lang="en-US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0910_SanitarkaEn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5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4948C4-FAB4-4696-AF9E-8D7CA19E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16085"/>
            <a:ext cx="2184998" cy="5462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4CFBD3-A5B4-44C0-8871-F7EDAF555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98" y="144273"/>
            <a:ext cx="1787318" cy="524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027F9D-207C-40E6-8A46-D05C8BA152A5}"/>
              </a:ext>
            </a:extLst>
          </p:cNvPr>
          <p:cNvSpPr txBox="1"/>
          <p:nvPr/>
        </p:nvSpPr>
        <p:spPr>
          <a:xfrm>
            <a:off x="7172956" y="1619601"/>
            <a:ext cx="42771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Используем </a:t>
            </a:r>
            <a:r>
              <a:rPr lang="ru-RU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Gemma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3 для определения наличия 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и описания вида санитарного повреждения дерева. 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Запрос на английском языке.</a:t>
            </a:r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 </a:t>
            </a:r>
            <a:endParaRPr lang="ru-RU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Для перевода используется 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модель </a:t>
            </a:r>
            <a:r>
              <a:rPr lang="nb-NO" dirty="0">
                <a:solidFill>
                  <a:srgbClr val="301053"/>
                </a:solidFill>
                <a:latin typeface="Bahnschrift Condensed" panose="020B0502040204020203" pitchFamily="34" charset="0"/>
              </a:rPr>
              <a:t>m2m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_</a:t>
            </a:r>
            <a:r>
              <a:rPr lang="nb-NO" dirty="0">
                <a:solidFill>
                  <a:srgbClr val="301053"/>
                </a:solidFill>
                <a:latin typeface="Bahnschrift Condensed" panose="020B0502040204020203" pitchFamily="34" charset="0"/>
              </a:rPr>
              <a:t>translate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_</a:t>
            </a:r>
            <a:r>
              <a:rPr lang="nb-NO" dirty="0">
                <a:solidFill>
                  <a:srgbClr val="301053"/>
                </a:solidFill>
                <a:latin typeface="Bahnschrift Condensed" panose="020B0502040204020203" pitchFamily="34" charset="0"/>
              </a:rPr>
              <a:t>en_ru</a:t>
            </a:r>
          </a:p>
          <a:p>
            <a:pPr algn="ctr"/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Модель </a:t>
            </a:r>
            <a:r>
              <a:rPr lang="ru-RU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unsloth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/gemma-3n-E4B-it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Используем два запроса: 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1. для определения класса повреждений (на рис.1)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2. Для генерации подробного описания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FD22DC-CF86-4F41-9E63-DD63AFD99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21" y="1617359"/>
            <a:ext cx="6863336" cy="410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87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902746" y="687375"/>
            <a:ext cx="10386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Модуль </a:t>
            </a:r>
            <a:r>
              <a:rPr lang="en-US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09</a:t>
            </a:r>
            <a:r>
              <a:rPr lang="ru-RU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6</a:t>
            </a:r>
            <a:r>
              <a:rPr lang="en-US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0_Sanitarka</a:t>
            </a:r>
            <a:r>
              <a:rPr lang="ru-RU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</a:t>
            </a:r>
            <a:r>
              <a:rPr lang="en-US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Rag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5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4948C4-FAB4-4696-AF9E-8D7CA19E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16085"/>
            <a:ext cx="2184998" cy="5462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4CFBD3-A5B4-44C0-8871-F7EDAF555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98" y="144273"/>
            <a:ext cx="1787318" cy="524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027F9D-207C-40E6-8A46-D05C8BA152A5}"/>
              </a:ext>
            </a:extLst>
          </p:cNvPr>
          <p:cNvSpPr txBox="1"/>
          <p:nvPr/>
        </p:nvSpPr>
        <p:spPr>
          <a:xfrm>
            <a:off x="7172956" y="1619601"/>
            <a:ext cx="42771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Используем </a:t>
            </a:r>
            <a:r>
              <a:rPr lang="ru-RU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Gemma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3 для определения наличия 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и описания вида санитарного повреждения дерева. 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Запрос на английском языке.</a:t>
            </a:r>
            <a:r>
              <a:rPr lang="en-US" dirty="0">
                <a:solidFill>
                  <a:srgbClr val="301053"/>
                </a:solidFill>
                <a:latin typeface="Bahnschrift Condensed" panose="020B0502040204020203" pitchFamily="34" charset="0"/>
              </a:rPr>
              <a:t>  </a:t>
            </a:r>
            <a:endParaRPr lang="ru-RU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Для перевода используется 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модель </a:t>
            </a:r>
            <a:r>
              <a:rPr lang="nb-NO" dirty="0">
                <a:solidFill>
                  <a:srgbClr val="301053"/>
                </a:solidFill>
                <a:latin typeface="Bahnschrift Condensed" panose="020B0502040204020203" pitchFamily="34" charset="0"/>
              </a:rPr>
              <a:t>m2m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_</a:t>
            </a:r>
            <a:r>
              <a:rPr lang="nb-NO" dirty="0">
                <a:solidFill>
                  <a:srgbClr val="301053"/>
                </a:solidFill>
                <a:latin typeface="Bahnschrift Condensed" panose="020B0502040204020203" pitchFamily="34" charset="0"/>
              </a:rPr>
              <a:t>translate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_</a:t>
            </a:r>
            <a:r>
              <a:rPr lang="nb-NO" dirty="0">
                <a:solidFill>
                  <a:srgbClr val="301053"/>
                </a:solidFill>
                <a:latin typeface="Bahnschrift Condensed" panose="020B0502040204020203" pitchFamily="34" charset="0"/>
              </a:rPr>
              <a:t>en_ru</a:t>
            </a:r>
          </a:p>
          <a:p>
            <a:pPr algn="ctr"/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Модель </a:t>
            </a:r>
            <a:r>
              <a:rPr lang="ru-RU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unsloth</a:t>
            </a:r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/gemma-3n-E4B-it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Используем два запроса: 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1. для определения класса повреждений (на рис.1)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2. Для генерации подробного описания</a:t>
            </a:r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3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565CD5C-79CA-4793-9B35-B0325A73BC47}"/>
              </a:ext>
            </a:extLst>
          </p:cNvPr>
          <p:cNvCxnSpPr>
            <a:cxnSpLocks/>
          </p:cNvCxnSpPr>
          <p:nvPr/>
        </p:nvCxnSpPr>
        <p:spPr>
          <a:xfrm>
            <a:off x="203200" y="680720"/>
            <a:ext cx="117856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7C4DD5-476F-41DE-94C0-2884D39F68F7}"/>
              </a:ext>
            </a:extLst>
          </p:cNvPr>
          <p:cNvSpPr txBox="1"/>
          <p:nvPr/>
        </p:nvSpPr>
        <p:spPr>
          <a:xfrm>
            <a:off x="902746" y="687375"/>
            <a:ext cx="103865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Модуль </a:t>
            </a:r>
            <a:r>
              <a:rPr lang="en-US" sz="5400" dirty="0">
                <a:solidFill>
                  <a:srgbClr val="301053"/>
                </a:solidFill>
                <a:latin typeface="Bahnschrift Condensed" panose="020B0502040204020203" pitchFamily="34" charset="0"/>
              </a:rPr>
              <a:t>0950_Sanitarka Mnet v3</a:t>
            </a:r>
          </a:p>
          <a:p>
            <a:pPr algn="ctr"/>
            <a:endParaRPr lang="en-US" sz="5400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C1F4E-3769-4C31-B7D2-A9DFB7865CC5}"/>
              </a:ext>
            </a:extLst>
          </p:cNvPr>
          <p:cNvSpPr txBox="1"/>
          <p:nvPr/>
        </p:nvSpPr>
        <p:spPr>
          <a:xfrm>
            <a:off x="10530840" y="241179"/>
            <a:ext cx="269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2.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10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.202</a:t>
            </a:r>
            <a:r>
              <a:rPr lang="en-US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5</a:t>
            </a:r>
            <a:r>
              <a:rPr lang="ru-RU" sz="2400" dirty="0">
                <a:solidFill>
                  <a:srgbClr val="002060"/>
                </a:solidFill>
                <a:latin typeface="Bahnschrift Condensed" panose="020B0502040204020203" pitchFamily="34" charset="0"/>
              </a:rPr>
              <a:t>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4948C4-FAB4-4696-AF9E-8D7CA19E7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16085"/>
            <a:ext cx="2184998" cy="5462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4CFBD3-A5B4-44C0-8871-F7EDAF555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498" y="144273"/>
            <a:ext cx="1787318" cy="5247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027F9D-207C-40E6-8A46-D05C8BA152A5}"/>
              </a:ext>
            </a:extLst>
          </p:cNvPr>
          <p:cNvSpPr txBox="1"/>
          <p:nvPr/>
        </p:nvSpPr>
        <p:spPr>
          <a:xfrm>
            <a:off x="7768255" y="1830977"/>
            <a:ext cx="328487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Найденные предыдущими моделями 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классы повреждений используем 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для генерации классического </a:t>
            </a:r>
            <a:r>
              <a:rPr lang="ru-RU" dirty="0" err="1">
                <a:solidFill>
                  <a:srgbClr val="301053"/>
                </a:solidFill>
                <a:latin typeface="Bahnschrift Condensed" panose="020B0502040204020203" pitchFamily="34" charset="0"/>
              </a:rPr>
              <a:t>датасета</a:t>
            </a:r>
            <a:endParaRPr lang="ru-RU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endParaRPr lang="ru-RU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Причем, если классы не совпадают,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то мы полагаем, </a:t>
            </a:r>
          </a:p>
          <a:p>
            <a:pPr algn="ctr"/>
            <a:r>
              <a:rPr lang="ru-RU" dirty="0">
                <a:solidFill>
                  <a:srgbClr val="301053"/>
                </a:solidFill>
                <a:latin typeface="Bahnschrift Condensed" panose="020B0502040204020203" pitchFamily="34" charset="0"/>
              </a:rPr>
              <a:t>что необходима ручная верификация.</a:t>
            </a:r>
          </a:p>
          <a:p>
            <a:pPr algn="ctr"/>
            <a:endParaRPr lang="ru-RU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  <a:p>
            <a:pPr algn="ctr"/>
            <a:endParaRPr lang="en-US" dirty="0">
              <a:solidFill>
                <a:srgbClr val="301053"/>
              </a:solidFill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285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702</Words>
  <Application>Microsoft Office PowerPoint</Application>
  <PresentationFormat>Широкоэкранный</PresentationFormat>
  <Paragraphs>117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Bahnschrift Condensed</vt:lpstr>
      <vt:lpstr>Bahnschrift Light Condensed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Elizabeth Belchenko</dc:creator>
  <cp:lastModifiedBy>User</cp:lastModifiedBy>
  <cp:revision>37</cp:revision>
  <dcterms:created xsi:type="dcterms:W3CDTF">2022-01-21T21:41:39Z</dcterms:created>
  <dcterms:modified xsi:type="dcterms:W3CDTF">2025-10-01T09:17:09Z</dcterms:modified>
</cp:coreProperties>
</file>