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6" r:id="rId3"/>
    <p:sldId id="26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5" r:id="rId15"/>
    <p:sldId id="273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1E6"/>
    <a:srgbClr val="46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68" autoAdjust="0"/>
  </p:normalViewPr>
  <p:slideViewPr>
    <p:cSldViewPr snapToGrid="0">
      <p:cViewPr varScale="1">
        <p:scale>
          <a:sx n="110" d="100"/>
          <a:sy n="110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C52B3-9220-4C77-BE96-2D170CA04FB6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BA04-BE0B-4A54-AE45-681EF54EF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6BA04-BE0B-4A54-AE45-681EF54EFF8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86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37D3A-D924-4E6E-8945-2CC0A9CD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AF87A8-9F06-43F3-B2F8-FCB1BE6C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F21FD-1C30-4204-97AA-D1402BD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A1EF4-1860-49BF-A198-C155C82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311B5-5773-4592-906F-064A9316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7172-BB9E-436E-9EB0-6D4F0094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D7265-DE6D-491B-BD09-4CA0E012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6E4498-DF39-431F-BC19-B8722EA4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80387-C742-4CCF-928F-CE1DD1F6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7693E-C2FD-48FD-954F-FD3464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CCF695-4F6B-4B29-A64F-52844F8C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2499C-52F8-4F3C-A4E7-FE7B2BB1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9806D-FC4B-4F71-BB35-AB33F0D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B2457-4D3C-4EC9-98B8-C825D44F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85709-99E6-4F8A-B4DF-630F5AD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7AA45-E057-4BF5-A0C0-D7A1825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1172B-A365-421F-BF5E-8725BCAF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629AC-B75C-4297-8D94-2F684FA5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513D2-EC2E-4D71-8D90-95EEBCB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4F58B-82E8-4EDF-98A9-BA238EE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36C3C-2CE1-43BE-A85B-60B08E97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87FCA-35FC-4001-A5F3-D6A90D51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EE442-9617-49E3-9EA8-3DDC101E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1B94B-1248-4739-9ADA-96031946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F927D-DFB1-4FF6-8E62-28B9166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74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BBE52-F0A3-464D-A9D1-28C0E64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06E58-15E1-4E3A-918E-AD5C114E8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761548-64D7-4B14-B7E6-7670C95B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81AC2-366B-4EF3-9DD9-5C799FB9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8767D-43A7-410C-BA75-6CFADEE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2C168-8A9F-40AC-A86D-08DCCD9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DF91D-D336-48AC-8180-1E516647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8F8AE-6072-4785-8766-8617258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6DD00E-7E66-48E7-A390-365392E8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C9F5F-5400-4ED6-A922-3BF7534B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AEC6C7-B35D-4CD9-9527-A453E4585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E96A6-388D-4897-AB00-A228E69B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8AFE7D-8871-4759-AD58-69E3259C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7847E3-D46C-4FA3-9510-C4BF32CF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BA59-DE60-48ED-BAFA-50DEA8BF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470F96-DCF9-41F5-9710-EDD1B7EF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4906E6-508A-4CD6-BDA3-BB23242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9D59A-CBAA-4503-845D-230017F9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4466BB-7D58-44E1-A3E2-15DF8566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2C860C-3891-4650-8ACF-94F3E0E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6F0B0-B2D3-48C1-83FF-B7F72C4E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B9139-708B-4EEB-8D34-533BC519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B5239-A70B-4992-9722-8B400039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3C51FA-02A5-4012-B8E2-ED6845B8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8793DB-AD87-4A67-8D4B-710F2345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77042-881F-4625-8F80-7964A52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53447A-1F56-4327-B9EC-7078688F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52215-A8DC-47FE-9D25-C49EA0B5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C53367-D330-45C4-992A-8B3B66308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06D693-008D-4ABE-89B7-6BA11355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A073D-1BC1-431E-85D6-8047CE6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9D542-E378-45A8-A72A-C8D3CAC1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3D4FF-3698-4512-BD22-39B24B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03F6D-FCD6-47F6-A76C-520FFAF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C866D4-8EED-4D0D-ACA9-5081AB8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A5F5F-EE5E-48CF-A836-705D06884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4945-64A3-4A09-9BE0-1A9E8FA2C7DC}" type="datetimeFigureOut">
              <a:rPr lang="ru-RU" smtClean="0"/>
              <a:t>сб 10.04.21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F5864-BB71-4322-8747-71BBE833A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303B9-0899-4322-ACE7-4975DB075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DD93-4F6F-4375-BA2D-7F0D867E5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-QC54QOCy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61434F37-7CD9-4B50-AC0E-9D67E7C0D5BB}"/>
              </a:ext>
            </a:extLst>
          </p:cNvPr>
          <p:cNvSpPr/>
          <p:nvPr/>
        </p:nvSpPr>
        <p:spPr>
          <a:xfrm>
            <a:off x="5937634" y="4544014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F64BFAF-8CD8-4EF5-98A4-765295815324}"/>
              </a:ext>
            </a:extLst>
          </p:cNvPr>
          <p:cNvSpPr/>
          <p:nvPr/>
        </p:nvSpPr>
        <p:spPr>
          <a:xfrm>
            <a:off x="5839096" y="4027552"/>
            <a:ext cx="1094000" cy="343367"/>
          </a:xfrm>
          <a:prstGeom prst="roundRect">
            <a:avLst/>
          </a:prstGeom>
          <a:solidFill>
            <a:srgbClr val="5CE1E6">
              <a:alpha val="59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СОН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98F7DFC-395A-4BF6-8CED-542082D41085}"/>
              </a:ext>
            </a:extLst>
          </p:cNvPr>
          <p:cNvSpPr/>
          <p:nvPr/>
        </p:nvSpPr>
        <p:spPr>
          <a:xfrm>
            <a:off x="7525863" y="4544014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DCEDF79-7397-4A42-B671-C4DB39505917}"/>
              </a:ext>
            </a:extLst>
          </p:cNvPr>
          <p:cNvSpPr/>
          <p:nvPr/>
        </p:nvSpPr>
        <p:spPr>
          <a:xfrm>
            <a:off x="9114092" y="4530088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2F51C38-8701-474F-8D7C-B7AEDB399EB8}"/>
              </a:ext>
            </a:extLst>
          </p:cNvPr>
          <p:cNvSpPr/>
          <p:nvPr/>
        </p:nvSpPr>
        <p:spPr>
          <a:xfrm>
            <a:off x="10638524" y="4548011"/>
            <a:ext cx="1033670" cy="1053547"/>
          </a:xfrm>
          <a:prstGeom prst="ellipse">
            <a:avLst/>
          </a:prstGeom>
          <a:gradFill>
            <a:gsLst>
              <a:gs pos="31000">
                <a:srgbClr val="46DCEC">
                  <a:alpha val="40000"/>
                </a:srgb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30BE20-975F-425E-A03F-E7B5D88E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391" y="4780040"/>
            <a:ext cx="609071" cy="60907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3738E36-8125-498B-A128-CD0214BC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46" y="4682007"/>
            <a:ext cx="705208" cy="70520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917E3BA-19AD-474F-A907-F8BC2E199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85" y="4685711"/>
            <a:ext cx="696314" cy="696314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AE943348-C47A-4A50-AA5C-DD3476AA18B5}"/>
              </a:ext>
            </a:extLst>
          </p:cNvPr>
          <p:cNvSpPr/>
          <p:nvPr/>
        </p:nvSpPr>
        <p:spPr>
          <a:xfrm>
            <a:off x="6624326" y="798981"/>
            <a:ext cx="4432300" cy="2171147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Рекомендательная система для студентов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984CD7B-FA02-4E79-A6BA-ED4DB9E387F2}"/>
              </a:ext>
            </a:extLst>
          </p:cNvPr>
          <p:cNvSpPr/>
          <p:nvPr/>
        </p:nvSpPr>
        <p:spPr>
          <a:xfrm>
            <a:off x="7506003" y="4005578"/>
            <a:ext cx="1053530" cy="361828"/>
          </a:xfrm>
          <a:prstGeom prst="roundRect">
            <a:avLst/>
          </a:prstGeom>
          <a:solidFill>
            <a:srgbClr val="46DCEC">
              <a:alpha val="57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ПИТАНИЕ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0AA4BB7-A1A9-4562-B579-C47072D0BE14}"/>
              </a:ext>
            </a:extLst>
          </p:cNvPr>
          <p:cNvSpPr/>
          <p:nvPr/>
        </p:nvSpPr>
        <p:spPr>
          <a:xfrm>
            <a:off x="9067819" y="3991367"/>
            <a:ext cx="1126216" cy="361828"/>
          </a:xfrm>
          <a:prstGeom prst="roundRect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ЧТЕНИЕ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E79C952-2532-4CF3-9322-1D953FAF1515}"/>
              </a:ext>
            </a:extLst>
          </p:cNvPr>
          <p:cNvSpPr/>
          <p:nvPr/>
        </p:nvSpPr>
        <p:spPr>
          <a:xfrm>
            <a:off x="10638524" y="4005576"/>
            <a:ext cx="1033670" cy="347619"/>
          </a:xfrm>
          <a:prstGeom prst="roundRect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7EDD3BF-49C8-4678-8A94-47CBD342AB53}"/>
              </a:ext>
            </a:extLst>
          </p:cNvPr>
          <p:cNvSpPr/>
          <p:nvPr/>
        </p:nvSpPr>
        <p:spPr>
          <a:xfrm>
            <a:off x="439346" y="-18854"/>
            <a:ext cx="4612299" cy="685660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 descr="Смартфон">
            <a:extLst>
              <a:ext uri="{FF2B5EF4-FFF2-40B4-BE49-F238E27FC236}">
                <a16:creationId xmlns:a16="http://schemas.microsoft.com/office/drawing/2014/main" id="{73AE43E3-8374-4547-8D40-F0E9B3819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955" y="1884555"/>
            <a:ext cx="4136933" cy="4253418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77B7E0ED-6669-4ED5-8265-F05370F08508}"/>
              </a:ext>
            </a:extLst>
          </p:cNvPr>
          <p:cNvSpPr/>
          <p:nvPr/>
        </p:nvSpPr>
        <p:spPr>
          <a:xfrm>
            <a:off x="1089414" y="380150"/>
            <a:ext cx="3198013" cy="11242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  <a:cs typeface="Dubai" panose="020B0503030403030204" pitchFamily="34" charset="-78"/>
              </a:rPr>
              <a:t>Приложение</a:t>
            </a:r>
          </a:p>
        </p:txBody>
      </p:sp>
      <p:pic>
        <p:nvPicPr>
          <p:cNvPr id="36" name="Рисунок 35" descr="Наушники">
            <a:extLst>
              <a:ext uri="{FF2B5EF4-FFF2-40B4-BE49-F238E27FC236}">
                <a16:creationId xmlns:a16="http://schemas.microsoft.com/office/drawing/2014/main" id="{63B20A11-8FB9-4C2D-A30E-7A509B850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1804" y="4570313"/>
            <a:ext cx="927109" cy="9271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E1811B-7897-4F4F-99FF-7B3CA194597D}"/>
              </a:ext>
            </a:extLst>
          </p:cNvPr>
          <p:cNvSpPr/>
          <p:nvPr/>
        </p:nvSpPr>
        <p:spPr>
          <a:xfrm>
            <a:off x="1915161" y="2593340"/>
            <a:ext cx="1553904" cy="283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F5C604-E677-4A48-AB37-2D0B11DFF1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1" y="3128103"/>
            <a:ext cx="1553904" cy="15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C3A72A5-B442-4120-B89A-73258CDD1583}"/>
              </a:ext>
            </a:extLst>
          </p:cNvPr>
          <p:cNvSpPr/>
          <p:nvPr/>
        </p:nvSpPr>
        <p:spPr>
          <a:xfrm>
            <a:off x="-2266120" y="-427383"/>
            <a:ext cx="7560366" cy="7712765"/>
          </a:xfrm>
          <a:prstGeom prst="ellipse">
            <a:avLst/>
          </a:prstGeom>
          <a:solidFill>
            <a:srgbClr val="5CE1E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 descr="Наушники">
            <a:extLst>
              <a:ext uri="{FF2B5EF4-FFF2-40B4-BE49-F238E27FC236}">
                <a16:creationId xmlns:a16="http://schemas.microsoft.com/office/drawing/2014/main" id="{F474C767-E7E9-4D97-81FF-72C3A2AF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056" y="1819374"/>
            <a:ext cx="2269340" cy="226934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3D2B8F1-CF75-4783-BAFD-EE0733086783}"/>
              </a:ext>
            </a:extLst>
          </p:cNvPr>
          <p:cNvSpPr/>
          <p:nvPr/>
        </p:nvSpPr>
        <p:spPr>
          <a:xfrm>
            <a:off x="1724627" y="1616765"/>
            <a:ext cx="2860583" cy="27468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9E3142A-F007-4D6F-9489-F72EFBA76ADA}"/>
              </a:ext>
            </a:extLst>
          </p:cNvPr>
          <p:cNvSpPr/>
          <p:nvPr/>
        </p:nvSpPr>
        <p:spPr>
          <a:xfrm rot="5400000">
            <a:off x="-1706627" y="2768824"/>
            <a:ext cx="5437530" cy="1003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4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Музыкальный дневник</a:t>
            </a:r>
          </a:p>
        </p:txBody>
      </p:sp>
      <p:pic>
        <p:nvPicPr>
          <p:cNvPr id="11" name="Рисунок 10" descr="Смартфон">
            <a:extLst>
              <a:ext uri="{FF2B5EF4-FFF2-40B4-BE49-F238E27FC236}">
                <a16:creationId xmlns:a16="http://schemas.microsoft.com/office/drawing/2014/main" id="{062387B1-84D5-4E47-B88F-ADA622322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6431" y="551984"/>
            <a:ext cx="5596449" cy="575403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66D140-221F-4B9F-B334-6CC404757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1516380"/>
            <a:ext cx="210693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6C09C9-FA9F-4EB2-8786-8F308167B860}"/>
              </a:ext>
            </a:extLst>
          </p:cNvPr>
          <p:cNvSpPr/>
          <p:nvPr/>
        </p:nvSpPr>
        <p:spPr>
          <a:xfrm>
            <a:off x="0" y="185708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49A5D-23D1-4B4B-8B89-4E97D35C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1" b="7904"/>
          <a:stretch/>
        </p:blipFill>
        <p:spPr>
          <a:xfrm>
            <a:off x="1290790" y="271020"/>
            <a:ext cx="9766851" cy="63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BAC4FF-64FA-49D1-A4B2-4AFD5E23CF01}"/>
              </a:ext>
            </a:extLst>
          </p:cNvPr>
          <p:cNvSpPr/>
          <p:nvPr/>
        </p:nvSpPr>
        <p:spPr>
          <a:xfrm>
            <a:off x="247650" y="322090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8860C481-FD03-4265-9A85-9BA48883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9B640C-33B6-4FFE-94B2-A0F68C1411A0}"/>
              </a:ext>
            </a:extLst>
          </p:cNvPr>
          <p:cNvSpPr/>
          <p:nvPr/>
        </p:nvSpPr>
        <p:spPr>
          <a:xfrm>
            <a:off x="6927574" y="733631"/>
            <a:ext cx="2594113" cy="1395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Анализ режима сна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6E4D8E-3DF9-40F2-9FC5-B2D469856EA7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анализа используются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фитнес-браслеты с поддержкой фиксации параметров сна, дыхания, сердцебиения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Исследуются взаимосвязь мелодий и скорости засыпания / глубины сна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Under</a:t>
            </a:r>
            <a:r>
              <a:rPr lang="ru-RU" sz="2400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Construction</a:t>
            </a:r>
            <a:endParaRPr lang="ru-RU" sz="32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endParaRPr lang="ru-RU" sz="24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1E427C-77FB-4452-BB5F-B0CC4F12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43" y="4361525"/>
            <a:ext cx="958639" cy="9586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4795F8-92E4-4224-B750-E6BD572C6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05" y="1579245"/>
            <a:ext cx="1866900" cy="34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AE2254-53D4-4CB9-AD88-42C698422688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Смартфон">
            <a:extLst>
              <a:ext uri="{FF2B5EF4-FFF2-40B4-BE49-F238E27FC236}">
                <a16:creationId xmlns:a16="http://schemas.microsoft.com/office/drawing/2014/main" id="{3C77DBD5-8630-4B91-81D5-1F1870DF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3471" y="1140036"/>
            <a:ext cx="4452554" cy="4577927"/>
          </a:xfrm>
          <a:prstGeom prst="rect">
            <a:avLst/>
          </a:prstGeom>
        </p:spPr>
      </p:pic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E13741C1-DF41-40E7-9009-EAABFFC1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798" y="1140036"/>
            <a:ext cx="4452554" cy="4577927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7D9A5-8E45-4333-BEB0-D02C163E8257}"/>
              </a:ext>
            </a:extLst>
          </p:cNvPr>
          <p:cNvSpPr/>
          <p:nvPr/>
        </p:nvSpPr>
        <p:spPr>
          <a:xfrm>
            <a:off x="4360725" y="1265142"/>
            <a:ext cx="3781337" cy="52222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Основная часть программы: на основе анализа закономерностей и построена рекомендательная наша система.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600" b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После каждого события, которое повлияло на Ваше состояние, мы рекомендуем занести этот факт в базу данных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sz="3600" b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1 – сильная депрессия, болезнь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5 – средний результат, обычное состояние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10 – как после сданного экзамена по ТЗИ</a:t>
            </a:r>
            <a:endParaRPr lang="ru-RU" sz="36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09E227-3381-49F6-A16F-DE85BF18A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904987"/>
            <a:ext cx="1666240" cy="30461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D93D3-EEA0-437E-AFDE-1CE5D5BD0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1904987"/>
            <a:ext cx="1673860" cy="304610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9F8B68-077A-4EDC-BF30-29EA8D370E74}"/>
              </a:ext>
            </a:extLst>
          </p:cNvPr>
          <p:cNvSpPr/>
          <p:nvPr/>
        </p:nvSpPr>
        <p:spPr>
          <a:xfrm>
            <a:off x="4635455" y="370619"/>
            <a:ext cx="3231875" cy="11969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7994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AE2254-53D4-4CB9-AD88-42C698422688}"/>
              </a:ext>
            </a:extLst>
          </p:cNvPr>
          <p:cNvSpPr/>
          <p:nvPr/>
        </p:nvSpPr>
        <p:spPr>
          <a:xfrm>
            <a:off x="-23652" y="-11903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Смартфон">
            <a:extLst>
              <a:ext uri="{FF2B5EF4-FFF2-40B4-BE49-F238E27FC236}">
                <a16:creationId xmlns:a16="http://schemas.microsoft.com/office/drawing/2014/main" id="{3C77DBD5-8630-4B91-81D5-1F1870DF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41818" y="1140036"/>
            <a:ext cx="4452554" cy="4577927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7D9A5-8E45-4333-BEB0-D02C163E8257}"/>
              </a:ext>
            </a:extLst>
          </p:cNvPr>
          <p:cNvSpPr/>
          <p:nvPr/>
        </p:nvSpPr>
        <p:spPr>
          <a:xfrm>
            <a:off x="2602955" y="991987"/>
            <a:ext cx="3781337" cy="49807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Оценка своего состояния – фактор субъективный. Иногда сложно самому себе сказать, насколько текущее эмоциональное состояние отличается от вчерашнего. Иногда лень. Иногда забыл. Поэтому наша программа тесно интегрирована с внешним комплексом тестирования и подготовки докладов.</a:t>
            </a:r>
          </a:p>
          <a:p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Программа отслеживает, сколько слайдов сделано, насколько они качественные, количество пройденных тестов и их результаты. И на основании этой статистики, незаметно для пользователя делает свои выводы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09E227-3381-49F6-A16F-DE85BF18A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5" y="1904987"/>
            <a:ext cx="1666240" cy="304610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9F8B68-077A-4EDC-BF30-29EA8D370E74}"/>
              </a:ext>
            </a:extLst>
          </p:cNvPr>
          <p:cNvSpPr/>
          <p:nvPr/>
        </p:nvSpPr>
        <p:spPr>
          <a:xfrm>
            <a:off x="1892894" y="14637"/>
            <a:ext cx="4800867" cy="11969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Тестирование и работа с сайтом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B2730D-DEFE-4954-ACA2-37DA45876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83" y="761147"/>
            <a:ext cx="5245155" cy="60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AE2254-53D4-4CB9-AD88-42C698422688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9F8B68-077A-4EDC-BF30-29EA8D370E74}"/>
              </a:ext>
            </a:extLst>
          </p:cNvPr>
          <p:cNvSpPr/>
          <p:nvPr/>
        </p:nvSpPr>
        <p:spPr>
          <a:xfrm>
            <a:off x="3907042" y="236354"/>
            <a:ext cx="4377916" cy="80018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Видео, с описанием работы</a:t>
            </a:r>
          </a:p>
        </p:txBody>
      </p:sp>
      <p:pic>
        <p:nvPicPr>
          <p:cNvPr id="2" name="Мультимедиа в Интернете 1">
            <a:hlinkClick r:id="" action="ppaction://media"/>
            <a:extLst>
              <a:ext uri="{FF2B5EF4-FFF2-40B4-BE49-F238E27FC236}">
                <a16:creationId xmlns:a16="http://schemas.microsoft.com/office/drawing/2014/main" id="{6B0A86CF-9F64-45CF-AFBD-42CA0A08FB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9453" y="1272897"/>
            <a:ext cx="9007899" cy="50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B98FCC-7E32-4328-A5E6-8E442DD02C3E}"/>
              </a:ext>
            </a:extLst>
          </p:cNvPr>
          <p:cNvSpPr/>
          <p:nvPr/>
        </p:nvSpPr>
        <p:spPr>
          <a:xfrm>
            <a:off x="0" y="-841148"/>
            <a:ext cx="12192000" cy="3967526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59799-1686-445A-B896-EE56D5CED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" y="2621979"/>
            <a:ext cx="5918340" cy="3327786"/>
          </a:xfrm>
          <a:prstGeom prst="round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9B3820A-C666-4843-B87D-2CEDEE479443}"/>
              </a:ext>
            </a:extLst>
          </p:cNvPr>
          <p:cNvSpPr/>
          <p:nvPr/>
        </p:nvSpPr>
        <p:spPr>
          <a:xfrm>
            <a:off x="1103845" y="121921"/>
            <a:ext cx="4992155" cy="12801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Возможные варианты использования программы: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FC858C6-81F0-4027-9139-397BD14197C8}"/>
              </a:ext>
            </a:extLst>
          </p:cNvPr>
          <p:cNvSpPr/>
          <p:nvPr/>
        </p:nvSpPr>
        <p:spPr>
          <a:xfrm>
            <a:off x="1968137" y="1262743"/>
            <a:ext cx="3120429" cy="116841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Делаю домашнюю работу</a:t>
            </a:r>
          </a:p>
        </p:txBody>
      </p:sp>
      <p:pic>
        <p:nvPicPr>
          <p:cNvPr id="6" name="Рисунок 5" descr="Смартфон">
            <a:extLst>
              <a:ext uri="{FF2B5EF4-FFF2-40B4-BE49-F238E27FC236}">
                <a16:creationId xmlns:a16="http://schemas.microsoft.com/office/drawing/2014/main" id="{2D03BC43-69AD-4EDB-A05F-669EC1C1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3661" y="-101444"/>
            <a:ext cx="5918340" cy="60512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379A84-BDF5-45D9-BB07-9A2B37CC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620" y="914397"/>
            <a:ext cx="2206454" cy="40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B98FCC-7E32-4328-A5E6-8E442DD02C3E}"/>
              </a:ext>
            </a:extLst>
          </p:cNvPr>
          <p:cNvSpPr/>
          <p:nvPr/>
        </p:nvSpPr>
        <p:spPr>
          <a:xfrm>
            <a:off x="0" y="-46652"/>
            <a:ext cx="12192000" cy="2994428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2369015B-DCA0-4BE5-B3E6-5AEDF608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826" y="-46652"/>
            <a:ext cx="6677069" cy="68269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479048-BBF2-4D1F-A029-B01905D0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55" y="1093545"/>
            <a:ext cx="2483706" cy="44900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B677B3-443E-4E3F-A259-37BDAB600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10" y="636546"/>
            <a:ext cx="4416341" cy="4947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1508B-07C5-4C14-B3D7-7F6D7FEC862D}"/>
              </a:ext>
            </a:extLst>
          </p:cNvPr>
          <p:cNvSpPr/>
          <p:nvPr/>
        </p:nvSpPr>
        <p:spPr>
          <a:xfrm>
            <a:off x="4423954" y="2525860"/>
            <a:ext cx="3120429" cy="116841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 результат </a:t>
            </a:r>
            <a:r>
              <a:rPr lang="en-US" sz="3600" dirty="0">
                <a:solidFill>
                  <a:schemeClr val="tx1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</a:t>
            </a:r>
            <a:endParaRPr lang="ru-RU" sz="3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1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5B1FD9-289F-4B2E-BAE8-9E88ED0C6850}"/>
              </a:ext>
            </a:extLst>
          </p:cNvPr>
          <p:cNvSpPr/>
          <p:nvPr/>
        </p:nvSpPr>
        <p:spPr>
          <a:xfrm>
            <a:off x="0" y="4186"/>
            <a:ext cx="12192000" cy="2474734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1508B-07C5-4C14-B3D7-7F6D7FEC862D}"/>
              </a:ext>
            </a:extLst>
          </p:cNvPr>
          <p:cNvSpPr/>
          <p:nvPr/>
        </p:nvSpPr>
        <p:spPr>
          <a:xfrm>
            <a:off x="1123405" y="-1375956"/>
            <a:ext cx="10119360" cy="56083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9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2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8A61B-9DCF-4741-9F53-D4BABAAA4BA9}"/>
              </a:ext>
            </a:extLst>
          </p:cNvPr>
          <p:cNvSpPr/>
          <p:nvPr/>
        </p:nvSpPr>
        <p:spPr>
          <a:xfrm>
            <a:off x="319709" y="427384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518CA8-40AE-4C77-8876-EEE480CB0789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Вы выбираете действия, которые по вашему мнению, влияют на успеваемость: хороший сон, зарядка, занятия, шопинг, работа над проектом, уроки и т.д.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Выбираете блюда и напитки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Музыку, которую слушаете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Оцениваете результат: свое эмоциональное, интеллектуальное и физическое состояние; цели, которых хотите добиться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Программа оценивает причинно-следственные связи и выдает рекомендации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00DE7C3-213F-4CC2-BC1E-DD40CBE50444}"/>
              </a:ext>
            </a:extLst>
          </p:cNvPr>
          <p:cNvSpPr/>
          <p:nvPr/>
        </p:nvSpPr>
        <p:spPr>
          <a:xfrm>
            <a:off x="7036904" y="890792"/>
            <a:ext cx="2246243" cy="11069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Как это работает: </a:t>
            </a:r>
          </a:p>
        </p:txBody>
      </p:sp>
      <p:pic>
        <p:nvPicPr>
          <p:cNvPr id="10" name="Рисунок 9" descr="Курсор">
            <a:extLst>
              <a:ext uri="{FF2B5EF4-FFF2-40B4-BE49-F238E27FC236}">
                <a16:creationId xmlns:a16="http://schemas.microsoft.com/office/drawing/2014/main" id="{0C5BC9F5-2041-4573-93A7-FBB66248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920" y="4951553"/>
            <a:ext cx="1032168" cy="1032168"/>
          </a:xfrm>
          <a:prstGeom prst="rect">
            <a:avLst/>
          </a:prstGeom>
        </p:spPr>
      </p:pic>
      <p:pic>
        <p:nvPicPr>
          <p:cNvPr id="11" name="Рисунок 10" descr="Смартфон">
            <a:extLst>
              <a:ext uri="{FF2B5EF4-FFF2-40B4-BE49-F238E27FC236}">
                <a16:creationId xmlns:a16="http://schemas.microsoft.com/office/drawing/2014/main" id="{585392DD-1BBD-4687-AFB9-74836C19D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8B5CB7-030A-4219-AFBC-803FB23C70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72" b="8427"/>
          <a:stretch/>
        </p:blipFill>
        <p:spPr>
          <a:xfrm>
            <a:off x="1405891" y="1587499"/>
            <a:ext cx="1882140" cy="3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558F4EF-94FE-42DD-BF3D-D4D8D5480894}"/>
              </a:ext>
            </a:extLst>
          </p:cNvPr>
          <p:cNvSpPr/>
          <p:nvPr/>
        </p:nvSpPr>
        <p:spPr>
          <a:xfrm>
            <a:off x="1" y="1647825"/>
            <a:ext cx="12192000" cy="3000376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5EC237-7D70-409D-9BD6-B9386BA0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" b="8205"/>
          <a:stretch/>
        </p:blipFill>
        <p:spPr>
          <a:xfrm>
            <a:off x="1164501" y="281356"/>
            <a:ext cx="9862998" cy="62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12F8E4B4-26C6-40AD-ADE9-CF9806A9A40F}"/>
              </a:ext>
            </a:extLst>
          </p:cNvPr>
          <p:cNvSpPr/>
          <p:nvPr/>
        </p:nvSpPr>
        <p:spPr>
          <a:xfrm>
            <a:off x="-2103783" y="-417444"/>
            <a:ext cx="7560366" cy="7712765"/>
          </a:xfrm>
          <a:prstGeom prst="ellipse">
            <a:avLst/>
          </a:prstGeom>
          <a:solidFill>
            <a:srgbClr val="5CE1E6">
              <a:alpha val="58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Целая пицца">
            <a:extLst>
              <a:ext uri="{FF2B5EF4-FFF2-40B4-BE49-F238E27FC236}">
                <a16:creationId xmlns:a16="http://schemas.microsoft.com/office/drawing/2014/main" id="{15D9097E-609E-4A7A-B5B5-6B9A217C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210" y="4716118"/>
            <a:ext cx="1858617" cy="1858617"/>
          </a:xfrm>
          <a:prstGeom prst="rect">
            <a:avLst/>
          </a:prstGeom>
        </p:spPr>
      </p:pic>
      <p:pic>
        <p:nvPicPr>
          <p:cNvPr id="17" name="Рисунок 16" descr="Гамбургер и напиток">
            <a:extLst>
              <a:ext uri="{FF2B5EF4-FFF2-40B4-BE49-F238E27FC236}">
                <a16:creationId xmlns:a16="http://schemas.microsoft.com/office/drawing/2014/main" id="{1C669329-D4FE-487F-A286-F9AE9BCD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518" y="2266122"/>
            <a:ext cx="1994452" cy="1994452"/>
          </a:xfrm>
          <a:prstGeom prst="rect">
            <a:avLst/>
          </a:prstGeom>
        </p:spPr>
      </p:pic>
      <p:pic>
        <p:nvPicPr>
          <p:cNvPr id="19" name="Рисунок 18" descr="Пончик">
            <a:extLst>
              <a:ext uri="{FF2B5EF4-FFF2-40B4-BE49-F238E27FC236}">
                <a16:creationId xmlns:a16="http://schemas.microsoft.com/office/drawing/2014/main" id="{34194D89-3F57-4512-BB10-D6E9969F0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6888" y="123411"/>
            <a:ext cx="1914939" cy="1914939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1B932E-BC76-4AC0-98A5-34D16EB9D58B}"/>
              </a:ext>
            </a:extLst>
          </p:cNvPr>
          <p:cNvSpPr/>
          <p:nvPr/>
        </p:nvSpPr>
        <p:spPr>
          <a:xfrm rot="16200000" flipV="1">
            <a:off x="-1861102" y="2977598"/>
            <a:ext cx="5671931" cy="902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П и т а н и е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80FE214-F2AF-4839-B405-D8D4C0227378}"/>
              </a:ext>
            </a:extLst>
          </p:cNvPr>
          <p:cNvSpPr/>
          <p:nvPr/>
        </p:nvSpPr>
        <p:spPr>
          <a:xfrm>
            <a:off x="6530007" y="665923"/>
            <a:ext cx="5078895" cy="2246243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Цвет фона суточного результата показывает текущее соотношение 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Белки / Жиры / Углеводы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1564E2-E069-45F9-A36C-D5CEB4B6FDC3}"/>
              </a:ext>
            </a:extLst>
          </p:cNvPr>
          <p:cNvSpPr/>
          <p:nvPr/>
        </p:nvSpPr>
        <p:spPr>
          <a:xfrm>
            <a:off x="6530007" y="3506041"/>
            <a:ext cx="5009321" cy="2420154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нашей программы: 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упрощения ввода мы используем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распознавание блюда по фотографии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9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3824C6-1659-4DF1-AE6B-63867D595B04}"/>
              </a:ext>
            </a:extLst>
          </p:cNvPr>
          <p:cNvSpPr/>
          <p:nvPr/>
        </p:nvSpPr>
        <p:spPr>
          <a:xfrm>
            <a:off x="0" y="0"/>
            <a:ext cx="12192000" cy="2981739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681A246-9A48-481A-A2F5-5AF9EFF04EB9}"/>
              </a:ext>
            </a:extLst>
          </p:cNvPr>
          <p:cNvSpPr/>
          <p:nvPr/>
        </p:nvSpPr>
        <p:spPr>
          <a:xfrm>
            <a:off x="1911625" y="337930"/>
            <a:ext cx="8368749" cy="113306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Распознание рецепта по фото</a:t>
            </a:r>
            <a:r>
              <a:rPr lang="ru-RU" sz="3600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:</a:t>
            </a:r>
            <a:endParaRPr lang="ru-RU" sz="3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02E27171-46C3-43A6-803C-77DF7DD9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55" y="1808920"/>
            <a:ext cx="4452554" cy="4577927"/>
          </a:xfrm>
          <a:prstGeom prst="rect">
            <a:avLst/>
          </a:prstGeom>
        </p:spPr>
      </p:pic>
      <p:pic>
        <p:nvPicPr>
          <p:cNvPr id="9" name="Рисунок 8" descr="Смартфон">
            <a:extLst>
              <a:ext uri="{FF2B5EF4-FFF2-40B4-BE49-F238E27FC236}">
                <a16:creationId xmlns:a16="http://schemas.microsoft.com/office/drawing/2014/main" id="{527554A5-84CE-49BE-AD81-CABE7F2B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8991" y="1789039"/>
            <a:ext cx="4452554" cy="4577927"/>
          </a:xfrm>
          <a:prstGeom prst="rect">
            <a:avLst/>
          </a:prstGeom>
        </p:spPr>
      </p:pic>
      <p:pic>
        <p:nvPicPr>
          <p:cNvPr id="10" name="Рисунок 9" descr="Смартфон">
            <a:extLst>
              <a:ext uri="{FF2B5EF4-FFF2-40B4-BE49-F238E27FC236}">
                <a16:creationId xmlns:a16="http://schemas.microsoft.com/office/drawing/2014/main" id="{95C9E26E-9C6B-4774-98F7-2692AE87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27" y="1789040"/>
            <a:ext cx="4452554" cy="45779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18F32D-2421-498C-89A0-4A85440D4F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563" b="10933"/>
          <a:stretch/>
        </p:blipFill>
        <p:spPr>
          <a:xfrm>
            <a:off x="2273301" y="2570834"/>
            <a:ext cx="1713414" cy="3055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CF9CDF-3074-4035-9D34-0CCF1E577F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12" b="10933"/>
          <a:stretch/>
        </p:blipFill>
        <p:spPr>
          <a:xfrm>
            <a:off x="5380116" y="2551176"/>
            <a:ext cx="1713110" cy="30540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356806-8648-46C4-A5F4-D9D059C8E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4" y="2551176"/>
            <a:ext cx="1663556" cy="30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749378B-BCAD-4839-A351-8D561E8598B2}"/>
              </a:ext>
            </a:extLst>
          </p:cNvPr>
          <p:cNvSpPr/>
          <p:nvPr/>
        </p:nvSpPr>
        <p:spPr>
          <a:xfrm>
            <a:off x="4169997" y="2370481"/>
            <a:ext cx="1987828" cy="1411357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BeautifulSoup</a:t>
            </a:r>
            <a:endParaRPr lang="en-US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03E3240-05B5-4DF1-A581-915107FE841F}"/>
              </a:ext>
            </a:extLst>
          </p:cNvPr>
          <p:cNvSpPr/>
          <p:nvPr/>
        </p:nvSpPr>
        <p:spPr>
          <a:xfrm>
            <a:off x="607723" y="363793"/>
            <a:ext cx="2474843" cy="1882449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Python,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Kyvi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KyviMD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37812D-E990-4E16-994F-9D02E407E860}"/>
              </a:ext>
            </a:extLst>
          </p:cNvPr>
          <p:cNvSpPr/>
          <p:nvPr/>
        </p:nvSpPr>
        <p:spPr>
          <a:xfrm>
            <a:off x="5168346" y="268356"/>
            <a:ext cx="2239619" cy="1600200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Google Vision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Api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4AEB8DE-20A3-40FA-9BA8-175722ED238F}"/>
              </a:ext>
            </a:extLst>
          </p:cNvPr>
          <p:cNvSpPr/>
          <p:nvPr/>
        </p:nvSpPr>
        <p:spPr>
          <a:xfrm>
            <a:off x="7407965" y="1661314"/>
            <a:ext cx="4531560" cy="3364395"/>
          </a:xfrm>
          <a:prstGeom prst="ellipse">
            <a:avLst/>
          </a:prstGeom>
          <a:solidFill>
            <a:srgbClr val="5CE1E6">
              <a:alpha val="61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5CAA589-71E4-4145-86B2-91726B67C1A4}"/>
              </a:ext>
            </a:extLst>
          </p:cNvPr>
          <p:cNvSpPr/>
          <p:nvPr/>
        </p:nvSpPr>
        <p:spPr>
          <a:xfrm>
            <a:off x="729402" y="3471691"/>
            <a:ext cx="1745974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SQLAlchemy</a:t>
            </a:r>
            <a:endParaRPr lang="en-US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BE9A005-5C0B-4E18-BCE2-EEB5CFD39519}"/>
              </a:ext>
            </a:extLst>
          </p:cNvPr>
          <p:cNvSpPr/>
          <p:nvPr/>
        </p:nvSpPr>
        <p:spPr>
          <a:xfrm>
            <a:off x="2964638" y="4231132"/>
            <a:ext cx="3152361" cy="2309188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ru-RU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Формула Байеса в приложении к теореме Ципфа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F2F2821-2D41-4F40-AF3D-043D593BAB92}"/>
              </a:ext>
            </a:extLst>
          </p:cNvPr>
          <p:cNvCxnSpPr>
            <a:stCxn id="10" idx="4"/>
            <a:endCxn id="8" idx="7"/>
          </p:cNvCxnSpPr>
          <p:nvPr/>
        </p:nvCxnSpPr>
        <p:spPr>
          <a:xfrm flipH="1">
            <a:off x="5866714" y="1868556"/>
            <a:ext cx="421442" cy="70861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CB59B43-DB3B-4CB0-B4CC-09E657E621D1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2720134" y="1970564"/>
            <a:ext cx="1449863" cy="1105596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046C2F-E38E-42E8-B1AE-0AC0B39E761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082566" y="1068456"/>
            <a:ext cx="2085780" cy="236562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983EE2C-E2E4-4764-A597-C8CA25B2D56F}"/>
              </a:ext>
            </a:extLst>
          </p:cNvPr>
          <p:cNvCxnSpPr>
            <a:stCxn id="8" idx="3"/>
            <a:endCxn id="12" idx="6"/>
          </p:cNvCxnSpPr>
          <p:nvPr/>
        </p:nvCxnSpPr>
        <p:spPr>
          <a:xfrm flipH="1">
            <a:off x="2475376" y="3575150"/>
            <a:ext cx="1985732" cy="55252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4BA71EB-D8D4-4A8F-BF89-30B1F06BDF0C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2219684" y="4591522"/>
            <a:ext cx="744954" cy="794204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649908-1E20-4183-B3DF-7AB3D7F5843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41751" y="2201905"/>
            <a:ext cx="160638" cy="1269786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5DB93FE9-57CD-488F-88F4-2D1EF1B27B59}"/>
              </a:ext>
            </a:extLst>
          </p:cNvPr>
          <p:cNvSpPr/>
          <p:nvPr/>
        </p:nvSpPr>
        <p:spPr>
          <a:xfrm>
            <a:off x="7548221" y="1822820"/>
            <a:ext cx="4251047" cy="30413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A5E4DB1-3D7F-41F6-AE9D-58F59E4E8C22}"/>
              </a:ext>
            </a:extLst>
          </p:cNvPr>
          <p:cNvSpPr/>
          <p:nvPr/>
        </p:nvSpPr>
        <p:spPr>
          <a:xfrm>
            <a:off x="3039263" y="4325524"/>
            <a:ext cx="3008682" cy="2120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249EE10-C997-487B-A4F9-D127A9FA7DE7}"/>
              </a:ext>
            </a:extLst>
          </p:cNvPr>
          <p:cNvSpPr/>
          <p:nvPr/>
        </p:nvSpPr>
        <p:spPr>
          <a:xfrm>
            <a:off x="4249211" y="2431948"/>
            <a:ext cx="1820530" cy="12435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39321B-AF7E-4B8A-87ED-55F16583B033}"/>
              </a:ext>
            </a:extLst>
          </p:cNvPr>
          <p:cNvSpPr/>
          <p:nvPr/>
        </p:nvSpPr>
        <p:spPr>
          <a:xfrm>
            <a:off x="5294023" y="363793"/>
            <a:ext cx="1988263" cy="13983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A3BD960-59BF-49D1-A466-56AE619EA612}"/>
              </a:ext>
            </a:extLst>
          </p:cNvPr>
          <p:cNvSpPr/>
          <p:nvPr/>
        </p:nvSpPr>
        <p:spPr>
          <a:xfrm>
            <a:off x="711023" y="469669"/>
            <a:ext cx="2274026" cy="16287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D648A36E-3532-469F-B7A4-2DCFA94F23E1}"/>
              </a:ext>
            </a:extLst>
          </p:cNvPr>
          <p:cNvSpPr/>
          <p:nvPr/>
        </p:nvSpPr>
        <p:spPr>
          <a:xfrm>
            <a:off x="830503" y="3567757"/>
            <a:ext cx="1556460" cy="11198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8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D1DFDD-D5E2-4659-9BBA-612D72333584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Смартфон">
            <a:extLst>
              <a:ext uri="{FF2B5EF4-FFF2-40B4-BE49-F238E27FC236}">
                <a16:creationId xmlns:a16="http://schemas.microsoft.com/office/drawing/2014/main" id="{A10C2360-227E-475D-83C1-FD5067CE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60" y="2722510"/>
            <a:ext cx="3984362" cy="4096552"/>
          </a:xfrm>
          <a:prstGeom prst="rect">
            <a:avLst/>
          </a:prstGeom>
        </p:spPr>
      </p:pic>
      <p:pic>
        <p:nvPicPr>
          <p:cNvPr id="8" name="Рисунок 7" descr="Смартфон">
            <a:extLst>
              <a:ext uri="{FF2B5EF4-FFF2-40B4-BE49-F238E27FC236}">
                <a16:creationId xmlns:a16="http://schemas.microsoft.com/office/drawing/2014/main" id="{481A04F8-B995-40A9-AD48-4AAF1EFE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271" y="2703443"/>
            <a:ext cx="3984362" cy="4096552"/>
          </a:xfrm>
          <a:prstGeom prst="rect">
            <a:avLst/>
          </a:prstGeom>
        </p:spPr>
      </p:pic>
      <p:pic>
        <p:nvPicPr>
          <p:cNvPr id="9" name="Рисунок 8" descr="Смартфон">
            <a:extLst>
              <a:ext uri="{FF2B5EF4-FFF2-40B4-BE49-F238E27FC236}">
                <a16:creationId xmlns:a16="http://schemas.microsoft.com/office/drawing/2014/main" id="{525E4C00-97BD-4A5D-957A-E1038ABF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179" y="2675255"/>
            <a:ext cx="4011778" cy="41247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231B2-8D0F-40B1-A4F4-57118CDD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86" y="3398115"/>
            <a:ext cx="1497127" cy="2718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108DD-7C99-4CD7-9889-72048F02F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99" y="3346882"/>
            <a:ext cx="1522157" cy="27698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4A1540-3CAC-4291-9339-B6AD4E82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1" y="3398114"/>
            <a:ext cx="1537759" cy="2745233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7281B9E-C255-4733-A140-14C337DDC7DB}"/>
              </a:ext>
            </a:extLst>
          </p:cNvPr>
          <p:cNvSpPr/>
          <p:nvPr/>
        </p:nvSpPr>
        <p:spPr>
          <a:xfrm>
            <a:off x="2092751" y="288387"/>
            <a:ext cx="8207205" cy="2067720"/>
          </a:xfrm>
          <a:prstGeom prst="roundRect">
            <a:avLst/>
          </a:prstGeom>
          <a:solidFill>
            <a:srgbClr val="5CE1E6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Дневник событий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этого режима: 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для упрощения ввода мы используем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распознавание событий по фотографии</a:t>
            </a:r>
            <a:br>
              <a:rPr lang="ru-RU" sz="2000" dirty="0"/>
            </a:br>
            <a:endParaRPr lang="ru-RU" sz="2400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19796AD-150C-424B-90C6-70D75CEFF078}"/>
              </a:ext>
            </a:extLst>
          </p:cNvPr>
          <p:cNvSpPr/>
          <p:nvPr/>
        </p:nvSpPr>
        <p:spPr>
          <a:xfrm>
            <a:off x="4411839" y="950663"/>
            <a:ext cx="3638652" cy="114064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BAC4FF-64FA-49D1-A4B2-4AFD5E23CF01}"/>
              </a:ext>
            </a:extLst>
          </p:cNvPr>
          <p:cNvSpPr/>
          <p:nvPr/>
        </p:nvSpPr>
        <p:spPr>
          <a:xfrm>
            <a:off x="247650" y="322090"/>
            <a:ext cx="11696700" cy="5923720"/>
          </a:xfrm>
          <a:prstGeom prst="rect">
            <a:avLst/>
          </a:prstGeom>
          <a:solidFill>
            <a:srgbClr val="5CE1E6">
              <a:alpha val="58000"/>
            </a:srgbClr>
          </a:solidFill>
          <a:ln w="28575"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Смартфон">
            <a:extLst>
              <a:ext uri="{FF2B5EF4-FFF2-40B4-BE49-F238E27FC236}">
                <a16:creationId xmlns:a16="http://schemas.microsoft.com/office/drawing/2014/main" id="{8860C481-FD03-4265-9A85-9BA48883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8971" y="733631"/>
            <a:ext cx="4960951" cy="510063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9B640C-33B6-4FFE-94B2-A0F68C1411A0}"/>
              </a:ext>
            </a:extLst>
          </p:cNvPr>
          <p:cNvSpPr/>
          <p:nvPr/>
        </p:nvSpPr>
        <p:spPr>
          <a:xfrm>
            <a:off x="6927574" y="733631"/>
            <a:ext cx="2594113" cy="1395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Читательский дневник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6E4D8E-3DF9-40F2-9FC5-B2D469856EA7}"/>
              </a:ext>
            </a:extLst>
          </p:cNvPr>
          <p:cNvSpPr/>
          <p:nvPr/>
        </p:nvSpPr>
        <p:spPr>
          <a:xfrm>
            <a:off x="4721087" y="1769166"/>
            <a:ext cx="6877878" cy="39955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Особенность этого режима: 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мы используем </a:t>
            </a:r>
            <a:r>
              <a:rPr lang="ru-RU" sz="24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сверточные</a:t>
            </a:r>
            <a:r>
              <a:rPr lang="ru-RU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нейронные сети для определения тональности текста. В результате мы рекомендуем тексты, максимально повышающие образовательный уровень студента</a:t>
            </a:r>
            <a:endParaRPr lang="ru-RU" sz="2400" b="0" dirty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  <a:p>
            <a:br>
              <a:rPr lang="ru-RU" dirty="0"/>
            </a:b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" name="Рисунок 9" descr="Книги">
            <a:extLst>
              <a:ext uri="{FF2B5EF4-FFF2-40B4-BE49-F238E27FC236}">
                <a16:creationId xmlns:a16="http://schemas.microsoft.com/office/drawing/2014/main" id="{3B8912D1-C8B9-4A1A-BEE7-05F65ED83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687" y="4207300"/>
            <a:ext cx="1519378" cy="15193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4D9E2B-6B30-4447-910B-A75E1D3BC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15" y="1586826"/>
            <a:ext cx="1868805" cy="34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88000">
              <a:schemeClr val="accent1">
                <a:tint val="23500"/>
                <a:satMod val="1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749378B-BCAD-4839-A351-8D561E8598B2}"/>
              </a:ext>
            </a:extLst>
          </p:cNvPr>
          <p:cNvSpPr/>
          <p:nvPr/>
        </p:nvSpPr>
        <p:spPr>
          <a:xfrm>
            <a:off x="2884972" y="2454299"/>
            <a:ext cx="1313010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TF-IDF, LDA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03E3240-05B5-4DF1-A581-915107FE841F}"/>
              </a:ext>
            </a:extLst>
          </p:cNvPr>
          <p:cNvSpPr/>
          <p:nvPr/>
        </p:nvSpPr>
        <p:spPr>
          <a:xfrm>
            <a:off x="616027" y="623244"/>
            <a:ext cx="1745975" cy="1628777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PyMorphy2, PyMystem3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37812D-E990-4E16-994F-9D02E407E860}"/>
              </a:ext>
            </a:extLst>
          </p:cNvPr>
          <p:cNvSpPr/>
          <p:nvPr/>
        </p:nvSpPr>
        <p:spPr>
          <a:xfrm>
            <a:off x="4854470" y="190758"/>
            <a:ext cx="2171164" cy="2061263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TensorFlow, </a:t>
            </a:r>
            <a:r>
              <a:rPr lang="en-US" sz="24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Keras</a:t>
            </a: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NLTK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4AEB8DE-20A3-40FA-9BA8-175722ED238F}"/>
              </a:ext>
            </a:extLst>
          </p:cNvPr>
          <p:cNvSpPr/>
          <p:nvPr/>
        </p:nvSpPr>
        <p:spPr>
          <a:xfrm>
            <a:off x="7407965" y="1661314"/>
            <a:ext cx="4531560" cy="3364395"/>
          </a:xfrm>
          <a:prstGeom prst="ellipse">
            <a:avLst/>
          </a:prstGeom>
          <a:solidFill>
            <a:srgbClr val="5CE1E6">
              <a:alpha val="61000"/>
            </a:srgbClr>
          </a:solidFill>
          <a:ln>
            <a:solidFill>
              <a:srgbClr val="46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5CAA589-71E4-4145-86B2-91726B67C1A4}"/>
              </a:ext>
            </a:extLst>
          </p:cNvPr>
          <p:cNvSpPr/>
          <p:nvPr/>
        </p:nvSpPr>
        <p:spPr>
          <a:xfrm>
            <a:off x="342341" y="3631312"/>
            <a:ext cx="1745974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GPT-3 </a:t>
            </a: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от Сбербанка РФ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BE9A005-5C0B-4E18-BCE2-EEB5CFD39519}"/>
              </a:ext>
            </a:extLst>
          </p:cNvPr>
          <p:cNvSpPr/>
          <p:nvPr/>
        </p:nvSpPr>
        <p:spPr>
          <a:xfrm>
            <a:off x="3436221" y="4537318"/>
            <a:ext cx="2518582" cy="1904270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NLP, Sentiment Analysis</a:t>
            </a:r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F2F2821-2D41-4F40-AF3D-043D593BAB92}"/>
              </a:ext>
            </a:extLst>
          </p:cNvPr>
          <p:cNvCxnSpPr>
            <a:cxnSpLocks/>
            <a:stCxn id="10" idx="3"/>
            <a:endCxn id="8" idx="6"/>
          </p:cNvCxnSpPr>
          <p:nvPr/>
        </p:nvCxnSpPr>
        <p:spPr>
          <a:xfrm flipH="1">
            <a:off x="4197982" y="1950156"/>
            <a:ext cx="974448" cy="1160125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CB59B43-DB3B-4CB0-B4CC-09E657E621D1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2106310" y="2013492"/>
            <a:ext cx="778662" cy="1096789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C046C2F-E38E-42E8-B1AE-0AC0B39E761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2362002" y="1221390"/>
            <a:ext cx="2492468" cy="216243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983EE2C-E2E4-4764-A597-C8CA25B2D56F}"/>
              </a:ext>
            </a:extLst>
          </p:cNvPr>
          <p:cNvCxnSpPr>
            <a:cxnSpLocks/>
            <a:stCxn id="70" idx="1"/>
            <a:endCxn id="12" idx="6"/>
          </p:cNvCxnSpPr>
          <p:nvPr/>
        </p:nvCxnSpPr>
        <p:spPr>
          <a:xfrm flipH="1" flipV="1">
            <a:off x="2088315" y="4287294"/>
            <a:ext cx="1830973" cy="608998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4BA71EB-D8D4-4A8F-BF89-30B1F06BDF0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4005696" y="3574130"/>
            <a:ext cx="689816" cy="963188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649908-1E20-4183-B3DF-7AB3D7F58432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215328" y="2252021"/>
            <a:ext cx="273687" cy="1379291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5DB93FE9-57CD-488F-88F4-2D1EF1B27B59}"/>
              </a:ext>
            </a:extLst>
          </p:cNvPr>
          <p:cNvSpPr/>
          <p:nvPr/>
        </p:nvSpPr>
        <p:spPr>
          <a:xfrm>
            <a:off x="7548221" y="1822820"/>
            <a:ext cx="4251047" cy="30413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A5E4DB1-3D7F-41F6-AE9D-58F59E4E8C22}"/>
              </a:ext>
            </a:extLst>
          </p:cNvPr>
          <p:cNvSpPr/>
          <p:nvPr/>
        </p:nvSpPr>
        <p:spPr>
          <a:xfrm>
            <a:off x="3598417" y="4650597"/>
            <a:ext cx="2191041" cy="167771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249EE10-C997-487B-A4F9-D127A9FA7DE7}"/>
              </a:ext>
            </a:extLst>
          </p:cNvPr>
          <p:cNvSpPr/>
          <p:nvPr/>
        </p:nvSpPr>
        <p:spPr>
          <a:xfrm>
            <a:off x="2960906" y="2535672"/>
            <a:ext cx="1193872" cy="11492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039321B-AF7E-4B8A-87ED-55F16583B033}"/>
              </a:ext>
            </a:extLst>
          </p:cNvPr>
          <p:cNvSpPr/>
          <p:nvPr/>
        </p:nvSpPr>
        <p:spPr>
          <a:xfrm>
            <a:off x="5008224" y="308767"/>
            <a:ext cx="1863656" cy="17486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A3BD960-59BF-49D1-A466-56AE619EA612}"/>
              </a:ext>
            </a:extLst>
          </p:cNvPr>
          <p:cNvSpPr/>
          <p:nvPr/>
        </p:nvSpPr>
        <p:spPr>
          <a:xfrm>
            <a:off x="711023" y="705677"/>
            <a:ext cx="1545158" cy="14511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D648A36E-3532-469F-B7A4-2DCFA94F23E1}"/>
              </a:ext>
            </a:extLst>
          </p:cNvPr>
          <p:cNvSpPr/>
          <p:nvPr/>
        </p:nvSpPr>
        <p:spPr>
          <a:xfrm>
            <a:off x="472286" y="3727378"/>
            <a:ext cx="1556460" cy="11198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CB288BF-C744-49D9-93B0-4ABEF7D0A256}"/>
              </a:ext>
            </a:extLst>
          </p:cNvPr>
          <p:cNvSpPr/>
          <p:nvPr/>
        </p:nvSpPr>
        <p:spPr>
          <a:xfrm>
            <a:off x="5200491" y="2891585"/>
            <a:ext cx="1313010" cy="1311964"/>
          </a:xfrm>
          <a:prstGeom prst="ellipse">
            <a:avLst/>
          </a:prstGeom>
          <a:solidFill>
            <a:srgbClr val="46DCEC">
              <a:alpha val="58000"/>
            </a:srgbClr>
          </a:solidFill>
          <a:ln>
            <a:solidFill>
              <a:srgbClr val="5C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>
                <a:solidFill>
                  <a:schemeClr val="tx1"/>
                </a:solidFill>
                <a:latin typeface="Bahnschrift Light Condensed" panose="020B0502040204020203" pitchFamily="34" charset="0"/>
              </a:rPr>
              <a:t>Python</a:t>
            </a:r>
            <a:endParaRPr lang="en-US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A0FD565-C41C-455F-A292-A9AE84F50BE9}"/>
              </a:ext>
            </a:extLst>
          </p:cNvPr>
          <p:cNvSpPr/>
          <p:nvPr/>
        </p:nvSpPr>
        <p:spPr>
          <a:xfrm>
            <a:off x="5260060" y="2967815"/>
            <a:ext cx="1193872" cy="11492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8F5EA574-B571-4B78-A12A-203B4A9CF90B}"/>
              </a:ext>
            </a:extLst>
          </p:cNvPr>
          <p:cNvCxnSpPr>
            <a:cxnSpLocks/>
            <a:stCxn id="10" idx="5"/>
            <a:endCxn id="103" idx="7"/>
          </p:cNvCxnSpPr>
          <p:nvPr/>
        </p:nvCxnSpPr>
        <p:spPr>
          <a:xfrm flipH="1">
            <a:off x="6321215" y="1950156"/>
            <a:ext cx="386459" cy="1133562"/>
          </a:xfrm>
          <a:prstGeom prst="line">
            <a:avLst/>
          </a:prstGeom>
          <a:ln>
            <a:solidFill>
              <a:srgbClr val="46DC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043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297</Words>
  <Application>Microsoft Office PowerPoint</Application>
  <PresentationFormat>Широкоэкранный</PresentationFormat>
  <Paragraphs>64</Paragraphs>
  <Slides>18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 Light Condensed</vt:lpstr>
      <vt:lpstr>Calibri</vt:lpstr>
      <vt:lpstr>Calibri Light</vt:lpstr>
      <vt:lpstr>Dubai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50</cp:revision>
  <dcterms:created xsi:type="dcterms:W3CDTF">2021-04-09T13:38:30Z</dcterms:created>
  <dcterms:modified xsi:type="dcterms:W3CDTF">2021-04-10T12:56:07Z</dcterms:modified>
</cp:coreProperties>
</file>