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D2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058A5-21EF-455B-B050-C86D47ED2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D2BB0A-F448-40CA-8E39-F63983297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31C7D-B00C-48AD-B44B-970C17C0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9FDEC9-4152-4C6F-A228-C59D0471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5441BB-89CF-463E-831B-7CE39278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30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91B18-4A16-489C-8F0B-5146384E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FD5333-F173-4412-BA8B-810FB9F54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2A4461-D6B9-460A-BADE-0F5D8A87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53C36-37AD-4EBB-A10A-D7038B7F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8217ED-8AA6-4A20-B17F-2D990BF1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95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177C29-311B-45E4-BC2C-6093426D8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CD3628-800C-4F41-895F-6F37F4887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1D6E84-0ACF-455B-BB41-6050C030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A1E5AE-FA7E-40F1-92F9-961458B5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188F9-884E-491D-BD4B-D06482B8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76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0FB40-FF30-48D5-B154-6226403F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AA23C-7BDD-414D-9F7E-F929726DE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03B49-478B-4330-9BDA-3DBEC288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9B64B0-86CB-47EB-A033-A80B6E69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9685A0-A5BF-47BD-A4C1-E68A6465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8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FB727-ACA8-4696-8D62-DDB57343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BE87FA-1611-42EE-8A68-63B6CBE02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549CE1-C05F-4AE5-9308-C96AA3F1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5FC636-6056-4BF9-BC33-B4387A9A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D900A0-CB29-415C-8335-A3565B87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44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8F128-2765-481F-BDED-9B41A647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07B4B-9D28-4E7E-9AEC-8B013F1CA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93D625-1A04-42F6-9357-388439204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AAC6D1-8021-482D-85CF-F544DF36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5291F6-CA93-40C4-9B18-544D4DC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2D37DD-4248-4883-9C10-784AB83B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8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07DFE-38FB-44FF-A2B3-0287CEE9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84DEFA-477E-4A9D-8F18-DB6B2057D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C2C414-A21D-48A3-B958-48BCF157C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49AC85-C3BB-4476-93E6-028BC9426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09903D-D5E6-4BFA-9998-3995A0693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795FAA-04AE-408B-8C39-8188CC53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0C9DC8-545F-40CD-A642-0417324E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340BE9-BA6C-48BB-B0A2-E41F6CED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EE43B-AA5E-4809-A626-2775BD4A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B22F44-13D0-4B08-A9C1-3C4C3A67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1C5632-3D45-4206-95E9-AFBCA79B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F9FD8B-39DB-4868-990E-95717714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40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28C468-4387-4F45-90F2-2153D038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C96565-3B75-4CC8-A423-D3F52BB3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31A793-B5FF-44ED-A1EF-29A5B32C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8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BD2DE-0686-45D7-BFBE-BD2ED8F4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200AAD-6418-4E49-8E2E-6E01B91D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32ACDB-53EE-4263-B0D1-49F77C058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05F835-154B-4EEB-BB86-A3466D84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E15E26-B974-4309-8105-146EB35F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C445C6-C4ED-4651-A225-0A958B8A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36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75D77-B546-439C-9205-3F41B7CB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4F64AA-42F3-40F7-A60C-17FBF2431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B99C2D-F55B-4EA6-9650-4D325DD57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AC4269-CC31-4321-B461-FF3279E0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6CAB08-22EC-431F-94C7-5D09344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5B315D-AE15-4797-BE44-C73B8C24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39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065"/>
                    </a14:imgEffect>
                    <a14:imgEffect>
                      <a14:saturation sat="115000"/>
                    </a14:imgEffect>
                  </a14:imgLayer>
                </a14:imgProps>
              </a:ext>
            </a:extLst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EB027-6307-4CEE-9C22-DF13C22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A5D6E6-B6F9-47F5-A03B-78D33BDA5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8F5FB-4031-47B4-9C11-6936F265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5F0A1-459B-4B5D-AC84-5058025CAC91}" type="datetimeFigureOut">
              <a:rPr lang="ru-RU" smtClean="0"/>
              <a:t>сб 08.10.22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2A4046-FE1B-407E-9740-AE41ABE13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0299F5-8414-42AD-893A-DE296851A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34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213.155.192.79:3001/ypv/Olympics/src/master/2022-23/moretech.vtb.ru/search.steelfeet.ru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s://aura7.ru/" TargetMode="External"/><Relationship Id="rId4" Type="http://schemas.openxmlformats.org/officeDocument/2006/relationships/hyperlink" Target="https://search.steelfeet.ru/lo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32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3323166" y="59093"/>
            <a:ext cx="729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MORE.Tech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4.0 VTB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Трек: 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DATA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58D76-AF98-4415-90A6-7D907E347368}"/>
              </a:ext>
            </a:extLst>
          </p:cNvPr>
          <p:cNvSpPr txBox="1"/>
          <p:nvPr/>
        </p:nvSpPr>
        <p:spPr>
          <a:xfrm>
            <a:off x="568960" y="2188070"/>
            <a:ext cx="594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Команда </a:t>
            </a:r>
            <a:r>
              <a:rPr lang="en-US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nppk32:</a:t>
            </a:r>
            <a:endParaRPr lang="ru-RU" sz="32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  <a:p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Капитан, </a:t>
            </a:r>
            <a:r>
              <a:rPr lang="en-US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DS&amp;ML – </a:t>
            </a:r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Якушенко Павел</a:t>
            </a:r>
          </a:p>
          <a:p>
            <a:r>
              <a:rPr lang="en-US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Backend – </a:t>
            </a:r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Якушенко Дмитрий</a:t>
            </a:r>
          </a:p>
          <a:p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Дизайн – </a:t>
            </a:r>
            <a:r>
              <a:rPr lang="ru-RU" sz="32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Махоткина</a:t>
            </a:r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Алина</a:t>
            </a:r>
          </a:p>
          <a:p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Безопасность – </a:t>
            </a:r>
            <a:r>
              <a:rPr lang="ru-RU" sz="32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Калако</a:t>
            </a:r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Алексей</a:t>
            </a:r>
          </a:p>
          <a:p>
            <a:r>
              <a:rPr lang="en-US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Project Manager – </a:t>
            </a:r>
            <a:r>
              <a:rPr lang="ru-RU" sz="32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Чавдарь</a:t>
            </a:r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Елена</a:t>
            </a:r>
          </a:p>
          <a:p>
            <a:endParaRPr lang="ru-RU" sz="32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9499600" y="219055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07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– 09.10.2022</a:t>
            </a:r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6350E8-9B95-4B68-90B8-21F624B5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99" y="725972"/>
            <a:ext cx="3647421" cy="911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D10546-D403-4F8F-86DF-3DED88061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8" y="719508"/>
            <a:ext cx="2497668" cy="895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90441C-9296-4537-94A6-4ABC497AF8A2}"/>
              </a:ext>
            </a:extLst>
          </p:cNvPr>
          <p:cNvSpPr txBox="1"/>
          <p:nvPr/>
        </p:nvSpPr>
        <p:spPr>
          <a:xfrm>
            <a:off x="6680199" y="2179046"/>
            <a:ext cx="47328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Необходимо проанализировать выборку из несвязанных между собой каналов информации и выделить самые важные для клиента 2−3 новости. То есть, основываясь на заданной роли сотрудника, предлагать релевантные результаты не только по ключевым словам, но и по сути текста.</a:t>
            </a:r>
          </a:p>
        </p:txBody>
      </p:sp>
    </p:spTree>
    <p:extLst>
      <p:ext uri="{BB962C8B-B14F-4D97-AF65-F5344CB8AC3E}">
        <p14:creationId xmlns:p14="http://schemas.microsoft.com/office/powerpoint/2010/main" val="98458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32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3323166" y="59093"/>
            <a:ext cx="729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MORE.Tech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4.0 VTB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Трек: 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DATA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58D76-AF98-4415-90A6-7D907E347368}"/>
              </a:ext>
            </a:extLst>
          </p:cNvPr>
          <p:cNvSpPr txBox="1"/>
          <p:nvPr/>
        </p:nvSpPr>
        <p:spPr>
          <a:xfrm>
            <a:off x="679027" y="2775953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Мы используем ансамбль небольших моделей: KNN, </a:t>
            </a:r>
            <a:r>
              <a:rPr lang="ru-RU" sz="24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Logistic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</a:t>
            </a:r>
            <a:r>
              <a:rPr lang="ru-RU" sz="24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Classification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</a:t>
            </a:r>
            <a:r>
              <a:rPr lang="ru-RU" sz="24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RandomForest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</a:t>
            </a:r>
            <a:r>
              <a:rPr lang="ru-RU" sz="24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Catboost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и т.д. с разными </a:t>
            </a:r>
            <a:r>
              <a:rPr lang="ru-RU" sz="24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гиперпараметрами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 </a:t>
            </a:r>
          </a:p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При этом постоянно проводим A/B тестирование для выявления лучшей модели не по абстрактной метрике, а по поведению реальных пользователей.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9499600" y="219055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07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– 09.10.2022</a:t>
            </a:r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6350E8-9B95-4B68-90B8-21F624B5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99" y="725972"/>
            <a:ext cx="3647421" cy="911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D10546-D403-4F8F-86DF-3DED88061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8" y="719508"/>
            <a:ext cx="2497668" cy="895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0C166-3DEA-4FDE-9E25-248C4B29FBCD}"/>
              </a:ext>
            </a:extLst>
          </p:cNvPr>
          <p:cNvSpPr txBox="1"/>
          <p:nvPr/>
        </p:nvSpPr>
        <p:spPr>
          <a:xfrm>
            <a:off x="679027" y="1943878"/>
            <a:ext cx="3974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Краткое</a:t>
            </a:r>
            <a:r>
              <a:rPr lang="ru-RU" dirty="0"/>
              <a:t> </a:t>
            </a:r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описание решения: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86F7795-C97C-49ED-9375-A1664640EB1D}"/>
              </a:ext>
            </a:extLst>
          </p:cNvPr>
          <p:cNvCxnSpPr>
            <a:cxnSpLocks/>
          </p:cNvCxnSpPr>
          <p:nvPr/>
        </p:nvCxnSpPr>
        <p:spPr>
          <a:xfrm flipH="1">
            <a:off x="1710047" y="3665175"/>
            <a:ext cx="3561762" cy="1666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75366B19-4722-4368-8532-1764D5D81DBD}"/>
              </a:ext>
            </a:extLst>
          </p:cNvPr>
          <p:cNvCxnSpPr/>
          <p:nvPr/>
        </p:nvCxnSpPr>
        <p:spPr>
          <a:xfrm>
            <a:off x="1710047" y="3930115"/>
            <a:ext cx="2707574" cy="139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93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32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3323166" y="59093"/>
            <a:ext cx="729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MORE.Tech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4.0 VTB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Трек: 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DATA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58D76-AF98-4415-90A6-7D907E347368}"/>
              </a:ext>
            </a:extLst>
          </p:cNvPr>
          <p:cNvSpPr txBox="1"/>
          <p:nvPr/>
        </p:nvSpPr>
        <p:spPr>
          <a:xfrm>
            <a:off x="679027" y="2775953"/>
            <a:ext cx="72119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1. Персонализированное обучение - обучение нескольких небольших моделей: KNN, </a:t>
            </a:r>
            <a:r>
              <a:rPr lang="ru-RU" sz="24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Logistic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</a:t>
            </a:r>
            <a:r>
              <a:rPr lang="ru-RU" sz="24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Classification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</a:t>
            </a:r>
            <a:r>
              <a:rPr lang="ru-RU" sz="24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RandomForest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</a:t>
            </a:r>
            <a:r>
              <a:rPr lang="ru-RU" sz="24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Catboost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для КАЖДОГО пользователя. Небольшой размер и небольшая вычислительная сложность позволяют </a:t>
            </a:r>
            <a:r>
              <a:rPr lang="ru-RU" sz="24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дообучать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модели в реальном времени и показывать релевантный результат.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9499600" y="219055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07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– 09.10.2022</a:t>
            </a:r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6350E8-9B95-4B68-90B8-21F624B5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99" y="725972"/>
            <a:ext cx="3647421" cy="911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D10546-D403-4F8F-86DF-3DED88061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8" y="719508"/>
            <a:ext cx="2497668" cy="895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0C166-3DEA-4FDE-9E25-248C4B29FBCD}"/>
              </a:ext>
            </a:extLst>
          </p:cNvPr>
          <p:cNvSpPr txBox="1"/>
          <p:nvPr/>
        </p:nvSpPr>
        <p:spPr>
          <a:xfrm>
            <a:off x="679027" y="1943878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Фишки нашего решения: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084A438-15BD-4E4A-8C02-81AC364BA8F1}"/>
              </a:ext>
            </a:extLst>
          </p:cNvPr>
          <p:cNvCxnSpPr/>
          <p:nvPr/>
        </p:nvCxnSpPr>
        <p:spPr>
          <a:xfrm flipH="1">
            <a:off x="795647" y="2528653"/>
            <a:ext cx="6353298" cy="2078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77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32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3323166" y="59093"/>
            <a:ext cx="729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MORE.Tech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4.0 VTB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Трек: 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DATA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58D76-AF98-4415-90A6-7D907E347368}"/>
              </a:ext>
            </a:extLst>
          </p:cNvPr>
          <p:cNvSpPr txBox="1"/>
          <p:nvPr/>
        </p:nvSpPr>
        <p:spPr>
          <a:xfrm>
            <a:off x="687265" y="1951226"/>
            <a:ext cx="72119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 A/B-тестирование каждой модели. Вполне возможна ситуация, когда пользователи будут предпочитать не лучшую модель по абстрактной метрике, а ту, которая показывает более разнообразные (или наоборот, более точные) новости. </a:t>
            </a:r>
          </a:p>
          <a:p>
            <a:r>
              <a:rPr lang="ru-RU" sz="2400" i="1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Например, несмотря на объективно более высокое качество звука у цифровых носителей, многие предпочитают "теплый ламповый виниловый" звук. </a:t>
            </a:r>
          </a:p>
          <a:p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9499600" y="219055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07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– 09.10.2022</a:t>
            </a:r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6350E8-9B95-4B68-90B8-21F624B5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99" y="725972"/>
            <a:ext cx="3647421" cy="911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D10546-D403-4F8F-86DF-3DED88061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8" y="719508"/>
            <a:ext cx="2497668" cy="895161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7738AAC-8E33-4B12-AE0B-1BB99CDA86AF}"/>
              </a:ext>
            </a:extLst>
          </p:cNvPr>
          <p:cNvCxnSpPr/>
          <p:nvPr/>
        </p:nvCxnSpPr>
        <p:spPr>
          <a:xfrm flipH="1">
            <a:off x="1955800" y="2921330"/>
            <a:ext cx="4943764" cy="1900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3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32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3323166" y="59093"/>
            <a:ext cx="729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MORE.Tech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4.0 VTB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Трек: 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DATA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58D76-AF98-4415-90A6-7D907E347368}"/>
              </a:ext>
            </a:extLst>
          </p:cNvPr>
          <p:cNvSpPr txBox="1"/>
          <p:nvPr/>
        </p:nvSpPr>
        <p:spPr>
          <a:xfrm>
            <a:off x="703741" y="2034546"/>
            <a:ext cx="46045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3. Режим </a:t>
            </a:r>
            <a:r>
              <a:rPr lang="ru-RU" sz="28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Master-Slave</a:t>
            </a:r>
            <a:r>
              <a:rPr lang="ru-RU" sz="28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 Модели обучаются по тем новостям, которые выбрал опытный, </a:t>
            </a:r>
            <a:r>
              <a:rPr lang="ru-RU" sz="28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Senior</a:t>
            </a:r>
            <a:r>
              <a:rPr lang="ru-RU" sz="28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/VIP/</a:t>
            </a:r>
            <a:r>
              <a:rPr lang="ru-RU" sz="28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Top</a:t>
            </a:r>
            <a:r>
              <a:rPr lang="ru-RU" sz="28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Master</a:t>
            </a:r>
            <a:r>
              <a:rPr lang="ru-RU" sz="28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-пользователь. Обычному, </a:t>
            </a:r>
            <a:r>
              <a:rPr lang="ru-RU" sz="28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Slave</a:t>
            </a:r>
            <a:r>
              <a:rPr lang="ru-RU" sz="28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пользователю предлагаются новости на основе выбора мастера.</a:t>
            </a:r>
          </a:p>
          <a:p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9499600" y="219055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07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– 09.10.2022</a:t>
            </a:r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6350E8-9B95-4B68-90B8-21F624B5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99" y="725972"/>
            <a:ext cx="3647421" cy="911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D10546-D403-4F8F-86DF-3DED88061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8" y="719508"/>
            <a:ext cx="2497668" cy="895161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60A6595-8E32-47AC-BF62-5C27FD4EA424}"/>
              </a:ext>
            </a:extLst>
          </p:cNvPr>
          <p:cNvCxnSpPr/>
          <p:nvPr/>
        </p:nvCxnSpPr>
        <p:spPr>
          <a:xfrm>
            <a:off x="1413164" y="1614669"/>
            <a:ext cx="3675302" cy="334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7BEE0D35-BA0D-4438-A399-CD0ABDECC3B8}"/>
              </a:ext>
            </a:extLst>
          </p:cNvPr>
          <p:cNvCxnSpPr/>
          <p:nvPr/>
        </p:nvCxnSpPr>
        <p:spPr>
          <a:xfrm flipH="1">
            <a:off x="2137558" y="1805049"/>
            <a:ext cx="2826328" cy="2648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7EFE10-BB22-4140-B563-90D8236A2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046" y="1815491"/>
            <a:ext cx="4762005" cy="439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6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32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3323166" y="59093"/>
            <a:ext cx="729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MORE.Tech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4.0 VTB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Трек: 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DATA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58D76-AF98-4415-90A6-7D907E347368}"/>
              </a:ext>
            </a:extLst>
          </p:cNvPr>
          <p:cNvSpPr txBox="1"/>
          <p:nvPr/>
        </p:nvSpPr>
        <p:spPr>
          <a:xfrm>
            <a:off x="629600" y="1939842"/>
            <a:ext cx="721190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4. </a:t>
            </a:r>
            <a:r>
              <a:rPr lang="ru-RU" sz="28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С</a:t>
            </a:r>
            <a:r>
              <a:rPr lang="ru-RU" sz="28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ru-RU" sz="28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П</a:t>
            </a:r>
            <a:r>
              <a:rPr lang="ru-RU" sz="28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ru-RU" sz="28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Е</a:t>
            </a:r>
            <a:r>
              <a:rPr lang="ru-RU" sz="28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ru-RU" sz="2800" dirty="0">
                <a:solidFill>
                  <a:schemeClr val="accent6"/>
                </a:solidFill>
                <a:latin typeface="Bahnschrift Condensed" panose="020B0502040204020203" pitchFamily="34" charset="0"/>
              </a:rPr>
              <a:t>К</a:t>
            </a:r>
            <a:r>
              <a:rPr lang="ru-RU" sz="28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Т</a:t>
            </a:r>
            <a:r>
              <a:rPr lang="ru-RU" sz="28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.Р - мы "разбавляем" и перемешиваем результаты разных моделей, добавляем случайные новости для более полного охвата и более точного тестирования моделей.</a:t>
            </a:r>
          </a:p>
          <a:p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9499600" y="219055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07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– 09.10.2022</a:t>
            </a:r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6350E8-9B95-4B68-90B8-21F624B5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99" y="725972"/>
            <a:ext cx="3647421" cy="911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D10546-D403-4F8F-86DF-3DED88061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8" y="719508"/>
            <a:ext cx="2497668" cy="895161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707AB29-6BA6-4E2C-8923-61F956E36E17}"/>
              </a:ext>
            </a:extLst>
          </p:cNvPr>
          <p:cNvCxnSpPr/>
          <p:nvPr/>
        </p:nvCxnSpPr>
        <p:spPr>
          <a:xfrm flipH="1">
            <a:off x="1769423" y="1852551"/>
            <a:ext cx="3135086" cy="227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1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32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3323166" y="59093"/>
            <a:ext cx="729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MORE.Tech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4.0 VTB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Трек: 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DATA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58D76-AF98-4415-90A6-7D907E347368}"/>
              </a:ext>
            </a:extLst>
          </p:cNvPr>
          <p:cNvSpPr txBox="1"/>
          <p:nvPr/>
        </p:nvSpPr>
        <p:spPr>
          <a:xfrm>
            <a:off x="629600" y="1939842"/>
            <a:ext cx="56146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5. Режим визуализации "</a:t>
            </a:r>
            <a:r>
              <a:rPr lang="ru-RU" sz="24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С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ru-RU" sz="24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П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ru-RU" sz="24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Е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ru-RU" sz="2400" dirty="0">
                <a:solidFill>
                  <a:srgbClr val="00B050"/>
                </a:solidFill>
                <a:latin typeface="Bahnschrift Condensed" panose="020B0502040204020203" pitchFamily="34" charset="0"/>
              </a:rPr>
              <a:t>К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ru-RU" sz="24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Т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ru-RU" sz="2400" dirty="0">
                <a:solidFill>
                  <a:srgbClr val="0070C0"/>
                </a:solidFill>
                <a:latin typeface="Bahnschrift Condensed" panose="020B0502040204020203" pitchFamily="34" charset="0"/>
              </a:rPr>
              <a:t>Р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ru-RU" sz="2400" dirty="0">
                <a:solidFill>
                  <a:srgbClr val="7030A0"/>
                </a:solidFill>
                <a:latin typeface="Bahnschrift Condensed" panose="020B0502040204020203" pitchFamily="34" charset="0"/>
              </a:rPr>
              <a:t>А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" - Аура7. </a:t>
            </a:r>
          </a:p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Подсвечиваем результат в зависимости от уровня уверенности, который дает каждая модель (или мастер) в зависимости от совпадения выбора Мастера и персональной рекомендации. Например, полное совпадение подкрашивает результат в яркий красный цвет. Частичное совпадение с разными категориями - оттенки </a:t>
            </a:r>
            <a:r>
              <a:rPr lang="ru-RU" sz="2400" dirty="0">
                <a:solidFill>
                  <a:srgbClr val="32AD29"/>
                </a:solidFill>
                <a:latin typeface="Bahnschrift Condensed" panose="020B0502040204020203" pitchFamily="34" charset="0"/>
              </a:rPr>
              <a:t>лайма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</a:t>
            </a:r>
            <a:r>
              <a:rPr lang="ru-RU" sz="2400" dirty="0">
                <a:solidFill>
                  <a:srgbClr val="7030A0"/>
                </a:solidFill>
                <a:latin typeface="Bahnschrift Condensed" panose="020B0502040204020203" pitchFamily="34" charset="0"/>
              </a:rPr>
              <a:t>розового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и </a:t>
            </a:r>
            <a:r>
              <a:rPr lang="ru-RU" sz="2400" dirty="0">
                <a:solidFill>
                  <a:srgbClr val="FF9900"/>
                </a:solidFill>
                <a:latin typeface="Bahnschrift Condensed" panose="020B0502040204020203" pitchFamily="34" charset="0"/>
              </a:rPr>
              <a:t>апельсинового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  <a:p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9499600" y="219055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07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– 09.10.2022</a:t>
            </a:r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6350E8-9B95-4B68-90B8-21F624B5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99" y="725972"/>
            <a:ext cx="3647421" cy="911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D10546-D403-4F8F-86DF-3DED88061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8" y="719508"/>
            <a:ext cx="2497668" cy="895161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13A6391-5D0C-4689-BF24-BB1DCF427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978" y="2005640"/>
            <a:ext cx="4293996" cy="405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6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32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3323166" y="59093"/>
            <a:ext cx="729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MORE.Tech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4.0 VTB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Трек: </a:t>
            </a:r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DATA</a:t>
            </a:r>
            <a:endParaRPr lang="ru-RU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58D76-AF98-4415-90A6-7D907E347368}"/>
              </a:ext>
            </a:extLst>
          </p:cNvPr>
          <p:cNvSpPr txBox="1"/>
          <p:nvPr/>
        </p:nvSpPr>
        <p:spPr>
          <a:xfrm>
            <a:off x="629600" y="1939841"/>
            <a:ext cx="10656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Код проекта: </a:t>
            </a:r>
            <a:r>
              <a:rPr lang="en-US" sz="2400" dirty="0">
                <a:solidFill>
                  <a:srgbClr val="00B0F0"/>
                </a:solidFill>
                <a:latin typeface="Bahnschrift Condensed" panose="020B0502040204020203" pitchFamily="34" charset="0"/>
                <a:hlinkClick r:id="rId3"/>
              </a:rPr>
              <a:t>http://213.155.192.79:3001/ypv/Olympics/src/master/2022-23/moretech.vtb.ru/search.steelfeet.ru</a:t>
            </a:r>
            <a:endParaRPr lang="ru-RU" sz="2400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  <a:p>
            <a:endParaRPr lang="ru-RU" sz="2400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Dev:</a:t>
            </a:r>
            <a:r>
              <a:rPr lang="en-US" sz="24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Bahnschrift Condensed" panose="020B0502040204020203" pitchFamily="34" charset="0"/>
                <a:hlinkClick r:id="rId4"/>
              </a:rPr>
              <a:t>https://search.steelfeet.ru/log</a:t>
            </a:r>
            <a:endParaRPr lang="en-US" sz="2400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  <a:p>
            <a:endParaRPr lang="en-US" sz="2400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Prod: </a:t>
            </a:r>
            <a:r>
              <a:rPr lang="en-US" sz="2400" dirty="0">
                <a:solidFill>
                  <a:srgbClr val="00B0F0"/>
                </a:solidFill>
                <a:latin typeface="Bahnschrift Condensed" panose="020B0502040204020203" pitchFamily="34" charset="0"/>
                <a:hlinkClick r:id="rId5"/>
              </a:rPr>
              <a:t>https://aura7.ru/</a:t>
            </a:r>
            <a:endParaRPr lang="en-US" sz="2400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9499600" y="219055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07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– 09.10.2022</a:t>
            </a:r>
            <a:endParaRPr lang="ru-RU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6350E8-9B95-4B68-90B8-21F624B58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99" y="725972"/>
            <a:ext cx="3647421" cy="911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D10546-D403-4F8F-86DF-3DED880611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8" y="719508"/>
            <a:ext cx="2497668" cy="89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25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551</Words>
  <Application>Microsoft Office PowerPoint</Application>
  <PresentationFormat>Широкоэкранный</PresentationFormat>
  <Paragraphs>47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Bahnschrift Condensed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Elizabeth Belchenko</dc:creator>
  <cp:lastModifiedBy>User</cp:lastModifiedBy>
  <cp:revision>11</cp:revision>
  <dcterms:created xsi:type="dcterms:W3CDTF">2022-01-21T21:41:39Z</dcterms:created>
  <dcterms:modified xsi:type="dcterms:W3CDTF">2022-10-08T09:42:01Z</dcterms:modified>
</cp:coreProperties>
</file>