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58" r:id="rId6"/>
    <p:sldId id="264" r:id="rId7"/>
    <p:sldId id="259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EFF"/>
    <a:srgbClr val="B7CFFF"/>
    <a:srgbClr val="81ABFF"/>
    <a:srgbClr val="F496DB"/>
    <a:srgbClr val="C1D6FF"/>
    <a:srgbClr val="32AD2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58A5-21EF-455B-B050-C86D47ED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D2BB0A-F448-40CA-8E39-F63983297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31C7D-B00C-48AD-B44B-970C17C0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9FDEC9-4152-4C6F-A228-C59D0471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5441BB-89CF-463E-831B-7CE39278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0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1B18-4A16-489C-8F0B-5146384E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D5333-F173-4412-BA8B-810FB9F5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A4461-D6B9-460A-BADE-0F5D8A87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53C36-37AD-4EBB-A10A-D7038B7F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217ED-8AA6-4A20-B17F-2D990BF1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177C29-311B-45E4-BC2C-6093426D8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CD3628-800C-4F41-895F-6F37F488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1D6E84-0ACF-455B-BB41-6050C030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A1E5AE-FA7E-40F1-92F9-961458B5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188F9-884E-491D-BD4B-D06482B8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76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0FB40-FF30-48D5-B154-6226403F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AA23C-7BDD-414D-9F7E-F929726D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03B49-478B-4330-9BDA-3DBEC288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B64B0-86CB-47EB-A033-A80B6E6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685A0-A5BF-47BD-A4C1-E68A6465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8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FB727-ACA8-4696-8D62-DDB57343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BE87FA-1611-42EE-8A68-63B6CBE0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49CE1-C05F-4AE5-9308-C96AA3F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5FC636-6056-4BF9-BC33-B4387A9A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900A0-CB29-415C-8335-A3565B87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44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8F128-2765-481F-BDED-9B41A647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07B4B-9D28-4E7E-9AEC-8B013F1CA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93D625-1A04-42F6-9357-38843920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AAC6D1-8021-482D-85CF-F544DF36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5291F6-CA93-40C4-9B18-544D4DC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D37DD-4248-4883-9C10-784AB83B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07DFE-38FB-44FF-A2B3-0287CEE9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84DEFA-477E-4A9D-8F18-DB6B2057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C2C414-A21D-48A3-B958-48BCF157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49AC85-C3BB-4476-93E6-028BC9426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09903D-D5E6-4BFA-9998-3995A069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95FAA-04AE-408B-8C39-8188CC53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0C9DC8-545F-40CD-A642-0417324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340BE9-BA6C-48BB-B0A2-E41F6CED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EE43B-AA5E-4809-A626-2775BD4A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B22F44-13D0-4B08-A9C1-3C4C3A67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1C5632-3D45-4206-95E9-AFBCA79B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F9FD8B-39DB-4868-990E-95717714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0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28C468-4387-4F45-90F2-2153D038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C96565-3B75-4CC8-A423-D3F52BB3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31A793-B5FF-44ED-A1EF-29A5B32C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BD2DE-0686-45D7-BFBE-BD2ED8F4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00AAD-6418-4E49-8E2E-6E01B91D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32ACDB-53EE-4263-B0D1-49F77C05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05F835-154B-4EEB-BB86-A3466D84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E15E26-B974-4309-8105-146EB35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C445C6-C4ED-4651-A225-0A958B8A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36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75D77-B546-439C-9205-3F41B7CB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4F64AA-42F3-40F7-A60C-17FBF2431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B99C2D-F55B-4EA6-9650-4D325DD5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AC4269-CC31-4321-B461-FF3279E0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6CAB08-22EC-431F-94C7-5D09344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5B315D-AE15-4797-BE44-C73B8C24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39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065"/>
                    </a14:imgEffect>
                    <a14:imgEffect>
                      <a14:saturation sat="115000"/>
                    </a14:imgEffect>
                  </a14:imgLayer>
                </a14:imgProps>
              </a:ext>
            </a:extLst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EB027-6307-4CEE-9C22-DF13C22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A5D6E6-B6F9-47F5-A03B-78D33BDA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8F5FB-4031-47B4-9C11-6936F265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A4046-FE1B-407E-9740-AE41ABE1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0299F5-8414-42AD-893A-DE296851A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213.155.192.79:3001/ypv/Olympics/src/master/2022-23/moretech.vtb.ru/search.steelfeet.r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https://search.steelfeet.ru/lo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arxiv.org/pdf/1707.01700.pdf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arxiv.org/abs/2009.07769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8D76-AF98-4415-90A6-7D907E347368}"/>
              </a:ext>
            </a:extLst>
          </p:cNvPr>
          <p:cNvSpPr txBox="1"/>
          <p:nvPr/>
        </p:nvSpPr>
        <p:spPr>
          <a:xfrm>
            <a:off x="568960" y="2188070"/>
            <a:ext cx="594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Команда </a:t>
            </a:r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nppk32:</a:t>
            </a:r>
            <a:endParaRPr lang="ru-RU" sz="32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Капитан, </a:t>
            </a:r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DS&amp;ML – 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Якушенко Павел</a:t>
            </a:r>
          </a:p>
          <a:p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Backend – 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Якушенко Дмитрий</a:t>
            </a:r>
          </a:p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Дизайн – </a:t>
            </a:r>
            <a:r>
              <a:rPr lang="ru-RU" sz="32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Махоткина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Алина</a:t>
            </a:r>
          </a:p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Безопасность – </a:t>
            </a:r>
            <a:r>
              <a:rPr lang="ru-RU" sz="32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Калако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Алексей</a:t>
            </a:r>
          </a:p>
          <a:p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Project Manager – </a:t>
            </a:r>
            <a:r>
              <a:rPr lang="ru-RU" sz="32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Чавдарь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Елена</a:t>
            </a:r>
          </a:p>
          <a:p>
            <a:endParaRPr lang="ru-RU" sz="32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0441C-9296-4537-94A6-4ABC497AF8A2}"/>
              </a:ext>
            </a:extLst>
          </p:cNvPr>
          <p:cNvSpPr txBox="1"/>
          <p:nvPr/>
        </p:nvSpPr>
        <p:spPr>
          <a:xfrm>
            <a:off x="6680199" y="2179046"/>
            <a:ext cx="4732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Необходимо проанализировать выборку из несвязанных между собой каналов информации и выделить самые важные для клиента 2−3 новости. То есть, основываясь на заданной роли сотрудника, предлагать релевантные результаты не только по ключевым словам, но и по сути текста.</a:t>
            </a:r>
          </a:p>
        </p:txBody>
      </p:sp>
    </p:spTree>
    <p:extLst>
      <p:ext uri="{BB962C8B-B14F-4D97-AF65-F5344CB8AC3E}">
        <p14:creationId xmlns:p14="http://schemas.microsoft.com/office/powerpoint/2010/main" val="98458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8D76-AF98-4415-90A6-7D907E347368}"/>
              </a:ext>
            </a:extLst>
          </p:cNvPr>
          <p:cNvSpPr txBox="1"/>
          <p:nvPr/>
        </p:nvSpPr>
        <p:spPr>
          <a:xfrm>
            <a:off x="629600" y="1939841"/>
            <a:ext cx="10656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Код проекта: </a:t>
            </a:r>
            <a:r>
              <a:rPr lang="en-US" sz="2400" dirty="0">
                <a:solidFill>
                  <a:srgbClr val="00B0F0"/>
                </a:solidFill>
                <a:latin typeface="Bahnschrift Condensed" panose="020B0502040204020203" pitchFamily="34" charset="0"/>
                <a:hlinkClick r:id="rId3"/>
              </a:rPr>
              <a:t>http://213.155.192.79:3001/ypv/Olympics/src/master/2022-23/moretech.vtb.ru/search.steelfeet.ru</a:t>
            </a:r>
            <a:endParaRPr lang="ru-RU" sz="24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  <a:p>
            <a:endParaRPr lang="ru-RU" sz="24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Dev:</a:t>
            </a:r>
            <a:r>
              <a:rPr lang="en-US" sz="24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Bahnschrift Condensed" panose="020B0502040204020203" pitchFamily="34" charset="0"/>
                <a:hlinkClick r:id="rId4"/>
              </a:rPr>
              <a:t>https://search.steelfeet.ru/log</a:t>
            </a:r>
            <a:endParaRPr lang="en-US" sz="24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  <a:p>
            <a:endParaRPr lang="en-US" sz="24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0C166-3DEA-4FDE-9E25-248C4B29FBCD}"/>
              </a:ext>
            </a:extLst>
          </p:cNvPr>
          <p:cNvSpPr txBox="1"/>
          <p:nvPr/>
        </p:nvSpPr>
        <p:spPr>
          <a:xfrm>
            <a:off x="679027" y="1943878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Наш клиент: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BD67B-5056-4C91-9620-6C9812E9C350}"/>
              </a:ext>
            </a:extLst>
          </p:cNvPr>
          <p:cNvSpPr txBox="1"/>
          <p:nvPr/>
        </p:nvSpPr>
        <p:spPr>
          <a:xfrm>
            <a:off x="534390" y="2801616"/>
            <a:ext cx="52963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Николас </a:t>
            </a:r>
            <a:r>
              <a:rPr lang="ru-RU" sz="28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Краузе</a:t>
            </a:r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- </a:t>
            </a:r>
            <a:r>
              <a:rPr lang="en-US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Business, </a:t>
            </a:r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руководитель</a:t>
            </a:r>
          </a:p>
          <a:p>
            <a:endParaRPr lang="ru-RU" sz="28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  <a:p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Руководитель строительной фирмы. Интересуют финансы, строительные технологии и немного политики. Характер нордический. Мечтает выиграть тендер из госбюджета.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BFA050-72BB-4D9F-B801-0412BF5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610" y="1884935"/>
            <a:ext cx="4188031" cy="41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4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0C166-3DEA-4FDE-9E25-248C4B29FBCD}"/>
              </a:ext>
            </a:extLst>
          </p:cNvPr>
          <p:cNvSpPr txBox="1"/>
          <p:nvPr/>
        </p:nvSpPr>
        <p:spPr>
          <a:xfrm>
            <a:off x="679027" y="1943878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Источники новостей: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BD67B-5056-4C91-9620-6C9812E9C350}"/>
              </a:ext>
            </a:extLst>
          </p:cNvPr>
          <p:cNvSpPr txBox="1"/>
          <p:nvPr/>
        </p:nvSpPr>
        <p:spPr>
          <a:xfrm>
            <a:off x="534390" y="2801616"/>
            <a:ext cx="5296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Мы обязательно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парсим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не только новостные порталы (в отдельную БД 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News)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но и: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форумы, социальные сети, </a:t>
            </a:r>
            <a:r>
              <a:rPr lang="en-US" sz="24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twitter</a:t>
            </a:r>
            <a:r>
              <a:rPr lang="ru-RU" sz="24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(*</a:t>
            </a:r>
            <a:r>
              <a:rPr lang="ru-RU" sz="2400" dirty="0" err="1">
                <a:solidFill>
                  <a:srgbClr val="FF0000"/>
                </a:solidFill>
                <a:latin typeface="Bahnschrift Condensed" panose="020B0502040204020203" pitchFamily="34" charset="0"/>
              </a:rPr>
              <a:t>иноагент</a:t>
            </a:r>
            <a:r>
              <a:rPr lang="ru-RU" sz="24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?) 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и т.п.  Обязательно реакцию (лайки) и ники пользователей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открытые данные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: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правовые, финансовые, биржевые.</a:t>
            </a:r>
          </a:p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В дайджесте новостей их не используем, но анализируем на инсайд.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B7CE9C-A9E7-4C1F-BB02-CB49ADE7A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899" y="2014537"/>
            <a:ext cx="6614988" cy="16212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B69418-C84B-420E-ADD0-8C752238F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167" y="3695643"/>
            <a:ext cx="5618695" cy="24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0C166-3DEA-4FDE-9E25-248C4B29FBCD}"/>
              </a:ext>
            </a:extLst>
          </p:cNvPr>
          <p:cNvSpPr txBox="1"/>
          <p:nvPr/>
        </p:nvSpPr>
        <p:spPr>
          <a:xfrm>
            <a:off x="679027" y="1943878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Дайджест новостей: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BD67B-5056-4C91-9620-6C9812E9C350}"/>
              </a:ext>
            </a:extLst>
          </p:cNvPr>
          <p:cNvSpPr txBox="1"/>
          <p:nvPr/>
        </p:nvSpPr>
        <p:spPr>
          <a:xfrm>
            <a:off x="534390" y="2801616"/>
            <a:ext cx="5296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Дайджест – это краткое изложение новости, автореферат, ВЫЖИМКА главного в новости. Мы разбиваем новости на предложения и классифицируем (а классификатор у нас уже есть) их по отдельности. Отбираем 4 самых главных, которые выделил классификатор. Выделяем фоном по уровню важности.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96CA6-661C-4A01-9ED5-BB4CCA94E699}"/>
              </a:ext>
            </a:extLst>
          </p:cNvPr>
          <p:cNvSpPr txBox="1"/>
          <p:nvPr/>
        </p:nvSpPr>
        <p:spPr>
          <a:xfrm>
            <a:off x="6096000" y="2021403"/>
            <a:ext cx="54169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Ключевые игроки строительной отрасли обсудили стратегию ее развития в новых экономических условиях.</a:t>
            </a:r>
          </a:p>
          <a:p>
            <a:endParaRPr lang="ru-RU" b="1" dirty="0"/>
          </a:p>
          <a:p>
            <a:r>
              <a:rPr lang="ru-RU" sz="2000" dirty="0">
                <a:solidFill>
                  <a:srgbClr val="002060"/>
                </a:solidFill>
                <a:highlight>
                  <a:srgbClr val="E5EEFF"/>
                </a:highlight>
                <a:latin typeface="Bahnschrift Light Condensed" panose="020B0502040204020203" pitchFamily="34" charset="0"/>
              </a:rPr>
              <a:t>4 октября в Москве впервые состоялся Всероссийский строительный конгресс «Создание: как построить Россию» . </a:t>
            </a:r>
            <a:r>
              <a:rPr lang="ru-RU" sz="2000" dirty="0">
                <a:solidFill>
                  <a:srgbClr val="002060"/>
                </a:solidFill>
                <a:highlight>
                  <a:srgbClr val="B7CFFF"/>
                </a:highlight>
                <a:latin typeface="Bahnschrift Light Condensed" panose="020B0502040204020203" pitchFamily="34" charset="0"/>
              </a:rPr>
              <a:t>Строительство безоговорочно выиграло конкуренцию за масштабную государственную поддержку и финансирование практически у всех отраслей. </a:t>
            </a:r>
            <a:r>
              <a:rPr lang="ru-RU" sz="2000" dirty="0">
                <a:solidFill>
                  <a:srgbClr val="002060"/>
                </a:solidFill>
                <a:highlight>
                  <a:srgbClr val="81ABFF"/>
                </a:highlight>
                <a:latin typeface="Bahnschrift Light Condensed" panose="020B0502040204020203" pitchFamily="34" charset="0"/>
              </a:rPr>
              <a:t>Сейчас строительная индустрия не только получатель существенного объема бюджетных средств, но и отрасль-локомотив, посредством которого поддержка оказывается другим отраслям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67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8D76-AF98-4415-90A6-7D907E347368}"/>
              </a:ext>
            </a:extLst>
          </p:cNvPr>
          <p:cNvSpPr txBox="1"/>
          <p:nvPr/>
        </p:nvSpPr>
        <p:spPr>
          <a:xfrm>
            <a:off x="809506" y="3231937"/>
            <a:ext cx="44094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Мы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кластеризуем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эмбеддинги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выбранных новостей. Обучаем новые классификаторы на выделение кластеров (сам 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#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хештег нам неизвестен, это вектор скрытого слоя). Анализируем все новости за день на принадлежность к классу (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#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хештегу)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0C166-3DEA-4FDE-9E25-248C4B29FBCD}"/>
              </a:ext>
            </a:extLst>
          </p:cNvPr>
          <p:cNvSpPr txBox="1"/>
          <p:nvPr/>
        </p:nvSpPr>
        <p:spPr>
          <a:xfrm>
            <a:off x="203200" y="1817495"/>
            <a:ext cx="56220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Тренды:</a:t>
            </a:r>
          </a:p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Автоматическое выделение </a:t>
            </a:r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#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хештегов.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EA827EC-B7A7-422F-A012-65678CDBBC3C}"/>
              </a:ext>
            </a:extLst>
          </p:cNvPr>
          <p:cNvSpPr/>
          <p:nvPr/>
        </p:nvSpPr>
        <p:spPr>
          <a:xfrm>
            <a:off x="5966548" y="2190062"/>
            <a:ext cx="2941122" cy="1846853"/>
          </a:xfrm>
          <a:prstGeom prst="ellipse">
            <a:avLst/>
          </a:prstGeom>
          <a:solidFill>
            <a:srgbClr val="E5E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бюджет, субсидирование, помощь, государство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BA89F0D-F2D5-4BFF-A58F-66C2E805283B}"/>
              </a:ext>
            </a:extLst>
          </p:cNvPr>
          <p:cNvSpPr/>
          <p:nvPr/>
        </p:nvSpPr>
        <p:spPr>
          <a:xfrm>
            <a:off x="9307870" y="3004469"/>
            <a:ext cx="2424951" cy="1496271"/>
          </a:xfrm>
          <a:prstGeom prst="ellipse">
            <a:avLst/>
          </a:prstGeom>
          <a:solidFill>
            <a:srgbClr val="81A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кирпич, технология, цемент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4A90E18-FC9A-4005-82AC-22DCB9AAFD5E}"/>
              </a:ext>
            </a:extLst>
          </p:cNvPr>
          <p:cNvSpPr/>
          <p:nvPr/>
        </p:nvSpPr>
        <p:spPr>
          <a:xfrm>
            <a:off x="7063434" y="4488251"/>
            <a:ext cx="2244436" cy="1425029"/>
          </a:xfrm>
          <a:prstGeom prst="ellipse">
            <a:avLst/>
          </a:prstGeom>
          <a:solidFill>
            <a:srgbClr val="B7C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цена, ставка, кредит, рост, инфляция, падение</a:t>
            </a:r>
          </a:p>
        </p:txBody>
      </p:sp>
    </p:spTree>
    <p:extLst>
      <p:ext uri="{BB962C8B-B14F-4D97-AF65-F5344CB8AC3E}">
        <p14:creationId xmlns:p14="http://schemas.microsoft.com/office/powerpoint/2010/main" val="263877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0C166-3DEA-4FDE-9E25-248C4B29FBCD}"/>
              </a:ext>
            </a:extLst>
          </p:cNvPr>
          <p:cNvSpPr txBox="1"/>
          <p:nvPr/>
        </p:nvSpPr>
        <p:spPr>
          <a:xfrm>
            <a:off x="203200" y="1817495"/>
            <a:ext cx="52293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CNN features are great for clustering</a:t>
            </a:r>
            <a:endParaRPr lang="ru-RU" sz="32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  <a:hlinkClick r:id="rId5"/>
              </a:rPr>
              <a:t>https://arxiv.org/pdf/1707.01700.pdf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  <a:p>
            <a:endParaRPr lang="ru-RU" sz="32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7F97E3-0DFB-4100-8A74-31FA6E273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285" y="1922808"/>
            <a:ext cx="4866549" cy="41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0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8D76-AF98-4415-90A6-7D907E347368}"/>
              </a:ext>
            </a:extLst>
          </p:cNvPr>
          <p:cNvSpPr txBox="1"/>
          <p:nvPr/>
        </p:nvSpPr>
        <p:spPr>
          <a:xfrm>
            <a:off x="3014829" y="1689926"/>
            <a:ext cx="721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Анализируем получившиеся временные ряды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806361-7379-4B6D-B66E-972D9B24F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82" y="2244435"/>
            <a:ext cx="10926453" cy="38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3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09D88-D2EC-4FED-893C-1B50BB3C0AF2}"/>
              </a:ext>
            </a:extLst>
          </p:cNvPr>
          <p:cNvSpPr txBox="1"/>
          <p:nvPr/>
        </p:nvSpPr>
        <p:spPr>
          <a:xfrm>
            <a:off x="463138" y="1876301"/>
            <a:ext cx="99293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“</a:t>
            </a:r>
            <a:r>
              <a:rPr lang="en-US" sz="28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TadGAN</a:t>
            </a:r>
            <a:r>
              <a:rPr lang="en-US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: Time Series Anomaly Detection Using Generative Adversarial Networks”,</a:t>
            </a:r>
            <a:r>
              <a:rPr lang="en-US" dirty="0"/>
              <a:t> </a:t>
            </a:r>
            <a:endParaRPr lang="ru-RU" dirty="0"/>
          </a:p>
          <a:p>
            <a:r>
              <a:rPr lang="en-US" dirty="0">
                <a:hlinkClick r:id="rId5"/>
              </a:rPr>
              <a:t>https://arxiv.org/abs/2009.07769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052D2F-74AC-4CBD-B716-503F77EDC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595192"/>
            <a:ext cx="9541933" cy="3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9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8D76-AF98-4415-90A6-7D907E347368}"/>
              </a:ext>
            </a:extLst>
          </p:cNvPr>
          <p:cNvSpPr txBox="1"/>
          <p:nvPr/>
        </p:nvSpPr>
        <p:spPr>
          <a:xfrm>
            <a:off x="203200" y="1632082"/>
            <a:ext cx="45422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Инсайд: что привело к тренду.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</a:t>
            </a:r>
          </a:p>
          <a:p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Обучаем классификаторы на данных (и из новостей и из форумов и настроение текстов форумов) которые ПРЕДШЕСТВОВАЛИ аномалии.</a:t>
            </a:r>
          </a:p>
          <a:p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  <a:p>
            <a:r>
              <a:rPr lang="ru-RU" sz="2400" i="1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Повышению цен предшествует…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2EB5FC-C97A-4BAC-A67A-AFD810F31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431" y="2910397"/>
            <a:ext cx="6984587" cy="3049564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60A622E4-9DA2-4107-A299-64C1573CD8AE}"/>
              </a:ext>
            </a:extLst>
          </p:cNvPr>
          <p:cNvSpPr/>
          <p:nvPr/>
        </p:nvSpPr>
        <p:spPr>
          <a:xfrm>
            <a:off x="7134288" y="3429000"/>
            <a:ext cx="605642" cy="2530961"/>
          </a:xfrm>
          <a:prstGeom prst="ellipse">
            <a:avLst/>
          </a:prstGeom>
          <a:solidFill>
            <a:srgbClr val="E5EEFF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FB99B41-D2BB-4DB5-9B68-57BAF58BCC3D}"/>
              </a:ext>
            </a:extLst>
          </p:cNvPr>
          <p:cNvCxnSpPr>
            <a:cxnSpLocks/>
          </p:cNvCxnSpPr>
          <p:nvPr/>
        </p:nvCxnSpPr>
        <p:spPr>
          <a:xfrm flipH="1">
            <a:off x="7612084" y="2601638"/>
            <a:ext cx="1140030" cy="82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51FD7F88-6B18-4D3E-B7D6-C7E4953E45E3}"/>
              </a:ext>
            </a:extLst>
          </p:cNvPr>
          <p:cNvSpPr/>
          <p:nvPr/>
        </p:nvSpPr>
        <p:spPr>
          <a:xfrm>
            <a:off x="8752114" y="1658375"/>
            <a:ext cx="2731325" cy="113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санкции, инфляция, курс, рубль</a:t>
            </a:r>
          </a:p>
        </p:txBody>
      </p:sp>
    </p:spTree>
    <p:extLst>
      <p:ext uri="{BB962C8B-B14F-4D97-AF65-F5344CB8AC3E}">
        <p14:creationId xmlns:p14="http://schemas.microsoft.com/office/powerpoint/2010/main" val="721411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630</Words>
  <Application>Microsoft Office PowerPoint</Application>
  <PresentationFormat>Широкоэкранный</PresentationFormat>
  <Paragraphs>71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 Condensed</vt:lpstr>
      <vt:lpstr>Bahnschrift Light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Elizabeth Belchenko</dc:creator>
  <cp:lastModifiedBy>User</cp:lastModifiedBy>
  <cp:revision>19</cp:revision>
  <dcterms:created xsi:type="dcterms:W3CDTF">2022-01-21T21:41:39Z</dcterms:created>
  <dcterms:modified xsi:type="dcterms:W3CDTF">2022-10-08T08:33:48Z</dcterms:modified>
</cp:coreProperties>
</file>