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5" r:id="rId20"/>
    <p:sldId id="281" r:id="rId21"/>
    <p:sldId id="273" r:id="rId22"/>
    <p:sldId id="274" r:id="rId23"/>
    <p:sldId id="278" r:id="rId24"/>
    <p:sldId id="279" r:id="rId25"/>
    <p:sldId id="276" r:id="rId26"/>
    <p:sldId id="280" r:id="rId27"/>
    <p:sldId id="282" r:id="rId28"/>
    <p:sldId id="294" r:id="rId29"/>
    <p:sldId id="299" r:id="rId30"/>
    <p:sldId id="300" r:id="rId31"/>
    <p:sldId id="285" r:id="rId32"/>
    <p:sldId id="260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FA49-2BBD-41F5-B786-FD2234F79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9302" y="2656096"/>
            <a:ext cx="6878595" cy="1200329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9301" y="3910853"/>
            <a:ext cx="6878595" cy="53771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756084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0998806" y="3417746"/>
            <a:ext cx="709987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10865" y="3469804"/>
            <a:ext cx="5233855" cy="833178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0865" y="4354684"/>
            <a:ext cx="5233855" cy="46384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17297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066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066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713200"/>
            <a:ext cx="6822989" cy="1202510"/>
          </a:xfrm>
        </p:spPr>
        <p:txBody>
          <a:bodyPr wrap="square" anchor="b" anchorCtr="0">
            <a:normAutofit/>
          </a:bodyPr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966134"/>
            <a:ext cx="6823075" cy="53771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477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477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479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56124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4286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891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6BFFAB9-B0CE-4568-BB33-D09C48035AD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8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Antd</a:t>
            </a:r>
            <a:r>
              <a:rPr lang="zh-CN" altLang="en-US"/>
              <a:t>框架简介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李少敏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36715" y="1354616"/>
            <a:ext cx="4788245" cy="1448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b" anchorCtr="0">
            <a:normAutofit/>
          </a:bodyPr>
          <a:lstStyle/>
          <a:p>
            <a:r>
              <a:rPr lang="en-US" altLang="zh-CN" sz="8800" b="1" dirty="0">
                <a:solidFill>
                  <a:schemeClr val="tx2"/>
                </a:solidFill>
              </a:rPr>
              <a:t>2018</a:t>
            </a:r>
            <a:endParaRPr lang="zh-CN" altLang="en-US" sz="8800" b="1" dirty="0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src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lvl="0"/>
            <a:r>
              <a:rPr lang="en-US" altLang="zh-CN" sz="2400" dirty="0"/>
              <a:t>assets: </a:t>
            </a:r>
            <a:r>
              <a:rPr lang="zh-CN" altLang="en-US" sz="2400" dirty="0"/>
              <a:t>资源</a:t>
            </a:r>
            <a:endParaRPr lang="zh-CN" altLang="en-US" sz="2400" dirty="0"/>
          </a:p>
          <a:p>
            <a:pPr lvl="0"/>
            <a:r>
              <a:rPr lang="en-US" altLang="zh-CN" sz="2400" dirty="0"/>
              <a:t>components: </a:t>
            </a:r>
            <a:r>
              <a:rPr lang="zh-CN" altLang="en-US" sz="2400" dirty="0"/>
              <a:t>公共</a:t>
            </a:r>
            <a:r>
              <a:rPr lang="en-US" altLang="zh-CN" sz="2400" dirty="0"/>
              <a:t>UI</a:t>
            </a:r>
            <a:r>
              <a:rPr lang="zh-CN" altLang="en-US" sz="2400" dirty="0"/>
              <a:t>组件</a:t>
            </a:r>
            <a:endParaRPr lang="zh-CN" altLang="en-US" sz="2400" dirty="0"/>
          </a:p>
          <a:p>
            <a:pPr lvl="0"/>
            <a:r>
              <a:rPr lang="en-US" dirty="0"/>
              <a:t>e2e: </a:t>
            </a:r>
            <a:r>
              <a:rPr lang="zh-CN" altLang="en-US" dirty="0"/>
              <a:t>业务场景单元测试（采用</a:t>
            </a:r>
            <a:r>
              <a:rPr lang="en-US" altLang="zh-CN" dirty="0"/>
              <a:t>chrome headless</a:t>
            </a:r>
            <a:r>
              <a:rPr lang="zh-CN" altLang="en-US" dirty="0"/>
              <a:t>方式测试）</a:t>
            </a:r>
            <a:endParaRPr lang="zh-CN" altLang="en-US" dirty="0"/>
          </a:p>
          <a:p>
            <a:pPr lvl="0"/>
            <a:r>
              <a:rPr lang="en-US" altLang="zh-CN" dirty="0"/>
              <a:t>layouts: </a:t>
            </a:r>
            <a:r>
              <a:rPr lang="zh-CN" altLang="en-US" dirty="0"/>
              <a:t>页面布局公共组件</a:t>
            </a:r>
            <a:endParaRPr lang="zh-CN" altLang="en-US" dirty="0"/>
          </a:p>
          <a:p>
            <a:pPr lvl="0"/>
            <a:r>
              <a:rPr lang="en-US" altLang="zh-CN" dirty="0"/>
              <a:t>models: model</a:t>
            </a:r>
            <a:r>
              <a:rPr lang="zh-CN" altLang="en-US" dirty="0"/>
              <a:t>层代码</a:t>
            </a:r>
            <a:endParaRPr lang="zh-CN" altLang="en-US" dirty="0"/>
          </a:p>
          <a:p>
            <a:pPr lvl="0"/>
            <a:r>
              <a:rPr lang="en-US" altLang="zh-CN" dirty="0"/>
              <a:t>requests: </a:t>
            </a:r>
            <a:r>
              <a:rPr lang="zh-CN" altLang="en-US" dirty="0"/>
              <a:t>与后端交换数据接口</a:t>
            </a:r>
            <a:endParaRPr dirty="0"/>
          </a:p>
          <a:p>
            <a:r>
              <a:rPr lang="en-US" altLang="zh-CN" dirty="0"/>
              <a:t>services: </a:t>
            </a:r>
            <a:r>
              <a:rPr lang="zh-CN" altLang="en-US" dirty="0"/>
              <a:t>后端代码（不一定要放这）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src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tmpl: </a:t>
            </a:r>
            <a:r>
              <a:rPr lang="zh-CN" altLang="en-US"/>
              <a:t>模板代码，用于脚手架自动代码生成</a:t>
            </a:r>
            <a:endParaRPr lang="zh-CN" altLang="en-US"/>
          </a:p>
          <a:p>
            <a:r>
              <a:rPr lang="en-US" altLang="zh-CN"/>
              <a:t>apps: </a:t>
            </a:r>
            <a:r>
              <a:rPr lang="zh-CN" altLang="en-US"/>
              <a:t>所有业务层的</a:t>
            </a:r>
            <a:r>
              <a:rPr lang="en-US" altLang="zh-CN"/>
              <a:t>UI</a:t>
            </a:r>
            <a:r>
              <a:rPr lang="zh-CN" altLang="en-US"/>
              <a:t>代码（</a:t>
            </a:r>
            <a:r>
              <a:rPr lang="en-US" altLang="zh-CN"/>
              <a:t>MVC</a:t>
            </a:r>
            <a:r>
              <a:rPr lang="zh-CN" altLang="en-US"/>
              <a:t>的</a:t>
            </a:r>
            <a:r>
              <a:rPr lang="en-US" altLang="zh-CN"/>
              <a:t>View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utils: </a:t>
            </a:r>
            <a:r>
              <a:rPr lang="zh-CN" altLang="en-US"/>
              <a:t>所有辅助用的公共库</a:t>
            </a:r>
            <a:endParaRPr lang="zh-CN" altLang="en-US"/>
          </a:p>
          <a:p>
            <a:r>
              <a:rPr lang="en-US" altLang="zh-CN"/>
              <a:t>config.js: </a:t>
            </a:r>
            <a:r>
              <a:rPr lang="zh-CN" altLang="en-US"/>
              <a:t>路由加载入口</a:t>
            </a:r>
            <a:endParaRPr lang="zh-CN" altLang="en-US"/>
          </a:p>
          <a:p>
            <a:r>
              <a:rPr lang="en-US" altLang="zh-CN"/>
              <a:t>index.ejs: index.html</a:t>
            </a:r>
            <a:r>
              <a:rPr lang="zh-CN" altLang="en-US"/>
              <a:t>页面模板</a:t>
            </a:r>
            <a:endParaRPr lang="zh-CN" altLang="en-US"/>
          </a:p>
          <a:p>
            <a:r>
              <a:rPr lang="en-US" altLang="zh-CN"/>
              <a:t>index.js: index.html</a:t>
            </a:r>
            <a:r>
              <a:rPr lang="zh-CN" altLang="en-US"/>
              <a:t>用到的</a:t>
            </a:r>
            <a:r>
              <a:rPr lang="en-US" altLang="zh-CN"/>
              <a:t>index.js</a:t>
            </a:r>
            <a:r>
              <a:rPr lang="zh-CN" altLang="en-US"/>
              <a:t>，加载所有代码入口</a:t>
            </a:r>
            <a:endParaRPr lang="zh-CN" altLang="en-US"/>
          </a:p>
          <a:p>
            <a:r>
              <a:rPr lang="en-US" altLang="zh-CN"/>
              <a:t>router.js: </a:t>
            </a:r>
            <a:r>
              <a:rPr lang="zh-CN" altLang="en-US"/>
              <a:t>所有路由配置代码（动态加载模块）</a:t>
            </a:r>
            <a:endParaRPr lang="zh-CN" altLang="en-US"/>
          </a:p>
          <a:p>
            <a:r>
              <a:rPr lang="en-US" altLang="zh-CN"/>
              <a:t>theme.js: </a:t>
            </a:r>
            <a:r>
              <a:rPr lang="zh-CN" altLang="en-US"/>
              <a:t>页面风格配置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components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常用的</a:t>
            </a:r>
            <a:endParaRPr lang="zh-CN" altLang="en-US"/>
          </a:p>
          <a:p>
            <a:pPr lvl="1"/>
            <a:r>
              <a:rPr lang="en-US" altLang="zh-CN"/>
              <a:t>Dialog</a:t>
            </a:r>
            <a:endParaRPr lang="en-US" altLang="zh-CN"/>
          </a:p>
          <a:p>
            <a:pPr lvl="1"/>
            <a:r>
              <a:rPr lang="en-US" altLang="zh-CN"/>
              <a:t>Charts</a:t>
            </a:r>
            <a:endParaRPr lang="en-US" altLang="zh-CN"/>
          </a:p>
          <a:p>
            <a:pPr lvl="1"/>
            <a:r>
              <a:rPr lang="en-US" altLang="zh-CN"/>
              <a:t>StandardTable</a:t>
            </a:r>
            <a:endParaRPr lang="en-US" altLang="zh-CN"/>
          </a:p>
          <a:p>
            <a:pPr lvl="1"/>
            <a:r>
              <a:rPr lang="en-US" altLang="zh-CN"/>
              <a:t>AutoScrollDrawer</a:t>
            </a:r>
            <a:endParaRPr lang="en-US" altLang="zh-CN"/>
          </a:p>
          <a:p>
            <a:pPr lvl="1"/>
            <a:r>
              <a:rPr lang="en-US" altLang="zh-CN"/>
              <a:t>TagSelect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9120" y="266700"/>
            <a:ext cx="2895600" cy="6324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models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model</a:t>
            </a:r>
            <a:r>
              <a:rPr lang="zh-CN" altLang="en-US"/>
              <a:t>概念（来自于</a:t>
            </a:r>
            <a:r>
              <a:rPr lang="en-US" altLang="zh-CN"/>
              <a:t>dva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namespace: </a:t>
            </a:r>
            <a:r>
              <a:rPr lang="zh-CN" altLang="en-US"/>
              <a:t>命名空间，用于其他代码直接与</a:t>
            </a:r>
            <a:r>
              <a:rPr lang="en-US" altLang="zh-CN"/>
              <a:t>model</a:t>
            </a:r>
            <a:r>
              <a:rPr lang="zh-CN" altLang="en-US"/>
              <a:t>通信的名字，由</a:t>
            </a:r>
            <a:r>
              <a:rPr lang="en-US" altLang="zh-CN">
                <a:sym typeface="+mn-ea"/>
              </a:rPr>
              <a:t>dispatch</a:t>
            </a:r>
            <a:r>
              <a:rPr lang="zh-CN" altLang="en-US">
                <a:sym typeface="+mn-ea"/>
              </a:rPr>
              <a:t>触发</a:t>
            </a:r>
            <a:endParaRPr lang="en-US" altLang="zh-CN"/>
          </a:p>
          <a:p>
            <a:pPr lvl="1"/>
            <a:r>
              <a:rPr lang="en-US" altLang="zh-CN"/>
              <a:t>state: store</a:t>
            </a:r>
            <a:r>
              <a:rPr lang="zh-CN" altLang="en-US"/>
              <a:t>，类似</a:t>
            </a:r>
            <a:r>
              <a:rPr lang="en-US" altLang="zh-CN"/>
              <a:t>react</a:t>
            </a:r>
            <a:r>
              <a:rPr lang="zh-CN" altLang="en-US"/>
              <a:t>的</a:t>
            </a:r>
            <a:r>
              <a:rPr lang="en-US" altLang="zh-CN"/>
              <a:t>state</a:t>
            </a:r>
            <a:r>
              <a:rPr lang="zh-CN" altLang="en-US"/>
              <a:t>，只是由reducers来更新（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lvl="1"/>
            <a:r>
              <a:rPr lang="en-US" altLang="zh-CN"/>
              <a:t>effects: </a:t>
            </a:r>
            <a:r>
              <a:rPr lang="zh-CN" altLang="en-US"/>
              <a:t>可理解为</a:t>
            </a:r>
            <a:r>
              <a:rPr lang="en-US" altLang="zh-CN"/>
              <a:t>action</a:t>
            </a:r>
            <a:r>
              <a:rPr lang="zh-CN" altLang="en-US"/>
              <a:t>，</a:t>
            </a:r>
            <a:r>
              <a:rPr lang="en-US" altLang="zh-CN"/>
              <a:t>dispatch</a:t>
            </a:r>
            <a:r>
              <a:rPr lang="zh-CN" altLang="en-US"/>
              <a:t>的</a:t>
            </a:r>
            <a:r>
              <a:rPr lang="en-US" altLang="zh-CN"/>
              <a:t>action</a:t>
            </a:r>
            <a:r>
              <a:rPr lang="zh-CN" altLang="en-US"/>
              <a:t>的接受者，也即</a:t>
            </a:r>
            <a:r>
              <a:rPr lang="en-US" altLang="zh-CN"/>
              <a:t>model</a:t>
            </a:r>
            <a:r>
              <a:rPr lang="zh-CN" altLang="en-US"/>
              <a:t>内部功能逻辑代码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的</a:t>
            </a:r>
            <a:r>
              <a:rPr lang="en-US" altLang="zh-CN"/>
              <a:t>Controller)</a:t>
            </a:r>
            <a:r>
              <a:rPr lang="zh-CN" altLang="en-US"/>
              <a:t>，可与调用</a:t>
            </a:r>
            <a:r>
              <a:rPr lang="en-US" altLang="zh-CN"/>
              <a:t>requests</a:t>
            </a:r>
            <a:r>
              <a:rPr lang="zh-CN" altLang="en-US"/>
              <a:t>实现与后端通信</a:t>
            </a:r>
            <a:endParaRPr lang="en-US" altLang="zh-CN"/>
          </a:p>
          <a:p>
            <a:pPr lvl="1"/>
            <a:r>
              <a:rPr lang="en-US" altLang="zh-CN"/>
              <a:t>reducer: </a:t>
            </a:r>
            <a:r>
              <a:rPr lang="zh-CN" altLang="en-US"/>
              <a:t>处理各类</a:t>
            </a:r>
            <a:r>
              <a:rPr lang="en-US" altLang="zh-CN"/>
              <a:t>state</a:t>
            </a:r>
            <a:r>
              <a:rPr lang="zh-CN" altLang="en-US"/>
              <a:t>状态更新</a:t>
            </a:r>
            <a:endParaRPr lang="en-US" altLang="zh-CN"/>
          </a:p>
          <a:p>
            <a:pPr lvl="1"/>
            <a:r>
              <a:rPr lang="en-US" altLang="zh-CN"/>
              <a:t>subscriptions: </a:t>
            </a:r>
            <a:r>
              <a:rPr lang="zh-CN" altLang="en-US"/>
              <a:t>订阅数据源，包括</a:t>
            </a:r>
            <a:r>
              <a:rPr lang="en-US" altLang="zh-CN"/>
              <a:t>setup, keyEvent, geolocation</a:t>
            </a:r>
            <a:r>
              <a:rPr lang="zh-CN" altLang="en-US"/>
              <a:t>等，并</a:t>
            </a:r>
            <a:r>
              <a:rPr lang="en-US" altLang="zh-CN"/>
              <a:t>dispatch action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0" y="4323715"/>
            <a:ext cx="7067550" cy="2505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models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model</a:t>
            </a:r>
            <a:r>
              <a:rPr lang="zh-CN" altLang="en-US"/>
              <a:t>概念（由</a:t>
            </a:r>
            <a:r>
              <a:rPr lang="en-US" altLang="zh-CN"/>
              <a:t>dva</a:t>
            </a:r>
            <a:r>
              <a:rPr lang="zh-CN" altLang="en-US"/>
              <a:t>定义的）</a:t>
            </a:r>
            <a:endParaRPr lang="zh-CN" altLang="en-US"/>
          </a:p>
          <a:p>
            <a:pPr lvl="1"/>
            <a:r>
              <a:rPr lang="en-US" altLang="zh-CN"/>
              <a:t>dispatch</a:t>
            </a:r>
            <a:endParaRPr lang="en-US" altLang="zh-CN"/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call/put</a:t>
            </a:r>
            <a:endParaRPr lang="en-US" altLang="zh-CN"/>
          </a:p>
          <a:p>
            <a:pPr lvl="2"/>
            <a:r>
              <a:rPr lang="en-US" altLang="zh-CN" sz="1800"/>
              <a:t>call: 执行异步函数</a:t>
            </a:r>
            <a:endParaRPr lang="en-US" altLang="zh-CN" sz="1800"/>
          </a:p>
          <a:p>
            <a:pPr lvl="2"/>
            <a:r>
              <a:rPr lang="en-US" altLang="zh-CN" sz="1800"/>
              <a:t>put: </a:t>
            </a:r>
            <a:r>
              <a:rPr lang="zh-CN" altLang="en-US" sz="1800"/>
              <a:t>触发</a:t>
            </a:r>
            <a:r>
              <a:rPr lang="en-US" altLang="zh-CN" sz="1800"/>
              <a:t>一个 Action，类似于 dispatch</a:t>
            </a:r>
            <a:endParaRPr lang="en-US" altLang="zh-CN" sz="1800"/>
          </a:p>
          <a:p>
            <a:pPr lvl="0"/>
            <a:r>
              <a:rPr lang="zh-CN" altLang="en-US"/>
              <a:t>参考：</a:t>
            </a:r>
            <a:endParaRPr lang="zh-CN" altLang="en-US"/>
          </a:p>
          <a:p>
            <a:pPr lvl="1"/>
            <a:r>
              <a:rPr lang="zh-CN" altLang="en-US"/>
              <a:t>https://dvajs.com/guide/concepts.html</a:t>
            </a:r>
            <a:endParaRPr lang="zh-CN" altLang="en-US"/>
          </a:p>
          <a:p>
            <a:pPr lvl="1"/>
            <a:r>
              <a:rPr lang="zh-CN" altLang="en-US"/>
              <a:t>https://dvajs.com/guide/introduce-class.html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2480945"/>
            <a:ext cx="7181850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990" y="1232535"/>
            <a:ext cx="6377940" cy="4875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831771 -0.015278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requests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放置</a:t>
            </a:r>
            <a:r>
              <a:rPr lang="zh-CN" altLang="en-US"/>
              <a:t>与后端通信的所有代码</a:t>
            </a:r>
            <a:endParaRPr lang="zh-CN" altLang="en-US"/>
          </a:p>
          <a:p>
            <a:pPr lvl="1"/>
            <a:r>
              <a:rPr lang="zh-CN" altLang="en-US"/>
              <a:t>获取各</a:t>
            </a:r>
            <a:r>
              <a:rPr lang="en-US" altLang="zh-CN">
                <a:sym typeface="+mn-ea"/>
              </a:rPr>
              <a:t>Model</a:t>
            </a:r>
            <a:r>
              <a:rPr lang="zh-CN" altLang="en-US"/>
              <a:t>需要的数据</a:t>
            </a:r>
            <a:endParaRPr lang="en-US" altLang="zh-CN"/>
          </a:p>
          <a:p>
            <a:pPr lvl="1"/>
            <a:r>
              <a:rPr lang="zh-CN" altLang="en-US"/>
              <a:t>按模块或者数据类型组织好代码文件名称和</a:t>
            </a:r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zh-CN" altLang="en-US"/>
              <a:t>异步调用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restful api</a:t>
            </a:r>
            <a:endParaRPr lang="en-US" altLang="zh-CN"/>
          </a:p>
          <a:p>
            <a:pPr lvl="2"/>
            <a:r>
              <a:rPr lang="en-US" altLang="zh-CN"/>
              <a:t>http://localhost/system/user</a:t>
            </a:r>
            <a:endParaRPr lang="en-US" altLang="zh-CN"/>
          </a:p>
          <a:p>
            <a:pPr lvl="2"/>
            <a:r>
              <a:rPr lang="en-US" altLang="zh-CN"/>
              <a:t>http://</a:t>
            </a:r>
            <a:r>
              <a:rPr lang="en-US" altLang="zh-CN">
                <a:sym typeface="+mn-ea"/>
              </a:rPr>
              <a:t>localhost/?m=system/user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底层采用</a:t>
            </a:r>
            <a:r>
              <a:rPr lang="en-US" altLang="zh-CN"/>
              <a:t>fetch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2012950"/>
            <a:ext cx="3867150" cy="448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5" y="1754505"/>
            <a:ext cx="2905125" cy="4895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apps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业务层代码，使用</a:t>
            </a:r>
            <a:r>
              <a:rPr lang="en-US" altLang="zh-CN"/>
              <a:t>react</a:t>
            </a:r>
            <a:r>
              <a:rPr lang="zh-CN" altLang="en-US"/>
              <a:t>书写</a:t>
            </a:r>
            <a:r>
              <a:rPr lang="en-US" altLang="zh-CN"/>
              <a:t>UI</a:t>
            </a:r>
            <a:r>
              <a:rPr lang="zh-CN" altLang="en-US"/>
              <a:t>代码</a:t>
            </a:r>
            <a:endParaRPr lang="zh-CN" altLang="en-US"/>
          </a:p>
          <a:p>
            <a:pPr lvl="1"/>
            <a:r>
              <a:rPr lang="zh-CN" altLang="en-US"/>
              <a:t>componentDidMount</a:t>
            </a:r>
            <a:r>
              <a:rPr lang="en-US" altLang="zh-CN"/>
              <a:t>: UI</a:t>
            </a:r>
            <a:r>
              <a:rPr lang="zh-CN" altLang="en-US"/>
              <a:t>已加载</a:t>
            </a:r>
            <a:endParaRPr lang="zh-CN" altLang="en-US"/>
          </a:p>
          <a:p>
            <a:pPr lvl="1"/>
            <a:r>
              <a:rPr lang="zh-CN" altLang="en-US"/>
              <a:t>componentWillUnmount</a:t>
            </a:r>
            <a:r>
              <a:rPr lang="en-US" altLang="zh-CN"/>
              <a:t>: UI</a:t>
            </a:r>
            <a:r>
              <a:rPr lang="zh-CN" altLang="en-US"/>
              <a:t>被卸载</a:t>
            </a:r>
            <a:endParaRPr lang="zh-CN" altLang="en-US"/>
          </a:p>
          <a:p>
            <a:pPr lvl="1"/>
            <a:r>
              <a:rPr lang="en-US" altLang="zh-CN"/>
              <a:t>render: UI</a:t>
            </a:r>
            <a:r>
              <a:rPr lang="zh-CN" altLang="en-US"/>
              <a:t>元素的准备</a:t>
            </a:r>
            <a:endParaRPr lang="en-US" altLang="zh-CN"/>
          </a:p>
          <a:p>
            <a:pPr lvl="1"/>
            <a:r>
              <a:rPr lang="en-US" altLang="zh-CN"/>
              <a:t>state/setState</a:t>
            </a:r>
            <a:endParaRPr lang="en-US" altLang="zh-CN"/>
          </a:p>
          <a:p>
            <a:pPr lvl="1"/>
            <a:r>
              <a:rPr lang="en-US" altLang="zh-CN"/>
              <a:t>event</a:t>
            </a:r>
            <a:endParaRPr lang="en-US" altLang="zh-CN"/>
          </a:p>
          <a:p>
            <a:pPr lvl="2"/>
            <a:r>
              <a:rPr lang="en-US" altLang="zh-CN"/>
              <a:t>https://reactjs.org/docs/events.html</a:t>
            </a:r>
            <a:endParaRPr lang="en-US" altLang="zh-CN"/>
          </a:p>
          <a:p>
            <a:pPr lvl="1"/>
            <a:r>
              <a:rPr lang="en-US" altLang="zh-CN"/>
              <a:t>connect</a:t>
            </a:r>
            <a:endParaRPr lang="en-US" altLang="zh-CN"/>
          </a:p>
          <a:p>
            <a:pPr lvl="2"/>
            <a:r>
              <a:rPr lang="zh-CN" altLang="en-US"/>
              <a:t>绑定</a:t>
            </a:r>
            <a:r>
              <a:rPr lang="en-US" altLang="zh-CN"/>
              <a:t>model</a:t>
            </a:r>
            <a:r>
              <a:rPr lang="zh-CN" altLang="en-US"/>
              <a:t>的</a:t>
            </a:r>
            <a:r>
              <a:rPr lang="en-US" altLang="zh-CN"/>
              <a:t>state(store)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7875" y="3971925"/>
            <a:ext cx="4605655" cy="2489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8415" y="193040"/>
            <a:ext cx="9380220" cy="64725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304800"/>
            <a:ext cx="4667250" cy="6248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less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less</a:t>
            </a:r>
            <a:r>
              <a:rPr lang="zh-CN" altLang="en-US"/>
              <a:t>书写</a:t>
            </a:r>
            <a:r>
              <a:rPr lang="en-US"/>
              <a:t>css</a:t>
            </a:r>
            <a:r>
              <a:rPr lang="zh-CN" altLang="en-US"/>
              <a:t>代码</a:t>
            </a:r>
            <a:endParaRPr lang="zh-CN" altLang="en-US"/>
          </a:p>
          <a:p>
            <a:pPr lvl="1"/>
            <a:r>
              <a:rPr lang="en-US"/>
              <a:t>global</a:t>
            </a:r>
            <a:endParaRPr lang="zh-CN" altLang="en-US"/>
          </a:p>
          <a:p>
            <a:pPr lvl="1"/>
            <a:r>
              <a:rPr lang="en-US"/>
              <a:t>variables</a:t>
            </a:r>
            <a:endParaRPr lang="zh-CN" altLang="en-US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6225" y="847090"/>
            <a:ext cx="3280410" cy="5463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90" y="1889125"/>
            <a:ext cx="6705600" cy="4705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router</a:t>
            </a:r>
            <a:endParaRPr lang="en-US" altLang="zh-CN"/>
          </a:p>
          <a:p>
            <a:pPr lvl="1"/>
            <a:r>
              <a:rPr lang="en-US" altLang="zh-CN"/>
              <a:t>react router: https://github.com/ReactTraining/react-router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7620" y="3135630"/>
            <a:ext cx="7096125" cy="1695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侧圆角矩形 4"/>
          <p:cNvSpPr/>
          <p:nvPr>
            <p:custDataLst>
              <p:tags r:id="rId1"/>
            </p:custDataLst>
          </p:nvPr>
        </p:nvSpPr>
        <p:spPr>
          <a:xfrm>
            <a:off x="3431224" y="2539208"/>
            <a:ext cx="2250281" cy="335756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Autofit/>
          </a:bodyPr>
          <a:lstStyle/>
          <a:p>
            <a:pPr algn="just"/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 err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86565" y="771689"/>
            <a:ext cx="1987711" cy="1017844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>
            <a:defPPr>
              <a:defRPr lang="zh-CN"/>
            </a:defPPr>
            <a:lvl1pPr algn="ctr">
              <a:defRPr sz="3200" kern="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000" b="1"/>
              <a:t>目录</a:t>
            </a:r>
            <a:endParaRPr lang="zh-CN" altLang="en-US" sz="6000" b="1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793174" y="2584451"/>
            <a:ext cx="4829175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algn="just"/>
          </a:lstStyle>
          <a:p>
            <a:pPr algn="l"/>
            <a:r>
              <a:rPr lang="zh-CN" altLang="en-US"/>
              <a:t>为什么要使用</a:t>
            </a:r>
            <a:r>
              <a:rPr lang="en-US" altLang="zh-CN"/>
              <a:t>Antd</a:t>
            </a:r>
            <a:endParaRPr lang="en-US" altLang="zh-CN"/>
          </a:p>
        </p:txBody>
      </p:sp>
      <p:sp>
        <p:nvSpPr>
          <p:cNvPr id="3" name="同侧圆角矩形 2"/>
          <p:cNvSpPr/>
          <p:nvPr>
            <p:custDataLst>
              <p:tags r:id="rId4"/>
            </p:custDataLst>
          </p:nvPr>
        </p:nvSpPr>
        <p:spPr>
          <a:xfrm>
            <a:off x="3431224" y="3396299"/>
            <a:ext cx="2250281" cy="335280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Autofit/>
          </a:bodyPr>
          <a:lstStyle/>
          <a:p>
            <a:pPr algn="just"/>
            <a:r>
              <a:rPr lang="en-US" altLang="zh-CN" b="1" dirty="0">
                <a:solidFill>
                  <a:schemeClr val="bg1"/>
                </a:solidFill>
              </a:rPr>
              <a:t>02</a:t>
            </a:r>
            <a:endParaRPr lang="zh-CN" altLang="en-US" b="1" dirty="0" err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3793174" y="3441066"/>
            <a:ext cx="4829175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algn="just"/>
          </a:lstStyle>
          <a:p>
            <a:pPr algn="l"/>
            <a:r>
              <a:rPr lang="zh-CN" altLang="en-US"/>
              <a:t>如何使用</a:t>
            </a:r>
            <a:r>
              <a:rPr lang="en-US" altLang="zh-CN"/>
              <a:t>Antd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页面规则</a:t>
            </a:r>
            <a:r>
              <a:rPr lang="en-US" altLang="zh-CN">
                <a:sym typeface="+mn-ea"/>
              </a:rPr>
              <a:t>(qwp)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http</a:t>
            </a:r>
            <a:r>
              <a:rPr lang="zh-CN" altLang="en-US"/>
              <a:t>请求</a:t>
            </a:r>
            <a:r>
              <a:rPr lang="en-US" altLang="zh-CN"/>
              <a:t>url</a:t>
            </a:r>
            <a:r>
              <a:rPr lang="zh-CN" altLang="en-US"/>
              <a:t>规则</a:t>
            </a:r>
            <a:endParaRPr lang="zh-CN" altLang="en-US"/>
          </a:p>
          <a:p>
            <a:pPr lvl="1"/>
            <a:r>
              <a:rPr lang="en-US" altLang="zh-CN"/>
              <a:t>http://x/user?op=$</a:t>
            </a:r>
            <a:endParaRPr lang="en-US" altLang="zh-CN"/>
          </a:p>
          <a:p>
            <a:pPr lvl="1"/>
            <a:r>
              <a:rPr lang="en-US" altLang="zh-CN"/>
              <a:t>http://x/?m=/user&amp;op=$</a:t>
            </a:r>
            <a:endParaRPr lang="en-US" altLang="zh-CN"/>
          </a:p>
          <a:p>
            <a:pPr lvl="1"/>
            <a:r>
              <a:rPr lang="en-US" altLang="zh-CN"/>
              <a:t>http://x/?op=$</a:t>
            </a:r>
            <a:endParaRPr lang="en-US" altLang="zh-CN"/>
          </a:p>
          <a:p>
            <a:r>
              <a:rPr lang="zh-CN" altLang="en-US"/>
              <a:t>页面规则</a:t>
            </a:r>
            <a:endParaRPr lang="en-US" altLang="zh-CN"/>
          </a:p>
          <a:p>
            <a:pPr lvl="1"/>
            <a:r>
              <a:rPr lang="en-US" altLang="zh-CN"/>
              <a:t>appSetting</a:t>
            </a:r>
            <a:endParaRPr lang="en-US" altLang="zh-CN"/>
          </a:p>
          <a:p>
            <a:pPr lvl="1"/>
            <a:r>
              <a:rPr lang="en-US" altLang="zh-CN"/>
              <a:t>form</a:t>
            </a:r>
            <a:r>
              <a:rPr lang="zh-CN" altLang="en-US"/>
              <a:t>规则</a:t>
            </a:r>
            <a:endParaRPr lang="en-US" altLang="zh-CN"/>
          </a:p>
          <a:p>
            <a:pPr lvl="1"/>
            <a:r>
              <a:rPr lang="en-US" altLang="zh-CN"/>
              <a:t>table</a:t>
            </a:r>
            <a:r>
              <a:rPr lang="zh-CN" altLang="en-US"/>
              <a:t>定义</a:t>
            </a:r>
            <a:endParaRPr lang="en-US" altLang="zh-CN"/>
          </a:p>
          <a:p>
            <a:r>
              <a:rPr lang="en-US" altLang="zh-CN"/>
              <a:t>utils</a:t>
            </a:r>
            <a:endParaRPr lang="zh-CN" altLang="en-US"/>
          </a:p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https://github.com/steem/qwp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form</a:t>
            </a:r>
            <a:r>
              <a:rPr lang="zh-CN" altLang="en-US">
                <a:sym typeface="+mn-ea"/>
              </a:rPr>
              <a:t>规则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定义页面中用到的表单规则</a:t>
            </a:r>
            <a:endParaRPr lang="zh-CN" altLang="en-US"/>
          </a:p>
          <a:p>
            <a:r>
              <a:rPr lang="zh-CN" altLang="en-US"/>
              <a:t>每个页面有独立的多个表单规则</a:t>
            </a:r>
            <a:endParaRPr lang="zh-CN" altLang="en-US"/>
          </a:p>
          <a:p>
            <a:r>
              <a:rPr lang="zh-CN" altLang="en-US"/>
              <a:t>前端和后端使用同一的规则配置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8130" y="1039495"/>
            <a:ext cx="3733800" cy="5105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appSetting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初始化页面数据，包括：</a:t>
            </a:r>
            <a:endParaRPr lang="zh-CN" altLang="en-US"/>
          </a:p>
          <a:p>
            <a:pPr lvl="1"/>
            <a:r>
              <a:rPr lang="zh-CN" altLang="en-US" sz="2000"/>
              <a:t>多语言</a:t>
            </a:r>
            <a:endParaRPr lang="zh-CN" altLang="en-US" sz="2000"/>
          </a:p>
          <a:p>
            <a:pPr lvl="1"/>
            <a:r>
              <a:rPr lang="en-US" altLang="zh-CN" sz="2000"/>
              <a:t>form</a:t>
            </a:r>
            <a:r>
              <a:rPr lang="zh-CN" altLang="en-US" sz="2000"/>
              <a:t>验证规则</a:t>
            </a:r>
            <a:endParaRPr lang="zh-CN" altLang="en-US" sz="2000"/>
          </a:p>
          <a:p>
            <a:pPr lvl="1"/>
            <a:r>
              <a:rPr lang="en-US" altLang="zh-CN" sz="2000"/>
              <a:t>data table</a:t>
            </a:r>
            <a:endParaRPr lang="zh-CN" altLang="en-US" sz="2000"/>
          </a:p>
          <a:p>
            <a:pPr lvl="1"/>
            <a:r>
              <a:rPr lang="zh-CN" altLang="en-US" sz="2000"/>
              <a:t>其它页面设置</a:t>
            </a:r>
            <a:endParaRPr lang="zh-CN" altLang="en-US" sz="2000"/>
          </a:p>
          <a:p>
            <a:pPr lvl="0"/>
            <a:r>
              <a:rPr lang="zh-CN" altLang="en-US"/>
              <a:t>根页面</a:t>
            </a:r>
            <a:r>
              <a:rPr lang="en-US" altLang="zh-CN"/>
              <a:t>appSetting</a:t>
            </a:r>
            <a:r>
              <a:rPr lang="zh-CN" altLang="en-US"/>
              <a:t>（全局）</a:t>
            </a:r>
            <a:endParaRPr lang="en-US" altLang="zh-CN"/>
          </a:p>
          <a:p>
            <a:pPr lvl="1"/>
            <a:r>
              <a:rPr lang="zh-CN" altLang="en-US"/>
              <a:t>额外：页面布局</a:t>
            </a:r>
            <a:r>
              <a:rPr lang="en-US" altLang="zh-CN"/>
              <a:t>(header, footer, faq, notice)</a:t>
            </a:r>
            <a:r>
              <a:rPr lang="zh-CN" altLang="en-US"/>
              <a:t>、导航、权限</a:t>
            </a:r>
            <a:endParaRPr lang="zh-CN" altLang="en-US"/>
          </a:p>
          <a:p>
            <a:pPr lvl="0"/>
            <a:r>
              <a:rPr lang="en-US" altLang="zh-CN"/>
              <a:t>passport</a:t>
            </a:r>
            <a:r>
              <a:rPr lang="zh-CN" altLang="en-US"/>
              <a:t>的</a:t>
            </a:r>
            <a:r>
              <a:rPr lang="en-US" altLang="zh-CN"/>
              <a:t>appSetting</a:t>
            </a:r>
            <a:r>
              <a:rPr lang="zh-CN" altLang="en-US">
                <a:sym typeface="+mn-ea"/>
              </a:rPr>
              <a:t>（全局）</a:t>
            </a:r>
            <a:endParaRPr lang="en-US" altLang="zh-CN"/>
          </a:p>
          <a:p>
            <a:pPr lvl="1"/>
            <a:r>
              <a:rPr lang="zh-CN" altLang="en-US"/>
              <a:t>额外，登录后：权限、用户信息</a:t>
            </a:r>
            <a:endParaRPr lang="zh-CN" altLang="en-US"/>
          </a:p>
          <a:p>
            <a:r>
              <a:rPr lang="zh-CN" altLang="en-US"/>
              <a:t>每个页面有独立的</a:t>
            </a:r>
            <a:r>
              <a:rPr lang="en-US" altLang="zh-CN"/>
              <a:t>appSetting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table</a:t>
            </a:r>
            <a:r>
              <a:rPr lang="zh-CN" altLang="en-US">
                <a:sym typeface="+mn-ea"/>
              </a:rPr>
              <a:t>定义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定义页面用到的</a:t>
            </a:r>
            <a:r>
              <a:rPr lang="en-US" altLang="zh-CN"/>
              <a:t>data table</a:t>
            </a:r>
            <a:r>
              <a:rPr lang="zh-CN" altLang="en-US"/>
              <a:t>组件的表头信息</a:t>
            </a:r>
            <a:endParaRPr lang="zh-CN" altLang="en-US"/>
          </a:p>
          <a:p>
            <a:r>
              <a:rPr lang="zh-CN" altLang="en-US"/>
              <a:t>每个页面有多个独立的</a:t>
            </a:r>
            <a:r>
              <a:rPr lang="en-US" altLang="zh-CN"/>
              <a:t>table</a:t>
            </a:r>
            <a:r>
              <a:rPr lang="zh-CN" altLang="en-US"/>
              <a:t>定义</a:t>
            </a:r>
            <a:endParaRPr lang="zh-CN" altLang="en-US"/>
          </a:p>
          <a:p>
            <a:r>
              <a:rPr lang="zh-CN" altLang="en-US"/>
              <a:t>后端可根据该定义自动生成</a:t>
            </a:r>
            <a:r>
              <a:rPr lang="en-US" altLang="zh-CN"/>
              <a:t>sql</a:t>
            </a:r>
            <a:r>
              <a:rPr lang="zh-CN" altLang="en-US"/>
              <a:t>语句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1460" y="2534920"/>
            <a:ext cx="4752340" cy="3524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</a:t>
            </a:r>
            <a:r>
              <a:rPr lang="en-US">
                <a:sym typeface="+mn-ea"/>
              </a:rPr>
              <a:t>utils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9125"/>
            <a:ext cx="10515600" cy="4468495"/>
          </a:xfrm>
        </p:spPr>
        <p:txBody>
          <a:bodyPr>
            <a:normAutofit lnSpcReduction="20000"/>
          </a:bodyPr>
          <a:p>
            <a:r>
              <a:rPr lang="en-US" altLang="zh-CN"/>
              <a:t>uri</a:t>
            </a:r>
            <a:endParaRPr lang="zh-CN" altLang="en-US"/>
          </a:p>
          <a:p>
            <a:pPr lvl="1"/>
            <a:r>
              <a:rPr lang="en-US" altLang="zh-CN"/>
              <a:t>url path</a:t>
            </a:r>
            <a:r>
              <a:rPr lang="zh-CN" altLang="en-US"/>
              <a:t>的</a:t>
            </a:r>
            <a:r>
              <a:rPr lang="en-US" altLang="zh-CN"/>
              <a:t>api</a:t>
            </a:r>
            <a:endParaRPr lang="en-US" altLang="zh-CN"/>
          </a:p>
          <a:p>
            <a:pPr lvl="0"/>
            <a:r>
              <a:rPr lang="en-US" altLang="zh-CN"/>
              <a:t>form</a:t>
            </a:r>
            <a:endParaRPr lang="en-US" altLang="zh-CN"/>
          </a:p>
          <a:p>
            <a:pPr lvl="1"/>
            <a:r>
              <a:rPr lang="zh-CN" altLang="en-US"/>
              <a:t>表单提交和验证的</a:t>
            </a:r>
            <a:r>
              <a:rPr lang="en-US" altLang="zh-CN"/>
              <a:t>api</a:t>
            </a:r>
            <a:endParaRPr lang="en-US" altLang="zh-CN"/>
          </a:p>
          <a:p>
            <a:pPr lvl="0"/>
            <a:r>
              <a:rPr lang="en-US" altLang="zh-CN"/>
              <a:t>keyboard</a:t>
            </a:r>
            <a:endParaRPr lang="en-US" altLang="zh-CN"/>
          </a:p>
          <a:p>
            <a:pPr lvl="1"/>
            <a:r>
              <a:rPr lang="zh-CN" altLang="en-US"/>
              <a:t>按键相关的组件或</a:t>
            </a:r>
            <a:r>
              <a:rPr lang="en-US" altLang="zh-CN"/>
              <a:t>api</a:t>
            </a:r>
            <a:endParaRPr lang="en-US" altLang="zh-CN"/>
          </a:p>
          <a:p>
            <a:pPr lvl="0"/>
            <a:r>
              <a:rPr lang="en-US" altLang="zh-CN"/>
              <a:t>layout</a:t>
            </a:r>
            <a:endParaRPr lang="en-US" altLang="zh-CN"/>
          </a:p>
          <a:p>
            <a:pPr lvl="1"/>
            <a:r>
              <a:rPr lang="zh-CN" altLang="en-US"/>
              <a:t>布局的</a:t>
            </a:r>
            <a:r>
              <a:rPr lang="en-US" altLang="zh-CN"/>
              <a:t>api</a:t>
            </a:r>
            <a:endParaRPr lang="en-US" altLang="zh-CN"/>
          </a:p>
          <a:p>
            <a:pPr lvl="0"/>
            <a:r>
              <a:rPr lang="en-US" altLang="zh-CN"/>
              <a:t>localization</a:t>
            </a:r>
            <a:endParaRPr lang="en-US" altLang="zh-CN"/>
          </a:p>
          <a:p>
            <a:pPr lvl="1"/>
            <a:r>
              <a:rPr lang="zh-CN" altLang="en-US"/>
              <a:t>多语言</a:t>
            </a:r>
            <a:r>
              <a:rPr lang="en-US" altLang="zh-CN"/>
              <a:t>api</a:t>
            </a:r>
            <a:endParaRPr lang="en-US" altLang="zh-CN"/>
          </a:p>
          <a:p>
            <a:pPr lvl="0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 </a:t>
            </a:r>
            <a:r>
              <a:rPr lang="en-US" altLang="zh-CN">
                <a:sym typeface="+mn-ea"/>
              </a:rPr>
              <a:t>- </a:t>
            </a:r>
            <a:r>
              <a:rPr lang="en-US">
                <a:sym typeface="+mn-ea"/>
              </a:rPr>
              <a:t>utils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9125"/>
            <a:ext cx="10515600" cy="5061585"/>
          </a:xfrm>
        </p:spPr>
        <p:txBody>
          <a:bodyPr>
            <a:normAutofit/>
          </a:bodyPr>
          <a:p>
            <a:pPr lvl="0"/>
            <a:r>
              <a:rPr lang="en-US" altLang="zh-CN"/>
              <a:t>table</a:t>
            </a:r>
            <a:endParaRPr lang="en-US" altLang="zh-CN"/>
          </a:p>
          <a:p>
            <a:pPr lvl="1"/>
            <a:r>
              <a:rPr lang="en-US" altLang="zh-CN"/>
              <a:t>data table api</a:t>
            </a:r>
            <a:endParaRPr lang="en-US" altLang="zh-CN"/>
          </a:p>
          <a:p>
            <a:pPr lvl="0"/>
            <a:r>
              <a:rPr lang="en-US" altLang="zh-CN" sz="2400"/>
              <a:t>storage</a:t>
            </a:r>
            <a:endParaRPr lang="en-US" altLang="zh-CN" sz="2400"/>
          </a:p>
          <a:p>
            <a:pPr lvl="1"/>
            <a:r>
              <a:rPr lang="zh-CN" altLang="en-US" sz="2000"/>
              <a:t>浏览器缓存</a:t>
            </a:r>
            <a:r>
              <a:rPr lang="en-US" altLang="zh-CN" sz="2000"/>
              <a:t>api</a:t>
            </a:r>
            <a:endParaRPr lang="en-US" altLang="zh-CN"/>
          </a:p>
          <a:p>
            <a:pPr lvl="0"/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/>
              <a:t>http</a:t>
            </a:r>
            <a:r>
              <a:rPr lang="zh-CN" altLang="en-US"/>
              <a:t>请求底层</a:t>
            </a:r>
            <a:endParaRPr lang="zh-CN" altLang="en-US"/>
          </a:p>
          <a:p>
            <a:pPr lvl="0"/>
            <a:r>
              <a:rPr lang="en-US" altLang="zh-CN"/>
              <a:t>utils</a:t>
            </a:r>
            <a:endParaRPr lang="en-US" altLang="zh-CN"/>
          </a:p>
          <a:p>
            <a:pPr lvl="1"/>
            <a:r>
              <a:rPr lang="zh-CN" altLang="en-US"/>
              <a:t>其他辅助函数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页面结构 </a:t>
            </a:r>
            <a:r>
              <a:rPr lang="en-US" altLang="zh-CN">
                <a:sym typeface="+mn-ea"/>
              </a:rPr>
              <a:t>- </a:t>
            </a:r>
            <a:r>
              <a:rPr lang="zh-CN">
                <a:sym typeface="+mn-ea"/>
              </a:rPr>
              <a:t>权限、</a:t>
            </a:r>
            <a:r>
              <a:rPr lang="en-US" altLang="zh-CN">
                <a:sym typeface="+mn-ea"/>
              </a:rPr>
              <a:t>router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导航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权限由</a:t>
            </a:r>
            <a:r>
              <a:rPr lang="en-US" altLang="zh-CN"/>
              <a:t>appSetting</a:t>
            </a:r>
            <a:r>
              <a:rPr lang="zh-CN" altLang="en-US"/>
              <a:t>的</a:t>
            </a:r>
            <a:r>
              <a:rPr lang="en-US" altLang="zh-CN"/>
              <a:t>acls</a:t>
            </a:r>
            <a:r>
              <a:rPr lang="zh-CN" altLang="en-US"/>
              <a:t>（访问列表）对象控制</a:t>
            </a:r>
            <a:endParaRPr lang="zh-CN" altLang="en-US"/>
          </a:p>
          <a:p>
            <a:r>
              <a:rPr lang="zh-CN" altLang="en-US"/>
              <a:t>前端由</a:t>
            </a:r>
            <a:r>
              <a:rPr lang="en-US"/>
              <a:t>router.js</a:t>
            </a:r>
            <a:r>
              <a:rPr lang="zh-CN" altLang="en-US"/>
              <a:t>控制路由</a:t>
            </a:r>
            <a:endParaRPr lang="zh-CN" altLang="en-US"/>
          </a:p>
          <a:p>
            <a:r>
              <a:rPr lang="zh-CN"/>
              <a:t>导航根据</a:t>
            </a:r>
            <a:r>
              <a:rPr lang="en-US" altLang="zh-CN"/>
              <a:t>acls</a:t>
            </a:r>
            <a:r>
              <a:rPr lang="zh-CN" altLang="en-US"/>
              <a:t>及</a:t>
            </a:r>
            <a:r>
              <a:rPr lang="en-US" altLang="zh-CN"/>
              <a:t>appSetting</a:t>
            </a:r>
            <a:r>
              <a:rPr lang="zh-CN" altLang="en-US"/>
              <a:t>自动生成</a:t>
            </a:r>
            <a:r>
              <a:rPr lang="en-US" altLang="zh-CN"/>
              <a:t>header</a:t>
            </a:r>
            <a:r>
              <a:rPr lang="zh-CN" altLang="en-US"/>
              <a:t>及</a:t>
            </a:r>
            <a:r>
              <a:rPr lang="en-US" altLang="zh-CN"/>
              <a:t>side menu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956945" y="3877945"/>
          <a:ext cx="4985385" cy="267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076940" imgH="6962775" progId="Paint.Picture">
                  <p:embed/>
                </p:oleObj>
              </mc:Choice>
              <mc:Fallback>
                <p:oleObj name="" r:id="rId1" imgW="11076940" imgH="69627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rcRect b="18779"/>
                      <a:stretch>
                        <a:fillRect/>
                      </a:stretch>
                    </p:blipFill>
                    <p:spPr>
                      <a:xfrm>
                        <a:off x="956945" y="3877945"/>
                        <a:ext cx="4985385" cy="267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3921760"/>
            <a:ext cx="4749800" cy="2584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单元测试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测试</a:t>
            </a:r>
            <a:endParaRPr lang="zh-CN" altLang="en-US"/>
          </a:p>
          <a:p>
            <a:pPr lvl="1"/>
            <a:r>
              <a:rPr lang="en-US" altLang="zh-CN"/>
              <a:t>umi-test, jest, enzyme</a:t>
            </a:r>
            <a:endParaRPr lang="en-US" altLang="zh-CN"/>
          </a:p>
          <a:p>
            <a:pPr lvl="1"/>
            <a:r>
              <a:rPr lang="en-US" altLang="zh-CN"/>
              <a:t>https://jestjs.io</a:t>
            </a:r>
            <a:endParaRPr lang="en-US" altLang="zh-CN"/>
          </a:p>
          <a:p>
            <a:pPr lvl="1"/>
            <a:r>
              <a:rPr lang="en-US" altLang="zh-CN"/>
              <a:t>http://www.ruanyifeng.com/blog/2016/02/react-testing-tutorial.html</a:t>
            </a:r>
            <a:endParaRPr lang="en-US" altLang="zh-CN"/>
          </a:p>
          <a:p>
            <a:r>
              <a:rPr lang="zh-CN" altLang="en-US"/>
              <a:t>场景测试</a:t>
            </a:r>
            <a:endParaRPr lang="zh-CN" altLang="en-US"/>
          </a:p>
          <a:p>
            <a:pPr lvl="1"/>
            <a:r>
              <a:rPr lang="zh-CN" altLang="en-US"/>
              <a:t>puppeteer</a:t>
            </a:r>
            <a:endParaRPr lang="zh-CN" altLang="en-US"/>
          </a:p>
          <a:p>
            <a:r>
              <a:rPr lang="zh-CN" altLang="en-US"/>
              <a:t>代码覆盖率</a:t>
            </a:r>
            <a:endParaRPr lang="zh-CN" altLang="en-US"/>
          </a:p>
          <a:p>
            <a:pPr lvl="1"/>
            <a:r>
              <a:rPr lang="en-US" altLang="zh-CN"/>
              <a:t>num run test:coverage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735" y="309880"/>
            <a:ext cx="6896100" cy="6238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15" y="1754505"/>
            <a:ext cx="6038850" cy="3219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Mock service</a:t>
            </a:r>
            <a:endParaRPr lang="en-US" altLang="zh-CN"/>
          </a:p>
          <a:p>
            <a:r>
              <a:rPr lang="en-US" altLang="zh-CN"/>
              <a:t>Mockjs</a:t>
            </a:r>
            <a:endParaRPr lang="en-US" altLang="zh-CN"/>
          </a:p>
          <a:p>
            <a:pPr lvl="1"/>
            <a:r>
              <a:rPr lang="en-US" altLang="zh-CN"/>
              <a:t>https://github.com/nuysoft/Mock/wiki</a:t>
            </a:r>
            <a:endParaRPr lang="en-US" altLang="zh-CN"/>
          </a:p>
          <a:p>
            <a:pPr lvl="1"/>
            <a:r>
              <a:rPr lang="en-US" altLang="zh-CN"/>
              <a:t>https://github.com/nuysoft/Mock/wiki/Getting-Started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2720" y="1108710"/>
            <a:ext cx="5743575" cy="434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20" y="428625"/>
            <a:ext cx="5257800" cy="599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55" y="1628140"/>
            <a:ext cx="5524500" cy="3752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运行、发布、开发工具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9125"/>
            <a:ext cx="10515600" cy="5061585"/>
          </a:xfrm>
        </p:spPr>
        <p:txBody>
          <a:bodyPr>
            <a:normAutofit/>
          </a:bodyPr>
          <a:p>
            <a:pPr lvl="0"/>
            <a:r>
              <a:rPr lang="en-US" altLang="zh-CN"/>
              <a:t>dev</a:t>
            </a:r>
            <a:endParaRPr lang="en-US" altLang="zh-CN"/>
          </a:p>
          <a:p>
            <a:pPr lvl="1"/>
            <a:r>
              <a:rPr lang="en-US" altLang="zh-CN"/>
              <a:t>npm start</a:t>
            </a:r>
            <a:endParaRPr lang="en-US" altLang="zh-CN"/>
          </a:p>
          <a:p>
            <a:pPr lvl="0"/>
            <a:r>
              <a:rPr lang="zh-CN" altLang="en-US"/>
              <a:t>发布</a:t>
            </a:r>
            <a:endParaRPr lang="zh-CN" altLang="en-US"/>
          </a:p>
          <a:p>
            <a:pPr lvl="1"/>
            <a:r>
              <a:rPr lang="en-US" altLang="zh-CN"/>
              <a:t>npm build</a:t>
            </a:r>
            <a:endParaRPr lang="en-US" altLang="zh-CN"/>
          </a:p>
          <a:p>
            <a:pPr lvl="0"/>
            <a:r>
              <a:rPr lang="zh-CN" altLang="en-US"/>
              <a:t>开发工具</a:t>
            </a:r>
            <a:endParaRPr lang="zh-CN" altLang="en-US"/>
          </a:p>
          <a:p>
            <a:pPr lvl="1"/>
            <a:r>
              <a:rPr lang="en-US" altLang="zh-CN"/>
              <a:t>vscode</a:t>
            </a:r>
            <a:endParaRPr lang="en-US" altLang="zh-CN"/>
          </a:p>
          <a:p>
            <a:pPr lvl="0"/>
            <a:r>
              <a:rPr lang="en-US" altLang="zh-CN"/>
              <a:t>Github</a:t>
            </a:r>
            <a:endParaRPr lang="en-US" altLang="zh-CN"/>
          </a:p>
          <a:p>
            <a:pPr lvl="1"/>
            <a:r>
              <a:rPr lang="en-US" altLang="zh-CN"/>
              <a:t>https://github.com/steem/qwp-antd-pro.git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0865" y="2404713"/>
            <a:ext cx="5233855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b" anchorCtr="0">
            <a:normAutofit/>
          </a:bodyPr>
          <a:lstStyle>
            <a:defPPr>
              <a:defRPr lang="zh-CN"/>
            </a:defPPr>
            <a:lvl1pPr algn="r">
              <a:defRPr sz="6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610865" y="3469804"/>
            <a:ext cx="5233855" cy="833178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为什么要使用</a:t>
            </a:r>
            <a:r>
              <a:rPr lang="en-US" altLang="zh-CN">
                <a:sym typeface="+mn-ea"/>
              </a:rPr>
              <a:t>Antd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allOver"/>
      </p:transition>
    </mc:Choice>
    <mc:Fallback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感谢您的观看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 FOR YOUR WATCHING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876300" y="1468535"/>
            <a:ext cx="4788245" cy="1448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b" anchorCtr="0">
            <a:normAutofit/>
          </a:bodyPr>
          <a:lstStyle/>
          <a:p>
            <a:r>
              <a:rPr lang="en-US" altLang="zh-CN" sz="8800" b="1" dirty="0">
                <a:solidFill>
                  <a:schemeClr val="tx2"/>
                </a:solidFill>
              </a:rPr>
              <a:t>2018</a:t>
            </a:r>
            <a:endParaRPr lang="zh-CN" altLang="en-US" sz="8800" b="1" dirty="0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为什么要使用</a:t>
            </a:r>
            <a:r>
              <a:rPr lang="en-US" altLang="zh-CN">
                <a:sym typeface="+mn-ea"/>
              </a:rPr>
              <a:t>Antd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阿里巴巴提供的基于</a:t>
            </a:r>
            <a:r>
              <a:rPr lang="en-US" altLang="zh-CN" dirty="0"/>
              <a:t>react</a:t>
            </a:r>
            <a:r>
              <a:rPr lang="zh-CN" altLang="en-US" dirty="0"/>
              <a:t>的</a:t>
            </a:r>
            <a:r>
              <a:rPr lang="en-US" altLang="zh-CN" dirty="0"/>
              <a:t>web ui</a:t>
            </a:r>
            <a:r>
              <a:rPr lang="zh-CN" altLang="en-US" dirty="0"/>
              <a:t>框架</a:t>
            </a:r>
            <a:endParaRPr lang="zh-CN" altLang="en-US" dirty="0"/>
          </a:p>
          <a:p>
            <a:pPr lvl="1"/>
            <a:r>
              <a:rPr lang="zh-CN" altLang="en-US" sz="2000" dirty="0"/>
              <a:t>控件种类丰富，涵盖业务系统的大部分需求</a:t>
            </a:r>
            <a:endParaRPr lang="zh-CN" altLang="en-US" sz="2000" dirty="0"/>
          </a:p>
          <a:p>
            <a:pPr lvl="1"/>
            <a:r>
              <a:rPr lang="zh-CN" altLang="en-US" sz="2000" dirty="0"/>
              <a:t>有图表等可视化组件</a:t>
            </a:r>
            <a:r>
              <a:rPr lang="en-US" altLang="zh-CN" sz="2000" dirty="0"/>
              <a:t>(Antv)</a:t>
            </a:r>
            <a:endParaRPr lang="en-US" altLang="zh-CN" sz="2000" dirty="0"/>
          </a:p>
          <a:p>
            <a:pPr lvl="1"/>
            <a:r>
              <a:rPr lang="zh-CN" altLang="en-US" sz="2000" dirty="0"/>
              <a:t>方便定制化主题</a:t>
            </a:r>
            <a:endParaRPr lang="en-US" altLang="zh-CN" sz="2000" dirty="0"/>
          </a:p>
          <a:p>
            <a:pPr lvl="0"/>
            <a:r>
              <a:rPr lang="zh-CN" altLang="en-US" sz="2400" dirty="0"/>
              <a:t>提供了工程化的</a:t>
            </a:r>
            <a:r>
              <a:rPr lang="en-US" altLang="zh-CN" sz="2400" dirty="0"/>
              <a:t>Web</a:t>
            </a:r>
            <a:r>
              <a:rPr lang="zh-CN" altLang="en-US" sz="2400" dirty="0"/>
              <a:t>开发体验</a:t>
            </a:r>
            <a:endParaRPr lang="zh-CN" altLang="en-US" sz="2400" dirty="0"/>
          </a:p>
          <a:p>
            <a:pPr lvl="1"/>
            <a:r>
              <a:rPr lang="en-US" altLang="zh-CN" dirty="0"/>
              <a:t>antd design pro</a:t>
            </a:r>
            <a:endParaRPr lang="en-US" altLang="zh-CN" dirty="0"/>
          </a:p>
          <a:p>
            <a:pPr lvl="1"/>
            <a:r>
              <a:rPr lang="en-US" altLang="zh-CN" dirty="0"/>
              <a:t>dva</a:t>
            </a:r>
            <a:r>
              <a:rPr lang="zh-CN" altLang="en-US" dirty="0"/>
              <a:t>、</a:t>
            </a:r>
            <a:r>
              <a:rPr lang="en-US" altLang="zh-CN" dirty="0"/>
              <a:t>roadhog</a:t>
            </a:r>
            <a:r>
              <a:rPr lang="zh-CN" altLang="en-US" dirty="0"/>
              <a:t>、</a:t>
            </a:r>
            <a:r>
              <a:rPr lang="en-US" altLang="zh-CN" dirty="0"/>
              <a:t>webpack</a:t>
            </a:r>
            <a:r>
              <a:rPr lang="zh-CN" altLang="en-US" dirty="0"/>
              <a:t>、</a:t>
            </a:r>
            <a:r>
              <a:rPr lang="en-US" altLang="zh-CN" dirty="0"/>
              <a:t>less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单元测试</a:t>
            </a:r>
            <a:r>
              <a:rPr lang="zh-CN" altLang="en-US" dirty="0"/>
              <a:t>、代码覆盖率（</a:t>
            </a:r>
            <a:r>
              <a:rPr lang="en-US" altLang="zh-CN" dirty="0"/>
              <a:t>code coverage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mock service, mockjs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ES6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MVC: </a:t>
            </a:r>
            <a:r>
              <a:rPr lang="zh-CN" altLang="en-US" dirty="0"/>
              <a:t>前端和后端</a:t>
            </a:r>
            <a:r>
              <a:rPr lang="zh-CN" altLang="en-US" dirty="0">
                <a:sym typeface="+mn-ea"/>
              </a:rPr>
              <a:t>代码彻底分离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组件化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0865" y="2404713"/>
            <a:ext cx="5233855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b" anchorCtr="0">
            <a:normAutofit/>
          </a:bodyPr>
          <a:lstStyle>
            <a:defPPr>
              <a:defRPr lang="zh-CN"/>
            </a:defPPr>
            <a:lvl1pPr algn="r">
              <a:defRPr sz="6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610865" y="3469804"/>
            <a:ext cx="5233855" cy="833178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Antd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allOver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参考资料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21790"/>
            <a:ext cx="10515600" cy="5181600"/>
          </a:xfrm>
        </p:spPr>
        <p:txBody>
          <a:bodyPr>
            <a:normAutofit fontScale="60000"/>
          </a:bodyPr>
          <a:lstStyle/>
          <a:p>
            <a:r>
              <a:rPr lang="en-US" altLang="zh-CN" dirty="0"/>
              <a:t>Antd</a:t>
            </a:r>
            <a:endParaRPr lang="zh-CN" dirty="0"/>
          </a:p>
          <a:p>
            <a:pPr lvl="1"/>
            <a:r>
              <a:rPr dirty="0"/>
              <a:t>https://ant.design/index-cn</a:t>
            </a:r>
            <a:endParaRPr dirty="0"/>
          </a:p>
          <a:p>
            <a:pPr lvl="1"/>
            <a:r>
              <a:rPr dirty="0"/>
              <a:t>https://ant.design/docs/react/introduce-cn</a:t>
            </a:r>
            <a:endParaRPr dirty="0"/>
          </a:p>
          <a:p>
            <a:pPr lvl="0"/>
            <a:r>
              <a:rPr lang="en-US" altLang="zh-CN" sz="2400" dirty="0"/>
              <a:t>Antv</a:t>
            </a:r>
            <a:endParaRPr lang="en-US" altLang="zh-CN" sz="2400" dirty="0"/>
          </a:p>
          <a:p>
            <a:pPr lvl="1"/>
            <a:r>
              <a:rPr dirty="0"/>
              <a:t>https://alibaba.github.io/BizCharts/</a:t>
            </a:r>
            <a:endParaRPr dirty="0"/>
          </a:p>
          <a:p>
            <a:pPr lvl="1"/>
            <a:r>
              <a:rPr dirty="0"/>
              <a:t>https://antv.alipay.com/zh-cn/g6/1.x/index.html</a:t>
            </a:r>
            <a:endParaRPr dirty="0"/>
          </a:p>
          <a:p>
            <a:pPr lvl="0"/>
            <a:r>
              <a:rPr lang="zh-CN" dirty="0"/>
              <a:t>设计哲学</a:t>
            </a:r>
            <a:endParaRPr lang="zh-CN" dirty="0"/>
          </a:p>
          <a:p>
            <a:pPr lvl="1"/>
            <a:r>
              <a:rPr dirty="0"/>
              <a:t>https://ant.design/docs/spec/visual-cn</a:t>
            </a:r>
            <a:endParaRPr dirty="0"/>
          </a:p>
          <a:p>
            <a:r>
              <a:rPr lang="en-US" altLang="zh-CN" dirty="0"/>
              <a:t>ES6</a:t>
            </a:r>
            <a:endParaRPr lang="en-US" altLang="zh-CN" dirty="0"/>
          </a:p>
          <a:p>
            <a:pPr lvl="1"/>
            <a:r>
              <a:rPr lang="en-US" altLang="zh-CN" dirty="0"/>
              <a:t>https://dvajs.com/knowledgemap</a:t>
            </a:r>
            <a:endParaRPr lang="en-US" altLang="zh-CN" dirty="0"/>
          </a:p>
          <a:p>
            <a:pPr lvl="1"/>
            <a:r>
              <a:rPr lang="en-US" altLang="zh-CN" dirty="0"/>
              <a:t>http://es6.ruanyifeng.com/                             0 - 9, 22-24</a:t>
            </a:r>
            <a:endParaRPr lang="en-US" altLang="zh-CN" dirty="0"/>
          </a:p>
          <a:p>
            <a:pPr lvl="1"/>
            <a:r>
              <a:rPr lang="en-US" altLang="zh-CN" dirty="0"/>
              <a:t>https://blog.csdn.net/qq_37672347/article/details/79387622</a:t>
            </a:r>
            <a:endParaRPr lang="en-US" altLang="zh-CN" dirty="0"/>
          </a:p>
          <a:p>
            <a:pPr lvl="0"/>
            <a:r>
              <a:rPr lang="en-US" sz="2400" dirty="0">
                <a:sym typeface="+mn-ea"/>
              </a:rPr>
              <a:t>roadhog</a:t>
            </a:r>
            <a:endParaRPr lang="en-US" sz="2400" dirty="0"/>
          </a:p>
          <a:p>
            <a:pPr lvl="1"/>
            <a:r>
              <a:rPr lang="en-US" sz="2400" dirty="0">
                <a:sym typeface="+mn-ea"/>
              </a:rPr>
              <a:t>https://github.com/sorrycc/roadhog/blob/master/README_zh-cn.md</a:t>
            </a:r>
            <a:endParaRPr lang="en-US" sz="2400" dirty="0"/>
          </a:p>
          <a:p>
            <a:pPr lvl="0"/>
            <a:r>
              <a:rPr lang="en-US" sz="2400" dirty="0">
                <a:sym typeface="+mn-ea"/>
              </a:rPr>
              <a:t>dva</a:t>
            </a:r>
            <a:endParaRPr lang="en-US" sz="2400" dirty="0"/>
          </a:p>
          <a:p>
            <a:pPr lvl="1"/>
            <a:r>
              <a:rPr sz="2400" dirty="0">
                <a:sym typeface="+mn-ea"/>
              </a:rPr>
              <a:t>https://github.com/dvajs/dva/blob/master/README_zh-CN.md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代码结构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5" y="1402080"/>
            <a:ext cx="2200910" cy="5045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320" y="1943100"/>
            <a:ext cx="1724025" cy="4371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660" y="1480820"/>
            <a:ext cx="1822450" cy="49669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代码结构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coverage: </a:t>
            </a:r>
            <a:r>
              <a:rPr lang="zh-CN" altLang="en-US" dirty="0"/>
              <a:t>代码覆盖率</a:t>
            </a:r>
            <a:endParaRPr lang="en-US" altLang="zh-CN" dirty="0"/>
          </a:p>
          <a:p>
            <a:r>
              <a:rPr lang="en-US" altLang="zh-CN" dirty="0"/>
              <a:t>mock</a:t>
            </a:r>
            <a:r>
              <a:rPr lang="zh-CN" altLang="en-US" dirty="0"/>
              <a:t>和</a:t>
            </a:r>
            <a:r>
              <a:rPr lang="en-US" dirty="0">
                <a:sym typeface="+mn-ea"/>
              </a:rPr>
              <a:t>.roadhogrc.mock.js</a:t>
            </a:r>
            <a:r>
              <a:rPr lang="en-US" altLang="zh-CN" dirty="0"/>
              <a:t>: </a:t>
            </a:r>
            <a:r>
              <a:rPr lang="zh-CN" altLang="en-US" dirty="0"/>
              <a:t>单元测试用，</a:t>
            </a:r>
            <a:r>
              <a:rPr lang="en-US" altLang="zh-CN" dirty="0"/>
              <a:t>mock</a:t>
            </a:r>
            <a:r>
              <a:rPr lang="zh-CN" altLang="en-US" dirty="0"/>
              <a:t>后端接口</a:t>
            </a:r>
            <a:endParaRPr lang="zh-CN" dirty="0"/>
          </a:p>
          <a:p>
            <a:pPr lvl="0"/>
            <a:r>
              <a:rPr lang="en-US" altLang="zh-CN" sz="2400" dirty="0"/>
              <a:t>dist: </a:t>
            </a:r>
            <a:r>
              <a:rPr lang="zh-CN" altLang="en-US" sz="2400" dirty="0"/>
              <a:t>发布代码目录</a:t>
            </a:r>
            <a:r>
              <a:rPr lang="en-US" altLang="zh-CN" sz="2400" dirty="0"/>
              <a:t>(npm build)</a:t>
            </a:r>
            <a:endParaRPr lang="en-US" altLang="zh-CN" sz="2400" dirty="0"/>
          </a:p>
          <a:p>
            <a:pPr lvl="0"/>
            <a:r>
              <a:rPr lang="en-US" altLang="zh-CN" sz="2400" dirty="0"/>
              <a:t>node_modules: </a:t>
            </a:r>
            <a:r>
              <a:rPr lang="zh-CN" altLang="en-US" sz="2400" dirty="0"/>
              <a:t>依赖的外部库</a:t>
            </a:r>
            <a:endParaRPr lang="zh-CN" altLang="en-US" sz="2400" dirty="0"/>
          </a:p>
          <a:p>
            <a:pPr lvl="0"/>
            <a:r>
              <a:rPr lang="en-US" altLang="zh-CN" sz="2400" dirty="0"/>
              <a:t>public: </a:t>
            </a:r>
            <a:r>
              <a:rPr lang="zh-CN" altLang="en-US" sz="2400" dirty="0"/>
              <a:t>根目录资源文件，比如图片、</a:t>
            </a:r>
            <a:r>
              <a:rPr lang="en-US" altLang="zh-CN" sz="2400" dirty="0"/>
              <a:t>font</a:t>
            </a:r>
            <a:r>
              <a:rPr lang="zh-CN" altLang="en-US" sz="2400" dirty="0"/>
              <a:t>文件等</a:t>
            </a:r>
            <a:endParaRPr lang="zh-CN" altLang="en-US" sz="2400" dirty="0"/>
          </a:p>
          <a:p>
            <a:pPr lvl="0"/>
            <a:r>
              <a:rPr lang="en-US" altLang="zh-CN" sz="2400" dirty="0"/>
              <a:t>src: </a:t>
            </a:r>
            <a:r>
              <a:rPr lang="zh-CN" altLang="en-US" sz="2400" dirty="0"/>
              <a:t>源代码</a:t>
            </a:r>
            <a:endParaRPr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lvl="0"/>
            <a:r>
              <a:rPr lang="en-US" altLang="zh-CN" sz="2400" dirty="0"/>
              <a:t>tests: </a:t>
            </a:r>
            <a:r>
              <a:rPr lang="zh-CN" altLang="en-US" sz="2400" dirty="0"/>
              <a:t>单元测试辅助相关，各单元分散在各模块代码目录</a:t>
            </a:r>
            <a:endParaRPr lang="zh-CN" altLang="en-US" sz="2400" dirty="0"/>
          </a:p>
          <a:p>
            <a:pPr lvl="0"/>
            <a:r>
              <a:rPr lang="en-US" altLang="zh-CN" sz="2400" dirty="0"/>
              <a:t>tools: </a:t>
            </a:r>
            <a:r>
              <a:rPr lang="zh-CN" altLang="en-US" sz="2400" dirty="0"/>
              <a:t>工具代码</a:t>
            </a:r>
            <a:endParaRPr lang="zh-CN" altLang="en-US" sz="2400" dirty="0"/>
          </a:p>
          <a:p>
            <a:pPr lvl="0"/>
            <a:r>
              <a:rPr lang="en-US" dirty="0"/>
              <a:t>.webpackrc.js: webpack</a:t>
            </a:r>
            <a:r>
              <a:rPr lang="zh-CN" altLang="en-US" dirty="0"/>
              <a:t>相关配置，需遵循</a:t>
            </a:r>
            <a:r>
              <a:rPr lang="en-US" altLang="zh-CN" dirty="0"/>
              <a:t>roadhog</a:t>
            </a:r>
            <a:r>
              <a:rPr lang="zh-CN" altLang="en-US" dirty="0"/>
              <a:t>规定</a:t>
            </a:r>
            <a:endParaRPr lang="zh-CN" altLang="en-US" dirty="0"/>
          </a:p>
          <a:p>
            <a:pPr lvl="0"/>
            <a:r>
              <a:rPr lang="en-US" altLang="zh-CN" dirty="0"/>
              <a:t>package.json: </a:t>
            </a:r>
            <a:r>
              <a:rPr lang="en-US" dirty="0"/>
              <a:t> </a:t>
            </a:r>
            <a:endParaRPr dirty="0"/>
          </a:p>
          <a:p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636"/>
</p:tagLst>
</file>

<file path=ppt/tags/tag10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TYPE" val="m_h_f"/>
  <p:tag name="KSO_WM_UNIT_INDEX" val="1_1_1"/>
  <p:tag name="KSO_WM_UNIT_ID" val="custom20184636_6*m_h_f*1_1_1"/>
  <p:tag name="KSO_WM_UNIT_CLEAR" val="1"/>
  <p:tag name="KSO_WM_UNIT_LAYERLEVEL" val="1_1_1"/>
  <p:tag name="KSO_WM_UNIT_VALUE" val="40"/>
  <p:tag name="KSO_WM_UNIT_HIGHLIGHT" val="0"/>
  <p:tag name="KSO_WM_UNIT_COMPATIBLE" val="0"/>
  <p:tag name="KSO_WM_DIAGRAM_GROUP_CODE" val="m1-1"/>
  <p:tag name="KSO_WM_UNIT_PRESET_TEXT_INDEX" val="0"/>
  <p:tag name="KSO_WM_UNIT_PRESET_TEXT_LEN" val="9"/>
</p:tagLst>
</file>

<file path=ppt/tags/tag11.xml><?xml version="1.0" encoding="utf-8"?>
<p:tagLst xmlns:p="http://schemas.openxmlformats.org/presentationml/2006/main">
  <p:tag name="KSO_WM_TEMPLATE_CATEGORY" val="custom"/>
  <p:tag name="KSO_WM_TEMPLATE_INDEX" val="20184636"/>
  <p:tag name="KSO_WM_UNIT_CLEAR" val="1"/>
  <p:tag name="KSO_WM_UNIT_TYPE" val="m_h_i"/>
  <p:tag name="KSO_WM_UNIT_INDEX" val="1_1_1"/>
  <p:tag name="KSO_WM_UNIT_ID" val="custom20184636_6*m_h_i*1_1_1"/>
  <p:tag name="KSO_WM_UNIT_LAYERLEVEL" val="1_1_1"/>
  <p:tag name="KSO_WM_DIAGRAM_GROUP_CODE" val="m1-1"/>
  <p:tag name="KSO_WM_BEAUTIFY_FLAG" val="#wm#"/>
  <p:tag name="KSO_WM_TAG_VERSION" val="1.0"/>
</p:tagLst>
</file>

<file path=ppt/tags/tag12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TYPE" val="m_h_f"/>
  <p:tag name="KSO_WM_UNIT_INDEX" val="1_1_1"/>
  <p:tag name="KSO_WM_UNIT_ID" val="custom20184636_6*m_h_f*1_1_1"/>
  <p:tag name="KSO_WM_UNIT_CLEAR" val="1"/>
  <p:tag name="KSO_WM_UNIT_LAYERLEVEL" val="1_1_1"/>
  <p:tag name="KSO_WM_UNIT_VALUE" val="40"/>
  <p:tag name="KSO_WM_UNIT_HIGHLIGHT" val="0"/>
  <p:tag name="KSO_WM_UNIT_COMPATIBLE" val="0"/>
  <p:tag name="KSO_WM_DIAGRAM_GROUP_CODE" val="m1-1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SLIDE_ID" val="custom20184636_6"/>
  <p:tag name="KSO_WM_SLIDE_INDEX" val="6"/>
  <p:tag name="KSO_WM_SLIDE_ITEM_CNT" val="1"/>
  <p:tag name="KSO_WM_SLIDE_LAYOUT" val="a_m"/>
  <p:tag name="KSO_WM_SLIDE_LAYOUT_CNT" val="1_1"/>
  <p:tag name="KSO_WM_SLIDE_TYPE" val="contents"/>
  <p:tag name="KSO_WM_BEAUTIFY_FLAG" val="#wm#"/>
  <p:tag name="KSO_WM_SLIDE_POSITION" val="276*273"/>
  <p:tag name="KSO_WM_SLIDE_SIZE" val="408*50"/>
  <p:tag name="KSO_WM_TEMPLATE_CATEGORY" val="custom"/>
  <p:tag name="KSO_WM_TEMPLATE_INDEX" val="20184636"/>
  <p:tag name="KSO_WM_DIAGRAM_GROUP_CODE" val="m1-1"/>
  <p:tag name="KSO_WM_TAG_VERSION" val="1.0"/>
</p:tagLst>
</file>

<file path=ppt/tags/tag14.xml><?xml version="1.0" encoding="utf-8"?>
<p:tagLst xmlns:p="http://schemas.openxmlformats.org/presentationml/2006/main">
  <p:tag name="KSO_WM_TEMPLATE_CATEGORY" val="custom"/>
  <p:tag name="KSO_WM_TEMPLATE_INDEX" val="20184636"/>
  <p:tag name="KSO_WM_UNIT_TYPE" val="e"/>
  <p:tag name="KSO_WM_UNIT_INDEX" val="1"/>
  <p:tag name="KSO_WM_UNIT_ID" val="custom20184636_12*e*1"/>
  <p:tag name="KSO_WM_UNIT_LAYERLEVEL" val="1"/>
  <p:tag name="KSO_WM_UNIT_VALUE" val="7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01"/>
</p:tagLst>
</file>

<file path=ppt/tags/tag15.xml><?xml version="1.0" encoding="utf-8"?>
<p:tagLst xmlns:p="http://schemas.openxmlformats.org/presentationml/2006/main">
  <p:tag name="KSO_WM_TEMPLATE_CATEGORY" val="custom"/>
  <p:tag name="KSO_WM_TEMPLATE_INDEX" val="20184636"/>
  <p:tag name="KSO_WM_UNIT_TYPE" val="a"/>
  <p:tag name="KSO_WM_UNIT_INDEX" val="1"/>
  <p:tag name="KSO_WM_UNIT_ID" val="custom20184636_1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16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SLIDE_ID" val="custom20184636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7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6_2*a*1"/>
  <p:tag name="KSO_WM_UNIT_TYPE" val="a"/>
</p:tagLst>
</file>

<file path=ppt/tags/tag18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636_2*f*1"/>
  <p:tag name="KSO_WM_UNIT_TYPE" val="f"/>
</p:tagLst>
</file>

<file path=ppt/tags/tag19.xml><?xml version="1.0" encoding="utf-8"?>
<p:tagLst xmlns:p="http://schemas.openxmlformats.org/presentationml/2006/main">
  <p:tag name="KSO_WM_SLIDE_SIZE" val="828*342"/>
  <p:tag name="KSO_WM_SLIDE_POSITION" val="66*148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636_2"/>
  <p:tag name="KSO_WM_TAG_VERSION" val="1.0"/>
  <p:tag name="KSO_WM_TEMPLATE_INDEX" val="20184636"/>
  <p:tag name="KSO_WM_TEMPLATE_CATEGORY" val="custom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636"/>
</p:tagLst>
</file>

<file path=ppt/tags/tag20.xml><?xml version="1.0" encoding="utf-8"?>
<p:tagLst xmlns:p="http://schemas.openxmlformats.org/presentationml/2006/main">
  <p:tag name="KSO_WM_TEMPLATE_CATEGORY" val="custom"/>
  <p:tag name="KSO_WM_TEMPLATE_INDEX" val="20184636"/>
  <p:tag name="KSO_WM_UNIT_TYPE" val="e"/>
  <p:tag name="KSO_WM_UNIT_INDEX" val="1"/>
  <p:tag name="KSO_WM_UNIT_ID" val="custom20184636_12*e*1"/>
  <p:tag name="KSO_WM_UNIT_LAYERLEVEL" val="1"/>
  <p:tag name="KSO_WM_UNIT_VALUE" val="7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01"/>
</p:tagLst>
</file>

<file path=ppt/tags/tag21.xml><?xml version="1.0" encoding="utf-8"?>
<p:tagLst xmlns:p="http://schemas.openxmlformats.org/presentationml/2006/main">
  <p:tag name="KSO_WM_TEMPLATE_CATEGORY" val="custom"/>
  <p:tag name="KSO_WM_TEMPLATE_INDEX" val="20184636"/>
  <p:tag name="KSO_WM_UNIT_TYPE" val="a"/>
  <p:tag name="KSO_WM_UNIT_INDEX" val="1"/>
  <p:tag name="KSO_WM_UNIT_ID" val="custom20184636_1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22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SLIDE_ID" val="custom20184636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23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6_2*a*1"/>
  <p:tag name="KSO_WM_UNIT_TYPE" val="a"/>
</p:tagLst>
</file>

<file path=ppt/tags/tag24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636_2*f*1"/>
  <p:tag name="KSO_WM_UNIT_TYPE" val="f"/>
</p:tagLst>
</file>

<file path=ppt/tags/tag25.xml><?xml version="1.0" encoding="utf-8"?>
<p:tagLst xmlns:p="http://schemas.openxmlformats.org/presentationml/2006/main">
  <p:tag name="KSO_WM_SLIDE_SIZE" val="828*342"/>
  <p:tag name="KSO_WM_SLIDE_POSITION" val="66*148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636_2"/>
  <p:tag name="KSO_WM_TAG_VERSION" val="1.0"/>
  <p:tag name="KSO_WM_TEMPLATE_INDEX" val="20184636"/>
  <p:tag name="KSO_WM_TEMPLATE_CATEGORY" val="custom"/>
</p:tagLst>
</file>

<file path=ppt/tags/tag26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6_2*a*1"/>
  <p:tag name="KSO_WM_UNIT_TYPE" val="a"/>
</p:tagLst>
</file>

<file path=ppt/tags/tag27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636_2*f*1"/>
  <p:tag name="KSO_WM_UNIT_TYPE" val="f"/>
</p:tagLst>
</file>

<file path=ppt/tags/tag28.xml><?xml version="1.0" encoding="utf-8"?>
<p:tagLst xmlns:p="http://schemas.openxmlformats.org/presentationml/2006/main">
  <p:tag name="KSO_WM_SLIDE_SIZE" val="828*342"/>
  <p:tag name="KSO_WM_SLIDE_POSITION" val="66*148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636_2"/>
  <p:tag name="KSO_WM_TAG_VERSION" val="1.0"/>
  <p:tag name="KSO_WM_TEMPLATE_INDEX" val="20184636"/>
  <p:tag name="KSO_WM_TEMPLATE_CATEGORY" val="custom"/>
</p:tagLst>
</file>

<file path=ppt/tags/tag29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6_2*a*1"/>
  <p:tag name="KSO_WM_UNIT_TYPE" val="a"/>
</p:tagLst>
</file>

<file path=ppt/tags/tag3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TEMPLATE_THUMBS_INDEX" val="1、9、12、16、19、22、23"/>
</p:tagLst>
</file>

<file path=ppt/tags/tag30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636_2*f*1"/>
  <p:tag name="KSO_WM_UNIT_TYPE" val="f"/>
</p:tagLst>
</file>

<file path=ppt/tags/tag31.xml><?xml version="1.0" encoding="utf-8"?>
<p:tagLst xmlns:p="http://schemas.openxmlformats.org/presentationml/2006/main">
  <p:tag name="KSO_WM_SLIDE_SIZE" val="828*342"/>
  <p:tag name="KSO_WM_SLIDE_POSITION" val="66*148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636_2"/>
  <p:tag name="KSO_WM_TAG_VERSION" val="1.0"/>
  <p:tag name="KSO_WM_TEMPLATE_INDEX" val="20184636"/>
  <p:tag name="KSO_WM_TEMPLATE_CATEGORY" val="custom"/>
</p:tagLst>
</file>

<file path=ppt/tags/tag32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636_2*f*1"/>
  <p:tag name="KSO_WM_UNIT_TYPE" val="f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34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636_2*f*1"/>
  <p:tag name="KSO_WM_UNIT_TYPE" val="f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4.xml><?xml version="1.0" encoding="utf-8"?>
<p:tagLst xmlns:p="http://schemas.openxmlformats.org/presentationml/2006/main">
  <p:tag name="KSO_WM_TEMPLATE_CATEGORY" val="custom"/>
  <p:tag name="KSO_WM_TEMPLATE_INDEX" val="20184636"/>
  <p:tag name="KSO_WM_UNIT_TYPE" val="a"/>
  <p:tag name="KSO_WM_UNIT_INDEX" val="1"/>
  <p:tag name="KSO_WM_UNIT_ID" val="custom20184636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企业培训年终总结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5.xml><?xml version="1.0" encoding="utf-8"?>
<p:tagLst xmlns:p="http://schemas.openxmlformats.org/presentationml/2006/main">
  <p:tag name="KSO_WM_TEMPLATE_CATEGORY" val="custom"/>
  <p:tag name="KSO_WM_TEMPLATE_INDEX" val="20184636"/>
  <p:tag name="KSO_WM_UNIT_TYPE" val="b"/>
  <p:tag name="KSO_WM_UNIT_INDEX" val="1"/>
  <p:tag name="KSO_WM_UNIT_ID" val="custom20184636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CORPORATE TRAINING YEAR-END SUMMARY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55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UNIT_TYPE" val="a"/>
  <p:tag name="KSO_WM_UNIT_INDEX" val="1"/>
  <p:tag name="KSO_WM_UNIT_ID" val="custom20184636_23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观看"/>
</p:tagLst>
</file>

<file path=ppt/tags/tag56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UNIT_TYPE" val="b"/>
  <p:tag name="KSO_WM_UNIT_INDEX" val="1"/>
  <p:tag name="KSO_WM_UNIT_ID" val="custom20184636_23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 YOU FOR YOUR WATCHING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36_23*i*2"/>
  <p:tag name="KSO_WM_TEMPLATE_CATEGORY" val="custom"/>
  <p:tag name="KSO_WM_TEMPLATE_INDEX" val="20184636"/>
  <p:tag name="KSO_WM_UNIT_INDEX" val="2"/>
</p:tagLst>
</file>

<file path=ppt/tags/tag58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SLIDE_ID" val="custom20184636_23"/>
  <p:tag name="KSO_WM_SLIDE_INDEX" val="23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36_1*i*2"/>
  <p:tag name="KSO_WM_TEMPLATE_CATEGORY" val="custom"/>
  <p:tag name="KSO_WM_TEMPLATE_INDEX" val="20184636"/>
  <p:tag name="KSO_WM_UNIT_INDEX" val="2"/>
</p:tagLst>
</file>

<file path=ppt/tags/tag7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SLIDE_ID" val="custom201846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6、19、22、23、"/>
</p:tagLst>
</file>

<file path=ppt/tags/tag8.xml><?xml version="1.0" encoding="utf-8"?>
<p:tagLst xmlns:p="http://schemas.openxmlformats.org/presentationml/2006/main">
  <p:tag name="KSO_WM_TEMPLATE_CATEGORY" val="custom"/>
  <p:tag name="KSO_WM_TEMPLATE_INDEX" val="20184636"/>
  <p:tag name="KSO_WM_UNIT_CLEAR" val="1"/>
  <p:tag name="KSO_WM_UNIT_TYPE" val="m_h_i"/>
  <p:tag name="KSO_WM_UNIT_INDEX" val="1_1_1"/>
  <p:tag name="KSO_WM_UNIT_ID" val="custom20184636_6*m_h_i*1_1_1"/>
  <p:tag name="KSO_WM_UNIT_LAYERLEVEL" val="1_1_1"/>
  <p:tag name="KSO_WM_DIAGRAM_GROUP_CODE" val="m1-1"/>
  <p:tag name="KSO_WM_BEAUTIFY_FLAG" val="#wm#"/>
  <p:tag name="KSO_WM_TAG_VERSION" val="1.0"/>
</p:tagLst>
</file>

<file path=ppt/tags/tag9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UNIT_TYPE" val="a"/>
  <p:tag name="KSO_WM_UNIT_INDEX" val="1"/>
  <p:tag name="KSO_WM_UNIT_ID" val="custom20184636_6*a*1"/>
  <p:tag name="KSO_WM_UNIT_CLEAR" val="1"/>
  <p:tag name="KSO_WM_UNIT_LAYERLEVEL" val="1"/>
  <p:tag name="KSO_WM_UNIT_VALUE" val="2"/>
  <p:tag name="KSO_WM_UNIT_ISCONTENTSTITLE" val="0"/>
  <p:tag name="KSO_WM_UNIT_HIGHLIGHT" val="0"/>
  <p:tag name="KSO_WM_UNIT_COMPATIBLE" val="1"/>
  <p:tag name="KSO_WM_UNIT_PRESET_TEXT" val="目录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3E5788"/>
      </a:dk2>
      <a:lt2>
        <a:srgbClr val="E7E6E6"/>
      </a:lt2>
      <a:accent1>
        <a:srgbClr val="D53A3A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3E5788"/>
    </a:dk2>
    <a:lt2>
      <a:srgbClr val="E7E6E6"/>
    </a:lt2>
    <a:accent1>
      <a:srgbClr val="D53A3A"/>
    </a:accent1>
    <a:accent2>
      <a:srgbClr val="ED7D31"/>
    </a:accent2>
    <a:accent3>
      <a:srgbClr val="A5A5A5"/>
    </a:accent3>
    <a:accent4>
      <a:srgbClr val="FFC000"/>
    </a:accent4>
    <a:accent5>
      <a:srgbClr val="00B0F0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3E5788"/>
    </a:dk2>
    <a:lt2>
      <a:srgbClr val="E7E6E6"/>
    </a:lt2>
    <a:accent1>
      <a:srgbClr val="D53A3A"/>
    </a:accent1>
    <a:accent2>
      <a:srgbClr val="ED7D31"/>
    </a:accent2>
    <a:accent3>
      <a:srgbClr val="A5A5A5"/>
    </a:accent3>
    <a:accent4>
      <a:srgbClr val="FFC000"/>
    </a:accent4>
    <a:accent5>
      <a:srgbClr val="00B0F0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3E5788"/>
    </a:dk2>
    <a:lt2>
      <a:srgbClr val="E7E6E6"/>
    </a:lt2>
    <a:accent1>
      <a:srgbClr val="D53A3A"/>
    </a:accent1>
    <a:accent2>
      <a:srgbClr val="ED7D31"/>
    </a:accent2>
    <a:accent3>
      <a:srgbClr val="A5A5A5"/>
    </a:accent3>
    <a:accent4>
      <a:srgbClr val="FFC000"/>
    </a:accent4>
    <a:accent5>
      <a:srgbClr val="00B0F0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3E5788"/>
    </a:dk2>
    <a:lt2>
      <a:srgbClr val="E7E6E6"/>
    </a:lt2>
    <a:accent1>
      <a:srgbClr val="D53A3A"/>
    </a:accent1>
    <a:accent2>
      <a:srgbClr val="ED7D31"/>
    </a:accent2>
    <a:accent3>
      <a:srgbClr val="A5A5A5"/>
    </a:accent3>
    <a:accent4>
      <a:srgbClr val="FFC000"/>
    </a:accent4>
    <a:accent5>
      <a:srgbClr val="00B0F0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3419</Words>
  <Application>WPS 演示</Application>
  <PresentationFormat>宽屏</PresentationFormat>
  <Paragraphs>274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自定义设计方案</vt:lpstr>
      <vt:lpstr>Paint.Picture</vt:lpstr>
      <vt:lpstr>Antd框架简介</vt:lpstr>
      <vt:lpstr>PowerPoint 演示文稿</vt:lpstr>
      <vt:lpstr>PowerPoint 演示文稿</vt:lpstr>
      <vt:lpstr>为什么要使用Antd</vt:lpstr>
      <vt:lpstr>PowerPoint 演示文稿</vt:lpstr>
      <vt:lpstr>参考资料</vt:lpstr>
      <vt:lpstr>代码结构</vt:lpstr>
      <vt:lpstr>代码结构</vt:lpstr>
      <vt:lpstr>代码结构</vt:lpstr>
      <vt:lpstr>代码结构 - src</vt:lpstr>
      <vt:lpstr>代码结构 - src</vt:lpstr>
      <vt:lpstr>代码结构 - components</vt:lpstr>
      <vt:lpstr>代码结构 - models（MVC的M和C）</vt:lpstr>
      <vt:lpstr>代码结构 - models</vt:lpstr>
      <vt:lpstr>代码结构 - requests</vt:lpstr>
      <vt:lpstr>代码结构 - ui</vt:lpstr>
      <vt:lpstr>PowerPoint 演示文稿</vt:lpstr>
      <vt:lpstr>代码结构 - less</vt:lpstr>
      <vt:lpstr>其他</vt:lpstr>
      <vt:lpstr>代码结构 - 页面规则(qwp)</vt:lpstr>
      <vt:lpstr>代码结构 - form规则</vt:lpstr>
      <vt:lpstr>代码结构 - appSetting</vt:lpstr>
      <vt:lpstr>代码结构 - table定义</vt:lpstr>
      <vt:lpstr>代码结构 - utils</vt:lpstr>
      <vt:lpstr>代码结构 - utils</vt:lpstr>
      <vt:lpstr>页面结构 - 权限、router、导航</vt:lpstr>
      <vt:lpstr>单元测试</vt:lpstr>
      <vt:lpstr>Mock</vt:lpstr>
      <vt:lpstr>运行、发布、开发工具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  Steem</cp:lastModifiedBy>
  <cp:revision>61</cp:revision>
  <dcterms:created xsi:type="dcterms:W3CDTF">2018-02-10T09:00:00Z</dcterms:created>
  <dcterms:modified xsi:type="dcterms:W3CDTF">2018-08-05T14:48:04Z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