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434" r:id="rId3"/>
    <p:sldId id="470" r:id="rId4"/>
    <p:sldId id="453" r:id="rId5"/>
    <p:sldId id="458" r:id="rId6"/>
    <p:sldId id="401" r:id="rId7"/>
    <p:sldId id="424" r:id="rId8"/>
    <p:sldId id="459" r:id="rId9"/>
    <p:sldId id="460" r:id="rId10"/>
    <p:sldId id="462" r:id="rId11"/>
    <p:sldId id="463" r:id="rId12"/>
    <p:sldId id="461" r:id="rId13"/>
    <p:sldId id="472" r:id="rId14"/>
    <p:sldId id="464" r:id="rId15"/>
    <p:sldId id="465" r:id="rId16"/>
    <p:sldId id="466" r:id="rId17"/>
    <p:sldId id="467" r:id="rId18"/>
    <p:sldId id="468" r:id="rId19"/>
    <p:sldId id="469" r:id="rId20"/>
    <p:sldId id="4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C004E-66F1-1F49-AE95-1D394E7F989A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D21BB-20DD-DF49-9021-92BEC2B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9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F5BB-07EA-F144-A05A-B1683F3D34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6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9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F5BB-07EA-F144-A05A-B1683F3D34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5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study: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evaluate the relative contribution of circadian and exercise effects by modeling the joint presence of both, and comparing the most likely amounts of variance explained by each.  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summarize the results for all genes, and compare across 15 tissues.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31BD3-75E9-C74E-9775-9C93C2962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6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list of major </a:t>
            </a:r>
            <a:r>
              <a:rPr lang="en-US" dirty="0" err="1"/>
              <a:t>RNASeq</a:t>
            </a:r>
            <a:r>
              <a:rPr lang="en-US" dirty="0"/>
              <a:t> QC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31BD3-75E9-C74E-9775-9C93C2962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313D-2E1F-F84E-B607-CF220F2D9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7959F-DCC5-334D-A051-D4DD862A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A6B9-1ED0-0C47-BF70-1EF9F520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4D3CD-1578-0043-972F-64641573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3C81-EAE5-5448-84D6-D883515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4722-283E-5441-B9BB-C92935A1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CFF58-EA19-8F49-9058-5AB0B1DD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65F3-CA2E-2B4F-896F-8A7FC837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F77E-0CC5-BE42-8599-8EDD5C1E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A3D0-3B03-FC4A-A081-39E8D65D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78DA7-FC49-B947-822B-7AB3CCB6D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A4D0E-A73D-444A-B026-4F03CE7A9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748CC-9C84-004B-8213-BCA620B9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DC6C-28F1-D74C-AF07-B6A6561B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897B-AA02-1B4C-80C7-44C067F8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A1F-7A83-7C48-82B9-16B0B2DE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A821-23A0-ED46-AFFC-D7ACA2EA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E2BC-F91A-194A-8CA0-F8691013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7EA6-ECE4-4A4F-BA3B-A11F52E8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C5B4-A6A2-2A41-A229-C84F8229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5353-6830-AF41-A184-709B19F9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52E7-E24F-574B-BE99-B92E4149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DDDA-6382-274C-ABEA-D79FBEA5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9064-BA95-7A45-9788-ECF07566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ECE4-4FA5-5D42-9134-F78906D0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3AC-6B77-1042-9574-32A9FCF8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D4D2-1C58-4348-A4E1-282D1973C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3F859-25D6-B147-AB43-ADEE92512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46B95-4919-2849-B8A5-4C4ED348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D86C6-A9D3-AD42-800A-3479366F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E7827-D801-7443-B31C-B9DC1D5F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4580-B59B-9C47-AD55-87E93AC9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18D05-9B47-8E4B-ABBB-AD6CBEBD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C881E-1E86-6644-B65B-A70E45B71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CB62D-7040-ED40-A560-90C602A3D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89209-F2BE-784A-8A6B-DEA3F5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63A37-4F66-9540-8E6A-8890FFEF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06979-23B4-B24B-8F32-B9F734EB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60796-8760-7F42-BC3E-5EA8BC25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F70A-C101-2D40-8834-D81285CE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AE245-28F2-8843-87D7-75A099C9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6F0FC-B158-4B43-AE34-659729F0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1003F-013D-D84A-8C14-142284C6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1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50138-BD51-5A49-884D-357FD1BC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00B34-DFED-2549-99EF-BADC647B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3EB6B-AB18-304A-9CEF-42502EA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C403-3861-6A4E-8071-81E8BA9C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6338-930C-CC4B-A3E6-38C066AB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71029-49C4-3F45-9DDB-971A456C0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72550-6F39-A440-8039-449BA8D2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1C083-5CA8-9D4F-A5F2-314F52FD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7B1A8-1243-2444-ABEE-0C086D12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7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0EBB-5513-C74F-B744-C3E7E0AB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F3923-78E1-D448-8CFE-64775C7F5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41CD3-C16F-FD46-87E9-B1DA97618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ADDE2-C92B-4E41-943B-F0C0CFC7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2F5E0-0989-494C-95FA-2489B7EF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56E80-32CD-F943-ABF8-8EF90DEA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F157B-A1DC-5044-AF50-7F878450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4CCC0-EFD8-4F4C-BCC4-FD3A0B118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AA94C-3C46-7749-8C17-C2910D859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D027E-A94A-DC43-AA80-014F1600CA9D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A45C-92EC-9B46-95AA-5BEC14324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E09F-76C4-8947-8FFC-C5CFC2693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1DED-285C-0A4A-B533-C3456610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package" Target="../embeddings/Microsoft_Excel_Worksheet2.xlsx"/><Relationship Id="rId7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package" Target="../embeddings/Microsoft_Excel_Worksheet5.xlsx"/><Relationship Id="rId7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package" Target="../embeddings/Microsoft_Excel_Worksheet8.xlsx"/><Relationship Id="rId7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Excel_Worksheet9.xlsx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Excel_Worksheet12.xlsx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Excel_Worksheet14.xlsx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3596-9015-DF44-B493-75EA4BD3F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 Lab Short 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9C3F1-E277-464D-99D4-ED3F2331D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Alec Steep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511F-9A1D-C244-9D09-829C2C5F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Three Timepoints that “Match”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Match = Identical Exercise Time, Time of Day, and Group</a:t>
            </a:r>
            <a:br>
              <a:rPr lang="en-US" sz="2800" dirty="0"/>
            </a:br>
            <a:r>
              <a:rPr lang="en-US" sz="2800" dirty="0"/>
              <a:t>All samples between PASS1A and PASS1A are different animals </a:t>
            </a:r>
            <a:br>
              <a:rPr lang="en-US" sz="2800" dirty="0"/>
            </a:br>
            <a:r>
              <a:rPr lang="en-US" sz="2800" dirty="0"/>
              <a:t>(no PASS1A samples rerun in PASS1C)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7B5E33-9706-864F-96DE-8A93693219BB}"/>
              </a:ext>
            </a:extLst>
          </p:cNvPr>
          <p:cNvGrpSpPr/>
          <p:nvPr/>
        </p:nvGrpSpPr>
        <p:grpSpPr>
          <a:xfrm>
            <a:off x="1949593" y="2199269"/>
            <a:ext cx="8676842" cy="4409352"/>
            <a:chOff x="1977303" y="1395703"/>
            <a:chExt cx="8676842" cy="44093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2E5EFE-5659-8240-8934-723E8D3F578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303" y="1510579"/>
              <a:ext cx="8676842" cy="429447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A1BAAE-55E7-224D-8062-42BA2EAF90B6}"/>
                </a:ext>
              </a:extLst>
            </p:cNvPr>
            <p:cNvSpPr/>
            <p:nvPr/>
          </p:nvSpPr>
          <p:spPr>
            <a:xfrm>
              <a:off x="7232075" y="1395703"/>
              <a:ext cx="1025236" cy="1427018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3F1A0AD-9FF1-8F43-AB58-7B233F4B557A}"/>
                </a:ext>
              </a:extLst>
            </p:cNvPr>
            <p:cNvSpPr/>
            <p:nvPr/>
          </p:nvSpPr>
          <p:spPr>
            <a:xfrm>
              <a:off x="6428511" y="1395703"/>
              <a:ext cx="1025236" cy="1427018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182608-B5AC-2A40-B30D-2491D8875A13}"/>
                </a:ext>
              </a:extLst>
            </p:cNvPr>
            <p:cNvSpPr/>
            <p:nvPr/>
          </p:nvSpPr>
          <p:spPr>
            <a:xfrm>
              <a:off x="5915893" y="4378037"/>
              <a:ext cx="1025236" cy="1427018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D7CE4C-AA86-0B4C-84F8-8741ED42C74A}"/>
              </a:ext>
            </a:extLst>
          </p:cNvPr>
          <p:cNvSpPr txBox="1"/>
          <p:nvPr/>
        </p:nvSpPr>
        <p:spPr>
          <a:xfrm>
            <a:off x="0" y="2314145"/>
            <a:ext cx="1949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Multi-</a:t>
            </a:r>
            <a:r>
              <a:rPr lang="en-US" u="sng" dirty="0" err="1"/>
              <a:t>omic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RNASeq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Metabolomics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4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511F-9A1D-C244-9D09-829C2C5F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Three Timepoints that “Match”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Match = Identical Exercise Time, Time of Day, and Group</a:t>
            </a:r>
            <a:br>
              <a:rPr lang="en-US" sz="2800" dirty="0"/>
            </a:br>
            <a:r>
              <a:rPr lang="en-US" sz="2800" dirty="0"/>
              <a:t>All samples between PASS1A and PASS1A are different animals </a:t>
            </a:r>
            <a:br>
              <a:rPr lang="en-US" sz="2800" dirty="0"/>
            </a:br>
            <a:r>
              <a:rPr lang="en-US" sz="2800" dirty="0"/>
              <a:t>(no PASS1A samples rerun in PASS1C)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7B5E33-9706-864F-96DE-8A93693219BB}"/>
              </a:ext>
            </a:extLst>
          </p:cNvPr>
          <p:cNvGrpSpPr/>
          <p:nvPr/>
        </p:nvGrpSpPr>
        <p:grpSpPr>
          <a:xfrm>
            <a:off x="1949593" y="2199269"/>
            <a:ext cx="8676842" cy="4409352"/>
            <a:chOff x="1977303" y="1395703"/>
            <a:chExt cx="8676842" cy="44093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2E5EFE-5659-8240-8934-723E8D3F578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303" y="1510579"/>
              <a:ext cx="8676842" cy="429447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A1BAAE-55E7-224D-8062-42BA2EAF90B6}"/>
                </a:ext>
              </a:extLst>
            </p:cNvPr>
            <p:cNvSpPr/>
            <p:nvPr/>
          </p:nvSpPr>
          <p:spPr>
            <a:xfrm>
              <a:off x="7232075" y="1395703"/>
              <a:ext cx="1025236" cy="1427018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3F1A0AD-9FF1-8F43-AB58-7B233F4B557A}"/>
                </a:ext>
              </a:extLst>
            </p:cNvPr>
            <p:cNvSpPr/>
            <p:nvPr/>
          </p:nvSpPr>
          <p:spPr>
            <a:xfrm>
              <a:off x="6428511" y="1395703"/>
              <a:ext cx="1025236" cy="1427018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182608-B5AC-2A40-B30D-2491D8875A13}"/>
                </a:ext>
              </a:extLst>
            </p:cNvPr>
            <p:cNvSpPr/>
            <p:nvPr/>
          </p:nvSpPr>
          <p:spPr>
            <a:xfrm>
              <a:off x="5915893" y="4378037"/>
              <a:ext cx="1025236" cy="1427018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D7CE4C-AA86-0B4C-84F8-8741ED42C74A}"/>
              </a:ext>
            </a:extLst>
          </p:cNvPr>
          <p:cNvSpPr txBox="1"/>
          <p:nvPr/>
        </p:nvSpPr>
        <p:spPr>
          <a:xfrm>
            <a:off x="0" y="2314145"/>
            <a:ext cx="1949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Multi-</a:t>
            </a:r>
            <a:r>
              <a:rPr lang="en-US" u="sng" dirty="0" err="1"/>
              <a:t>omic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RNASeq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Metabolomics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69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C10F-975F-314E-AAA6-AE620981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C93F-E255-8D43-BD92-3633DCEA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UM metabolomics PASS1A and PASS1C Datasets</a:t>
            </a:r>
          </a:p>
          <a:p>
            <a:r>
              <a:rPr lang="en-US" dirty="0"/>
              <a:t>Data Structure</a:t>
            </a:r>
          </a:p>
          <a:p>
            <a:r>
              <a:rPr lang="en-US" dirty="0"/>
              <a:t>Shares Samples and Features </a:t>
            </a:r>
          </a:p>
          <a:p>
            <a:pPr lvl="1"/>
            <a:r>
              <a:rPr lang="en-US" dirty="0"/>
              <a:t>Between PASS1A and PASS1C (PASS’s)</a:t>
            </a:r>
          </a:p>
          <a:p>
            <a:pPr lvl="1"/>
            <a:r>
              <a:rPr lang="en-US" dirty="0"/>
              <a:t>Between tissues (within PASS’s)</a:t>
            </a:r>
          </a:p>
          <a:p>
            <a:pPr lvl="1"/>
            <a:r>
              <a:rPr lang="en-US" dirty="0"/>
              <a:t>Between tissues (within and between PASS’s)</a:t>
            </a:r>
          </a:p>
          <a:p>
            <a:r>
              <a:rPr lang="en-US" dirty="0"/>
              <a:t>Data Cleaning and QC of example PASS1A and PASS1C dataset</a:t>
            </a:r>
          </a:p>
          <a:p>
            <a:pPr lvl="1"/>
            <a:r>
              <a:rPr lang="en-US" dirty="0"/>
              <a:t>Perform before exploring intersecting samples</a:t>
            </a:r>
          </a:p>
          <a:p>
            <a:pPr lvl="1"/>
            <a:r>
              <a:rPr lang="en-US" dirty="0"/>
              <a:t>Example: gastrocnemius </a:t>
            </a:r>
            <a:r>
              <a:rPr lang="en-US" dirty="0" err="1"/>
              <a:t>rppos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2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C46C-BC0D-C047-B36A-B32B21E7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016"/>
            <a:ext cx="10515600" cy="2544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Note: We will need to re-examine the data from the UM metabolomics core—red flags in data structure (can discuss later)</a:t>
            </a:r>
          </a:p>
        </p:txBody>
      </p:sp>
    </p:spTree>
    <p:extLst>
      <p:ext uri="{BB962C8B-B14F-4D97-AF65-F5344CB8AC3E}">
        <p14:creationId xmlns:p14="http://schemas.microsoft.com/office/powerpoint/2010/main" val="107862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4B12-B435-E646-AF4B-E6C0F1EE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7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Structure (</a:t>
            </a:r>
            <a:r>
              <a:rPr lang="en-US" dirty="0" err="1"/>
              <a:t>NxP</a:t>
            </a:r>
            <a:r>
              <a:rPr lang="en-US" dirty="0"/>
              <a:t>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D9D4CD5-2F12-7042-BD4B-0F78DE3A0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844912"/>
              </p:ext>
            </p:extLst>
          </p:nvPr>
        </p:nvGraphicFramePr>
        <p:xfrm>
          <a:off x="2489200" y="643227"/>
          <a:ext cx="7213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3" imgW="7213600" imgH="2603500" progId="Excel.Sheet.12">
                  <p:embed/>
                </p:oleObj>
              </mc:Choice>
              <mc:Fallback>
                <p:oleObj name="Worksheet" r:id="rId3" imgW="7213600" imgH="260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9200" y="643227"/>
                        <a:ext cx="72136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77F9E7-C840-6642-9A41-E47001AEE8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25109"/>
              </p:ext>
            </p:extLst>
          </p:nvPr>
        </p:nvGraphicFramePr>
        <p:xfrm>
          <a:off x="2489200" y="3428999"/>
          <a:ext cx="7213600" cy="287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5" imgW="6540500" imgH="2603500" progId="Excel.Sheet.12">
                  <p:embed/>
                </p:oleObj>
              </mc:Choice>
              <mc:Fallback>
                <p:oleObj name="Worksheet" r:id="rId5" imgW="6540500" imgH="260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9200" y="3428999"/>
                        <a:ext cx="7213600" cy="2871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E0252B-04D3-5A4F-B90D-6E1E22DD9E97}"/>
              </a:ext>
            </a:extLst>
          </p:cNvPr>
          <p:cNvSpPr txBox="1"/>
          <p:nvPr/>
        </p:nvSpPr>
        <p:spPr>
          <a:xfrm>
            <a:off x="9850582" y="1440873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 + Ref </a:t>
            </a:r>
            <a:r>
              <a:rPr lang="en-US" sz="2800" dirty="0" err="1"/>
              <a:t>Sams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D9034-A0BB-954F-BF1C-0B84929D2F51}"/>
              </a:ext>
            </a:extLst>
          </p:cNvPr>
          <p:cNvSpPr txBox="1"/>
          <p:nvPr/>
        </p:nvSpPr>
        <p:spPr>
          <a:xfrm>
            <a:off x="9850582" y="4387661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 </a:t>
            </a:r>
            <a:r>
              <a:rPr lang="en-US" sz="2800" dirty="0" err="1"/>
              <a:t>Sams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371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4B12-B435-E646-AF4B-E6C0F1EE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7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Structure (</a:t>
            </a:r>
            <a:r>
              <a:rPr lang="en-US" dirty="0" err="1"/>
              <a:t>NxP</a:t>
            </a:r>
            <a:r>
              <a:rPr lang="en-US" dirty="0"/>
              <a:t>) (no refs)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09F32FA-4390-7C43-ADD1-BE8A93102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90584"/>
              </p:ext>
            </p:extLst>
          </p:nvPr>
        </p:nvGraphicFramePr>
        <p:xfrm>
          <a:off x="2367470" y="692943"/>
          <a:ext cx="6873509" cy="273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Worksheet" r:id="rId3" imgW="6540500" imgH="2603500" progId="Excel.Sheet.12">
                  <p:embed/>
                </p:oleObj>
              </mc:Choice>
              <mc:Fallback>
                <p:oleObj name="Worksheet" r:id="rId3" imgW="6540500" imgH="26035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09F32FA-4390-7C43-ADD1-BE8A93102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7470" y="692943"/>
                        <a:ext cx="6873509" cy="2736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067DC31-2657-3A4F-9EF1-88FC69D68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01312"/>
              </p:ext>
            </p:extLst>
          </p:nvPr>
        </p:nvGraphicFramePr>
        <p:xfrm>
          <a:off x="0" y="4189990"/>
          <a:ext cx="5902041" cy="234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Worksheet" r:id="rId5" imgW="6540500" imgH="2603500" progId="Excel.Sheet.12">
                  <p:embed/>
                </p:oleObj>
              </mc:Choice>
              <mc:Fallback>
                <p:oleObj name="Worksheet" r:id="rId5" imgW="6540500" imgH="260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189990"/>
                        <a:ext cx="5902041" cy="234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25483F3-CC4C-4B48-A34A-79F2A11D1F1E}"/>
              </a:ext>
            </a:extLst>
          </p:cNvPr>
          <p:cNvSpPr txBox="1">
            <a:spLocks/>
          </p:cNvSpPr>
          <p:nvPr/>
        </p:nvSpPr>
        <p:spPr>
          <a:xfrm>
            <a:off x="-2306780" y="3260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Structure (N)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B131634-A812-1940-8EF9-0AFB9E4A0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81143"/>
              </p:ext>
            </p:extLst>
          </p:nvPr>
        </p:nvGraphicFramePr>
        <p:xfrm>
          <a:off x="6289959" y="4189990"/>
          <a:ext cx="5902041" cy="234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Worksheet" r:id="rId7" imgW="6540500" imgH="2603500" progId="Excel.Sheet.12">
                  <p:embed/>
                </p:oleObj>
              </mc:Choice>
              <mc:Fallback>
                <p:oleObj name="Worksheet" r:id="rId7" imgW="6540500" imgH="260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9959" y="4189990"/>
                        <a:ext cx="5902041" cy="234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6C310BD-2504-D44A-ADD4-95FA63499D80}"/>
              </a:ext>
            </a:extLst>
          </p:cNvPr>
          <p:cNvSpPr txBox="1">
            <a:spLocks/>
          </p:cNvSpPr>
          <p:nvPr/>
        </p:nvSpPr>
        <p:spPr>
          <a:xfrm>
            <a:off x="4566730" y="3146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Structure (P)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A26EA-81B8-BB44-93A1-46E25BAB9075}"/>
              </a:ext>
            </a:extLst>
          </p:cNvPr>
          <p:cNvSpPr txBox="1"/>
          <p:nvPr/>
        </p:nvSpPr>
        <p:spPr>
          <a:xfrm>
            <a:off x="9504218" y="177280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Test </a:t>
            </a:r>
            <a:r>
              <a:rPr lang="en-US" sz="2800" dirty="0" err="1"/>
              <a:t>Sams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40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4B12-B435-E646-AF4B-E6C0F1EE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7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Structure (</a:t>
            </a:r>
            <a:r>
              <a:rPr lang="en-US" dirty="0" err="1"/>
              <a:t>NxP</a:t>
            </a:r>
            <a:r>
              <a:rPr lang="en-US" dirty="0"/>
              <a:t>) (refs only)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5483F3-CC4C-4B48-A34A-79F2A11D1F1E}"/>
              </a:ext>
            </a:extLst>
          </p:cNvPr>
          <p:cNvSpPr txBox="1">
            <a:spLocks/>
          </p:cNvSpPr>
          <p:nvPr/>
        </p:nvSpPr>
        <p:spPr>
          <a:xfrm>
            <a:off x="-1974271" y="3208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Structure (N) (refs only)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C310BD-2504-D44A-ADD4-95FA63499D80}"/>
              </a:ext>
            </a:extLst>
          </p:cNvPr>
          <p:cNvSpPr txBox="1">
            <a:spLocks/>
          </p:cNvSpPr>
          <p:nvPr/>
        </p:nvSpPr>
        <p:spPr>
          <a:xfrm>
            <a:off x="4566730" y="3146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Structure (P)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D8B5614-398A-9648-9969-2E6F91918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5906"/>
              </p:ext>
            </p:extLst>
          </p:nvPr>
        </p:nvGraphicFramePr>
        <p:xfrm>
          <a:off x="3043379" y="720509"/>
          <a:ext cx="6197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Worksheet" r:id="rId3" imgW="6197600" imgH="2603500" progId="Excel.Sheet.12">
                  <p:embed/>
                </p:oleObj>
              </mc:Choice>
              <mc:Fallback>
                <p:oleObj name="Worksheet" r:id="rId3" imgW="6197600" imgH="260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3379" y="720509"/>
                        <a:ext cx="61976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85F1ECD-60AC-9A45-ADB3-1F552DF41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839790"/>
              </p:ext>
            </p:extLst>
          </p:nvPr>
        </p:nvGraphicFramePr>
        <p:xfrm>
          <a:off x="0" y="4282587"/>
          <a:ext cx="5805055" cy="243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Worksheet" r:id="rId5" imgW="6197600" imgH="2603500" progId="Excel.Sheet.12">
                  <p:embed/>
                </p:oleObj>
              </mc:Choice>
              <mc:Fallback>
                <p:oleObj name="Worksheet" r:id="rId5" imgW="6197600" imgH="260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282587"/>
                        <a:ext cx="5805055" cy="2438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A9F1061-A190-3F40-81F8-8BBAE7194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345622"/>
              </p:ext>
            </p:extLst>
          </p:nvPr>
        </p:nvGraphicFramePr>
        <p:xfrm>
          <a:off x="6096000" y="4235366"/>
          <a:ext cx="5964446" cy="250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Worksheet" r:id="rId7" imgW="6197600" imgH="2603500" progId="Excel.Sheet.12">
                  <p:embed/>
                </p:oleObj>
              </mc:Choice>
              <mc:Fallback>
                <p:oleObj name="Worksheet" r:id="rId7" imgW="6197600" imgH="260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4235366"/>
                        <a:ext cx="5964446" cy="2505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13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EAC2825-0BB9-7447-B56C-3293EEC42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891524"/>
              </p:ext>
            </p:extLst>
          </p:nvPr>
        </p:nvGraphicFramePr>
        <p:xfrm>
          <a:off x="2225963" y="825500"/>
          <a:ext cx="7213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Worksheet" r:id="rId3" imgW="7213600" imgH="2603500" progId="Excel.Sheet.12">
                  <p:embed/>
                </p:oleObj>
              </mc:Choice>
              <mc:Fallback>
                <p:oleObj name="Worksheet" r:id="rId3" imgW="7213600" imgH="26035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D9D4CD5-2F12-7042-BD4B-0F78DE3A01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963" y="825500"/>
                        <a:ext cx="72136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838506C-D895-EE4C-A101-621C549FB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684754"/>
              </p:ext>
            </p:extLst>
          </p:nvPr>
        </p:nvGraphicFramePr>
        <p:xfrm>
          <a:off x="350404" y="4277982"/>
          <a:ext cx="5482359" cy="225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Worksheet" r:id="rId5" imgW="6337300" imgH="2603500" progId="Excel.Sheet.12">
                  <p:embed/>
                </p:oleObj>
              </mc:Choice>
              <mc:Fallback>
                <p:oleObj name="Worksheet" r:id="rId5" imgW="6337300" imgH="260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404" y="4277982"/>
                        <a:ext cx="5482359" cy="2252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157665A-F114-414A-9928-EB8A4F87D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989252"/>
              </p:ext>
            </p:extLst>
          </p:nvPr>
        </p:nvGraphicFramePr>
        <p:xfrm>
          <a:off x="6331527" y="4277982"/>
          <a:ext cx="5482359" cy="225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Worksheet" r:id="rId7" imgW="6337300" imgH="2603500" progId="Excel.Sheet.12">
                  <p:embed/>
                </p:oleObj>
              </mc:Choice>
              <mc:Fallback>
                <p:oleObj name="Worksheet" r:id="rId7" imgW="6337300" imgH="260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1527" y="4277982"/>
                        <a:ext cx="5482359" cy="2252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E50677C-B5CA-C84F-97DE-88F5BA8B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7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Structure (</a:t>
            </a:r>
            <a:r>
              <a:rPr lang="en-US" dirty="0" err="1"/>
              <a:t>NxP</a:t>
            </a:r>
            <a:r>
              <a:rPr lang="en-US" dirty="0"/>
              <a:t>) (+ refs)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E64110-4FBC-BB4C-8C75-1BD0DF5F3E41}"/>
              </a:ext>
            </a:extLst>
          </p:cNvPr>
          <p:cNvSpPr txBox="1">
            <a:spLocks/>
          </p:cNvSpPr>
          <p:nvPr/>
        </p:nvSpPr>
        <p:spPr>
          <a:xfrm>
            <a:off x="-1738753" y="32329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Across Tissues (</a:t>
            </a:r>
            <a:r>
              <a:rPr lang="en-US" sz="3600" dirty="0" err="1"/>
              <a:t>NxP</a:t>
            </a:r>
            <a:r>
              <a:rPr lang="en-US" sz="3600" dirty="0"/>
              <a:t>) (+ refs)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4FA73-06AB-6347-A370-073E26BA78E0}"/>
              </a:ext>
            </a:extLst>
          </p:cNvPr>
          <p:cNvSpPr txBox="1">
            <a:spLocks/>
          </p:cNvSpPr>
          <p:nvPr/>
        </p:nvSpPr>
        <p:spPr>
          <a:xfrm>
            <a:off x="6359239" y="3356965"/>
            <a:ext cx="6080982" cy="1001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Across Tissues/PASS’s </a:t>
            </a:r>
          </a:p>
          <a:p>
            <a:pPr algn="ctr"/>
            <a:r>
              <a:rPr lang="en-US" sz="3600" dirty="0"/>
              <a:t>(</a:t>
            </a:r>
            <a:r>
              <a:rPr lang="en-US" sz="3600" dirty="0" err="1"/>
              <a:t>NxP</a:t>
            </a:r>
            <a:r>
              <a:rPr lang="en-US" sz="3600" dirty="0"/>
              <a:t>) (+ refs)</a:t>
            </a:r>
          </a:p>
        </p:txBody>
      </p:sp>
    </p:spTree>
    <p:extLst>
      <p:ext uri="{BB962C8B-B14F-4D97-AF65-F5344CB8AC3E}">
        <p14:creationId xmlns:p14="http://schemas.microsoft.com/office/powerpoint/2010/main" val="217234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8E77-ED60-2144-9565-D0894063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Workflow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0C8BD6E-9003-B840-A6CB-64FC3BB18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416248"/>
              </p:ext>
            </p:extLst>
          </p:nvPr>
        </p:nvGraphicFramePr>
        <p:xfrm>
          <a:off x="3785755" y="1707337"/>
          <a:ext cx="4360718" cy="21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3" imgW="3124200" imgH="1803400" progId="Excel.Sheet.12">
                  <p:embed/>
                </p:oleObj>
              </mc:Choice>
              <mc:Fallback>
                <p:oleObj name="Worksheet" r:id="rId3" imgW="3124200" imgH="1803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5755" y="1707337"/>
                        <a:ext cx="4360718" cy="218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52727-194D-D141-9571-F21D84FFF094}"/>
              </a:ext>
            </a:extLst>
          </p:cNvPr>
          <p:cNvCxnSpPr>
            <a:cxnSpLocks/>
          </p:cNvCxnSpPr>
          <p:nvPr/>
        </p:nvCxnSpPr>
        <p:spPr>
          <a:xfrm>
            <a:off x="6096000" y="4003964"/>
            <a:ext cx="706582" cy="748145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9119EF-B67B-7B4D-8318-2F35A43180BC}"/>
              </a:ext>
            </a:extLst>
          </p:cNvPr>
          <p:cNvCxnSpPr>
            <a:cxnSpLocks/>
          </p:cNvCxnSpPr>
          <p:nvPr/>
        </p:nvCxnSpPr>
        <p:spPr>
          <a:xfrm flipH="1">
            <a:off x="6941128" y="4046645"/>
            <a:ext cx="651163" cy="705464"/>
          </a:xfrm>
          <a:prstGeom prst="line">
            <a:avLst/>
          </a:prstGeom>
          <a:ln w="190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740789-4EA8-6740-946F-BB7D890934AD}"/>
              </a:ext>
            </a:extLst>
          </p:cNvPr>
          <p:cNvSpPr txBox="1"/>
          <p:nvPr/>
        </p:nvSpPr>
        <p:spPr>
          <a:xfrm>
            <a:off x="8257308" y="411480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Dataset EDA/QC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7D7545B-62BA-9143-8909-4B789F1DC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94631"/>
              </p:ext>
            </p:extLst>
          </p:nvPr>
        </p:nvGraphicFramePr>
        <p:xfrm>
          <a:off x="4883727" y="4904077"/>
          <a:ext cx="2895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Worksheet" r:id="rId5" imgW="2895600" imgH="1092200" progId="Excel.Sheet.12">
                  <p:embed/>
                </p:oleObj>
              </mc:Choice>
              <mc:Fallback>
                <p:oleObj name="Worksheet" r:id="rId5" imgW="2895600" imgH="1092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3727" y="4904077"/>
                        <a:ext cx="2895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46DE266-06B7-1D4A-950E-25F9E3001365}"/>
              </a:ext>
            </a:extLst>
          </p:cNvPr>
          <p:cNvSpPr txBox="1"/>
          <p:nvPr/>
        </p:nvSpPr>
        <p:spPr>
          <a:xfrm>
            <a:off x="9157853" y="5265511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Dataset EDA/QC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105D00-06FA-384B-B0F0-F1A3BEF8933E}"/>
              </a:ext>
            </a:extLst>
          </p:cNvPr>
          <p:cNvCxnSpPr>
            <a:cxnSpLocks/>
          </p:cNvCxnSpPr>
          <p:nvPr/>
        </p:nvCxnSpPr>
        <p:spPr>
          <a:xfrm>
            <a:off x="7904017" y="5450177"/>
            <a:ext cx="1115292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8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8E77-ED60-2144-9565-D0894063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Workflow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0C8BD6E-9003-B840-A6CB-64FC3BB18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5755" y="1707337"/>
          <a:ext cx="4360718" cy="21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Worksheet" r:id="rId3" imgW="3124200" imgH="1803400" progId="Excel.Sheet.12">
                  <p:embed/>
                </p:oleObj>
              </mc:Choice>
              <mc:Fallback>
                <p:oleObj name="Worksheet" r:id="rId3" imgW="3124200" imgH="18034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0C8BD6E-9003-B840-A6CB-64FC3BB184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5755" y="1707337"/>
                        <a:ext cx="4360718" cy="218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52727-194D-D141-9571-F21D84FFF094}"/>
              </a:ext>
            </a:extLst>
          </p:cNvPr>
          <p:cNvCxnSpPr>
            <a:cxnSpLocks/>
          </p:cNvCxnSpPr>
          <p:nvPr/>
        </p:nvCxnSpPr>
        <p:spPr>
          <a:xfrm>
            <a:off x="6096000" y="4003964"/>
            <a:ext cx="706582" cy="748145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9119EF-B67B-7B4D-8318-2F35A43180BC}"/>
              </a:ext>
            </a:extLst>
          </p:cNvPr>
          <p:cNvCxnSpPr>
            <a:cxnSpLocks/>
          </p:cNvCxnSpPr>
          <p:nvPr/>
        </p:nvCxnSpPr>
        <p:spPr>
          <a:xfrm flipH="1">
            <a:off x="6941128" y="4046645"/>
            <a:ext cx="651163" cy="705464"/>
          </a:xfrm>
          <a:prstGeom prst="line">
            <a:avLst/>
          </a:prstGeom>
          <a:ln w="190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740789-4EA8-6740-946F-BB7D890934AD}"/>
              </a:ext>
            </a:extLst>
          </p:cNvPr>
          <p:cNvSpPr txBox="1"/>
          <p:nvPr/>
        </p:nvSpPr>
        <p:spPr>
          <a:xfrm>
            <a:off x="8257308" y="411480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Dataset EDA/QC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7D7545B-62BA-9143-8909-4B789F1DC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3727" y="4904077"/>
          <a:ext cx="2895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Worksheet" r:id="rId5" imgW="2895600" imgH="1092200" progId="Excel.Sheet.12">
                  <p:embed/>
                </p:oleObj>
              </mc:Choice>
              <mc:Fallback>
                <p:oleObj name="Worksheet" r:id="rId5" imgW="2895600" imgH="10922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7D7545B-62BA-9143-8909-4B789F1DC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3727" y="4904077"/>
                        <a:ext cx="2895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46DE266-06B7-1D4A-950E-25F9E3001365}"/>
              </a:ext>
            </a:extLst>
          </p:cNvPr>
          <p:cNvSpPr txBox="1"/>
          <p:nvPr/>
        </p:nvSpPr>
        <p:spPr>
          <a:xfrm>
            <a:off x="9157853" y="5265511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Dataset EDA/QC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105D00-06FA-384B-B0F0-F1A3BEF8933E}"/>
              </a:ext>
            </a:extLst>
          </p:cNvPr>
          <p:cNvCxnSpPr>
            <a:cxnSpLocks/>
          </p:cNvCxnSpPr>
          <p:nvPr/>
        </p:nvCxnSpPr>
        <p:spPr>
          <a:xfrm>
            <a:off x="7904017" y="5450177"/>
            <a:ext cx="1115292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17CCE07-CF5C-3548-BDBA-E9247CCF19A6}"/>
              </a:ext>
            </a:extLst>
          </p:cNvPr>
          <p:cNvSpPr/>
          <p:nvPr/>
        </p:nvSpPr>
        <p:spPr>
          <a:xfrm rot="19855138">
            <a:off x="6093626" y="3706555"/>
            <a:ext cx="745095" cy="136333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0AE0-04A7-E44C-8C62-264C0C55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09" y="-2125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 Time Frames:</a:t>
            </a:r>
            <a:br>
              <a:rPr lang="en-US" sz="3200" dirty="0"/>
            </a:br>
            <a:r>
              <a:rPr lang="en-US" sz="3200" dirty="0"/>
              <a:t>Time Post Exercise &amp; Circadian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F12E3-AD55-A243-B484-4F8CD322A649}"/>
              </a:ext>
            </a:extLst>
          </p:cNvPr>
          <p:cNvSpPr txBox="1"/>
          <p:nvPr/>
        </p:nvSpPr>
        <p:spPr>
          <a:xfrm>
            <a:off x="10350973" y="6204275"/>
            <a:ext cx="1719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Figures generated by </a:t>
            </a:r>
          </a:p>
          <a:p>
            <a:r>
              <a:rPr lang="en-US" sz="1000" dirty="0"/>
              <a:t>Jun Z. Li</a:t>
            </a:r>
          </a:p>
          <a:p>
            <a:r>
              <a:rPr lang="en-US" sz="1000" dirty="0"/>
              <a:t>Mathew  Wheeler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F537F-0D04-9C4F-A90C-0D3834CDAF50}"/>
              </a:ext>
            </a:extLst>
          </p:cNvPr>
          <p:cNvGrpSpPr/>
          <p:nvPr/>
        </p:nvGrpSpPr>
        <p:grpSpPr>
          <a:xfrm>
            <a:off x="259345" y="807034"/>
            <a:ext cx="6048375" cy="6037111"/>
            <a:chOff x="2628475" y="807034"/>
            <a:chExt cx="6048375" cy="603711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D28F957-C9E5-594C-8A6F-E8191DB4504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475" y="807034"/>
              <a:ext cx="6048374" cy="25662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618B7C2-65FF-FC4A-9377-5F34433293F8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475" y="3373235"/>
              <a:ext cx="6048375" cy="34709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0506E2-F0B0-5143-AFF1-C62C23BD9ACE}"/>
                </a:ext>
              </a:extLst>
            </p:cNvPr>
            <p:cNvSpPr/>
            <p:nvPr/>
          </p:nvSpPr>
          <p:spPr>
            <a:xfrm>
              <a:off x="5478944" y="2700860"/>
              <a:ext cx="617056" cy="672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F39439-AB99-504F-8C68-1C00B41EC5CD}"/>
                </a:ext>
              </a:extLst>
            </p:cNvPr>
            <p:cNvSpPr/>
            <p:nvPr/>
          </p:nvSpPr>
          <p:spPr>
            <a:xfrm>
              <a:off x="6352244" y="2575137"/>
              <a:ext cx="1197734" cy="54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7D3889-73C9-1D4B-90B5-F14D57E520B3}"/>
                </a:ext>
              </a:extLst>
            </p:cNvPr>
            <p:cNvSpPr/>
            <p:nvPr/>
          </p:nvSpPr>
          <p:spPr>
            <a:xfrm>
              <a:off x="5872433" y="816681"/>
              <a:ext cx="1078677" cy="54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40037F-05D2-594A-891D-A6B1F5CECA5C}"/>
                </a:ext>
              </a:extLst>
            </p:cNvPr>
            <p:cNvSpPr/>
            <p:nvPr/>
          </p:nvSpPr>
          <p:spPr>
            <a:xfrm>
              <a:off x="6544854" y="2146452"/>
              <a:ext cx="255720" cy="54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9D095D-2C6F-DA4C-AAF6-4E33EACB42A1}"/>
                </a:ext>
              </a:extLst>
            </p:cNvPr>
            <p:cNvSpPr/>
            <p:nvPr/>
          </p:nvSpPr>
          <p:spPr>
            <a:xfrm>
              <a:off x="6951110" y="2133072"/>
              <a:ext cx="297587" cy="54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83E72C-352D-0B4D-8196-729EF41A75D9}"/>
                </a:ext>
              </a:extLst>
            </p:cNvPr>
            <p:cNvSpPr/>
            <p:nvPr/>
          </p:nvSpPr>
          <p:spPr>
            <a:xfrm>
              <a:off x="5897404" y="2516790"/>
              <a:ext cx="617056" cy="672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260D98-29F3-CC48-8F5A-6B115A6D99D3}"/>
                </a:ext>
              </a:extLst>
            </p:cNvPr>
            <p:cNvSpPr/>
            <p:nvPr/>
          </p:nvSpPr>
          <p:spPr>
            <a:xfrm>
              <a:off x="6096000" y="2132595"/>
              <a:ext cx="247372" cy="54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601526-B91F-B04E-A8F6-DCDF27F1860C}"/>
              </a:ext>
            </a:extLst>
          </p:cNvPr>
          <p:cNvSpPr txBox="1"/>
          <p:nvPr/>
        </p:nvSpPr>
        <p:spPr>
          <a:xfrm>
            <a:off x="9462655" y="0"/>
            <a:ext cx="272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in green from original dataset (PASS1A)</a:t>
            </a:r>
          </a:p>
        </p:txBody>
      </p:sp>
    </p:spTree>
    <p:extLst>
      <p:ext uri="{BB962C8B-B14F-4D97-AF65-F5344CB8AC3E}">
        <p14:creationId xmlns:p14="http://schemas.microsoft.com/office/powerpoint/2010/main" val="107798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8A8C-5753-6F41-A72F-F3D06CDE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Examine Markdown File</a:t>
            </a:r>
          </a:p>
        </p:txBody>
      </p:sp>
    </p:spTree>
    <p:extLst>
      <p:ext uri="{BB962C8B-B14F-4D97-AF65-F5344CB8AC3E}">
        <p14:creationId xmlns:p14="http://schemas.microsoft.com/office/powerpoint/2010/main" val="11139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0AE0-04A7-E44C-8C62-264C0C55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09" y="-2125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 Time Frames:</a:t>
            </a:r>
            <a:br>
              <a:rPr lang="en-US" sz="3200" dirty="0"/>
            </a:br>
            <a:r>
              <a:rPr lang="en-US" sz="3200" dirty="0"/>
              <a:t>Time Post Exercise &amp; Circadian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F12E3-AD55-A243-B484-4F8CD322A649}"/>
              </a:ext>
            </a:extLst>
          </p:cNvPr>
          <p:cNvSpPr txBox="1"/>
          <p:nvPr/>
        </p:nvSpPr>
        <p:spPr>
          <a:xfrm>
            <a:off x="10350973" y="6204275"/>
            <a:ext cx="1719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Figures generated by </a:t>
            </a:r>
          </a:p>
          <a:p>
            <a:r>
              <a:rPr lang="en-US" sz="1000" dirty="0"/>
              <a:t>Jun Z. Li</a:t>
            </a:r>
          </a:p>
          <a:p>
            <a:r>
              <a:rPr lang="en-US" sz="1000" dirty="0"/>
              <a:t>Mathew Wheeler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F537F-0D04-9C4F-A90C-0D3834CDAF50}"/>
              </a:ext>
            </a:extLst>
          </p:cNvPr>
          <p:cNvGrpSpPr/>
          <p:nvPr/>
        </p:nvGrpSpPr>
        <p:grpSpPr>
          <a:xfrm>
            <a:off x="259345" y="807034"/>
            <a:ext cx="6048375" cy="6037111"/>
            <a:chOff x="2628475" y="807034"/>
            <a:chExt cx="6048375" cy="603711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D28F957-C9E5-594C-8A6F-E8191DB4504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475" y="807034"/>
              <a:ext cx="6048374" cy="25662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618B7C2-65FF-FC4A-9377-5F34433293F8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475" y="3373235"/>
              <a:ext cx="6048375" cy="34709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0506E2-F0B0-5143-AFF1-C62C23BD9ACE}"/>
                </a:ext>
              </a:extLst>
            </p:cNvPr>
            <p:cNvSpPr/>
            <p:nvPr/>
          </p:nvSpPr>
          <p:spPr>
            <a:xfrm>
              <a:off x="5478944" y="2700860"/>
              <a:ext cx="617056" cy="672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F39439-AB99-504F-8C68-1C00B41EC5CD}"/>
                </a:ext>
              </a:extLst>
            </p:cNvPr>
            <p:cNvSpPr/>
            <p:nvPr/>
          </p:nvSpPr>
          <p:spPr>
            <a:xfrm>
              <a:off x="6352244" y="2575137"/>
              <a:ext cx="1197734" cy="54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7D3889-73C9-1D4B-90B5-F14D57E520B3}"/>
                </a:ext>
              </a:extLst>
            </p:cNvPr>
            <p:cNvSpPr/>
            <p:nvPr/>
          </p:nvSpPr>
          <p:spPr>
            <a:xfrm>
              <a:off x="5872433" y="816681"/>
              <a:ext cx="1078677" cy="54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40037F-05D2-594A-891D-A6B1F5CECA5C}"/>
                </a:ext>
              </a:extLst>
            </p:cNvPr>
            <p:cNvSpPr/>
            <p:nvPr/>
          </p:nvSpPr>
          <p:spPr>
            <a:xfrm>
              <a:off x="6544854" y="2146452"/>
              <a:ext cx="255720" cy="54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9D095D-2C6F-DA4C-AAF6-4E33EACB42A1}"/>
                </a:ext>
              </a:extLst>
            </p:cNvPr>
            <p:cNvSpPr/>
            <p:nvPr/>
          </p:nvSpPr>
          <p:spPr>
            <a:xfrm>
              <a:off x="6951110" y="2133072"/>
              <a:ext cx="297587" cy="54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83E72C-352D-0B4D-8196-729EF41A75D9}"/>
                </a:ext>
              </a:extLst>
            </p:cNvPr>
            <p:cNvSpPr/>
            <p:nvPr/>
          </p:nvSpPr>
          <p:spPr>
            <a:xfrm>
              <a:off x="5897404" y="2516790"/>
              <a:ext cx="617056" cy="672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260D98-29F3-CC48-8F5A-6B115A6D99D3}"/>
                </a:ext>
              </a:extLst>
            </p:cNvPr>
            <p:cNvSpPr/>
            <p:nvPr/>
          </p:nvSpPr>
          <p:spPr>
            <a:xfrm>
              <a:off x="6096000" y="2132595"/>
              <a:ext cx="247372" cy="546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device&#10;&#10;Description automatically generated">
            <a:extLst>
              <a:ext uri="{FF2B5EF4-FFF2-40B4-BE49-F238E27FC236}">
                <a16:creationId xmlns:a16="http://schemas.microsoft.com/office/drawing/2014/main" id="{08D2765C-4B58-A246-90D5-2E96A85D3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339" y="1531125"/>
            <a:ext cx="5386980" cy="37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1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204EBC8-7125-3040-B793-CDAEB177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81" y="2677884"/>
            <a:ext cx="5515064" cy="389799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49943D-4871-1F4F-B4BE-78A82329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8" y="1094282"/>
            <a:ext cx="11691256" cy="1325562"/>
          </a:xfrm>
        </p:spPr>
        <p:txBody>
          <a:bodyPr anchor="b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    </a:t>
            </a:r>
            <a:r>
              <a:rPr lang="en-US" sz="3800" dirty="0"/>
              <a:t>Same data used to disentangle the two effects</a:t>
            </a:r>
          </a:p>
          <a:p>
            <a:pPr marL="0" indent="0">
              <a:buNone/>
            </a:pPr>
            <a:r>
              <a:rPr lang="en-US" sz="3800" dirty="0"/>
              <a:t>     Best modeled with 2 different time frames </a:t>
            </a:r>
          </a:p>
          <a:p>
            <a:pPr marL="0" indent="0">
              <a:buNone/>
            </a:pPr>
            <a:r>
              <a:rPr lang="en-US" sz="3800" dirty="0"/>
              <a:t>     Shuffle and rescale the x-axes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267809-5D2A-0540-967A-7EBA0C22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77884"/>
            <a:ext cx="5515065" cy="389799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0DEBE4A-4A84-2C49-8BDB-9932DA6A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Measuring Exercised &amp; Circadian Effects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57A63F-8112-C449-9CA5-7764BF260849}"/>
              </a:ext>
            </a:extLst>
          </p:cNvPr>
          <p:cNvSpPr/>
          <p:nvPr/>
        </p:nvSpPr>
        <p:spPr>
          <a:xfrm>
            <a:off x="1648668" y="6395745"/>
            <a:ext cx="2068643" cy="329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1AFB6-CEFA-A843-B2EF-8FFBE977412B}"/>
              </a:ext>
            </a:extLst>
          </p:cNvPr>
          <p:cNvSpPr txBox="1"/>
          <p:nvPr/>
        </p:nvSpPr>
        <p:spPr>
          <a:xfrm>
            <a:off x="1204709" y="6377162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Hours Post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B0A76-2507-4F4E-8851-E5D28FC358BE}"/>
              </a:ext>
            </a:extLst>
          </p:cNvPr>
          <p:cNvSpPr/>
          <p:nvPr/>
        </p:nvSpPr>
        <p:spPr>
          <a:xfrm>
            <a:off x="7622748" y="6410985"/>
            <a:ext cx="2068643" cy="329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36130-02F1-0D44-BE8E-815A9ABA463E}"/>
              </a:ext>
            </a:extLst>
          </p:cNvPr>
          <p:cNvSpPr txBox="1"/>
          <p:nvPr/>
        </p:nvSpPr>
        <p:spPr>
          <a:xfrm>
            <a:off x="7005694" y="640595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Time of Day</a:t>
            </a:r>
          </a:p>
        </p:txBody>
      </p:sp>
    </p:spTree>
    <p:extLst>
      <p:ext uri="{BB962C8B-B14F-4D97-AF65-F5344CB8AC3E}">
        <p14:creationId xmlns:p14="http://schemas.microsoft.com/office/powerpoint/2010/main" val="391956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E0C09C7-BA8C-2245-8ED3-5CDB8C13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18" y="2621977"/>
            <a:ext cx="5676901" cy="4009805"/>
          </a:xfrm>
          <a:prstGeom prst="rect">
            <a:avLst/>
          </a:prstGeom>
        </p:spPr>
      </p:pic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55941117-2C6C-E941-84CA-5FD4F9A4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63" y="2621976"/>
            <a:ext cx="5386980" cy="379574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5862AE3-D6F4-774B-9CDD-A849392E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688"/>
          </a:xfrm>
        </p:spPr>
        <p:txBody>
          <a:bodyPr/>
          <a:lstStyle/>
          <a:p>
            <a:pPr algn="ctr"/>
            <a:r>
              <a:rPr lang="en-US" dirty="0"/>
              <a:t>The Goal of this Study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F47E11-CD03-7347-9D4E-9AF0D0C7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63" y="762000"/>
            <a:ext cx="11691256" cy="1859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We model contribution of circadian &amp; exercise effects</a:t>
            </a:r>
          </a:p>
          <a:p>
            <a:pPr lvl="1"/>
            <a:r>
              <a:rPr lang="en-US" dirty="0"/>
              <a:t>Compare variance explained by each</a:t>
            </a:r>
          </a:p>
          <a:p>
            <a:pPr lvl="1"/>
            <a:r>
              <a:rPr lang="en-US" dirty="0"/>
              <a:t>We present </a:t>
            </a:r>
            <a:r>
              <a:rPr lang="en-US" b="1" u="sng" dirty="0"/>
              <a:t>experiments in data</a:t>
            </a:r>
          </a:p>
          <a:p>
            <a:pPr marL="0" indent="0">
              <a:buNone/>
            </a:pPr>
            <a:r>
              <a:rPr lang="en-US" dirty="0"/>
              <a:t>   We summarize results for each individual analyte across tissues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87132-BA27-7E43-9E46-1284BB2E3969}"/>
              </a:ext>
            </a:extLst>
          </p:cNvPr>
          <p:cNvSpPr/>
          <p:nvPr/>
        </p:nvSpPr>
        <p:spPr>
          <a:xfrm>
            <a:off x="7622748" y="6485935"/>
            <a:ext cx="2068643" cy="329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484239-F2B3-9A48-9027-D3EE08063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957" y="6444070"/>
            <a:ext cx="8001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13C4B-341B-DC4D-871E-D4AFB5B19BCC}"/>
              </a:ext>
            </a:extLst>
          </p:cNvPr>
          <p:cNvCxnSpPr>
            <a:cxnSpLocks/>
          </p:cNvCxnSpPr>
          <p:nvPr/>
        </p:nvCxnSpPr>
        <p:spPr>
          <a:xfrm flipH="1" flipV="1">
            <a:off x="3930750" y="1356601"/>
            <a:ext cx="24271" cy="2789981"/>
          </a:xfrm>
          <a:prstGeom prst="line">
            <a:avLst/>
          </a:prstGeom>
          <a:ln w="1905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2C1FD8B-57A4-3D4A-877F-81B5F6B97608}"/>
              </a:ext>
            </a:extLst>
          </p:cNvPr>
          <p:cNvSpPr/>
          <p:nvPr/>
        </p:nvSpPr>
        <p:spPr>
          <a:xfrm>
            <a:off x="4558959" y="862434"/>
            <a:ext cx="2590801" cy="988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557555-12E6-7643-87DA-A7F7F474EE5F}"/>
              </a:ext>
            </a:extLst>
          </p:cNvPr>
          <p:cNvSpPr txBox="1"/>
          <p:nvPr/>
        </p:nvSpPr>
        <p:spPr>
          <a:xfrm>
            <a:off x="4442424" y="880362"/>
            <a:ext cx="282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Model Circadian Rhythm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F8F66-5695-444C-BB8A-7759DC37061D}"/>
              </a:ext>
            </a:extLst>
          </p:cNvPr>
          <p:cNvSpPr/>
          <p:nvPr/>
        </p:nvSpPr>
        <p:spPr>
          <a:xfrm>
            <a:off x="4558959" y="3669530"/>
            <a:ext cx="2590801" cy="988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D766B-B287-A046-9DB7-0BBBEE5B5D88}"/>
              </a:ext>
            </a:extLst>
          </p:cNvPr>
          <p:cNvSpPr txBox="1"/>
          <p:nvPr/>
        </p:nvSpPr>
        <p:spPr>
          <a:xfrm>
            <a:off x="4424495" y="3669529"/>
            <a:ext cx="282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Model Acute Exercise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DFDC8D-9A32-234B-B1BF-937C5A51E26C}"/>
              </a:ext>
            </a:extLst>
          </p:cNvPr>
          <p:cNvSpPr/>
          <p:nvPr/>
        </p:nvSpPr>
        <p:spPr>
          <a:xfrm>
            <a:off x="7690328" y="2473894"/>
            <a:ext cx="3035738" cy="988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5645F3-0269-7E47-A199-F113A71B0DB8}"/>
              </a:ext>
            </a:extLst>
          </p:cNvPr>
          <p:cNvSpPr txBox="1"/>
          <p:nvPr/>
        </p:nvSpPr>
        <p:spPr>
          <a:xfrm>
            <a:off x="7675012" y="2482756"/>
            <a:ext cx="3051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Variance Explained</a:t>
            </a:r>
          </a:p>
          <a:p>
            <a:pPr algn="ctr"/>
            <a:r>
              <a:rPr lang="en-US" sz="2800" dirty="0"/>
              <a:t>By Models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D0DFCC-64FA-1D4E-9510-BC01CF2EB2C8}"/>
              </a:ext>
            </a:extLst>
          </p:cNvPr>
          <p:cNvSpPr/>
          <p:nvPr/>
        </p:nvSpPr>
        <p:spPr>
          <a:xfrm>
            <a:off x="4912146" y="0"/>
            <a:ext cx="1821054" cy="855553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0AF920-886B-4F4E-82BA-F61ADCAC03AA}"/>
              </a:ext>
            </a:extLst>
          </p:cNvPr>
          <p:cNvSpPr txBox="1"/>
          <p:nvPr/>
        </p:nvSpPr>
        <p:spPr>
          <a:xfrm>
            <a:off x="4869147" y="117795"/>
            <a:ext cx="182105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Tissue Specific</a:t>
            </a:r>
          </a:p>
          <a:p>
            <a:pPr algn="ctr"/>
            <a:r>
              <a:rPr lang="en-US" b="1" dirty="0"/>
              <a:t>Gene Specific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FE65F-97A1-414B-A336-C665AEF7B65E}"/>
              </a:ext>
            </a:extLst>
          </p:cNvPr>
          <p:cNvSpPr/>
          <p:nvPr/>
        </p:nvSpPr>
        <p:spPr>
          <a:xfrm>
            <a:off x="8290244" y="1945262"/>
            <a:ext cx="1821054" cy="530060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406CE4-F462-B34B-96F8-CFDC2FC3D822}"/>
              </a:ext>
            </a:extLst>
          </p:cNvPr>
          <p:cNvSpPr txBox="1"/>
          <p:nvPr/>
        </p:nvSpPr>
        <p:spPr>
          <a:xfrm>
            <a:off x="8290244" y="2034907"/>
            <a:ext cx="182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Tissue Specific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7C93B4-7CB6-A949-8FDA-05165B86DBDA}"/>
              </a:ext>
            </a:extLst>
          </p:cNvPr>
          <p:cNvCxnSpPr>
            <a:cxnSpLocks/>
          </p:cNvCxnSpPr>
          <p:nvPr/>
        </p:nvCxnSpPr>
        <p:spPr>
          <a:xfrm>
            <a:off x="7472481" y="2974404"/>
            <a:ext cx="217847" cy="0"/>
          </a:xfrm>
          <a:prstGeom prst="line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3B2D83F-EB8D-A449-AD67-8AA18915E38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930750" y="1357416"/>
            <a:ext cx="511674" cy="4814"/>
          </a:xfrm>
          <a:prstGeom prst="line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BB8584-4821-4845-A385-4A757720F027}"/>
              </a:ext>
            </a:extLst>
          </p:cNvPr>
          <p:cNvCxnSpPr>
            <a:cxnSpLocks/>
          </p:cNvCxnSpPr>
          <p:nvPr/>
        </p:nvCxnSpPr>
        <p:spPr>
          <a:xfrm flipV="1">
            <a:off x="3939717" y="4163370"/>
            <a:ext cx="511674" cy="4814"/>
          </a:xfrm>
          <a:prstGeom prst="line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E26502-9C1C-E444-9E45-DD53585D8D11}"/>
              </a:ext>
            </a:extLst>
          </p:cNvPr>
          <p:cNvCxnSpPr>
            <a:cxnSpLocks/>
          </p:cNvCxnSpPr>
          <p:nvPr/>
        </p:nvCxnSpPr>
        <p:spPr>
          <a:xfrm flipH="1" flipV="1">
            <a:off x="7469415" y="1356600"/>
            <a:ext cx="1" cy="2832118"/>
          </a:xfrm>
          <a:prstGeom prst="line">
            <a:avLst/>
          </a:prstGeom>
          <a:ln w="1905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0207457-AA07-2440-96FE-5324693C629E}"/>
              </a:ext>
            </a:extLst>
          </p:cNvPr>
          <p:cNvCxnSpPr>
            <a:cxnSpLocks/>
          </p:cNvCxnSpPr>
          <p:nvPr/>
        </p:nvCxnSpPr>
        <p:spPr>
          <a:xfrm>
            <a:off x="7164623" y="4170789"/>
            <a:ext cx="307858" cy="0"/>
          </a:xfrm>
          <a:prstGeom prst="line">
            <a:avLst/>
          </a:prstGeom>
          <a:ln w="1905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BE2874-BD02-954D-8482-8244C0381E23}"/>
              </a:ext>
            </a:extLst>
          </p:cNvPr>
          <p:cNvCxnSpPr>
            <a:cxnSpLocks/>
          </p:cNvCxnSpPr>
          <p:nvPr/>
        </p:nvCxnSpPr>
        <p:spPr>
          <a:xfrm>
            <a:off x="7166160" y="1356600"/>
            <a:ext cx="307858" cy="0"/>
          </a:xfrm>
          <a:prstGeom prst="line">
            <a:avLst/>
          </a:prstGeom>
          <a:ln w="1905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906821F-F415-7245-B99D-F91BCE77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30" y="4669536"/>
            <a:ext cx="2120486" cy="178916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58F73FC-26B5-4448-8859-43D3D7E0C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66" y="1927673"/>
            <a:ext cx="2182507" cy="1564816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62A89-30F0-0245-83CB-A6510401E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360" y="3487850"/>
            <a:ext cx="2664748" cy="208755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F188EB6-19B4-674F-9CCA-9A31DEC175FA}"/>
              </a:ext>
            </a:extLst>
          </p:cNvPr>
          <p:cNvSpPr/>
          <p:nvPr/>
        </p:nvSpPr>
        <p:spPr>
          <a:xfrm>
            <a:off x="1464683" y="3245434"/>
            <a:ext cx="2187388" cy="591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5AD8F-1A66-024A-87C2-1F524A11A934}"/>
              </a:ext>
            </a:extLst>
          </p:cNvPr>
          <p:cNvSpPr txBox="1"/>
          <p:nvPr/>
        </p:nvSpPr>
        <p:spPr>
          <a:xfrm>
            <a:off x="1590189" y="3281294"/>
            <a:ext cx="195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QC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EA1380-54DF-1645-A4B9-ECC4D69CD1C6}"/>
              </a:ext>
            </a:extLst>
          </p:cNvPr>
          <p:cNvSpPr/>
          <p:nvPr/>
        </p:nvSpPr>
        <p:spPr>
          <a:xfrm>
            <a:off x="1610091" y="2709374"/>
            <a:ext cx="1821054" cy="530060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EE1D03-F138-9645-B819-9C774ABECFAD}"/>
              </a:ext>
            </a:extLst>
          </p:cNvPr>
          <p:cNvSpPr txBox="1"/>
          <p:nvPr/>
        </p:nvSpPr>
        <p:spPr>
          <a:xfrm>
            <a:off x="1610091" y="2799019"/>
            <a:ext cx="182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Tissue Specific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5F8E81-B7B2-EC4B-9B12-D541C81A3247}"/>
              </a:ext>
            </a:extLst>
          </p:cNvPr>
          <p:cNvCxnSpPr>
            <a:cxnSpLocks/>
          </p:cNvCxnSpPr>
          <p:nvPr/>
        </p:nvCxnSpPr>
        <p:spPr>
          <a:xfrm flipV="1">
            <a:off x="3720405" y="3463341"/>
            <a:ext cx="199648" cy="6000"/>
          </a:xfrm>
          <a:prstGeom prst="line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B5D35D-C9E6-9B47-821A-2D89FA83A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17" y="3396767"/>
            <a:ext cx="490483" cy="1245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8E475-1B76-D349-822F-FA5835A20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340" y="4188718"/>
            <a:ext cx="2298003" cy="11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2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2C1FD8B-57A4-3D4A-877F-81B5F6B97608}"/>
              </a:ext>
            </a:extLst>
          </p:cNvPr>
          <p:cNvSpPr/>
          <p:nvPr/>
        </p:nvSpPr>
        <p:spPr>
          <a:xfrm>
            <a:off x="4240117" y="3605374"/>
            <a:ext cx="3244915" cy="988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557555-12E6-7643-87DA-A7F7F474EE5F}"/>
              </a:ext>
            </a:extLst>
          </p:cNvPr>
          <p:cNvSpPr txBox="1"/>
          <p:nvPr/>
        </p:nvSpPr>
        <p:spPr>
          <a:xfrm>
            <a:off x="4129516" y="3676877"/>
            <a:ext cx="3381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Joint (Combined) Model </a:t>
            </a:r>
          </a:p>
          <a:p>
            <a:pPr algn="ctr"/>
            <a:r>
              <a:rPr lang="en-US" sz="2400" dirty="0"/>
              <a:t>Circadian + Exercise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DFDC8D-9A32-234B-B1BF-937C5A51E26C}"/>
              </a:ext>
            </a:extLst>
          </p:cNvPr>
          <p:cNvSpPr/>
          <p:nvPr/>
        </p:nvSpPr>
        <p:spPr>
          <a:xfrm>
            <a:off x="7921151" y="3640506"/>
            <a:ext cx="3035738" cy="988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5645F3-0269-7E47-A199-F113A71B0DB8}"/>
              </a:ext>
            </a:extLst>
          </p:cNvPr>
          <p:cNvSpPr txBox="1"/>
          <p:nvPr/>
        </p:nvSpPr>
        <p:spPr>
          <a:xfrm>
            <a:off x="7919690" y="3649368"/>
            <a:ext cx="3051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Variance Explained</a:t>
            </a:r>
          </a:p>
          <a:p>
            <a:pPr algn="ctr"/>
            <a:r>
              <a:rPr lang="en-US" sz="2800" dirty="0"/>
              <a:t>By Joint Models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D0DFCC-64FA-1D4E-9510-BC01CF2EB2C8}"/>
              </a:ext>
            </a:extLst>
          </p:cNvPr>
          <p:cNvSpPr/>
          <p:nvPr/>
        </p:nvSpPr>
        <p:spPr>
          <a:xfrm>
            <a:off x="5053556" y="2742940"/>
            <a:ext cx="1821054" cy="855553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0AF920-886B-4F4E-82BA-F61ADCAC03AA}"/>
              </a:ext>
            </a:extLst>
          </p:cNvPr>
          <p:cNvSpPr txBox="1"/>
          <p:nvPr/>
        </p:nvSpPr>
        <p:spPr>
          <a:xfrm>
            <a:off x="5010557" y="2860735"/>
            <a:ext cx="182105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Tissue Specific</a:t>
            </a:r>
          </a:p>
          <a:p>
            <a:pPr algn="ctr"/>
            <a:r>
              <a:rPr lang="en-US" b="1" dirty="0"/>
              <a:t>Gene Specific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FE65F-97A1-414B-A336-C665AEF7B65E}"/>
              </a:ext>
            </a:extLst>
          </p:cNvPr>
          <p:cNvSpPr/>
          <p:nvPr/>
        </p:nvSpPr>
        <p:spPr>
          <a:xfrm>
            <a:off x="8534922" y="3111874"/>
            <a:ext cx="1821054" cy="530060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406CE4-F462-B34B-96F8-CFDC2FC3D822}"/>
              </a:ext>
            </a:extLst>
          </p:cNvPr>
          <p:cNvSpPr txBox="1"/>
          <p:nvPr/>
        </p:nvSpPr>
        <p:spPr>
          <a:xfrm>
            <a:off x="8521067" y="3201519"/>
            <a:ext cx="182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Tissue Specific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BA6D97-A8F0-8C4F-8238-1D26BEF0B041}"/>
              </a:ext>
            </a:extLst>
          </p:cNvPr>
          <p:cNvCxnSpPr>
            <a:cxnSpLocks/>
          </p:cNvCxnSpPr>
          <p:nvPr/>
        </p:nvCxnSpPr>
        <p:spPr>
          <a:xfrm>
            <a:off x="7546294" y="4022245"/>
            <a:ext cx="290011" cy="0"/>
          </a:xfrm>
          <a:prstGeom prst="line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BDE7F05-E079-1B41-B512-EE2EA97F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31" y="43606"/>
            <a:ext cx="9188970" cy="269933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    </a:t>
            </a:r>
            <a:r>
              <a:rPr lang="en-US" sz="4200" dirty="0"/>
              <a:t>Combined Model </a:t>
            </a:r>
          </a:p>
          <a:p>
            <a:pPr marL="0" indent="0" algn="ctr">
              <a:buNone/>
            </a:pPr>
            <a:r>
              <a:rPr lang="en-US" sz="4200" dirty="0"/>
              <a:t>(Exercise + Circadian)</a:t>
            </a:r>
          </a:p>
          <a:p>
            <a:pPr marL="0" indent="0" algn="ctr">
              <a:buNone/>
            </a:pPr>
            <a:r>
              <a:rPr lang="en-US" sz="2400" dirty="0"/>
              <a:t>      </a:t>
            </a:r>
            <a:r>
              <a:rPr lang="en-US" sz="2600" dirty="0" err="1"/>
              <a:t>exp</a:t>
            </a:r>
            <a:r>
              <a:rPr lang="en-US" sz="2600" baseline="-25000" dirty="0" err="1"/>
              <a:t>i</a:t>
            </a:r>
            <a:r>
              <a:rPr lang="en-US" sz="2600" dirty="0"/>
              <a:t> ~ B</a:t>
            </a:r>
            <a:r>
              <a:rPr lang="en-US" sz="2600" baseline="-25000" dirty="0"/>
              <a:t>0</a:t>
            </a:r>
            <a:r>
              <a:rPr lang="en-US" sz="2600" dirty="0"/>
              <a:t> + B</a:t>
            </a:r>
            <a:r>
              <a:rPr lang="en-US" sz="2600" baseline="-25000" dirty="0"/>
              <a:t>1</a:t>
            </a:r>
            <a:r>
              <a:rPr lang="en-US" sz="2600" dirty="0"/>
              <a:t>(</a:t>
            </a:r>
            <a:r>
              <a:rPr lang="en-US" sz="2600" dirty="0" err="1"/>
              <a:t>x</a:t>
            </a:r>
            <a:r>
              <a:rPr lang="en-US" sz="2600" baseline="-25000" dirty="0" err="1"/>
              <a:t>e</a:t>
            </a:r>
            <a:r>
              <a:rPr lang="en-US" sz="2600" dirty="0"/>
              <a:t>) + B</a:t>
            </a:r>
            <a:r>
              <a:rPr lang="en-US" sz="2600" baseline="-25000" dirty="0"/>
              <a:t>2</a:t>
            </a:r>
            <a:r>
              <a:rPr lang="en-US" sz="2600" dirty="0"/>
              <a:t>(</a:t>
            </a:r>
            <a:r>
              <a:rPr lang="en-US" sz="2600" dirty="0" err="1"/>
              <a:t>x</a:t>
            </a:r>
            <a:r>
              <a:rPr lang="en-US" sz="2600" baseline="-25000" dirty="0" err="1"/>
              <a:t>e</a:t>
            </a:r>
            <a:r>
              <a:rPr lang="en-US" sz="2600" dirty="0"/>
              <a:t>)</a:t>
            </a:r>
            <a:r>
              <a:rPr lang="en-US" sz="2600" baseline="30000" dirty="0"/>
              <a:t>2</a:t>
            </a:r>
            <a:r>
              <a:rPr lang="en-US" sz="2600" dirty="0"/>
              <a:t> + B</a:t>
            </a:r>
            <a:r>
              <a:rPr lang="en-US" sz="2600" baseline="-25000" dirty="0"/>
              <a:t>3</a:t>
            </a:r>
            <a:r>
              <a:rPr lang="en-US" sz="2600" dirty="0"/>
              <a:t>(</a:t>
            </a:r>
            <a:r>
              <a:rPr lang="en-US" sz="2600" dirty="0" err="1"/>
              <a:t>x</a:t>
            </a:r>
            <a:r>
              <a:rPr lang="en-US" sz="2600" baseline="-25000" dirty="0" err="1"/>
              <a:t>e</a:t>
            </a:r>
            <a:r>
              <a:rPr lang="en-US" sz="2600" dirty="0"/>
              <a:t>)</a:t>
            </a:r>
            <a:r>
              <a:rPr lang="en-US" sz="2600" baseline="30000" dirty="0"/>
              <a:t>3</a:t>
            </a:r>
            <a:r>
              <a:rPr lang="en-US" sz="2600" dirty="0"/>
              <a:t> + B</a:t>
            </a:r>
            <a:r>
              <a:rPr lang="en-US" sz="2600" baseline="-25000" dirty="0"/>
              <a:t>4</a:t>
            </a:r>
            <a:r>
              <a:rPr lang="en-US" sz="2600" dirty="0"/>
              <a:t>(</a:t>
            </a:r>
            <a:r>
              <a:rPr lang="en-US" sz="2600" dirty="0" err="1"/>
              <a:t>x</a:t>
            </a:r>
            <a:r>
              <a:rPr lang="en-US" sz="2600" baseline="-25000" dirty="0" err="1"/>
              <a:t>e</a:t>
            </a:r>
            <a:r>
              <a:rPr lang="en-US" sz="2600" dirty="0"/>
              <a:t>)</a:t>
            </a:r>
            <a:r>
              <a:rPr lang="en-US" sz="2600" baseline="30000" dirty="0"/>
              <a:t>4</a:t>
            </a:r>
            <a:r>
              <a:rPr lang="en-US" sz="2600" dirty="0"/>
              <a:t> + B</a:t>
            </a:r>
            <a:r>
              <a:rPr lang="en-US" sz="2600" baseline="-25000" dirty="0"/>
              <a:t>5</a:t>
            </a:r>
            <a:r>
              <a:rPr lang="en-US" sz="2600" dirty="0"/>
              <a:t>SIN(x</a:t>
            </a:r>
            <a:r>
              <a:rPr lang="en-US" sz="2600" baseline="-25000" dirty="0"/>
              <a:t>c</a:t>
            </a:r>
            <a:r>
              <a:rPr lang="en-US" sz="2600" dirty="0"/>
              <a:t>) + B</a:t>
            </a:r>
            <a:r>
              <a:rPr lang="en-US" sz="2600" baseline="-25000" dirty="0"/>
              <a:t>6</a:t>
            </a:r>
            <a:r>
              <a:rPr lang="en-US" sz="2600" dirty="0"/>
              <a:t>COS(x</a:t>
            </a:r>
            <a:r>
              <a:rPr lang="en-US" sz="2600" baseline="-25000" dirty="0"/>
              <a:t>c</a:t>
            </a:r>
            <a:r>
              <a:rPr lang="en-US" sz="2600" dirty="0"/>
              <a:t>)</a:t>
            </a:r>
          </a:p>
          <a:p>
            <a:pPr marL="457200" lvl="1" indent="0">
              <a:buNone/>
            </a:pPr>
            <a:endParaRPr lang="en-US" sz="1100" dirty="0"/>
          </a:p>
          <a:p>
            <a:pPr lvl="1"/>
            <a:r>
              <a:rPr lang="en-US" dirty="0" err="1"/>
              <a:t>x</a:t>
            </a:r>
            <a:r>
              <a:rPr lang="en-US" baseline="-25000" dirty="0" err="1"/>
              <a:t>e</a:t>
            </a:r>
            <a:r>
              <a:rPr lang="en-US" dirty="0"/>
              <a:t> = √ Hours Post Exercise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c </a:t>
            </a:r>
            <a:r>
              <a:rPr lang="en-US" dirty="0"/>
              <a:t>= 2π*(Time of Day)/24</a:t>
            </a:r>
          </a:p>
          <a:p>
            <a:pPr lvl="1"/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3B79F50-D959-544C-992D-8E7C1464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32" y="4738088"/>
            <a:ext cx="1863576" cy="188842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3334F80-10EB-3C41-A08B-24EBC625CC50}"/>
              </a:ext>
            </a:extLst>
          </p:cNvPr>
          <p:cNvSpPr/>
          <p:nvPr/>
        </p:nvSpPr>
        <p:spPr>
          <a:xfrm>
            <a:off x="1727921" y="3778034"/>
            <a:ext cx="2187388" cy="591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42E72-8687-F24F-A08F-128CD9FE5300}"/>
              </a:ext>
            </a:extLst>
          </p:cNvPr>
          <p:cNvSpPr txBox="1"/>
          <p:nvPr/>
        </p:nvSpPr>
        <p:spPr>
          <a:xfrm>
            <a:off x="1853427" y="3813894"/>
            <a:ext cx="195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QC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ED584E-C431-C14D-82B4-67F2E9323ADE}"/>
              </a:ext>
            </a:extLst>
          </p:cNvPr>
          <p:cNvSpPr/>
          <p:nvPr/>
        </p:nvSpPr>
        <p:spPr>
          <a:xfrm>
            <a:off x="1873329" y="3241974"/>
            <a:ext cx="1821054" cy="530060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8B0882-E3E7-C541-8C83-96136E7FEC64}"/>
              </a:ext>
            </a:extLst>
          </p:cNvPr>
          <p:cNvSpPr txBox="1"/>
          <p:nvPr/>
        </p:nvSpPr>
        <p:spPr>
          <a:xfrm>
            <a:off x="1873329" y="3331619"/>
            <a:ext cx="182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Tissue Specific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8A76F4-113E-FB48-9641-47C759A90B7B}"/>
              </a:ext>
            </a:extLst>
          </p:cNvPr>
          <p:cNvCxnSpPr>
            <a:cxnSpLocks/>
          </p:cNvCxnSpPr>
          <p:nvPr/>
        </p:nvCxnSpPr>
        <p:spPr>
          <a:xfrm flipV="1">
            <a:off x="3983643" y="3995941"/>
            <a:ext cx="199648" cy="6000"/>
          </a:xfrm>
          <a:prstGeom prst="line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278564F-6058-4E47-8D80-112D20877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568" y="4791295"/>
            <a:ext cx="2751175" cy="17820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084F6D-2A69-9D41-9681-447A6B7BC715}"/>
              </a:ext>
            </a:extLst>
          </p:cNvPr>
          <p:cNvCxnSpPr>
            <a:cxnSpLocks/>
          </p:cNvCxnSpPr>
          <p:nvPr/>
        </p:nvCxnSpPr>
        <p:spPr>
          <a:xfrm>
            <a:off x="2962761" y="1807979"/>
            <a:ext cx="3896859" cy="0"/>
          </a:xfrm>
          <a:prstGeom prst="line">
            <a:avLst/>
          </a:prstGeom>
          <a:ln w="38100">
            <a:solidFill>
              <a:srgbClr val="CC44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E75FEB-1B55-FE4A-868D-BFED6C3FCED6}"/>
              </a:ext>
            </a:extLst>
          </p:cNvPr>
          <p:cNvCxnSpPr>
            <a:cxnSpLocks/>
          </p:cNvCxnSpPr>
          <p:nvPr/>
        </p:nvCxnSpPr>
        <p:spPr>
          <a:xfrm>
            <a:off x="3613938" y="1255842"/>
            <a:ext cx="1647610" cy="0"/>
          </a:xfrm>
          <a:prstGeom prst="line">
            <a:avLst/>
          </a:prstGeom>
          <a:ln w="38100">
            <a:solidFill>
              <a:srgbClr val="CC44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5B6460-D964-B743-947C-EC0647A6227F}"/>
              </a:ext>
            </a:extLst>
          </p:cNvPr>
          <p:cNvCxnSpPr>
            <a:cxnSpLocks/>
          </p:cNvCxnSpPr>
          <p:nvPr/>
        </p:nvCxnSpPr>
        <p:spPr>
          <a:xfrm>
            <a:off x="5700070" y="1255842"/>
            <a:ext cx="184622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15459A-4A01-784A-8ED6-F9EE4C4B8AB6}"/>
              </a:ext>
            </a:extLst>
          </p:cNvPr>
          <p:cNvCxnSpPr>
            <a:cxnSpLocks/>
          </p:cNvCxnSpPr>
          <p:nvPr/>
        </p:nvCxnSpPr>
        <p:spPr>
          <a:xfrm>
            <a:off x="7105803" y="1807146"/>
            <a:ext cx="2577843" cy="83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69A1BB-26C2-B746-97E1-04E54E17D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87" y="6484735"/>
            <a:ext cx="490483" cy="1245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98DAFF7-F5A6-3F4D-A5DF-828075987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921" y="4953952"/>
            <a:ext cx="2298003" cy="11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3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511F-9A1D-C244-9D09-829C2C5F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of PASS1C Data</a:t>
            </a:r>
            <a:br>
              <a:rPr lang="en-US" dirty="0"/>
            </a:br>
            <a:r>
              <a:rPr lang="en-US" sz="2800" dirty="0"/>
              <a:t>PASS1A (Green)</a:t>
            </a:r>
            <a:br>
              <a:rPr lang="en-US" sz="2800" dirty="0"/>
            </a:br>
            <a:r>
              <a:rPr lang="en-US" sz="2800" dirty="0"/>
              <a:t>PASS1C (Purple)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E5EFE-5659-8240-8934-723E8D3F57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303" y="1510579"/>
            <a:ext cx="8676842" cy="42944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005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511F-9A1D-C244-9D09-829C2C5F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Three Timepoints that “Match”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Match = Identical Exercise Time, Time of Day, and Group</a:t>
            </a:r>
            <a:br>
              <a:rPr lang="en-US" sz="2800" dirty="0"/>
            </a:br>
            <a:r>
              <a:rPr lang="en-US" sz="2800" dirty="0"/>
              <a:t>All samples between PASS1A and PASS1A are different animals </a:t>
            </a:r>
            <a:br>
              <a:rPr lang="en-US" sz="2800" dirty="0"/>
            </a:br>
            <a:r>
              <a:rPr lang="en-US" sz="2800" dirty="0"/>
              <a:t>(no PASS1A samples rerun in PASS1C)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7B5E33-9706-864F-96DE-8A93693219BB}"/>
              </a:ext>
            </a:extLst>
          </p:cNvPr>
          <p:cNvGrpSpPr/>
          <p:nvPr/>
        </p:nvGrpSpPr>
        <p:grpSpPr>
          <a:xfrm>
            <a:off x="1949593" y="2199269"/>
            <a:ext cx="8676842" cy="4409352"/>
            <a:chOff x="1977303" y="1395703"/>
            <a:chExt cx="8676842" cy="44093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2E5EFE-5659-8240-8934-723E8D3F578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303" y="1510579"/>
              <a:ext cx="8676842" cy="429447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A1BAAE-55E7-224D-8062-42BA2EAF90B6}"/>
                </a:ext>
              </a:extLst>
            </p:cNvPr>
            <p:cNvSpPr/>
            <p:nvPr/>
          </p:nvSpPr>
          <p:spPr>
            <a:xfrm>
              <a:off x="7232075" y="1395703"/>
              <a:ext cx="1025236" cy="1427018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3F1A0AD-9FF1-8F43-AB58-7B233F4B557A}"/>
                </a:ext>
              </a:extLst>
            </p:cNvPr>
            <p:cNvSpPr/>
            <p:nvPr/>
          </p:nvSpPr>
          <p:spPr>
            <a:xfrm>
              <a:off x="6428511" y="1395703"/>
              <a:ext cx="1025236" cy="1427018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182608-B5AC-2A40-B30D-2491D8875A13}"/>
                </a:ext>
              </a:extLst>
            </p:cNvPr>
            <p:cNvSpPr/>
            <p:nvPr/>
          </p:nvSpPr>
          <p:spPr>
            <a:xfrm>
              <a:off x="5915893" y="4378037"/>
              <a:ext cx="1025236" cy="1427018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88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626</Words>
  <Application>Microsoft Macintosh PowerPoint</Application>
  <PresentationFormat>Widescreen</PresentationFormat>
  <Paragraphs>104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Worksheet</vt:lpstr>
      <vt:lpstr>Li Lab Short Talk</vt:lpstr>
      <vt:lpstr>Two Time Frames: Time Post Exercise &amp; Circadian Time</vt:lpstr>
      <vt:lpstr>Two Time Frames: Time Post Exercise &amp; Circadian Time</vt:lpstr>
      <vt:lpstr>Measuring Exercised &amp; Circadian Effects</vt:lpstr>
      <vt:lpstr>The Goal of this Study</vt:lpstr>
      <vt:lpstr>PowerPoint Presentation</vt:lpstr>
      <vt:lpstr>PowerPoint Presentation</vt:lpstr>
      <vt:lpstr>Introduction of PASS1C Data PASS1A (Green) PASS1C (Purple)</vt:lpstr>
      <vt:lpstr>Three Timepoints that “Match”  Match = Identical Exercise Time, Time of Day, and Group All samples between PASS1A and PASS1A are different animals  (no PASS1A samples rerun in PASS1C)</vt:lpstr>
      <vt:lpstr>Three Timepoints that “Match”  Match = Identical Exercise Time, Time of Day, and Group All samples between PASS1A and PASS1A are different animals  (no PASS1A samples rerun in PASS1C)</vt:lpstr>
      <vt:lpstr>Three Timepoints that “Match”  Match = Identical Exercise Time, Time of Day, and Group All samples between PASS1A and PASS1A are different animals  (no PASS1A samples rerun in PASS1C)</vt:lpstr>
      <vt:lpstr>Analysis for Today</vt:lpstr>
      <vt:lpstr>Note: We will need to re-examine the data from the UM metabolomics core—red flags in data structure (can discuss later)</vt:lpstr>
      <vt:lpstr>Data Structure (NxP)</vt:lpstr>
      <vt:lpstr>Data Structure (NxP) (no refs)</vt:lpstr>
      <vt:lpstr>Data Structure (NxP) (refs only)</vt:lpstr>
      <vt:lpstr>Data Structure (NxP) (+ refs)</vt:lpstr>
      <vt:lpstr>Analysis Workflow</vt:lpstr>
      <vt:lpstr>Analysis Workflow</vt:lpstr>
      <vt:lpstr>Examine Markdown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Steep, Alexander</dc:creator>
  <cp:lastModifiedBy>Steep, Alexander</cp:lastModifiedBy>
  <cp:revision>18</cp:revision>
  <dcterms:created xsi:type="dcterms:W3CDTF">2021-09-28T12:23:11Z</dcterms:created>
  <dcterms:modified xsi:type="dcterms:W3CDTF">2021-11-23T06:46:14Z</dcterms:modified>
</cp:coreProperties>
</file>