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2" r:id="rId3"/>
    <p:sldId id="494" r:id="rId4"/>
    <p:sldId id="495" r:id="rId5"/>
    <p:sldId id="326" r:id="rId6"/>
    <p:sldId id="263" r:id="rId7"/>
    <p:sldId id="277" r:id="rId8"/>
    <p:sldId id="294" r:id="rId9"/>
    <p:sldId id="299" r:id="rId10"/>
    <p:sldId id="492" r:id="rId11"/>
    <p:sldId id="258" r:id="rId12"/>
    <p:sldId id="260" r:id="rId13"/>
    <p:sldId id="259" r:id="rId14"/>
    <p:sldId id="295" r:id="rId15"/>
    <p:sldId id="265" r:id="rId16"/>
    <p:sldId id="296" r:id="rId17"/>
    <p:sldId id="493" r:id="rId18"/>
    <p:sldId id="297" r:id="rId19"/>
    <p:sldId id="266" r:id="rId20"/>
    <p:sldId id="273" r:id="rId21"/>
    <p:sldId id="279" r:id="rId22"/>
    <p:sldId id="270" r:id="rId23"/>
    <p:sldId id="272" r:id="rId24"/>
    <p:sldId id="32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4FE3D-59AA-B443-B4E3-3DC3215BB7CA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EDA62-A7C1-004E-B760-D4BFE23C6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56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 we study exercise?</a:t>
            </a:r>
          </a:p>
          <a:p>
            <a:r>
              <a:rPr lang="en-US" dirty="0"/>
              <a:t>To give you just a few reasons...</a:t>
            </a:r>
          </a:p>
          <a:p>
            <a:r>
              <a:rPr lang="en-US" dirty="0"/>
              <a:t>-We'd like to know how different parts of the body react to </a:t>
            </a:r>
            <a:r>
              <a:rPr lang="en-US" dirty="0" err="1"/>
              <a:t>exercsie</a:t>
            </a:r>
            <a:endParaRPr lang="en-US" dirty="0"/>
          </a:p>
          <a:p>
            <a:r>
              <a:rPr lang="en-US" dirty="0"/>
              <a:t>-How these organs communicate/interact with </a:t>
            </a:r>
            <a:r>
              <a:rPr lang="en-US" dirty="0" err="1"/>
              <a:t>eachother</a:t>
            </a:r>
            <a:endParaRPr lang="en-US" dirty="0"/>
          </a:p>
          <a:p>
            <a:r>
              <a:rPr lang="en-US" dirty="0"/>
              <a:t>-And then how people respond to different types of </a:t>
            </a:r>
            <a:r>
              <a:rPr lang="en-US" dirty="0" err="1"/>
              <a:t>exercsie</a:t>
            </a:r>
            <a:endParaRPr lang="en-US" dirty="0"/>
          </a:p>
          <a:p>
            <a:r>
              <a:rPr lang="en-US" dirty="0"/>
              <a:t>-And how people with different exercise habits react to </a:t>
            </a:r>
            <a:r>
              <a:rPr lang="en-US" dirty="0" err="1"/>
              <a:t>exercsie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3F5BB-07EA-F144-A05A-B1683F3D34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10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groups of rats</a:t>
            </a:r>
          </a:p>
          <a:p>
            <a:r>
              <a:rPr lang="en-US" dirty="0"/>
              <a:t>Exercise and </a:t>
            </a:r>
            <a:r>
              <a:rPr lang="en-US" dirty="0" err="1"/>
              <a:t>sendentary</a:t>
            </a:r>
            <a:endParaRPr lang="en-US" dirty="0"/>
          </a:p>
          <a:p>
            <a:r>
              <a:rPr lang="en-US" dirty="0"/>
              <a:t>Exercise: 7 time points</a:t>
            </a:r>
          </a:p>
          <a:p>
            <a:r>
              <a:rPr lang="en-US" dirty="0" err="1"/>
              <a:t>Sendentary</a:t>
            </a:r>
            <a:r>
              <a:rPr lang="en-US" dirty="0"/>
              <a:t> or Control Rats: (No Exercise) and were collected at only 2 times (0 </a:t>
            </a:r>
            <a:r>
              <a:rPr lang="en-US" dirty="0" err="1"/>
              <a:t>hr</a:t>
            </a:r>
            <a:r>
              <a:rPr lang="en-US" dirty="0"/>
              <a:t> and 7hr)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3F5BB-07EA-F144-A05A-B1683F3D34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63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16 tissues were taken from each rat (</a:t>
            </a:r>
          </a:p>
          <a:p>
            <a:r>
              <a:rPr lang="en-US" dirty="0"/>
              <a:t>From each of those tissues, were collected DNA, RNA, Proteins, and Metabolomics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3F5BB-07EA-F144-A05A-B1683F3D34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32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78 by 15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3F5BB-07EA-F144-A05A-B1683F3D34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5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 want to know what drives variance across groups?</a:t>
            </a:r>
          </a:p>
          <a:p>
            <a:r>
              <a:rPr lang="en-US" dirty="0"/>
              <a:t>This is an approach that is commonly used, this is what Nicole Gay will be discussing today</a:t>
            </a:r>
          </a:p>
          <a:p>
            <a:r>
              <a:rPr lang="en-US" dirty="0"/>
              <a:t>A strategy to compare controls directly to each </a:t>
            </a:r>
            <a:r>
              <a:rPr lang="en-US" dirty="0" err="1"/>
              <a:t>exercsie</a:t>
            </a:r>
            <a:r>
              <a:rPr lang="en-US" dirty="0"/>
              <a:t> group</a:t>
            </a:r>
          </a:p>
          <a:p>
            <a:r>
              <a:rPr lang="en-US" dirty="0"/>
              <a:t>That's actually not what I'm going to talk about today, we did something a little different (based on Jun's advice)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3F5BB-07EA-F144-A05A-B1683F3D34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2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F11403-90D2-0840-91C3-CE9CC6A43D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44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44F43-E29A-4B49-ABAC-CEC2E60C1C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6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64BDE-43DE-EF49-B69C-EBCF76E6A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8A0E0-6D78-0740-B7EB-35BDE149E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03B5B-277E-D543-A49F-D87567E0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7543-E5EB-1049-AB62-C19D5C765821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85199-CFDF-FC4F-96B0-E6404CBE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892EB-CEAE-784C-B792-DBB82845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9EE7-6539-6643-84C6-67ACFA88B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1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D1B99-47D2-3747-BD4A-1F07A58EE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20E93-B384-F743-B486-54A59711B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5560-9C83-0F45-8A2F-E81C96F74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7543-E5EB-1049-AB62-C19D5C765821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120D1-5809-3E45-BE00-085A0329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C24CC-02AD-DE43-92D7-EAF0B050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9EE7-6539-6643-84C6-67ACFA88B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8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C01DC2-FC8C-9F44-B554-702A1547C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D762C-03EC-FD46-9839-80395E3A3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D8DFB-56AC-1343-B5C6-3D586F15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7543-E5EB-1049-AB62-C19D5C765821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19FBA-60C2-7943-ACA3-DBF14425C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0849F-B1DA-C447-A1C4-1269914D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9EE7-6539-6643-84C6-67ACFA88B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1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E30A6-B4FE-A34D-8D4C-7181C9418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76772-27C0-A24B-B4C1-E0C3324FB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7CC74-A9B6-9C43-AD45-6DBAA2AE1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7543-E5EB-1049-AB62-C19D5C765821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ED487-184B-2046-A6BE-C76B96BD6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59D0B-4F83-6B45-8C6B-EE2E28FB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9EE7-6539-6643-84C6-67ACFA88B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6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B0DC8-0179-C548-BE79-3B57B957D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A6337-6709-1744-A3B9-EA5E76CDC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1DE47-014F-7340-9C7B-E025DBFF0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7543-E5EB-1049-AB62-C19D5C765821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8353A-0166-4D4B-A3E1-AAD3078C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F4C0E-D320-D24D-8FE9-03555CDCA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9EE7-6539-6643-84C6-67ACFA88B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1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6DB8B-85B9-E04D-AA0E-B224406AD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59563-BA33-BF43-940C-AC746E6E4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34668-F28D-4C44-9257-64A3898D6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3DCF8-E853-C546-A0B4-E8C50017E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7543-E5EB-1049-AB62-C19D5C765821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ECF6A-1436-0C45-8404-E22B7786C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A6711-B6C4-6849-ADE3-79BFDB7E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9EE7-6539-6643-84C6-67ACFA88B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4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70EE-DB2C-6C4E-BFD7-0435C8CE6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3D7DF-B3DE-3946-AC6C-7916C2E7C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F9E7E-8680-C14C-AC52-6C6ABAFA0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1C547-81F0-CD41-85EC-D8B1FC818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2873D-9EB2-8641-968A-D5957410FD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5E6241-07EE-1F41-A018-B6E511FC8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7543-E5EB-1049-AB62-C19D5C765821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0E5793-7678-3C48-8349-F5E0DEDB8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5CFEB-0633-9E47-8A76-EE58EFB4A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9EE7-6539-6643-84C6-67ACFA88B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70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D7A85-E612-264C-B671-5C7F237BC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CB295A-11FA-004E-ABDB-D96556BF1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7543-E5EB-1049-AB62-C19D5C765821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39EC0B-0C42-154C-AD8E-1A793BC19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71513-4D39-9149-88F7-7413D5B1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9EE7-6539-6643-84C6-67ACFA88B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5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D4B24-7206-754B-BFC6-8DE220AFE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7543-E5EB-1049-AB62-C19D5C765821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BE4269-56BA-804E-896A-0FF1BBF8E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721E4-21A3-6C44-B31E-CD2E5FD9F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9EE7-6539-6643-84C6-67ACFA88B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7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8EC87-67A2-AF47-93F0-0FD347574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D7CC2-F09E-E547-B462-BF0C8EDCC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526A8-076A-EA4F-9A24-1D93CB2D8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72A1C-24FC-994F-BC2B-EFFD6C2F4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7543-E5EB-1049-AB62-C19D5C765821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ED371-61B1-E049-9795-6F2FC506A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09BBA-1862-5F4E-8651-7EB745D30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9EE7-6539-6643-84C6-67ACFA88B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3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9A29-A627-7843-BD98-0F062E92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D0583-8D6A-5342-AC4D-C47C9761F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5BE89-0C67-4841-882E-FC0AAFFA5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BB3F0-64A8-944A-8D97-F8EF6831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7543-E5EB-1049-AB62-C19D5C765821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2C489-8605-F343-A52E-C727C76EB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60487-BD64-FB44-B9B1-991477A2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9EE7-6539-6643-84C6-67ACFA88B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6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1F0D12-87C2-E642-8A5F-D00F34F26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73B06-F608-0A44-97CF-806ED33AB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5248B-6BCC-004D-86A2-06F0D52BA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A7543-E5EB-1049-AB62-C19D5C765821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8E924-D743-554E-8B0A-548B37327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109B7-8CEA-F040-AE49-F405D878D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D9EE7-6539-6643-84C6-67ACFA88B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2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465E-780E-9F45-9A93-53FF90120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17FAE-2E71-1D4B-822E-3C387E055C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28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218B-3271-8F4B-8FF1-A1F97E4BE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C0 vs C7: Differential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B67AE-1473-E84C-83A4-83DC2F79F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Norm/Transformation: Size factors &amp; </a:t>
            </a:r>
            <a:r>
              <a:rPr lang="en-US" dirty="0" err="1"/>
              <a:t>rlog</a:t>
            </a:r>
            <a:endParaRPr lang="en-US" dirty="0"/>
          </a:p>
          <a:p>
            <a:r>
              <a:rPr lang="en-US" dirty="0"/>
              <a:t>Remove Genes &lt; 1 raw read count</a:t>
            </a:r>
          </a:p>
          <a:p>
            <a:r>
              <a:rPr lang="en-US" dirty="0"/>
              <a:t>One outlier removes in C0 to C7 comparison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044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E4001C-8ED3-4949-AA42-9A8537635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83" y="1739900"/>
            <a:ext cx="5295900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2B20CA-41E9-4047-ADDD-6F685461F7CE}"/>
              </a:ext>
            </a:extLst>
          </p:cNvPr>
          <p:cNvSpPr txBox="1"/>
          <p:nvPr/>
        </p:nvSpPr>
        <p:spPr>
          <a:xfrm>
            <a:off x="736600" y="292100"/>
            <a:ext cx="10934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"To adjust for batch effects, we </a:t>
            </a:r>
            <a:r>
              <a:rPr lang="en-US" b="1" dirty="0"/>
              <a:t>median-centered the expression levels of each transcript within each batch </a:t>
            </a:r>
            <a:r>
              <a:rPr lang="en-US" dirty="0"/>
              <a:t>…"</a:t>
            </a:r>
          </a:p>
          <a:p>
            <a:r>
              <a:rPr lang="en-US" dirty="0"/>
              <a:t>~ Li, J. Z. et al. Circadian patterns of gene expression in the human brain and disruption in major depressive disorder. Proc. Natl. Acad. Sci. U. S. A. 110, 9950–9955 (2013).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EC2A8D-3156-3D43-AB48-35BB5B780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117" y="1784350"/>
            <a:ext cx="52070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86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DE340-818E-E04F-94C9-1DEFD64AE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Experiments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1BB00F-1694-5A4A-9F01-625C1A573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2800" cy="4351338"/>
          </a:xfrm>
        </p:spPr>
        <p:txBody>
          <a:bodyPr/>
          <a:lstStyle/>
          <a:p>
            <a:r>
              <a:rPr lang="en-US" dirty="0"/>
              <a:t>FDR &lt;= 0.5, LFC &gt; 0</a:t>
            </a:r>
          </a:p>
          <a:p>
            <a:pPr lvl="1"/>
            <a:r>
              <a:rPr lang="en-US" dirty="0"/>
              <a:t>Corrected for sex</a:t>
            </a:r>
          </a:p>
          <a:p>
            <a:r>
              <a:rPr lang="en-US" dirty="0"/>
              <a:t>FDR &lt;= 0.5, LFC &gt;= 0.5</a:t>
            </a:r>
          </a:p>
          <a:p>
            <a:pPr lvl="1"/>
            <a:r>
              <a:rPr lang="en-US" dirty="0"/>
              <a:t>Corrected for sex</a:t>
            </a:r>
          </a:p>
          <a:p>
            <a:r>
              <a:rPr lang="en-US" dirty="0"/>
              <a:t>LFC Norm (0.5-1.5)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30F753-85AF-B847-A885-FE02C12C0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117" y="1784350"/>
            <a:ext cx="52070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340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0AD2-A75E-614A-B7DF-AAA2F03C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FDR &lt;= 0.5, LFC &gt; 0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B6B4D2-E6F6-384A-B170-7116109EFCB1}"/>
              </a:ext>
            </a:extLst>
          </p:cNvPr>
          <p:cNvSpPr txBox="1">
            <a:spLocks/>
          </p:cNvSpPr>
          <p:nvPr/>
        </p:nvSpPr>
        <p:spPr>
          <a:xfrm>
            <a:off x="6096000" y="336550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FDR &lt;= 0.5, LFC &gt;= 0.5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E0946D-0811-6342-B01E-A9BC1C178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49" y="1452562"/>
            <a:ext cx="4502763" cy="1544637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9962AA-E7BE-C442-A9F2-9374ABBCF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47787"/>
            <a:ext cx="4951038" cy="1598611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B784E3DB-6B19-3C47-848E-3EF75285F1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800" y="3140476"/>
            <a:ext cx="4254500" cy="3717524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72AB99-299A-2740-9F40-E494343E17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0318" y="3140476"/>
            <a:ext cx="4495881" cy="371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14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C05D-8A18-3140-9DFC-A259930D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Claims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9EDDD-2A1E-644E-96B2-E52E8A9FB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500"/>
            <a:ext cx="10515600" cy="52577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New Hypothesis: 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Circadian rhythms significantly influence the control-exercise comparisons</a:t>
            </a:r>
          </a:p>
          <a:p>
            <a:r>
              <a:rPr lang="en-US" dirty="0"/>
              <a:t>Experiment 1: DE genes between Control IPE vs Control 7hr</a:t>
            </a:r>
          </a:p>
          <a:p>
            <a:pPr lvl="1"/>
            <a:r>
              <a:rPr lang="en-US" dirty="0"/>
              <a:t>Circadian Rhythm Genes associated with DE genes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Circadian Rhythm Pathways enriched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Circadian Rhythm Genes Unique to Circadian Rhythm Pathway</a:t>
            </a:r>
          </a:p>
          <a:p>
            <a:pPr lvl="2"/>
            <a:r>
              <a:rPr lang="en-US" dirty="0">
                <a:solidFill>
                  <a:schemeClr val="bg2"/>
                </a:solidFill>
              </a:rPr>
              <a:t>Not some other pathway</a:t>
            </a:r>
          </a:p>
          <a:p>
            <a:r>
              <a:rPr lang="en-US" dirty="0">
                <a:solidFill>
                  <a:schemeClr val="bg2"/>
                </a:solidFill>
              </a:rPr>
              <a:t>Experiment 2: DE Gene between 2 comparisons:</a:t>
            </a:r>
          </a:p>
          <a:p>
            <a:pPr marL="914400" lvl="1" indent="-457200"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Control 0 </a:t>
            </a:r>
            <a:r>
              <a:rPr lang="en-US" dirty="0" err="1">
                <a:solidFill>
                  <a:schemeClr val="bg2"/>
                </a:solidFill>
              </a:rPr>
              <a:t>hr</a:t>
            </a:r>
            <a:r>
              <a:rPr lang="en-US" dirty="0">
                <a:solidFill>
                  <a:schemeClr val="bg2"/>
                </a:solidFill>
              </a:rPr>
              <a:t> vs Exercise Response Groups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Control 7 </a:t>
            </a:r>
            <a:r>
              <a:rPr lang="en-US" dirty="0" err="1">
                <a:solidFill>
                  <a:schemeClr val="bg2"/>
                </a:solidFill>
              </a:rPr>
              <a:t>hr</a:t>
            </a:r>
            <a:r>
              <a:rPr lang="en-US" dirty="0">
                <a:solidFill>
                  <a:schemeClr val="bg2"/>
                </a:solidFill>
              </a:rPr>
              <a:t> vs Exercise Response Groups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Different Expression patterns influence comparisons between controls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Degree of exercise response (often) similar to degree of circadian response</a:t>
            </a:r>
          </a:p>
        </p:txBody>
      </p:sp>
    </p:spTree>
    <p:extLst>
      <p:ext uri="{BB962C8B-B14F-4D97-AF65-F5344CB8AC3E}">
        <p14:creationId xmlns:p14="http://schemas.microsoft.com/office/powerpoint/2010/main" val="170671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017F6CC-2126-F447-BC0E-D1F917CB5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FDR &lt;= 0.5, LFC &gt; 0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515CB7B-3C23-0247-A2E7-E730178D5C79}"/>
              </a:ext>
            </a:extLst>
          </p:cNvPr>
          <p:cNvSpPr txBox="1">
            <a:spLocks/>
          </p:cNvSpPr>
          <p:nvPr/>
        </p:nvSpPr>
        <p:spPr>
          <a:xfrm>
            <a:off x="6096000" y="336550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FDR &lt;= 0.5, LFC &gt;= 0.5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03C966-0086-E44A-8D95-909E5E81B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12850"/>
            <a:ext cx="4826000" cy="3365500"/>
          </a:xfrm>
          <a:prstGeom prst="rect">
            <a:avLst/>
          </a:prstGeom>
        </p:spPr>
      </p:pic>
      <p:pic>
        <p:nvPicPr>
          <p:cNvPr id="5" name="Picture 4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32853ED8-B7CD-E646-84D9-CD51757A9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0" y="4800600"/>
            <a:ext cx="1981200" cy="68580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03CF7F39-E725-0741-A16E-93AA487A3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600" y="5949950"/>
            <a:ext cx="1955800" cy="685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F6A617-CD13-7E46-9240-C361D1775BC6}"/>
              </a:ext>
            </a:extLst>
          </p:cNvPr>
          <p:cNvSpPr txBox="1"/>
          <p:nvPr/>
        </p:nvSpPr>
        <p:spPr>
          <a:xfrm>
            <a:off x="1600200" y="4337050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Expected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B09ADE-E2A8-7D48-9C72-DC7D3E3B866E}"/>
              </a:ext>
            </a:extLst>
          </p:cNvPr>
          <p:cNvSpPr txBox="1"/>
          <p:nvPr/>
        </p:nvSpPr>
        <p:spPr>
          <a:xfrm>
            <a:off x="1600200" y="5529818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Observed</a:t>
            </a:r>
          </a:p>
        </p:txBody>
      </p:sp>
      <p:pic>
        <p:nvPicPr>
          <p:cNvPr id="13" name="Picture 12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1DB26501-9C6D-9841-8F2B-8D464748D9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5650" y="4805918"/>
            <a:ext cx="2019300" cy="723900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32C36B0E-0D4E-BF41-9F89-9C4C16F7E4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5650" y="5949950"/>
            <a:ext cx="1930400" cy="698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16C11B4-8E52-234C-B747-1CDDE674A31C}"/>
              </a:ext>
            </a:extLst>
          </p:cNvPr>
          <p:cNvSpPr txBox="1"/>
          <p:nvPr/>
        </p:nvSpPr>
        <p:spPr>
          <a:xfrm>
            <a:off x="7556502" y="5580618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Observed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8E5532-7C77-6E44-971D-C5FBD2600AAD}"/>
              </a:ext>
            </a:extLst>
          </p:cNvPr>
          <p:cNvSpPr txBox="1"/>
          <p:nvPr/>
        </p:nvSpPr>
        <p:spPr>
          <a:xfrm>
            <a:off x="7556502" y="4373086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Expected</a:t>
            </a:r>
          </a:p>
        </p:txBody>
      </p:sp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23F898-C3B6-D440-8E2C-ED91D57B13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0200" y="1429642"/>
            <a:ext cx="4269651" cy="296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17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C05D-8A18-3140-9DFC-A259930D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Claims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9EDDD-2A1E-644E-96B2-E52E8A9FB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500"/>
            <a:ext cx="10515600" cy="52577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New Hypothesis: 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Circadian rhythms significantly influence the control-exercise comparisons</a:t>
            </a:r>
          </a:p>
          <a:p>
            <a:r>
              <a:rPr lang="en-US" dirty="0"/>
              <a:t>Experiment 1: DE genes between Control IPE vs Control 7hr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Circadian Rhythm Genes associated with DE genes</a:t>
            </a:r>
          </a:p>
          <a:p>
            <a:pPr lvl="1"/>
            <a:r>
              <a:rPr lang="en-US" dirty="0"/>
              <a:t>Circadian Rhythm Pathways enriched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Circadian Rhythm Genes Unique to Circadian Rhythm Pathway</a:t>
            </a:r>
          </a:p>
          <a:p>
            <a:pPr lvl="2"/>
            <a:r>
              <a:rPr lang="en-US" dirty="0">
                <a:solidFill>
                  <a:schemeClr val="bg2"/>
                </a:solidFill>
              </a:rPr>
              <a:t>Not some other pathway</a:t>
            </a:r>
          </a:p>
          <a:p>
            <a:r>
              <a:rPr lang="en-US" dirty="0">
                <a:solidFill>
                  <a:schemeClr val="bg2"/>
                </a:solidFill>
              </a:rPr>
              <a:t>Experiment 2: DE Gene between 2 comparisons:</a:t>
            </a:r>
          </a:p>
          <a:p>
            <a:pPr marL="914400" lvl="1" indent="-457200"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Control 0 </a:t>
            </a:r>
            <a:r>
              <a:rPr lang="en-US" dirty="0" err="1">
                <a:solidFill>
                  <a:schemeClr val="bg2"/>
                </a:solidFill>
              </a:rPr>
              <a:t>hr</a:t>
            </a:r>
            <a:r>
              <a:rPr lang="en-US" dirty="0">
                <a:solidFill>
                  <a:schemeClr val="bg2"/>
                </a:solidFill>
              </a:rPr>
              <a:t> vs Exercise Response Groups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Control 7 </a:t>
            </a:r>
            <a:r>
              <a:rPr lang="en-US" dirty="0" err="1">
                <a:solidFill>
                  <a:schemeClr val="bg2"/>
                </a:solidFill>
              </a:rPr>
              <a:t>hr</a:t>
            </a:r>
            <a:r>
              <a:rPr lang="en-US" dirty="0">
                <a:solidFill>
                  <a:schemeClr val="bg2"/>
                </a:solidFill>
              </a:rPr>
              <a:t> vs Exercise Response Groups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Different Expression patterns influence comparisons between controls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Degree of exercise response (often) similar to degree of circadian response</a:t>
            </a:r>
          </a:p>
        </p:txBody>
      </p:sp>
    </p:spTree>
    <p:extLst>
      <p:ext uri="{BB962C8B-B14F-4D97-AF65-F5344CB8AC3E}">
        <p14:creationId xmlns:p14="http://schemas.microsoft.com/office/powerpoint/2010/main" val="3287009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017F6CC-2126-F447-BC0E-D1F917CB5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4600" y="-219075"/>
            <a:ext cx="5257800" cy="1325563"/>
          </a:xfrm>
        </p:spPr>
        <p:txBody>
          <a:bodyPr/>
          <a:lstStyle/>
          <a:p>
            <a:r>
              <a:rPr lang="en-US" dirty="0"/>
              <a:t>FDR &lt;= 0.5, LFC &gt; 0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878EC3-1157-F04E-AB2D-38E4284F4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60" y="825963"/>
            <a:ext cx="10036940" cy="592589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3BC51DB-E678-2F43-A9B9-45747D3484DB}"/>
              </a:ext>
            </a:extLst>
          </p:cNvPr>
          <p:cNvSpPr txBox="1">
            <a:spLocks/>
          </p:cNvSpPr>
          <p:nvPr/>
        </p:nvSpPr>
        <p:spPr>
          <a:xfrm>
            <a:off x="8458200" y="-180181"/>
            <a:ext cx="3733800" cy="1018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trike="sngStrike" dirty="0"/>
              <a:t>FDR &lt;= 0.5, LFC &gt;= 0.5</a:t>
            </a:r>
          </a:p>
        </p:txBody>
      </p:sp>
    </p:spTree>
    <p:extLst>
      <p:ext uri="{BB962C8B-B14F-4D97-AF65-F5344CB8AC3E}">
        <p14:creationId xmlns:p14="http://schemas.microsoft.com/office/powerpoint/2010/main" val="3459471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C05D-8A18-3140-9DFC-A259930D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Claims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9EDDD-2A1E-644E-96B2-E52E8A9FB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500"/>
            <a:ext cx="10515600" cy="52577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New Hypothesis: 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Circadian rhythms significantly influence the control-exercise comparisons</a:t>
            </a:r>
          </a:p>
          <a:p>
            <a:r>
              <a:rPr lang="en-US" dirty="0"/>
              <a:t>Experiment 1: DE genes between Control IPE vs Control 7hr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Circadian Rhythm Genes associated with DE genes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Circadian Rhythm Pathways enriched</a:t>
            </a:r>
          </a:p>
          <a:p>
            <a:pPr lvl="1"/>
            <a:r>
              <a:rPr lang="en-US" dirty="0"/>
              <a:t>Circadian Rhythm Genes Unique to Circadian Rhythm Pathway</a:t>
            </a:r>
          </a:p>
          <a:p>
            <a:pPr lvl="2"/>
            <a:r>
              <a:rPr lang="en-US" dirty="0"/>
              <a:t>Not some other pathway</a:t>
            </a:r>
          </a:p>
          <a:p>
            <a:r>
              <a:rPr lang="en-US" dirty="0">
                <a:solidFill>
                  <a:schemeClr val="bg2"/>
                </a:solidFill>
              </a:rPr>
              <a:t>Experiment 2: DE Gene between 2 comparisons:</a:t>
            </a:r>
          </a:p>
          <a:p>
            <a:pPr marL="914400" lvl="1" indent="-457200"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Control 0 </a:t>
            </a:r>
            <a:r>
              <a:rPr lang="en-US" dirty="0" err="1">
                <a:solidFill>
                  <a:schemeClr val="bg2"/>
                </a:solidFill>
              </a:rPr>
              <a:t>hr</a:t>
            </a:r>
            <a:r>
              <a:rPr lang="en-US" dirty="0">
                <a:solidFill>
                  <a:schemeClr val="bg2"/>
                </a:solidFill>
              </a:rPr>
              <a:t> vs Exercise Response Groups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Control 7 </a:t>
            </a:r>
            <a:r>
              <a:rPr lang="en-US" dirty="0" err="1">
                <a:solidFill>
                  <a:schemeClr val="bg2"/>
                </a:solidFill>
              </a:rPr>
              <a:t>hr</a:t>
            </a:r>
            <a:r>
              <a:rPr lang="en-US" dirty="0">
                <a:solidFill>
                  <a:schemeClr val="bg2"/>
                </a:solidFill>
              </a:rPr>
              <a:t> vs Exercise Response Groups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Different Expression patterns influence comparisons between controls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Degree of exercise response (often) similar to degree of circadian response</a:t>
            </a:r>
          </a:p>
        </p:txBody>
      </p:sp>
    </p:spTree>
    <p:extLst>
      <p:ext uri="{BB962C8B-B14F-4D97-AF65-F5344CB8AC3E}">
        <p14:creationId xmlns:p14="http://schemas.microsoft.com/office/powerpoint/2010/main" val="3737775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017F6CC-2126-F447-BC0E-D1F917CB5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-88901"/>
            <a:ext cx="5257800" cy="1325563"/>
          </a:xfrm>
        </p:spPr>
        <p:txBody>
          <a:bodyPr/>
          <a:lstStyle/>
          <a:p>
            <a:r>
              <a:rPr lang="en-US" dirty="0"/>
              <a:t>FDR &lt;= 0.5, LFC &gt; 0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515CB7B-3C23-0247-A2E7-E730178D5C79}"/>
              </a:ext>
            </a:extLst>
          </p:cNvPr>
          <p:cNvSpPr txBox="1">
            <a:spLocks/>
          </p:cNvSpPr>
          <p:nvPr/>
        </p:nvSpPr>
        <p:spPr>
          <a:xfrm>
            <a:off x="8458200" y="-180181"/>
            <a:ext cx="3733800" cy="1018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trike="sngStrike" dirty="0"/>
              <a:t>FDR &lt;= 0.5, LFC &gt;= 0.5</a:t>
            </a:r>
          </a:p>
        </p:txBody>
      </p:sp>
      <p:pic>
        <p:nvPicPr>
          <p:cNvPr id="3" name="Picture 2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2B8A6E71-58A4-C74B-A602-CD486282E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428" y="929480"/>
            <a:ext cx="9887972" cy="579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7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9B7C7-625A-EB42-B98C-DD0DC4BA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6266" y="0"/>
            <a:ext cx="3307080" cy="1325563"/>
          </a:xfrm>
        </p:spPr>
        <p:txBody>
          <a:bodyPr/>
          <a:lstStyle/>
          <a:p>
            <a:pPr algn="ctr"/>
            <a:r>
              <a:rPr lang="en-US" dirty="0"/>
              <a:t>Why Study Exercise?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6578D5-8523-F441-AC9B-B047711508F2}"/>
              </a:ext>
            </a:extLst>
          </p:cNvPr>
          <p:cNvSpPr txBox="1"/>
          <p:nvPr/>
        </p:nvSpPr>
        <p:spPr>
          <a:xfrm>
            <a:off x="4974336" y="6581001"/>
            <a:ext cx="7485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﻿Hawley, J. A., Hargreaves, M., Joyner, M. J. &amp; </a:t>
            </a:r>
            <a:r>
              <a:rPr lang="en-US" sz="1200" dirty="0" err="1"/>
              <a:t>Zierath</a:t>
            </a:r>
            <a:r>
              <a:rPr lang="en-US" sz="1200" dirty="0"/>
              <a:t>, J. R. Integrative biology of exercise. Cell 159, 738–749 (2014).</a:t>
            </a:r>
          </a:p>
        </p:txBody>
      </p:sp>
      <p:pic>
        <p:nvPicPr>
          <p:cNvPr id="6" name="Picture 5" descr="A screenshot of text&#10;&#10;Description automatically generated">
            <a:extLst>
              <a:ext uri="{FF2B5EF4-FFF2-40B4-BE49-F238E27FC236}">
                <a16:creationId xmlns:a16="http://schemas.microsoft.com/office/drawing/2014/main" id="{22BD6549-A6B4-314E-8ED0-812D7BFF0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76" y="898907"/>
            <a:ext cx="5133967" cy="2929381"/>
          </a:xfrm>
          <a:prstGeom prst="rect">
            <a:avLst/>
          </a:prstGeom>
        </p:spPr>
      </p:pic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FEBA8D7F-7FAA-D147-A874-3BD50E301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318" y="3977452"/>
            <a:ext cx="5201710" cy="2463432"/>
          </a:xfrm>
          <a:prstGeom prst="rect">
            <a:avLst/>
          </a:prstGeom>
        </p:spPr>
      </p:pic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8916F12-A1F6-7843-BF8C-8DC6A036C0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4200" y="898907"/>
            <a:ext cx="3419116" cy="443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00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6031-AF03-6246-851A-08B6D691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Models of </a:t>
            </a:r>
            <a:br>
              <a:rPr lang="en-US" dirty="0"/>
            </a:br>
            <a:r>
              <a:rPr lang="en-US" dirty="0"/>
              <a:t>Exercise Effect vs Circadian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0E3AC-9054-8A48-AD3C-851CA8558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53331"/>
            <a:ext cx="110490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Circadian Effect</a:t>
            </a:r>
          </a:p>
          <a:p>
            <a:pPr lvl="1"/>
            <a:r>
              <a:rPr lang="en-US" dirty="0"/>
              <a:t>SIN/COS Linear Model: </a:t>
            </a:r>
          </a:p>
          <a:p>
            <a:pPr lvl="2"/>
            <a:r>
              <a:rPr lang="en-US" dirty="0"/>
              <a:t>y ~ B</a:t>
            </a:r>
            <a:r>
              <a:rPr lang="en-US" baseline="-25000" dirty="0"/>
              <a:t>1</a:t>
            </a:r>
            <a:r>
              <a:rPr lang="en-US" dirty="0"/>
              <a:t>SIN(TOD) + B</a:t>
            </a:r>
            <a:r>
              <a:rPr lang="en-US" baseline="-25000" dirty="0"/>
              <a:t>2</a:t>
            </a:r>
            <a:r>
              <a:rPr lang="en-US" dirty="0"/>
              <a:t>COS(TOD) + B</a:t>
            </a:r>
            <a:r>
              <a:rPr lang="en-US" baseline="-25000" dirty="0"/>
              <a:t>0</a:t>
            </a:r>
          </a:p>
          <a:p>
            <a:pPr lvl="1"/>
            <a:r>
              <a:rPr lang="en-US" dirty="0"/>
              <a:t>Order of Samples: 10-11.25, 11.75-12.5, 13.25-14, 14.25-15, 17-18 (5 Time points)</a:t>
            </a:r>
          </a:p>
          <a:p>
            <a:r>
              <a:rPr lang="en-US" dirty="0"/>
              <a:t>Exercise Effect</a:t>
            </a:r>
          </a:p>
          <a:p>
            <a:pPr lvl="1"/>
            <a:r>
              <a:rPr lang="en-US" dirty="0"/>
              <a:t>Compare Linear Models: </a:t>
            </a:r>
          </a:p>
          <a:p>
            <a:pPr lvl="2"/>
            <a:r>
              <a:rPr lang="en-US" dirty="0"/>
              <a:t>Cubic: y ~ ax</a:t>
            </a:r>
            <a:r>
              <a:rPr lang="en-US" baseline="30000" dirty="0"/>
              <a:t>3</a:t>
            </a:r>
            <a:r>
              <a:rPr lang="en-US" dirty="0"/>
              <a:t> + bx</a:t>
            </a:r>
            <a:r>
              <a:rPr lang="en-US" baseline="30000" dirty="0"/>
              <a:t>2</a:t>
            </a:r>
            <a:r>
              <a:rPr lang="en-US" dirty="0"/>
              <a:t> + cx + d</a:t>
            </a:r>
          </a:p>
          <a:p>
            <a:pPr lvl="2"/>
            <a:r>
              <a:rPr lang="en-US" dirty="0"/>
              <a:t>4-degree polynomial: y ~ ax</a:t>
            </a:r>
            <a:r>
              <a:rPr lang="en-US" baseline="30000" dirty="0"/>
              <a:t>4</a:t>
            </a:r>
            <a:r>
              <a:rPr lang="en-US" dirty="0"/>
              <a:t> + bx</a:t>
            </a:r>
            <a:r>
              <a:rPr lang="en-US" baseline="30000" dirty="0"/>
              <a:t>3</a:t>
            </a:r>
            <a:r>
              <a:rPr lang="en-US" dirty="0"/>
              <a:t> + cx</a:t>
            </a:r>
            <a:r>
              <a:rPr lang="en-US" baseline="30000" dirty="0"/>
              <a:t>2</a:t>
            </a:r>
            <a:r>
              <a:rPr lang="en-US" dirty="0"/>
              <a:t> + dx + e</a:t>
            </a:r>
          </a:p>
          <a:p>
            <a:pPr lvl="1"/>
            <a:r>
              <a:rPr lang="en-US" dirty="0"/>
              <a:t>Order of samples: 48, 0, 0.5, 1, 4, 7, 24     (7 time points)</a:t>
            </a:r>
          </a:p>
          <a:p>
            <a:r>
              <a:rPr lang="en-US" dirty="0"/>
              <a:t>Compare Models</a:t>
            </a:r>
          </a:p>
          <a:p>
            <a:pPr lvl="1"/>
            <a:r>
              <a:rPr lang="en-US" dirty="0"/>
              <a:t>Calculate F-statistics and P-values for each gene</a:t>
            </a:r>
          </a:p>
          <a:p>
            <a:pPr lvl="2"/>
            <a:r>
              <a:rPr lang="en-US" dirty="0"/>
              <a:t>AKA How well does the model fit to expression?</a:t>
            </a:r>
          </a:p>
          <a:p>
            <a:pPr lvl="1"/>
            <a:r>
              <a:rPr lang="en-US" dirty="0"/>
              <a:t>Coefficients (</a:t>
            </a:r>
            <a:r>
              <a:rPr lang="en-US" dirty="0" err="1"/>
              <a:t>a,b,c,d,e</a:t>
            </a:r>
            <a:r>
              <a:rPr lang="en-US" dirty="0"/>
              <a:t>) can represent dimensions of hypercube … k-means clustering across tissues and sexes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872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text&#10;&#10;Description automatically generated">
            <a:extLst>
              <a:ext uri="{FF2B5EF4-FFF2-40B4-BE49-F238E27FC236}">
                <a16:creationId xmlns:a16="http://schemas.microsoft.com/office/drawing/2014/main" id="{86A856AC-192D-C947-9580-8FB184E54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241300"/>
            <a:ext cx="6908800" cy="637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77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11342-F0E6-454E-BB9A-EBBEFCE49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PVE by ANOVA </a:t>
            </a:r>
            <a:br>
              <a:rPr lang="en-US" dirty="0"/>
            </a:br>
            <a:r>
              <a:rPr lang="en-US" dirty="0"/>
              <a:t>(Combined Model: Circadian)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B989E-5EAC-1142-886B-DB2270C53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0912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Combined Model</a:t>
            </a:r>
          </a:p>
          <a:p>
            <a:pPr lvl="1"/>
            <a:r>
              <a:rPr lang="en-US" dirty="0"/>
              <a:t>Normalized Counts ~ Circadian + Exercise</a:t>
            </a:r>
          </a:p>
          <a:p>
            <a:r>
              <a:rPr lang="en-US" dirty="0"/>
              <a:t>Example: Bcl10 (Kidney)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F3FE7F-D3ED-8B44-A903-6E9E017C653D}"/>
              </a:ext>
            </a:extLst>
          </p:cNvPr>
          <p:cNvSpPr txBox="1">
            <a:spLocks/>
          </p:cNvSpPr>
          <p:nvPr/>
        </p:nvSpPr>
        <p:spPr>
          <a:xfrm>
            <a:off x="646044" y="5277126"/>
            <a:ext cx="10515600" cy="1209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Circadian PVE = (</a:t>
            </a:r>
            <a:r>
              <a:rPr lang="en-US" dirty="0" err="1"/>
              <a:t>SS_sin</a:t>
            </a:r>
            <a:r>
              <a:rPr lang="en-US" dirty="0"/>
              <a:t> + </a:t>
            </a:r>
            <a:r>
              <a:rPr lang="en-US" dirty="0" err="1"/>
              <a:t>SS_cos</a:t>
            </a:r>
            <a:r>
              <a:rPr lang="en-US" dirty="0"/>
              <a:t>) / </a:t>
            </a:r>
            <a:r>
              <a:rPr lang="en-US" dirty="0" err="1"/>
              <a:t>SS_total</a:t>
            </a:r>
            <a:endParaRPr lang="en-US" dirty="0"/>
          </a:p>
          <a:p>
            <a:r>
              <a:rPr lang="en-US" dirty="0"/>
              <a:t>0.3 = (0.0576 + 0.197) / (0.0576 + 0.197 + 0.1 + 0.491)</a:t>
            </a:r>
          </a:p>
        </p:txBody>
      </p:sp>
      <p:pic>
        <p:nvPicPr>
          <p:cNvPr id="5" name="Picture 4" descr="A picture containing knife&#10;&#10;Description automatically generated">
            <a:extLst>
              <a:ext uri="{FF2B5EF4-FFF2-40B4-BE49-F238E27FC236}">
                <a16:creationId xmlns:a16="http://schemas.microsoft.com/office/drawing/2014/main" id="{877D8690-DB15-4C41-B4FE-22D282AFD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44" y="3034748"/>
            <a:ext cx="1100730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071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11342-F0E6-454E-BB9A-EBBEFCE49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PVE by ANOVA </a:t>
            </a:r>
            <a:br>
              <a:rPr lang="en-US" dirty="0"/>
            </a:br>
            <a:r>
              <a:rPr lang="en-US" dirty="0"/>
              <a:t>(Combined Model: Exercise)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B989E-5EAC-1142-886B-DB2270C53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0912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Combined Model</a:t>
            </a:r>
          </a:p>
          <a:p>
            <a:pPr lvl="1"/>
            <a:r>
              <a:rPr lang="en-US" dirty="0"/>
              <a:t>Normalized Counts ~ Exercise + Circadian</a:t>
            </a:r>
          </a:p>
          <a:p>
            <a:r>
              <a:rPr lang="en-US" dirty="0"/>
              <a:t>Example: Bcl10 (Kidney)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F3FE7F-D3ED-8B44-A903-6E9E017C653D}"/>
              </a:ext>
            </a:extLst>
          </p:cNvPr>
          <p:cNvSpPr txBox="1">
            <a:spLocks/>
          </p:cNvSpPr>
          <p:nvPr/>
        </p:nvSpPr>
        <p:spPr>
          <a:xfrm>
            <a:off x="646044" y="5277126"/>
            <a:ext cx="10515600" cy="1209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Exercise PVE = </a:t>
            </a:r>
            <a:r>
              <a:rPr lang="en-US" dirty="0" err="1"/>
              <a:t>SS_ns</a:t>
            </a:r>
            <a:r>
              <a:rPr lang="en-US" dirty="0"/>
              <a:t> / </a:t>
            </a:r>
            <a:r>
              <a:rPr lang="en-US" dirty="0" err="1"/>
              <a:t>SS_total</a:t>
            </a:r>
            <a:endParaRPr lang="en-US" dirty="0"/>
          </a:p>
          <a:p>
            <a:r>
              <a:rPr lang="en-US" dirty="0"/>
              <a:t>0.41 = 0.348/ (0.348 + 0.00660 + 0.0000444 + 0.491)</a:t>
            </a:r>
          </a:p>
        </p:txBody>
      </p:sp>
      <p:pic>
        <p:nvPicPr>
          <p:cNvPr id="7" name="Picture 6" descr="A picture containing knife&#10;&#10;Description automatically generated">
            <a:extLst>
              <a:ext uri="{FF2B5EF4-FFF2-40B4-BE49-F238E27FC236}">
                <a16:creationId xmlns:a16="http://schemas.microsoft.com/office/drawing/2014/main" id="{8B586A72-6649-8143-AF53-3C21FE4FD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100111"/>
            <a:ext cx="11123569" cy="181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09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A8C0B-79AF-394C-91D9-F950B4E8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pic>
        <p:nvPicPr>
          <p:cNvPr id="5" name="Picture 4" descr="A screen shot of 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BD27A74C-9635-BE4E-A7C0-AD56E3072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2" y="1690688"/>
            <a:ext cx="105664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27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F73B7-FD05-514C-8FC1-71B56426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Study Design: PASS1A (Acute Exercise)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16A91A-B6D1-5B43-979F-5F36C8473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42" y="3145536"/>
            <a:ext cx="1501610" cy="1221898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060369-B624-D345-8419-300AD95A4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94" y="4367434"/>
            <a:ext cx="1646062" cy="9899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D591E3-7CBD-F64C-916F-11CCF30E461E}"/>
              </a:ext>
            </a:extLst>
          </p:cNvPr>
          <p:cNvSpPr txBox="1"/>
          <p:nvPr/>
        </p:nvSpPr>
        <p:spPr>
          <a:xfrm>
            <a:off x="10526268" y="6548438"/>
            <a:ext cx="1655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MoTrPAC</a:t>
            </a:r>
            <a:r>
              <a:rPr lang="en-US" sz="1000" dirty="0"/>
              <a:t> Animal Protocol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200DC9-33EC-C54C-8180-C1F03C21C6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4550" y="1600200"/>
            <a:ext cx="79629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992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AC0ED75F-54E1-5C46-AC30-B5E59D995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198" y="3753193"/>
            <a:ext cx="1646062" cy="9899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62487F-E4D8-814F-AC4A-FB0F874A0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0886" y="2226277"/>
            <a:ext cx="1501610" cy="122189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1E24C15-82CB-5749-A2A7-D31B8BBD9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Study Design: PASS1A (Acute Exercise)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3B15A93-5DC8-024D-944C-52B9B6CB2F92}"/>
              </a:ext>
            </a:extLst>
          </p:cNvPr>
          <p:cNvSpPr/>
          <p:nvPr/>
        </p:nvSpPr>
        <p:spPr>
          <a:xfrm>
            <a:off x="7766981" y="2167340"/>
            <a:ext cx="2243328" cy="5265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5C59578-A0D8-CD49-8F9A-F1DDC4DF7891}"/>
              </a:ext>
            </a:extLst>
          </p:cNvPr>
          <p:cNvSpPr/>
          <p:nvPr/>
        </p:nvSpPr>
        <p:spPr>
          <a:xfrm>
            <a:off x="7766981" y="2954828"/>
            <a:ext cx="2243328" cy="5265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2E80203-B8EF-8B42-930E-2DB98FAC71AA}"/>
              </a:ext>
            </a:extLst>
          </p:cNvPr>
          <p:cNvSpPr/>
          <p:nvPr/>
        </p:nvSpPr>
        <p:spPr>
          <a:xfrm>
            <a:off x="7766981" y="3721608"/>
            <a:ext cx="2243328" cy="5265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49CB872-BD07-4B44-9C0F-6EFF95F1D84C}"/>
              </a:ext>
            </a:extLst>
          </p:cNvPr>
          <p:cNvSpPr/>
          <p:nvPr/>
        </p:nvSpPr>
        <p:spPr>
          <a:xfrm>
            <a:off x="7766981" y="4473391"/>
            <a:ext cx="2243328" cy="5265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92FF4E-7D32-7542-9316-51F84FFDF363}"/>
              </a:ext>
            </a:extLst>
          </p:cNvPr>
          <p:cNvSpPr txBox="1"/>
          <p:nvPr/>
        </p:nvSpPr>
        <p:spPr>
          <a:xfrm>
            <a:off x="10526268" y="6548438"/>
            <a:ext cx="1655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MoTrPAC</a:t>
            </a:r>
            <a:r>
              <a:rPr lang="en-US" sz="1000" dirty="0"/>
              <a:t> Animal Protocol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15D43D9-3AEC-0042-905F-B9B712415238}"/>
              </a:ext>
            </a:extLst>
          </p:cNvPr>
          <p:cNvSpPr/>
          <p:nvPr/>
        </p:nvSpPr>
        <p:spPr>
          <a:xfrm>
            <a:off x="3603918" y="1882621"/>
            <a:ext cx="1543815" cy="251435"/>
          </a:xfrm>
          <a:prstGeom prst="roundRect">
            <a:avLst/>
          </a:prstGeom>
          <a:solidFill>
            <a:srgbClr val="E760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FE831FD-04F5-CE43-8292-C7B72480BE75}"/>
              </a:ext>
            </a:extLst>
          </p:cNvPr>
          <p:cNvSpPr/>
          <p:nvPr/>
        </p:nvSpPr>
        <p:spPr>
          <a:xfrm>
            <a:off x="3603917" y="2287282"/>
            <a:ext cx="1543815" cy="251435"/>
          </a:xfrm>
          <a:prstGeom prst="roundRect">
            <a:avLst/>
          </a:prstGeom>
          <a:solidFill>
            <a:srgbClr val="E760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9676227-D6E4-064E-B9E4-57F2B9961E19}"/>
              </a:ext>
            </a:extLst>
          </p:cNvPr>
          <p:cNvSpPr/>
          <p:nvPr/>
        </p:nvSpPr>
        <p:spPr>
          <a:xfrm>
            <a:off x="3603916" y="2711508"/>
            <a:ext cx="1543815" cy="251435"/>
          </a:xfrm>
          <a:prstGeom prst="roundRect">
            <a:avLst/>
          </a:prstGeom>
          <a:solidFill>
            <a:srgbClr val="E760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89CF6ED-81F5-F34E-8A4F-8DA9B30015B1}"/>
              </a:ext>
            </a:extLst>
          </p:cNvPr>
          <p:cNvSpPr/>
          <p:nvPr/>
        </p:nvSpPr>
        <p:spPr>
          <a:xfrm>
            <a:off x="3603915" y="3154876"/>
            <a:ext cx="1543815" cy="251435"/>
          </a:xfrm>
          <a:prstGeom prst="roundRect">
            <a:avLst/>
          </a:prstGeom>
          <a:solidFill>
            <a:srgbClr val="E760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77D40F1-F745-E149-9120-17CA6702040C}"/>
              </a:ext>
            </a:extLst>
          </p:cNvPr>
          <p:cNvSpPr/>
          <p:nvPr/>
        </p:nvSpPr>
        <p:spPr>
          <a:xfrm>
            <a:off x="3603914" y="3595890"/>
            <a:ext cx="1543815" cy="251435"/>
          </a:xfrm>
          <a:prstGeom prst="roundRect">
            <a:avLst/>
          </a:prstGeom>
          <a:solidFill>
            <a:srgbClr val="E760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4978C9D-C4EC-1440-8984-C19BD65E8DEA}"/>
              </a:ext>
            </a:extLst>
          </p:cNvPr>
          <p:cNvSpPr/>
          <p:nvPr/>
        </p:nvSpPr>
        <p:spPr>
          <a:xfrm>
            <a:off x="3603913" y="4020116"/>
            <a:ext cx="1543815" cy="251435"/>
          </a:xfrm>
          <a:prstGeom prst="roundRect">
            <a:avLst/>
          </a:prstGeom>
          <a:solidFill>
            <a:srgbClr val="E760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D742969-881B-1C43-9D71-C6483BC9467B}"/>
              </a:ext>
            </a:extLst>
          </p:cNvPr>
          <p:cNvSpPr/>
          <p:nvPr/>
        </p:nvSpPr>
        <p:spPr>
          <a:xfrm>
            <a:off x="3603913" y="4461130"/>
            <a:ext cx="1543815" cy="251435"/>
          </a:xfrm>
          <a:prstGeom prst="roundRect">
            <a:avLst/>
          </a:prstGeom>
          <a:solidFill>
            <a:srgbClr val="E760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8E29D7E-412B-B94B-B22C-33D3788EF941}"/>
              </a:ext>
            </a:extLst>
          </p:cNvPr>
          <p:cNvSpPr/>
          <p:nvPr/>
        </p:nvSpPr>
        <p:spPr>
          <a:xfrm>
            <a:off x="3603912" y="4902144"/>
            <a:ext cx="1543815" cy="251435"/>
          </a:xfrm>
          <a:prstGeom prst="roundRect">
            <a:avLst/>
          </a:prstGeom>
          <a:solidFill>
            <a:srgbClr val="E760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C85DF71-1E9D-6040-AD00-4240C8DD2788}"/>
              </a:ext>
            </a:extLst>
          </p:cNvPr>
          <p:cNvSpPr/>
          <p:nvPr/>
        </p:nvSpPr>
        <p:spPr>
          <a:xfrm>
            <a:off x="5466584" y="1899557"/>
            <a:ext cx="1543815" cy="251435"/>
          </a:xfrm>
          <a:prstGeom prst="roundRect">
            <a:avLst/>
          </a:prstGeom>
          <a:solidFill>
            <a:srgbClr val="E760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0CB39E7-A23E-A14F-A7C2-CC776EC1037F}"/>
              </a:ext>
            </a:extLst>
          </p:cNvPr>
          <p:cNvSpPr/>
          <p:nvPr/>
        </p:nvSpPr>
        <p:spPr>
          <a:xfrm>
            <a:off x="5466583" y="2304218"/>
            <a:ext cx="1543815" cy="251435"/>
          </a:xfrm>
          <a:prstGeom prst="roundRect">
            <a:avLst/>
          </a:prstGeom>
          <a:solidFill>
            <a:srgbClr val="E760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6155E29-4D50-F847-81CC-7877DBFF1DE1}"/>
              </a:ext>
            </a:extLst>
          </p:cNvPr>
          <p:cNvSpPr/>
          <p:nvPr/>
        </p:nvSpPr>
        <p:spPr>
          <a:xfrm>
            <a:off x="5466582" y="2728444"/>
            <a:ext cx="1543815" cy="251435"/>
          </a:xfrm>
          <a:prstGeom prst="roundRect">
            <a:avLst/>
          </a:prstGeom>
          <a:solidFill>
            <a:srgbClr val="E760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9656654-8201-B440-B589-480986E244BB}"/>
              </a:ext>
            </a:extLst>
          </p:cNvPr>
          <p:cNvSpPr/>
          <p:nvPr/>
        </p:nvSpPr>
        <p:spPr>
          <a:xfrm>
            <a:off x="5466581" y="3171812"/>
            <a:ext cx="1543815" cy="251435"/>
          </a:xfrm>
          <a:prstGeom prst="roundRect">
            <a:avLst/>
          </a:prstGeom>
          <a:solidFill>
            <a:srgbClr val="E760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15054E5-D10A-A346-AC65-20F53FC33B86}"/>
              </a:ext>
            </a:extLst>
          </p:cNvPr>
          <p:cNvSpPr/>
          <p:nvPr/>
        </p:nvSpPr>
        <p:spPr>
          <a:xfrm>
            <a:off x="5466580" y="3612826"/>
            <a:ext cx="1543815" cy="251435"/>
          </a:xfrm>
          <a:prstGeom prst="roundRect">
            <a:avLst/>
          </a:prstGeom>
          <a:solidFill>
            <a:srgbClr val="E760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DF821C0-E690-4F43-B085-B5E5A67C5732}"/>
              </a:ext>
            </a:extLst>
          </p:cNvPr>
          <p:cNvSpPr/>
          <p:nvPr/>
        </p:nvSpPr>
        <p:spPr>
          <a:xfrm>
            <a:off x="5466579" y="4037052"/>
            <a:ext cx="1543815" cy="251435"/>
          </a:xfrm>
          <a:prstGeom prst="roundRect">
            <a:avLst/>
          </a:prstGeom>
          <a:solidFill>
            <a:srgbClr val="E760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E3A7779-8F2B-574B-87F0-4869A3EBECBC}"/>
              </a:ext>
            </a:extLst>
          </p:cNvPr>
          <p:cNvSpPr/>
          <p:nvPr/>
        </p:nvSpPr>
        <p:spPr>
          <a:xfrm>
            <a:off x="5466579" y="4478066"/>
            <a:ext cx="1543815" cy="251435"/>
          </a:xfrm>
          <a:prstGeom prst="roundRect">
            <a:avLst/>
          </a:prstGeom>
          <a:solidFill>
            <a:srgbClr val="E760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DADE7E9-725E-B249-8737-ACC1F7C4B4DA}"/>
              </a:ext>
            </a:extLst>
          </p:cNvPr>
          <p:cNvSpPr/>
          <p:nvPr/>
        </p:nvSpPr>
        <p:spPr>
          <a:xfrm>
            <a:off x="5466578" y="4919080"/>
            <a:ext cx="1543815" cy="251435"/>
          </a:xfrm>
          <a:prstGeom prst="roundRect">
            <a:avLst/>
          </a:prstGeom>
          <a:solidFill>
            <a:srgbClr val="E760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EFF6F6-B7A9-5149-BD1A-97F6594C34D7}"/>
              </a:ext>
            </a:extLst>
          </p:cNvPr>
          <p:cNvSpPr txBox="1"/>
          <p:nvPr/>
        </p:nvSpPr>
        <p:spPr>
          <a:xfrm>
            <a:off x="3603912" y="1865691"/>
            <a:ext cx="1543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Adrenal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FDF261-B700-464D-8942-12E58C3DD6CC}"/>
              </a:ext>
            </a:extLst>
          </p:cNvPr>
          <p:cNvSpPr txBox="1"/>
          <p:nvPr/>
        </p:nvSpPr>
        <p:spPr>
          <a:xfrm>
            <a:off x="3620848" y="2272091"/>
            <a:ext cx="1543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Aorta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4A9688-FCB9-A34A-98DD-F116B90D9128}"/>
              </a:ext>
            </a:extLst>
          </p:cNvPr>
          <p:cNvSpPr txBox="1"/>
          <p:nvPr/>
        </p:nvSpPr>
        <p:spPr>
          <a:xfrm>
            <a:off x="3620851" y="2695421"/>
            <a:ext cx="1543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Brown Adipose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CF885F-6E86-D14D-B2B9-999A1E2ECA10}"/>
              </a:ext>
            </a:extLst>
          </p:cNvPr>
          <p:cNvSpPr txBox="1"/>
          <p:nvPr/>
        </p:nvSpPr>
        <p:spPr>
          <a:xfrm>
            <a:off x="3637784" y="3135690"/>
            <a:ext cx="1543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White Adipose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7AAB08-1171-3349-9986-DA0F9170CB75}"/>
              </a:ext>
            </a:extLst>
          </p:cNvPr>
          <p:cNvSpPr txBox="1"/>
          <p:nvPr/>
        </p:nvSpPr>
        <p:spPr>
          <a:xfrm>
            <a:off x="3637786" y="3575957"/>
            <a:ext cx="1543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Cortex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AC76E1-45C4-B14A-B537-993C1A82B7C8}"/>
              </a:ext>
            </a:extLst>
          </p:cNvPr>
          <p:cNvSpPr txBox="1"/>
          <p:nvPr/>
        </p:nvSpPr>
        <p:spPr>
          <a:xfrm>
            <a:off x="3620853" y="3999287"/>
            <a:ext cx="1543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Gastrocnemius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1ECEBA-BA08-8548-BB5E-A94A6F1902BF}"/>
              </a:ext>
            </a:extLst>
          </p:cNvPr>
          <p:cNvSpPr txBox="1"/>
          <p:nvPr/>
        </p:nvSpPr>
        <p:spPr>
          <a:xfrm>
            <a:off x="3620856" y="4439553"/>
            <a:ext cx="1543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Heart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001970-8441-1147-9756-F447AE9CEE49}"/>
              </a:ext>
            </a:extLst>
          </p:cNvPr>
          <p:cNvSpPr txBox="1"/>
          <p:nvPr/>
        </p:nvSpPr>
        <p:spPr>
          <a:xfrm>
            <a:off x="3637789" y="4862886"/>
            <a:ext cx="1543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Hippocampus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93F6B3-B489-C14F-9E43-625AD8306DD6}"/>
              </a:ext>
            </a:extLst>
          </p:cNvPr>
          <p:cNvSpPr txBox="1"/>
          <p:nvPr/>
        </p:nvSpPr>
        <p:spPr>
          <a:xfrm>
            <a:off x="5466583" y="1882623"/>
            <a:ext cx="1543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Hypothalamus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6DBF44-E005-D24C-BE97-ABAC34E7A8FD}"/>
              </a:ext>
            </a:extLst>
          </p:cNvPr>
          <p:cNvSpPr txBox="1"/>
          <p:nvPr/>
        </p:nvSpPr>
        <p:spPr>
          <a:xfrm>
            <a:off x="5466583" y="2289021"/>
            <a:ext cx="1543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Kidney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B3F984-DF03-2A4A-AE13-B42F8444C915}"/>
              </a:ext>
            </a:extLst>
          </p:cNvPr>
          <p:cNvSpPr txBox="1"/>
          <p:nvPr/>
        </p:nvSpPr>
        <p:spPr>
          <a:xfrm>
            <a:off x="5449650" y="2712357"/>
            <a:ext cx="1543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Liver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239A535-FA5D-3048-A28D-BE96F29AA288}"/>
              </a:ext>
            </a:extLst>
          </p:cNvPr>
          <p:cNvSpPr txBox="1"/>
          <p:nvPr/>
        </p:nvSpPr>
        <p:spPr>
          <a:xfrm>
            <a:off x="5483518" y="3135689"/>
            <a:ext cx="1543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Lung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5AF7D7-F506-0045-B1D1-7F051A90FBD9}"/>
              </a:ext>
            </a:extLst>
          </p:cNvPr>
          <p:cNvSpPr txBox="1"/>
          <p:nvPr/>
        </p:nvSpPr>
        <p:spPr>
          <a:xfrm>
            <a:off x="5449650" y="3592890"/>
            <a:ext cx="1543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Ovary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DD8B3D-5B45-E34E-9AAB-CDBDB51FEF11}"/>
              </a:ext>
            </a:extLst>
          </p:cNvPr>
          <p:cNvSpPr txBox="1"/>
          <p:nvPr/>
        </p:nvSpPr>
        <p:spPr>
          <a:xfrm>
            <a:off x="5483520" y="4016223"/>
            <a:ext cx="1543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</a:rPr>
              <a:t>PaxGene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93C078-521E-7D48-8C19-A893517ABD3B}"/>
              </a:ext>
            </a:extLst>
          </p:cNvPr>
          <p:cNvSpPr txBox="1"/>
          <p:nvPr/>
        </p:nvSpPr>
        <p:spPr>
          <a:xfrm>
            <a:off x="5517384" y="4439551"/>
            <a:ext cx="1543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Spleen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350E570-5031-7443-8536-DE0FB780348F}"/>
              </a:ext>
            </a:extLst>
          </p:cNvPr>
          <p:cNvSpPr txBox="1"/>
          <p:nvPr/>
        </p:nvSpPr>
        <p:spPr>
          <a:xfrm>
            <a:off x="5483524" y="4879819"/>
            <a:ext cx="1543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Testes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FD790C-5EF9-4B45-AD99-8134EDA051CC}"/>
              </a:ext>
            </a:extLst>
          </p:cNvPr>
          <p:cNvSpPr txBox="1"/>
          <p:nvPr/>
        </p:nvSpPr>
        <p:spPr>
          <a:xfrm>
            <a:off x="7766979" y="2204356"/>
            <a:ext cx="2243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DNA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C52798C-F2B9-4447-A3D7-2F2477FEA378}"/>
              </a:ext>
            </a:extLst>
          </p:cNvPr>
          <p:cNvSpPr txBox="1"/>
          <p:nvPr/>
        </p:nvSpPr>
        <p:spPr>
          <a:xfrm>
            <a:off x="7800846" y="3000223"/>
            <a:ext cx="2243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RNA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1BA0219-805A-1044-8991-D621D145614B}"/>
              </a:ext>
            </a:extLst>
          </p:cNvPr>
          <p:cNvSpPr txBox="1"/>
          <p:nvPr/>
        </p:nvSpPr>
        <p:spPr>
          <a:xfrm>
            <a:off x="7800848" y="3762220"/>
            <a:ext cx="2243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Proteins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1F5EC3-6C22-0B42-8145-A582B73DD81D}"/>
              </a:ext>
            </a:extLst>
          </p:cNvPr>
          <p:cNvSpPr txBox="1"/>
          <p:nvPr/>
        </p:nvSpPr>
        <p:spPr>
          <a:xfrm>
            <a:off x="7800848" y="4507289"/>
            <a:ext cx="2243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Metabolites</a:t>
            </a:r>
          </a:p>
        </p:txBody>
      </p:sp>
    </p:spTree>
    <p:extLst>
      <p:ext uri="{BB962C8B-B14F-4D97-AF65-F5344CB8AC3E}">
        <p14:creationId xmlns:p14="http://schemas.microsoft.com/office/powerpoint/2010/main" val="64723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3AC34-5140-6240-A79C-C00BE8F4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Preliminary Evidence for Circadian Rhythms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6DD1C-271D-9644-82E2-978A66881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918" y="1590847"/>
            <a:ext cx="7107195" cy="209146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PCA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Differential Gene Expression Experiment</a:t>
            </a:r>
          </a:p>
          <a:p>
            <a:pPr lvl="1"/>
            <a:r>
              <a:rPr lang="en-US" dirty="0"/>
              <a:t>Control 0 hour cohort vs Control 7 hour cohort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Pathway Enrichment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5729C0-CABA-594A-A77B-40EBC7041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646" y="4273784"/>
            <a:ext cx="4584354" cy="22921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BB0AA1-4E16-5B41-A470-927E4BB37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916" y="4022209"/>
            <a:ext cx="3705999" cy="24706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7B16EA-C32D-B549-B156-1E9442C81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430" y="3997657"/>
            <a:ext cx="3962085" cy="264139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991BE39-1959-C44A-8698-435EA257AA61}"/>
              </a:ext>
            </a:extLst>
          </p:cNvPr>
          <p:cNvSpPr txBox="1">
            <a:spLocks/>
          </p:cNvSpPr>
          <p:nvPr/>
        </p:nvSpPr>
        <p:spPr>
          <a:xfrm>
            <a:off x="47366" y="4017489"/>
            <a:ext cx="642552" cy="512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1.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912F85A-6B5D-6543-93E9-3004F9DEB65A}"/>
              </a:ext>
            </a:extLst>
          </p:cNvPr>
          <p:cNvSpPr txBox="1">
            <a:spLocks/>
          </p:cNvSpPr>
          <p:nvPr/>
        </p:nvSpPr>
        <p:spPr>
          <a:xfrm>
            <a:off x="3757640" y="4017489"/>
            <a:ext cx="642552" cy="512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2.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55E1762-A46C-CA4E-95B3-7F373AC0D9E8}"/>
              </a:ext>
            </a:extLst>
          </p:cNvPr>
          <p:cNvSpPr txBox="1">
            <a:spLocks/>
          </p:cNvSpPr>
          <p:nvPr/>
        </p:nvSpPr>
        <p:spPr>
          <a:xfrm>
            <a:off x="8197678" y="4017489"/>
            <a:ext cx="642552" cy="512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2986756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1E24C15-82CB-5749-A2A7-D31B8BBD9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09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Study Design: PASS1A (Acute Exercise)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92FF4E-7D32-7542-9316-51F84FFDF363}"/>
              </a:ext>
            </a:extLst>
          </p:cNvPr>
          <p:cNvSpPr txBox="1"/>
          <p:nvPr/>
        </p:nvSpPr>
        <p:spPr>
          <a:xfrm>
            <a:off x="10526268" y="6548438"/>
            <a:ext cx="1655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MoTrPAC</a:t>
            </a:r>
            <a:r>
              <a:rPr lang="en-US" sz="1000" dirty="0"/>
              <a:t> Animal Protocol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15D43D9-3AEC-0042-905F-B9B712415238}"/>
              </a:ext>
            </a:extLst>
          </p:cNvPr>
          <p:cNvSpPr/>
          <p:nvPr/>
        </p:nvSpPr>
        <p:spPr>
          <a:xfrm>
            <a:off x="4199662" y="2461454"/>
            <a:ext cx="1543815" cy="251435"/>
          </a:xfrm>
          <a:prstGeom prst="roundRect">
            <a:avLst/>
          </a:prstGeom>
          <a:solidFill>
            <a:srgbClr val="E760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FE831FD-04F5-CE43-8292-C7B72480BE75}"/>
              </a:ext>
            </a:extLst>
          </p:cNvPr>
          <p:cNvSpPr/>
          <p:nvPr/>
        </p:nvSpPr>
        <p:spPr>
          <a:xfrm>
            <a:off x="4199661" y="2866115"/>
            <a:ext cx="1543815" cy="251435"/>
          </a:xfrm>
          <a:prstGeom prst="roundRect">
            <a:avLst/>
          </a:prstGeom>
          <a:solidFill>
            <a:srgbClr val="E760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9676227-D6E4-064E-B9E4-57F2B9961E19}"/>
              </a:ext>
            </a:extLst>
          </p:cNvPr>
          <p:cNvSpPr/>
          <p:nvPr/>
        </p:nvSpPr>
        <p:spPr>
          <a:xfrm>
            <a:off x="4199660" y="3290341"/>
            <a:ext cx="1543815" cy="251435"/>
          </a:xfrm>
          <a:prstGeom prst="roundRect">
            <a:avLst/>
          </a:prstGeom>
          <a:solidFill>
            <a:srgbClr val="E760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89CF6ED-81F5-F34E-8A4F-8DA9B30015B1}"/>
              </a:ext>
            </a:extLst>
          </p:cNvPr>
          <p:cNvSpPr/>
          <p:nvPr/>
        </p:nvSpPr>
        <p:spPr>
          <a:xfrm>
            <a:off x="4199659" y="3733709"/>
            <a:ext cx="1543815" cy="251435"/>
          </a:xfrm>
          <a:prstGeom prst="roundRect">
            <a:avLst/>
          </a:prstGeom>
          <a:solidFill>
            <a:srgbClr val="E760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77D40F1-F745-E149-9120-17CA6702040C}"/>
              </a:ext>
            </a:extLst>
          </p:cNvPr>
          <p:cNvSpPr/>
          <p:nvPr/>
        </p:nvSpPr>
        <p:spPr>
          <a:xfrm>
            <a:off x="4199658" y="4174723"/>
            <a:ext cx="1543815" cy="251435"/>
          </a:xfrm>
          <a:prstGeom prst="roundRect">
            <a:avLst/>
          </a:prstGeom>
          <a:solidFill>
            <a:srgbClr val="E760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4978C9D-C4EC-1440-8984-C19BD65E8DEA}"/>
              </a:ext>
            </a:extLst>
          </p:cNvPr>
          <p:cNvSpPr/>
          <p:nvPr/>
        </p:nvSpPr>
        <p:spPr>
          <a:xfrm>
            <a:off x="4199657" y="4598949"/>
            <a:ext cx="1543815" cy="251435"/>
          </a:xfrm>
          <a:prstGeom prst="roundRect">
            <a:avLst/>
          </a:prstGeom>
          <a:solidFill>
            <a:srgbClr val="E760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D742969-881B-1C43-9D71-C6483BC9467B}"/>
              </a:ext>
            </a:extLst>
          </p:cNvPr>
          <p:cNvSpPr/>
          <p:nvPr/>
        </p:nvSpPr>
        <p:spPr>
          <a:xfrm>
            <a:off x="4199657" y="5039963"/>
            <a:ext cx="1543815" cy="251435"/>
          </a:xfrm>
          <a:prstGeom prst="roundRect">
            <a:avLst/>
          </a:prstGeom>
          <a:solidFill>
            <a:srgbClr val="E760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8E29D7E-412B-B94B-B22C-33D3788EF941}"/>
              </a:ext>
            </a:extLst>
          </p:cNvPr>
          <p:cNvSpPr/>
          <p:nvPr/>
        </p:nvSpPr>
        <p:spPr>
          <a:xfrm>
            <a:off x="4199656" y="5480977"/>
            <a:ext cx="1543815" cy="251435"/>
          </a:xfrm>
          <a:prstGeom prst="roundRect">
            <a:avLst/>
          </a:prstGeom>
          <a:solidFill>
            <a:srgbClr val="E760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C85DF71-1E9D-6040-AD00-4240C8DD2788}"/>
              </a:ext>
            </a:extLst>
          </p:cNvPr>
          <p:cNvSpPr/>
          <p:nvPr/>
        </p:nvSpPr>
        <p:spPr>
          <a:xfrm>
            <a:off x="6062328" y="2478390"/>
            <a:ext cx="1543815" cy="251435"/>
          </a:xfrm>
          <a:prstGeom prst="roundRect">
            <a:avLst/>
          </a:prstGeom>
          <a:solidFill>
            <a:srgbClr val="E760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0CB39E7-A23E-A14F-A7C2-CC776EC1037F}"/>
              </a:ext>
            </a:extLst>
          </p:cNvPr>
          <p:cNvSpPr/>
          <p:nvPr/>
        </p:nvSpPr>
        <p:spPr>
          <a:xfrm>
            <a:off x="6062327" y="2883051"/>
            <a:ext cx="1543815" cy="251435"/>
          </a:xfrm>
          <a:prstGeom prst="roundRect">
            <a:avLst/>
          </a:prstGeom>
          <a:solidFill>
            <a:srgbClr val="E760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6155E29-4D50-F847-81CC-7877DBFF1DE1}"/>
              </a:ext>
            </a:extLst>
          </p:cNvPr>
          <p:cNvSpPr/>
          <p:nvPr/>
        </p:nvSpPr>
        <p:spPr>
          <a:xfrm>
            <a:off x="6062326" y="3307277"/>
            <a:ext cx="1543815" cy="251435"/>
          </a:xfrm>
          <a:prstGeom prst="roundRect">
            <a:avLst/>
          </a:prstGeom>
          <a:solidFill>
            <a:srgbClr val="E760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9656654-8201-B440-B589-480986E244BB}"/>
              </a:ext>
            </a:extLst>
          </p:cNvPr>
          <p:cNvSpPr/>
          <p:nvPr/>
        </p:nvSpPr>
        <p:spPr>
          <a:xfrm>
            <a:off x="6062325" y="3750645"/>
            <a:ext cx="1543815" cy="251435"/>
          </a:xfrm>
          <a:prstGeom prst="roundRect">
            <a:avLst/>
          </a:prstGeom>
          <a:solidFill>
            <a:srgbClr val="E760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15054E5-D10A-A346-AC65-20F53FC33B86}"/>
              </a:ext>
            </a:extLst>
          </p:cNvPr>
          <p:cNvSpPr/>
          <p:nvPr/>
        </p:nvSpPr>
        <p:spPr>
          <a:xfrm>
            <a:off x="6062324" y="4191659"/>
            <a:ext cx="1543815" cy="251435"/>
          </a:xfrm>
          <a:prstGeom prst="roundRect">
            <a:avLst/>
          </a:prstGeom>
          <a:solidFill>
            <a:srgbClr val="E760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E3A7779-8F2B-574B-87F0-4869A3EBECBC}"/>
              </a:ext>
            </a:extLst>
          </p:cNvPr>
          <p:cNvSpPr/>
          <p:nvPr/>
        </p:nvSpPr>
        <p:spPr>
          <a:xfrm>
            <a:off x="6062323" y="4612054"/>
            <a:ext cx="1543815" cy="251435"/>
          </a:xfrm>
          <a:prstGeom prst="roundRect">
            <a:avLst/>
          </a:prstGeom>
          <a:solidFill>
            <a:srgbClr val="E760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DADE7E9-725E-B249-8737-ACC1F7C4B4DA}"/>
              </a:ext>
            </a:extLst>
          </p:cNvPr>
          <p:cNvSpPr/>
          <p:nvPr/>
        </p:nvSpPr>
        <p:spPr>
          <a:xfrm>
            <a:off x="6062322" y="5053068"/>
            <a:ext cx="1543815" cy="251435"/>
          </a:xfrm>
          <a:prstGeom prst="roundRect">
            <a:avLst/>
          </a:prstGeom>
          <a:solidFill>
            <a:srgbClr val="E760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EFF6F6-B7A9-5149-BD1A-97F6594C34D7}"/>
              </a:ext>
            </a:extLst>
          </p:cNvPr>
          <p:cNvSpPr txBox="1"/>
          <p:nvPr/>
        </p:nvSpPr>
        <p:spPr>
          <a:xfrm>
            <a:off x="4140220" y="2433282"/>
            <a:ext cx="1543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Adrenal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FDF261-B700-464D-8942-12E58C3DD6CC}"/>
              </a:ext>
            </a:extLst>
          </p:cNvPr>
          <p:cNvSpPr txBox="1"/>
          <p:nvPr/>
        </p:nvSpPr>
        <p:spPr>
          <a:xfrm>
            <a:off x="4216592" y="2850924"/>
            <a:ext cx="1543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Aorta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4A9688-FCB9-A34A-98DD-F116B90D9128}"/>
              </a:ext>
            </a:extLst>
          </p:cNvPr>
          <p:cNvSpPr txBox="1"/>
          <p:nvPr/>
        </p:nvSpPr>
        <p:spPr>
          <a:xfrm>
            <a:off x="4216595" y="3274254"/>
            <a:ext cx="1543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Brown Adipose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CF885F-6E86-D14D-B2B9-999A1E2ECA10}"/>
              </a:ext>
            </a:extLst>
          </p:cNvPr>
          <p:cNvSpPr txBox="1"/>
          <p:nvPr/>
        </p:nvSpPr>
        <p:spPr>
          <a:xfrm>
            <a:off x="4233528" y="3714523"/>
            <a:ext cx="1543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White Adipose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7AAB08-1171-3349-9986-DA0F9170CB75}"/>
              </a:ext>
            </a:extLst>
          </p:cNvPr>
          <p:cNvSpPr txBox="1"/>
          <p:nvPr/>
        </p:nvSpPr>
        <p:spPr>
          <a:xfrm>
            <a:off x="4233530" y="4154790"/>
            <a:ext cx="1543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Cortex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AC76E1-45C4-B14A-B537-993C1A82B7C8}"/>
              </a:ext>
            </a:extLst>
          </p:cNvPr>
          <p:cNvSpPr txBox="1"/>
          <p:nvPr/>
        </p:nvSpPr>
        <p:spPr>
          <a:xfrm>
            <a:off x="4216597" y="4578120"/>
            <a:ext cx="1543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Gastrocnemius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1ECEBA-BA08-8548-BB5E-A94A6F1902BF}"/>
              </a:ext>
            </a:extLst>
          </p:cNvPr>
          <p:cNvSpPr txBox="1"/>
          <p:nvPr/>
        </p:nvSpPr>
        <p:spPr>
          <a:xfrm>
            <a:off x="4216600" y="5018386"/>
            <a:ext cx="1543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Heart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001970-8441-1147-9756-F447AE9CEE49}"/>
              </a:ext>
            </a:extLst>
          </p:cNvPr>
          <p:cNvSpPr txBox="1"/>
          <p:nvPr/>
        </p:nvSpPr>
        <p:spPr>
          <a:xfrm>
            <a:off x="4233533" y="5441719"/>
            <a:ext cx="1543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Hippocampus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93F6B3-B489-C14F-9E43-625AD8306DD6}"/>
              </a:ext>
            </a:extLst>
          </p:cNvPr>
          <p:cNvSpPr txBox="1"/>
          <p:nvPr/>
        </p:nvSpPr>
        <p:spPr>
          <a:xfrm>
            <a:off x="6062327" y="2461456"/>
            <a:ext cx="1543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Hypothalamus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6DBF44-E005-D24C-BE97-ABAC34E7A8FD}"/>
              </a:ext>
            </a:extLst>
          </p:cNvPr>
          <p:cNvSpPr txBox="1"/>
          <p:nvPr/>
        </p:nvSpPr>
        <p:spPr>
          <a:xfrm>
            <a:off x="6062327" y="2867854"/>
            <a:ext cx="1543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Kidney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B3F984-DF03-2A4A-AE13-B42F8444C915}"/>
              </a:ext>
            </a:extLst>
          </p:cNvPr>
          <p:cNvSpPr txBox="1"/>
          <p:nvPr/>
        </p:nvSpPr>
        <p:spPr>
          <a:xfrm>
            <a:off x="6045394" y="3291190"/>
            <a:ext cx="1543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Liver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239A535-FA5D-3048-A28D-BE96F29AA288}"/>
              </a:ext>
            </a:extLst>
          </p:cNvPr>
          <p:cNvSpPr txBox="1"/>
          <p:nvPr/>
        </p:nvSpPr>
        <p:spPr>
          <a:xfrm>
            <a:off x="6079262" y="3714522"/>
            <a:ext cx="1543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Lung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5AF7D7-F506-0045-B1D1-7F051A90FBD9}"/>
              </a:ext>
            </a:extLst>
          </p:cNvPr>
          <p:cNvSpPr txBox="1"/>
          <p:nvPr/>
        </p:nvSpPr>
        <p:spPr>
          <a:xfrm>
            <a:off x="6045394" y="4171723"/>
            <a:ext cx="1543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Ovary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93C078-521E-7D48-8C19-A893517ABD3B}"/>
              </a:ext>
            </a:extLst>
          </p:cNvPr>
          <p:cNvSpPr txBox="1"/>
          <p:nvPr/>
        </p:nvSpPr>
        <p:spPr>
          <a:xfrm>
            <a:off x="6113128" y="4573539"/>
            <a:ext cx="1543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Spleen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350E570-5031-7443-8536-DE0FB780348F}"/>
              </a:ext>
            </a:extLst>
          </p:cNvPr>
          <p:cNvSpPr txBox="1"/>
          <p:nvPr/>
        </p:nvSpPr>
        <p:spPr>
          <a:xfrm>
            <a:off x="6079268" y="5013807"/>
            <a:ext cx="1543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Testes</a:t>
            </a: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EF644B28-A1EF-5542-A96A-FCA686082176}"/>
              </a:ext>
            </a:extLst>
          </p:cNvPr>
          <p:cNvSpPr txBox="1">
            <a:spLocks/>
          </p:cNvSpPr>
          <p:nvPr/>
        </p:nvSpPr>
        <p:spPr>
          <a:xfrm>
            <a:off x="2978687" y="1176225"/>
            <a:ext cx="55973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78 Rats x 15 Tissues</a:t>
            </a:r>
          </a:p>
        </p:txBody>
      </p:sp>
    </p:spTree>
    <p:extLst>
      <p:ext uri="{BB962C8B-B14F-4D97-AF65-F5344CB8AC3E}">
        <p14:creationId xmlns:p14="http://schemas.microsoft.com/office/powerpoint/2010/main" val="3902028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CE7AA-35E2-A642-9865-38545C4C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What Drives Variance Between Groups?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95621E1E-E447-954A-AB18-75E1E143E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65" y="1352023"/>
            <a:ext cx="9081095" cy="43076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A5AC8F-E54B-4241-AFE7-17C38EEB4DDF}"/>
              </a:ext>
            </a:extLst>
          </p:cNvPr>
          <p:cNvSpPr txBox="1"/>
          <p:nvPr/>
        </p:nvSpPr>
        <p:spPr>
          <a:xfrm>
            <a:off x="0" y="6451599"/>
            <a:ext cx="12192001" cy="374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Acute endurance exercise induces widespread transcriptional changes across tissues, Nicole Gay</a:t>
            </a:r>
          </a:p>
        </p:txBody>
      </p:sp>
    </p:spTree>
    <p:extLst>
      <p:ext uri="{BB962C8B-B14F-4D97-AF65-F5344CB8AC3E}">
        <p14:creationId xmlns:p14="http://schemas.microsoft.com/office/powerpoint/2010/main" val="127158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C05D-8A18-3140-9DFC-A259930D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Claims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9EDDD-2A1E-644E-96B2-E52E8A9FB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500"/>
            <a:ext cx="10515600" cy="5257799"/>
          </a:xfrm>
        </p:spPr>
        <p:txBody>
          <a:bodyPr>
            <a:normAutofit/>
          </a:bodyPr>
          <a:lstStyle/>
          <a:p>
            <a:r>
              <a:rPr lang="en-US" dirty="0"/>
              <a:t>New Hypothesis: </a:t>
            </a:r>
          </a:p>
          <a:p>
            <a:pPr lvl="1"/>
            <a:r>
              <a:rPr lang="en-US" dirty="0"/>
              <a:t>Circadian rhythms significantly influence the control-exercise comparisons</a:t>
            </a:r>
          </a:p>
          <a:p>
            <a:r>
              <a:rPr lang="en-US" dirty="0"/>
              <a:t>Experiment 1: DE genes between Control IPE vs Control 7hr</a:t>
            </a:r>
          </a:p>
          <a:p>
            <a:pPr lvl="1"/>
            <a:r>
              <a:rPr lang="en-US" dirty="0"/>
              <a:t>Circadian Rhythm Genes associated with DE genes</a:t>
            </a:r>
          </a:p>
          <a:p>
            <a:pPr lvl="1"/>
            <a:r>
              <a:rPr lang="en-US" dirty="0"/>
              <a:t>Circadian Rhythm Pathways enriched</a:t>
            </a:r>
          </a:p>
          <a:p>
            <a:pPr lvl="1"/>
            <a:r>
              <a:rPr lang="en-US" dirty="0"/>
              <a:t>Circadian Rhythm Genes Unique to Circadian Rhythm Pathway</a:t>
            </a:r>
          </a:p>
          <a:p>
            <a:pPr lvl="2"/>
            <a:r>
              <a:rPr lang="en-US" dirty="0"/>
              <a:t>Not some other pathway</a:t>
            </a:r>
          </a:p>
          <a:p>
            <a:r>
              <a:rPr lang="en-US" dirty="0"/>
              <a:t>Experiment 2: DE Gene between 2 comparisons:</a:t>
            </a:r>
          </a:p>
          <a:p>
            <a:pPr marL="914400" lvl="1" indent="-457200">
              <a:buAutoNum type="arabicPeriod"/>
            </a:pPr>
            <a:r>
              <a:rPr lang="en-US" dirty="0"/>
              <a:t>Control 0 </a:t>
            </a:r>
            <a:r>
              <a:rPr lang="en-US" dirty="0" err="1"/>
              <a:t>hr</a:t>
            </a:r>
            <a:r>
              <a:rPr lang="en-US" dirty="0"/>
              <a:t> vs Exercise Response Groups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/>
              <a:t>Control 7 </a:t>
            </a:r>
            <a:r>
              <a:rPr lang="en-US" dirty="0" err="1"/>
              <a:t>hr</a:t>
            </a:r>
            <a:r>
              <a:rPr lang="en-US" dirty="0"/>
              <a:t> vs Exercise Response Groups</a:t>
            </a:r>
          </a:p>
          <a:p>
            <a:pPr lvl="1"/>
            <a:r>
              <a:rPr lang="en-US" dirty="0"/>
              <a:t>Different Expression patterns influence comparisons between controls</a:t>
            </a:r>
          </a:p>
          <a:p>
            <a:pPr lvl="1"/>
            <a:r>
              <a:rPr lang="en-US" dirty="0"/>
              <a:t>Degree of exercise response (often) similar to degree of circadian response</a:t>
            </a:r>
          </a:p>
        </p:txBody>
      </p:sp>
    </p:spTree>
    <p:extLst>
      <p:ext uri="{BB962C8B-B14F-4D97-AF65-F5344CB8AC3E}">
        <p14:creationId xmlns:p14="http://schemas.microsoft.com/office/powerpoint/2010/main" val="2349199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C05D-8A18-3140-9DFC-A259930D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Claims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9EDDD-2A1E-644E-96B2-E52E8A9FB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500"/>
            <a:ext cx="10515600" cy="52577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New Hypothesis: 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Circadian rhythms significantly influence the control-exercise comparisons</a:t>
            </a:r>
          </a:p>
          <a:p>
            <a:r>
              <a:rPr lang="en-US" dirty="0"/>
              <a:t>Experiment 1: DE genes between Control IPE vs Control 7hr</a:t>
            </a:r>
          </a:p>
          <a:p>
            <a:pPr lvl="1"/>
            <a:r>
              <a:rPr lang="en-US" dirty="0"/>
              <a:t>Circadian Rhythm Genes associated with DE genes</a:t>
            </a:r>
          </a:p>
          <a:p>
            <a:pPr lvl="1"/>
            <a:r>
              <a:rPr lang="en-US" dirty="0"/>
              <a:t>Circadian Rhythm Pathways enriched</a:t>
            </a:r>
          </a:p>
          <a:p>
            <a:pPr lvl="1"/>
            <a:r>
              <a:rPr lang="en-US" dirty="0"/>
              <a:t>Circadian Rhythm Genes Unique to Circadian Rhythm Pathway</a:t>
            </a:r>
          </a:p>
          <a:p>
            <a:pPr lvl="2"/>
            <a:r>
              <a:rPr lang="en-US" dirty="0"/>
              <a:t>Not some other pathway</a:t>
            </a:r>
          </a:p>
          <a:p>
            <a:r>
              <a:rPr lang="en-US" dirty="0">
                <a:solidFill>
                  <a:schemeClr val="bg2"/>
                </a:solidFill>
              </a:rPr>
              <a:t>Experiment 2: DE Gene between 2 comparisons:</a:t>
            </a:r>
          </a:p>
          <a:p>
            <a:pPr marL="914400" lvl="1" indent="-457200"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Control 0 </a:t>
            </a:r>
            <a:r>
              <a:rPr lang="en-US" dirty="0" err="1">
                <a:solidFill>
                  <a:schemeClr val="bg2"/>
                </a:solidFill>
              </a:rPr>
              <a:t>hr</a:t>
            </a:r>
            <a:r>
              <a:rPr lang="en-US" dirty="0">
                <a:solidFill>
                  <a:schemeClr val="bg2"/>
                </a:solidFill>
              </a:rPr>
              <a:t> vs Exercise Response Groups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Control 7 </a:t>
            </a:r>
            <a:r>
              <a:rPr lang="en-US" dirty="0" err="1">
                <a:solidFill>
                  <a:schemeClr val="bg2"/>
                </a:solidFill>
              </a:rPr>
              <a:t>hr</a:t>
            </a:r>
            <a:r>
              <a:rPr lang="en-US" dirty="0">
                <a:solidFill>
                  <a:schemeClr val="bg2"/>
                </a:solidFill>
              </a:rPr>
              <a:t> vs Exercise Response Groups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Different Expression patterns influence comparisons between controls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Degree of exercise response (often) similar to degree of circadian response</a:t>
            </a:r>
          </a:p>
        </p:txBody>
      </p:sp>
    </p:spTree>
    <p:extLst>
      <p:ext uri="{BB962C8B-B14F-4D97-AF65-F5344CB8AC3E}">
        <p14:creationId xmlns:p14="http://schemas.microsoft.com/office/powerpoint/2010/main" val="3328671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1229</Words>
  <Application>Microsoft Macintosh PowerPoint</Application>
  <PresentationFormat>Widescreen</PresentationFormat>
  <Paragraphs>194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Why Study Exercise?</vt:lpstr>
      <vt:lpstr>Study Design: PASS1A (Acute Exercise)</vt:lpstr>
      <vt:lpstr>Study Design: PASS1A (Acute Exercise)</vt:lpstr>
      <vt:lpstr>Preliminary Evidence for Circadian Rhythms</vt:lpstr>
      <vt:lpstr>Study Design: PASS1A (Acute Exercise)</vt:lpstr>
      <vt:lpstr>What Drives Variance Between Groups?</vt:lpstr>
      <vt:lpstr>Major Claims</vt:lpstr>
      <vt:lpstr>Major Claims</vt:lpstr>
      <vt:lpstr>C0 vs C7: Differential Expression</vt:lpstr>
      <vt:lpstr>PowerPoint Presentation</vt:lpstr>
      <vt:lpstr>2 Experiments</vt:lpstr>
      <vt:lpstr>FDR &lt;= 0.5, LFC &gt; 0</vt:lpstr>
      <vt:lpstr>Major Claims</vt:lpstr>
      <vt:lpstr>FDR &lt;= 0.5, LFC &gt; 0</vt:lpstr>
      <vt:lpstr>Major Claims</vt:lpstr>
      <vt:lpstr>FDR &lt;= 0.5, LFC &gt; 0</vt:lpstr>
      <vt:lpstr>Major Claims</vt:lpstr>
      <vt:lpstr>FDR &lt;= 0.5, LFC &gt; 0</vt:lpstr>
      <vt:lpstr>Models of  Exercise Effect vs Circadian Effect</vt:lpstr>
      <vt:lpstr>PowerPoint Presentation</vt:lpstr>
      <vt:lpstr>PVE by ANOVA  (Combined Model: Circadian)</vt:lpstr>
      <vt:lpstr>PVE by ANOVA  (Combined Model: Exercise)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Steep, Alexander</dc:creator>
  <cp:lastModifiedBy>Steep, Alexander</cp:lastModifiedBy>
  <cp:revision>3</cp:revision>
  <dcterms:created xsi:type="dcterms:W3CDTF">2021-10-13T18:56:13Z</dcterms:created>
  <dcterms:modified xsi:type="dcterms:W3CDTF">2021-10-14T04:00:59Z</dcterms:modified>
</cp:coreProperties>
</file>