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756" r:id="rId3"/>
    <p:sldId id="258" r:id="rId4"/>
    <p:sldId id="273" r:id="rId5"/>
    <p:sldId id="262" r:id="rId6"/>
    <p:sldId id="259" r:id="rId7"/>
    <p:sldId id="263" r:id="rId8"/>
    <p:sldId id="264" r:id="rId9"/>
    <p:sldId id="464" r:id="rId10"/>
    <p:sldId id="465" r:id="rId11"/>
    <p:sldId id="466" r:id="rId12"/>
    <p:sldId id="467" r:id="rId13"/>
    <p:sldId id="265" r:id="rId14"/>
    <p:sldId id="266" r:id="rId15"/>
    <p:sldId id="267" r:id="rId16"/>
    <p:sldId id="268" r:id="rId17"/>
    <p:sldId id="270" r:id="rId18"/>
    <p:sldId id="271" r:id="rId19"/>
    <p:sldId id="274" r:id="rId20"/>
    <p:sldId id="424" r:id="rId21"/>
    <p:sldId id="745" r:id="rId22"/>
    <p:sldId id="690" r:id="rId23"/>
    <p:sldId id="696" r:id="rId24"/>
    <p:sldId id="697" r:id="rId25"/>
    <p:sldId id="722" r:id="rId26"/>
    <p:sldId id="698" r:id="rId27"/>
    <p:sldId id="699" r:id="rId28"/>
    <p:sldId id="700" r:id="rId29"/>
    <p:sldId id="701" r:id="rId30"/>
    <p:sldId id="702" r:id="rId31"/>
    <p:sldId id="703" r:id="rId32"/>
    <p:sldId id="704" r:id="rId33"/>
    <p:sldId id="694" r:id="rId34"/>
    <p:sldId id="709" r:id="rId35"/>
    <p:sldId id="708" r:id="rId36"/>
    <p:sldId id="705" r:id="rId37"/>
    <p:sldId id="706" r:id="rId38"/>
    <p:sldId id="710" r:id="rId39"/>
    <p:sldId id="711" r:id="rId40"/>
    <p:sldId id="712" r:id="rId41"/>
    <p:sldId id="713" r:id="rId42"/>
    <p:sldId id="714" r:id="rId43"/>
    <p:sldId id="715" r:id="rId44"/>
    <p:sldId id="716" r:id="rId45"/>
    <p:sldId id="717" r:id="rId46"/>
    <p:sldId id="718" r:id="rId47"/>
    <p:sldId id="719" r:id="rId48"/>
    <p:sldId id="720" r:id="rId49"/>
    <p:sldId id="721" r:id="rId50"/>
    <p:sldId id="754" r:id="rId51"/>
    <p:sldId id="269" r:id="rId52"/>
    <p:sldId id="750" r:id="rId53"/>
    <p:sldId id="748" r:id="rId54"/>
    <p:sldId id="747" r:id="rId55"/>
    <p:sldId id="751" r:id="rId56"/>
    <p:sldId id="752" r:id="rId57"/>
    <p:sldId id="755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4"/>
    <p:restoredTop sz="94762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A1737-295D-7441-A947-4C4469CD3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52A3D-3161-264C-8253-4D7CDC380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420C0-A7D6-D540-A108-676385261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7222-8D0E-EB40-B9A2-52C31B3AA36D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78A74-A5C7-7D4A-84D8-496A5396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3AA8E-3FC3-4044-B5F5-BAC43CC5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CBE1-B416-EC44-802C-C692FF6F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3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7F6C-CA89-A747-A274-BB4D98B24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3B080-9713-FC43-B4FA-7350F087B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F1210-8F30-6547-A02C-90119EEA1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7222-8D0E-EB40-B9A2-52C31B3AA36D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87A5B-B480-1F42-B98E-AE96BBF7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D647A-528E-594C-9707-70120615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CBE1-B416-EC44-802C-C692FF6F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1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3D5580-C73F-CC41-B211-BBEAD8AA4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B1307-50D8-464A-A1FE-9C4629490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6E083-B431-4A44-A7A2-D952EBC8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7222-8D0E-EB40-B9A2-52C31B3AA36D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F550C-9A7D-2B4D-969D-F5EB8F2A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DE682-1F7F-5B43-9936-0A4070E5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CBE1-B416-EC44-802C-C692FF6F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7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DD2D-4EDE-0647-B363-E17A41D89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A88FD-4875-A649-B863-CF06DFBDC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888D3-2A32-CC4F-857D-C85B36679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7222-8D0E-EB40-B9A2-52C31B3AA36D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0F032-AC2D-334D-B1A9-3B653EC0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02503-6581-0849-BA9F-C560250F8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CBE1-B416-EC44-802C-C692FF6F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4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29DC-4F38-B14D-BCE5-EFAC15918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0A3EA-0329-5B4E-9801-5253E019D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5E392-073C-444D-AD25-A6990F2E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7222-8D0E-EB40-B9A2-52C31B3AA36D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F21EB-413C-154C-8119-D892F9F3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B23DF-72F0-EC49-8112-FB20A821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CBE1-B416-EC44-802C-C692FF6F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7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D4CA-AA52-D240-AB73-0ED53759F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9C2D9-C716-7043-8CBC-9AE6349D2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C928B-F8B7-9141-ABA2-16EB6A755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2A2F1-DA04-AC43-8C53-EF919DDF7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7222-8D0E-EB40-B9A2-52C31B3AA36D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EFC14-A64F-2B4D-B21F-F3537EDB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6A120-28C8-8E4D-99C9-8E5574B8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CBE1-B416-EC44-802C-C692FF6F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6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46697-75E8-6E48-B641-94715C82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856A2-DBD2-6F4C-9498-996DBDF6B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2CC06-4C29-1C47-81E9-0D13EB7FF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FECA18-C6B1-6F4B-9C19-1FC68F857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1D9CF-D000-C147-8DE1-77385B051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39F710-3B2F-814F-BF3A-284A366A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7222-8D0E-EB40-B9A2-52C31B3AA36D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D727E8-40CE-6E45-AF5B-59867E08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332646-3A92-7245-B928-833C57A9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CBE1-B416-EC44-802C-C692FF6F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1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06902-4B3D-5F41-8A7E-40E3F084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68F2B-7120-4D45-AD0A-3CA4C66D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7222-8D0E-EB40-B9A2-52C31B3AA36D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2932A-D4C6-764F-9AE4-74877A8B2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A5B79-B550-484E-8806-2B28EA1D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CBE1-B416-EC44-802C-C692FF6F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E6F36D-F2C6-EF45-BCC9-861FE2238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7222-8D0E-EB40-B9A2-52C31B3AA36D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04895F-5F9C-3A4D-8BCF-BBC19D222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B4FF1-1CFC-494A-9842-D5238DBD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CBE1-B416-EC44-802C-C692FF6F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2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F0EE-2FD0-504D-9AAC-8C5299EC8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EF89-472F-3C4B-89F8-D40D59149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998F2-15DC-A447-9AAE-A8B3C65D9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F30E4-04E6-1E43-A6E8-A6AF4585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7222-8D0E-EB40-B9A2-52C31B3AA36D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94A2A-04F2-F44F-9504-99A7C09AC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A5EDA-F8BC-0441-8334-3C5F2E32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CBE1-B416-EC44-802C-C692FF6F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1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9466-2DE2-F949-A576-A5E8A8469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9A1A8-0B07-F64E-8116-5EBF6E5D8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F2BF6-B978-3E47-9487-470082D64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F0874-8BC1-A348-883C-955609855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7222-8D0E-EB40-B9A2-52C31B3AA36D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4ECBC-A439-5146-9EC5-6F0B72579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0EB83-100A-DD43-82EF-F23B19C0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CBE1-B416-EC44-802C-C692FF6F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9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90B22D-4677-6A4A-B4E0-C0DAFAA94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25609-8B87-1644-9779-734AC808E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61703-A0CA-4E4B-B4B4-A2FC9145A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87222-8D0E-EB40-B9A2-52C31B3AA36D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761FE-7543-CB4E-8E09-23699D823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713C2-4533-4A41-B1DD-3E226F125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9CBE1-B416-EC44-802C-C692FF6F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5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package" Target="../embeddings/Microsoft_Excel_Worksheet2.xlsx"/><Relationship Id="rId7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Excel_Worksheet3.xlsx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package" Target="../embeddings/Microsoft_Excel_Worksheet5.xlsx"/><Relationship Id="rId7" Type="http://schemas.openxmlformats.org/officeDocument/2006/relationships/package" Target="../embeddings/Microsoft_Excel_Worksheet7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Excel_Worksheet6.xlsx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package" Target="../embeddings/Microsoft_Excel_Worksheet8.xlsx"/><Relationship Id="rId7" Type="http://schemas.openxmlformats.org/officeDocument/2006/relationships/package" Target="../embeddings/Microsoft_Excel_Worksheet10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Excel_Worksheet9.xlsx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emf"/><Relationship Id="rId5" Type="http://schemas.openxmlformats.org/officeDocument/2006/relationships/package" Target="../embeddings/Microsoft_Excel_Worksheet13.xlsx"/><Relationship Id="rId4" Type="http://schemas.openxmlformats.org/officeDocument/2006/relationships/image" Target="../media/image18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jpeg"/><Relationship Id="rId4" Type="http://schemas.openxmlformats.org/officeDocument/2006/relationships/image" Target="../media/image65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7" Type="http://schemas.openxmlformats.org/officeDocument/2006/relationships/image" Target="../media/image75.jpe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jpeg"/><Relationship Id="rId5" Type="http://schemas.openxmlformats.org/officeDocument/2006/relationships/image" Target="../media/image73.jpeg"/><Relationship Id="rId4" Type="http://schemas.openxmlformats.org/officeDocument/2006/relationships/image" Target="../media/image72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jpeg"/><Relationship Id="rId5" Type="http://schemas.openxmlformats.org/officeDocument/2006/relationships/image" Target="../media/image79.jpeg"/><Relationship Id="rId4" Type="http://schemas.openxmlformats.org/officeDocument/2006/relationships/image" Target="../media/image78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eg"/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eg"/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jpe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jpeg"/><Relationship Id="rId3" Type="http://schemas.openxmlformats.org/officeDocument/2006/relationships/image" Target="../media/image88.jpeg"/><Relationship Id="rId7" Type="http://schemas.openxmlformats.org/officeDocument/2006/relationships/image" Target="../media/image92.jpeg"/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jpeg"/><Relationship Id="rId5" Type="http://schemas.openxmlformats.org/officeDocument/2006/relationships/image" Target="../media/image90.jpeg"/><Relationship Id="rId10" Type="http://schemas.openxmlformats.org/officeDocument/2006/relationships/image" Target="../media/image95.jpeg"/><Relationship Id="rId4" Type="http://schemas.openxmlformats.org/officeDocument/2006/relationships/image" Target="../media/image89.jpeg"/><Relationship Id="rId9" Type="http://schemas.openxmlformats.org/officeDocument/2006/relationships/image" Target="../media/image94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75D3E-896B-6744-98F0-D16C8B0D93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PASS1A/PASS1C Preprocessing</a:t>
            </a:r>
            <a:br>
              <a:rPr lang="en-US" dirty="0"/>
            </a:br>
            <a:r>
              <a:rPr lang="en-US" dirty="0" err="1"/>
              <a:t>Umich</a:t>
            </a:r>
            <a:r>
              <a:rPr lang="en-US" dirty="0"/>
              <a:t> Metabolomics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rppos</a:t>
            </a:r>
            <a:r>
              <a:rPr lang="en-US" dirty="0"/>
              <a:t>, </a:t>
            </a:r>
            <a:r>
              <a:rPr lang="en-US" dirty="0" err="1"/>
              <a:t>rpneg</a:t>
            </a:r>
            <a:r>
              <a:rPr lang="en-US" dirty="0"/>
              <a:t>, </a:t>
            </a:r>
            <a:r>
              <a:rPr lang="en-US" dirty="0" err="1"/>
              <a:t>ionpneg</a:t>
            </a:r>
            <a:r>
              <a:rPr lang="en-US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9A76D-C60F-F740-823E-E453AA1B26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Alec Steep</a:t>
            </a:r>
          </a:p>
          <a:p>
            <a:r>
              <a:rPr lang="en-US" dirty="0"/>
              <a:t>Nov. 22, 2021</a:t>
            </a:r>
          </a:p>
        </p:txBody>
      </p:sp>
    </p:spTree>
    <p:extLst>
      <p:ext uri="{BB962C8B-B14F-4D97-AF65-F5344CB8AC3E}">
        <p14:creationId xmlns:p14="http://schemas.microsoft.com/office/powerpoint/2010/main" val="37235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4B12-B435-E646-AF4B-E6C0F1EE9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374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Structure (</a:t>
            </a:r>
            <a:r>
              <a:rPr lang="en-US" dirty="0" err="1"/>
              <a:t>NxP</a:t>
            </a:r>
            <a:r>
              <a:rPr lang="en-US" dirty="0"/>
              <a:t>) (no refs)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09F32FA-4390-7C43-ADD1-BE8A93102B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7470" y="692943"/>
          <a:ext cx="6873509" cy="2736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Worksheet" r:id="rId3" imgW="6540500" imgH="2603500" progId="Excel.Sheet.12">
                  <p:embed/>
                </p:oleObj>
              </mc:Choice>
              <mc:Fallback>
                <p:oleObj name="Worksheet" r:id="rId3" imgW="6540500" imgH="2603500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09F32FA-4390-7C43-ADD1-BE8A93102B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7470" y="692943"/>
                        <a:ext cx="6873509" cy="2736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067DC31-2657-3A4F-9EF1-88FC69D687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189990"/>
          <a:ext cx="5902041" cy="2349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Worksheet" r:id="rId5" imgW="6540500" imgH="2603500" progId="Excel.Sheet.12">
                  <p:embed/>
                </p:oleObj>
              </mc:Choice>
              <mc:Fallback>
                <p:oleObj name="Worksheet" r:id="rId5" imgW="6540500" imgH="2603500" progId="Excel.Shee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C067DC31-2657-3A4F-9EF1-88FC69D687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4189990"/>
                        <a:ext cx="5902041" cy="2349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25483F3-CC4C-4B48-A34A-79F2A11D1F1E}"/>
              </a:ext>
            </a:extLst>
          </p:cNvPr>
          <p:cNvSpPr txBox="1">
            <a:spLocks/>
          </p:cNvSpPr>
          <p:nvPr/>
        </p:nvSpPr>
        <p:spPr>
          <a:xfrm>
            <a:off x="-2306780" y="3260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Data Structure (N)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B131634-A812-1940-8EF9-0AFB9E4A00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9959" y="4189990"/>
          <a:ext cx="5902041" cy="2349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Worksheet" r:id="rId7" imgW="6540500" imgH="2603500" progId="Excel.Sheet.12">
                  <p:embed/>
                </p:oleObj>
              </mc:Choice>
              <mc:Fallback>
                <p:oleObj name="Worksheet" r:id="rId7" imgW="6540500" imgH="2603500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B131634-A812-1940-8EF9-0AFB9E4A00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89959" y="4189990"/>
                        <a:ext cx="5902041" cy="2349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56C310BD-2504-D44A-ADD4-95FA63499D80}"/>
              </a:ext>
            </a:extLst>
          </p:cNvPr>
          <p:cNvSpPr txBox="1">
            <a:spLocks/>
          </p:cNvSpPr>
          <p:nvPr/>
        </p:nvSpPr>
        <p:spPr>
          <a:xfrm>
            <a:off x="4566730" y="31467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Data Structure (P)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CA26EA-81B8-BB44-93A1-46E25BAB9075}"/>
              </a:ext>
            </a:extLst>
          </p:cNvPr>
          <p:cNvSpPr txBox="1"/>
          <p:nvPr/>
        </p:nvSpPr>
        <p:spPr>
          <a:xfrm>
            <a:off x="9504218" y="177280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Test </a:t>
            </a:r>
            <a:r>
              <a:rPr lang="en-US" sz="2800" dirty="0" err="1"/>
              <a:t>Sams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6403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4B12-B435-E646-AF4B-E6C0F1EE9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374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Structure (</a:t>
            </a:r>
            <a:r>
              <a:rPr lang="en-US" dirty="0" err="1"/>
              <a:t>NxP</a:t>
            </a:r>
            <a:r>
              <a:rPr lang="en-US" dirty="0"/>
              <a:t>) (refs only)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25483F3-CC4C-4B48-A34A-79F2A11D1F1E}"/>
              </a:ext>
            </a:extLst>
          </p:cNvPr>
          <p:cNvSpPr txBox="1">
            <a:spLocks/>
          </p:cNvSpPr>
          <p:nvPr/>
        </p:nvSpPr>
        <p:spPr>
          <a:xfrm>
            <a:off x="-1974271" y="32087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Data Structure (N) (refs only)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C310BD-2504-D44A-ADD4-95FA63499D80}"/>
              </a:ext>
            </a:extLst>
          </p:cNvPr>
          <p:cNvSpPr txBox="1">
            <a:spLocks/>
          </p:cNvSpPr>
          <p:nvPr/>
        </p:nvSpPr>
        <p:spPr>
          <a:xfrm>
            <a:off x="4566730" y="31467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Data Structure (P)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D8B5614-398A-9648-9969-2E6F919185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3379" y="720509"/>
          <a:ext cx="6197600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Worksheet" r:id="rId3" imgW="6197600" imgH="2603500" progId="Excel.Sheet.12">
                  <p:embed/>
                </p:oleObj>
              </mc:Choice>
              <mc:Fallback>
                <p:oleObj name="Worksheet" r:id="rId3" imgW="6197600" imgH="2603500" progId="Excel.Shee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9D8B5614-398A-9648-9969-2E6F919185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3379" y="720509"/>
                        <a:ext cx="6197600" cy="260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85F1ECD-60AC-9A45-ADB3-1F552DF416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282587"/>
          <a:ext cx="5805055" cy="2438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Worksheet" r:id="rId5" imgW="6197600" imgH="2603500" progId="Excel.Sheet.12">
                  <p:embed/>
                </p:oleObj>
              </mc:Choice>
              <mc:Fallback>
                <p:oleObj name="Worksheet" r:id="rId5" imgW="6197600" imgH="2603500" progId="Excel.Shee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85F1ECD-60AC-9A45-ADB3-1F552DF416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4282587"/>
                        <a:ext cx="5805055" cy="2438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1A9F1061-A190-3F40-81F8-8BBAE71945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4235366"/>
          <a:ext cx="5964446" cy="2505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Worksheet" r:id="rId7" imgW="6197600" imgH="2603500" progId="Excel.Sheet.12">
                  <p:embed/>
                </p:oleObj>
              </mc:Choice>
              <mc:Fallback>
                <p:oleObj name="Worksheet" r:id="rId7" imgW="6197600" imgH="2603500" progId="Excel.Sheet.12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1A9F1061-A190-3F40-81F8-8BBAE71945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6000" y="4235366"/>
                        <a:ext cx="5964446" cy="2505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6130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EAC2825-0BB9-7447-B56C-3293EEC423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5963" y="825500"/>
          <a:ext cx="7213600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Worksheet" r:id="rId3" imgW="7213600" imgH="2603500" progId="Excel.Sheet.12">
                  <p:embed/>
                </p:oleObj>
              </mc:Choice>
              <mc:Fallback>
                <p:oleObj name="Worksheet" r:id="rId3" imgW="7213600" imgH="2603500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EAC2825-0BB9-7447-B56C-3293EEC423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5963" y="825500"/>
                        <a:ext cx="7213600" cy="260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838506C-D895-EE4C-A101-621C549FB2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404" y="4277982"/>
          <a:ext cx="5482359" cy="2252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name="Worksheet" r:id="rId5" imgW="6337300" imgH="2603500" progId="Excel.Sheet.12">
                  <p:embed/>
                </p:oleObj>
              </mc:Choice>
              <mc:Fallback>
                <p:oleObj name="Worksheet" r:id="rId5" imgW="6337300" imgH="2603500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838506C-D895-EE4C-A101-621C549FB2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404" y="4277982"/>
                        <a:ext cx="5482359" cy="2252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157665A-F114-414A-9928-EB8A4F87DA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31527" y="4277982"/>
          <a:ext cx="5482359" cy="2252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Worksheet" r:id="rId7" imgW="6337300" imgH="2603500" progId="Excel.Sheet.12">
                  <p:embed/>
                </p:oleObj>
              </mc:Choice>
              <mc:Fallback>
                <p:oleObj name="Worksheet" r:id="rId7" imgW="6337300" imgH="26035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157665A-F114-414A-9928-EB8A4F87DA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31527" y="4277982"/>
                        <a:ext cx="5482359" cy="2252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0E50677C-B5CA-C84F-97DE-88F5BA8B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374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Structure (</a:t>
            </a:r>
            <a:r>
              <a:rPr lang="en-US" dirty="0" err="1"/>
              <a:t>NxP</a:t>
            </a:r>
            <a:r>
              <a:rPr lang="en-US" dirty="0"/>
              <a:t>) (+ refs)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EE64110-4FBC-BB4C-8C75-1BD0DF5F3E41}"/>
              </a:ext>
            </a:extLst>
          </p:cNvPr>
          <p:cNvSpPr txBox="1">
            <a:spLocks/>
          </p:cNvSpPr>
          <p:nvPr/>
        </p:nvSpPr>
        <p:spPr>
          <a:xfrm>
            <a:off x="-1738753" y="32329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Across Tissues (</a:t>
            </a:r>
            <a:r>
              <a:rPr lang="en-US" sz="3600" dirty="0" err="1"/>
              <a:t>NxP</a:t>
            </a:r>
            <a:r>
              <a:rPr lang="en-US" sz="3600" dirty="0"/>
              <a:t>) (+ refs)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54FA73-06AB-6347-A370-073E26BA78E0}"/>
              </a:ext>
            </a:extLst>
          </p:cNvPr>
          <p:cNvSpPr txBox="1">
            <a:spLocks/>
          </p:cNvSpPr>
          <p:nvPr/>
        </p:nvSpPr>
        <p:spPr>
          <a:xfrm>
            <a:off x="6359239" y="3356965"/>
            <a:ext cx="6080982" cy="1001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Across Tissues/PASS’s </a:t>
            </a:r>
          </a:p>
          <a:p>
            <a:pPr algn="ctr"/>
            <a:r>
              <a:rPr lang="en-US" sz="3600" dirty="0"/>
              <a:t>(</a:t>
            </a:r>
            <a:r>
              <a:rPr lang="en-US" sz="3600" dirty="0" err="1"/>
              <a:t>NxP</a:t>
            </a:r>
            <a:r>
              <a:rPr lang="en-US" sz="3600" dirty="0"/>
              <a:t>) (+ refs)</a:t>
            </a:r>
          </a:p>
        </p:txBody>
      </p:sp>
    </p:spTree>
    <p:extLst>
      <p:ext uri="{BB962C8B-B14F-4D97-AF65-F5344CB8AC3E}">
        <p14:creationId xmlns:p14="http://schemas.microsoft.com/office/powerpoint/2010/main" val="2172349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D900962-D244-0243-AB0A-BCEF6EDB2F29}"/>
              </a:ext>
            </a:extLst>
          </p:cNvPr>
          <p:cNvGrpSpPr/>
          <p:nvPr/>
        </p:nvGrpSpPr>
        <p:grpSpPr>
          <a:xfrm>
            <a:off x="2356164" y="1611065"/>
            <a:ext cx="1364640" cy="338555"/>
            <a:chOff x="1083418" y="1450428"/>
            <a:chExt cx="1364640" cy="33855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A4AEBFF-38F6-4E42-8651-5C57ECDFB74E}"/>
                </a:ext>
              </a:extLst>
            </p:cNvPr>
            <p:cNvSpPr/>
            <p:nvPr/>
          </p:nvSpPr>
          <p:spPr>
            <a:xfrm>
              <a:off x="1083418" y="1450429"/>
              <a:ext cx="1364640" cy="3385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D1E1A7-56B6-F345-9B41-A5D0C492E528}"/>
                </a:ext>
              </a:extLst>
            </p:cNvPr>
            <p:cNvSpPr txBox="1"/>
            <p:nvPr/>
          </p:nvSpPr>
          <p:spPr>
            <a:xfrm>
              <a:off x="1130926" y="1450428"/>
              <a:ext cx="12449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Raw PASS1A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C8E955A-406B-6E47-A351-87B6BD7A6A3F}"/>
              </a:ext>
            </a:extLst>
          </p:cNvPr>
          <p:cNvGrpSpPr/>
          <p:nvPr/>
        </p:nvGrpSpPr>
        <p:grpSpPr>
          <a:xfrm>
            <a:off x="6872491" y="1611065"/>
            <a:ext cx="1387362" cy="338555"/>
            <a:chOff x="1060696" y="1450428"/>
            <a:chExt cx="1387362" cy="338555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F80B040-1CD2-9C4F-B95A-DCC8E077D679}"/>
                </a:ext>
              </a:extLst>
            </p:cNvPr>
            <p:cNvSpPr/>
            <p:nvPr/>
          </p:nvSpPr>
          <p:spPr>
            <a:xfrm>
              <a:off x="1083418" y="1450429"/>
              <a:ext cx="1364640" cy="3385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FA7326-100A-1A43-878D-2C13C2309D59}"/>
                </a:ext>
              </a:extLst>
            </p:cNvPr>
            <p:cNvSpPr txBox="1"/>
            <p:nvPr/>
          </p:nvSpPr>
          <p:spPr>
            <a:xfrm>
              <a:off x="1060696" y="1450428"/>
              <a:ext cx="1364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Raw PASS1C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541D68-9B52-1F4D-876F-0A2C3F9CFA4A}"/>
              </a:ext>
            </a:extLst>
          </p:cNvPr>
          <p:cNvGrpSpPr/>
          <p:nvPr/>
        </p:nvGrpSpPr>
        <p:grpSpPr>
          <a:xfrm>
            <a:off x="4841789" y="5610006"/>
            <a:ext cx="2508422" cy="338554"/>
            <a:chOff x="1083418" y="1450428"/>
            <a:chExt cx="2508422" cy="338554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0685956-307D-C647-9ADC-409726E619DC}"/>
                </a:ext>
              </a:extLst>
            </p:cNvPr>
            <p:cNvSpPr/>
            <p:nvPr/>
          </p:nvSpPr>
          <p:spPr>
            <a:xfrm>
              <a:off x="1083418" y="1450429"/>
              <a:ext cx="2508422" cy="3385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2EF75D-34FE-1D46-92DD-DFB8B3789D91}"/>
                </a:ext>
              </a:extLst>
            </p:cNvPr>
            <p:cNvSpPr txBox="1"/>
            <p:nvPr/>
          </p:nvSpPr>
          <p:spPr>
            <a:xfrm>
              <a:off x="1083418" y="1450428"/>
              <a:ext cx="2508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PASS1A/PASS1C Combined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32FF45B-8C1B-F944-A24B-434285CD5715}"/>
              </a:ext>
            </a:extLst>
          </p:cNvPr>
          <p:cNvSpPr txBox="1"/>
          <p:nvPr/>
        </p:nvSpPr>
        <p:spPr>
          <a:xfrm>
            <a:off x="4742793" y="6028998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Batch Correction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E758AF-00EE-8949-B203-0432F776DD11}"/>
              </a:ext>
            </a:extLst>
          </p:cNvPr>
          <p:cNvSpPr txBox="1"/>
          <p:nvPr/>
        </p:nvSpPr>
        <p:spPr>
          <a:xfrm>
            <a:off x="4742793" y="6398330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Biological Investigations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EA34FD-7ECC-C74C-9A2C-F9CB13C08B02}"/>
              </a:ext>
            </a:extLst>
          </p:cNvPr>
          <p:cNvSpPr txBox="1"/>
          <p:nvPr/>
        </p:nvSpPr>
        <p:spPr>
          <a:xfrm>
            <a:off x="2329533" y="2037041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Structure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61E6F2-8F66-7249-8C83-9768602821EC}"/>
              </a:ext>
            </a:extLst>
          </p:cNvPr>
          <p:cNvSpPr txBox="1"/>
          <p:nvPr/>
        </p:nvSpPr>
        <p:spPr>
          <a:xfrm>
            <a:off x="2329527" y="2318951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Document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108C7E-8D5D-384D-A858-BD48A14B6278}"/>
              </a:ext>
            </a:extLst>
          </p:cNvPr>
          <p:cNvSpPr txBox="1"/>
          <p:nvPr/>
        </p:nvSpPr>
        <p:spPr>
          <a:xfrm>
            <a:off x="2329521" y="2669109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Preprocessing (part 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50982C-C49B-4C4B-86F1-488F84DDBF7D}"/>
              </a:ext>
            </a:extLst>
          </p:cNvPr>
          <p:cNvSpPr txBox="1"/>
          <p:nvPr/>
        </p:nvSpPr>
        <p:spPr>
          <a:xfrm>
            <a:off x="2329520" y="3671319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C030E3-A489-E342-9D2E-65464CBCB5B6}"/>
              </a:ext>
            </a:extLst>
          </p:cNvPr>
          <p:cNvSpPr txBox="1"/>
          <p:nvPr/>
        </p:nvSpPr>
        <p:spPr>
          <a:xfrm>
            <a:off x="6810495" y="2042049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Structure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3AA2D8-C698-9B4F-992D-49A66859FC39}"/>
              </a:ext>
            </a:extLst>
          </p:cNvPr>
          <p:cNvSpPr txBox="1"/>
          <p:nvPr/>
        </p:nvSpPr>
        <p:spPr>
          <a:xfrm>
            <a:off x="6810494" y="2374944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Document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F1D74B-C70F-C04F-AE97-900BEA2CE9ED}"/>
              </a:ext>
            </a:extLst>
          </p:cNvPr>
          <p:cNvSpPr txBox="1"/>
          <p:nvPr/>
        </p:nvSpPr>
        <p:spPr>
          <a:xfrm>
            <a:off x="6810493" y="2696726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73EAAB-3FB3-6E4D-B936-4C84DE5FCFD2}"/>
              </a:ext>
            </a:extLst>
          </p:cNvPr>
          <p:cNvSpPr txBox="1"/>
          <p:nvPr/>
        </p:nvSpPr>
        <p:spPr>
          <a:xfrm>
            <a:off x="6810492" y="3047569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2)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728BDC-7161-D740-816A-D0C5E7952372}"/>
              </a:ext>
            </a:extLst>
          </p:cNvPr>
          <p:cNvCxnSpPr>
            <a:cxnSpLocks/>
          </p:cNvCxnSpPr>
          <p:nvPr/>
        </p:nvCxnSpPr>
        <p:spPr>
          <a:xfrm flipH="1">
            <a:off x="6096001" y="4941633"/>
            <a:ext cx="416010" cy="359421"/>
          </a:xfrm>
          <a:prstGeom prst="line">
            <a:avLst/>
          </a:prstGeom>
          <a:ln w="22225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EC3688-96FB-9D48-A423-3DA958CE4678}"/>
              </a:ext>
            </a:extLst>
          </p:cNvPr>
          <p:cNvCxnSpPr>
            <a:cxnSpLocks/>
          </p:cNvCxnSpPr>
          <p:nvPr/>
        </p:nvCxnSpPr>
        <p:spPr>
          <a:xfrm>
            <a:off x="5356793" y="4946641"/>
            <a:ext cx="549737" cy="366512"/>
          </a:xfrm>
          <a:prstGeom prst="line">
            <a:avLst/>
          </a:prstGeom>
          <a:ln w="22225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40D8A67-03B9-3943-A302-06A27D9C3BFC}"/>
              </a:ext>
            </a:extLst>
          </p:cNvPr>
          <p:cNvSpPr txBox="1"/>
          <p:nvPr/>
        </p:nvSpPr>
        <p:spPr>
          <a:xfrm>
            <a:off x="5164344" y="4559494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Combine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9585C4-AFF0-8B4E-A513-F5250CA9EAE2}"/>
              </a:ext>
            </a:extLst>
          </p:cNvPr>
          <p:cNvSpPr txBox="1"/>
          <p:nvPr/>
        </p:nvSpPr>
        <p:spPr>
          <a:xfrm>
            <a:off x="2280105" y="2959255"/>
            <a:ext cx="423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normalization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Drift correction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8EA6C923-4313-E84F-B1AC-F62573741155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Complete/</a:t>
            </a:r>
            <a:r>
              <a:rPr lang="en-US" dirty="0">
                <a:solidFill>
                  <a:srgbClr val="C00000"/>
                </a:solidFill>
              </a:rPr>
              <a:t>Incomplete</a:t>
            </a:r>
            <a:r>
              <a:rPr lang="en-US" dirty="0"/>
              <a:t>/Partially Complete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9B9109-D94A-D245-AD21-7ED3BF033035}"/>
              </a:ext>
            </a:extLst>
          </p:cNvPr>
          <p:cNvCxnSpPr>
            <a:cxnSpLocks/>
          </p:cNvCxnSpPr>
          <p:nvPr/>
        </p:nvCxnSpPr>
        <p:spPr>
          <a:xfrm>
            <a:off x="6598508" y="1000897"/>
            <a:ext cx="4102443" cy="0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990D6E-124E-2F4D-9A56-354A2F2465EF}"/>
              </a:ext>
            </a:extLst>
          </p:cNvPr>
          <p:cNvCxnSpPr/>
          <p:nvPr/>
        </p:nvCxnSpPr>
        <p:spPr>
          <a:xfrm>
            <a:off x="2706130" y="3286897"/>
            <a:ext cx="150752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D0BA47-FD84-B544-B5CD-E737463972EA}"/>
              </a:ext>
            </a:extLst>
          </p:cNvPr>
          <p:cNvCxnSpPr/>
          <p:nvPr/>
        </p:nvCxnSpPr>
        <p:spPr>
          <a:xfrm>
            <a:off x="2706130" y="3597348"/>
            <a:ext cx="150752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621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4EA1-3516-C24A-AD09-D1618039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Preprocessing (Part 2)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900962-D244-0243-AB0A-BCEF6EDB2F29}"/>
              </a:ext>
            </a:extLst>
          </p:cNvPr>
          <p:cNvGrpSpPr/>
          <p:nvPr/>
        </p:nvGrpSpPr>
        <p:grpSpPr>
          <a:xfrm>
            <a:off x="2356164" y="1611065"/>
            <a:ext cx="1364640" cy="338555"/>
            <a:chOff x="1083418" y="1450428"/>
            <a:chExt cx="1364640" cy="33855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A4AEBFF-38F6-4E42-8651-5C57ECDFB74E}"/>
                </a:ext>
              </a:extLst>
            </p:cNvPr>
            <p:cNvSpPr/>
            <p:nvPr/>
          </p:nvSpPr>
          <p:spPr>
            <a:xfrm>
              <a:off x="1083418" y="1450429"/>
              <a:ext cx="1364640" cy="3385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D1E1A7-56B6-F345-9B41-A5D0C492E528}"/>
                </a:ext>
              </a:extLst>
            </p:cNvPr>
            <p:cNvSpPr txBox="1"/>
            <p:nvPr/>
          </p:nvSpPr>
          <p:spPr>
            <a:xfrm>
              <a:off x="1130926" y="1450428"/>
              <a:ext cx="12449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Raw PASS1A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C8E955A-406B-6E47-A351-87B6BD7A6A3F}"/>
              </a:ext>
            </a:extLst>
          </p:cNvPr>
          <p:cNvGrpSpPr/>
          <p:nvPr/>
        </p:nvGrpSpPr>
        <p:grpSpPr>
          <a:xfrm>
            <a:off x="6872491" y="1611065"/>
            <a:ext cx="1387362" cy="338555"/>
            <a:chOff x="1060696" y="1450428"/>
            <a:chExt cx="1387362" cy="338555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F80B040-1CD2-9C4F-B95A-DCC8E077D679}"/>
                </a:ext>
              </a:extLst>
            </p:cNvPr>
            <p:cNvSpPr/>
            <p:nvPr/>
          </p:nvSpPr>
          <p:spPr>
            <a:xfrm>
              <a:off x="1083418" y="1450429"/>
              <a:ext cx="1364640" cy="3385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FA7326-100A-1A43-878D-2C13C2309D59}"/>
                </a:ext>
              </a:extLst>
            </p:cNvPr>
            <p:cNvSpPr txBox="1"/>
            <p:nvPr/>
          </p:nvSpPr>
          <p:spPr>
            <a:xfrm>
              <a:off x="1060696" y="1450428"/>
              <a:ext cx="1364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Raw PASS1C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541D68-9B52-1F4D-876F-0A2C3F9CFA4A}"/>
              </a:ext>
            </a:extLst>
          </p:cNvPr>
          <p:cNvGrpSpPr/>
          <p:nvPr/>
        </p:nvGrpSpPr>
        <p:grpSpPr>
          <a:xfrm>
            <a:off x="4841789" y="5610006"/>
            <a:ext cx="2508422" cy="338554"/>
            <a:chOff x="1083418" y="1450428"/>
            <a:chExt cx="2508422" cy="338554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0685956-307D-C647-9ADC-409726E619DC}"/>
                </a:ext>
              </a:extLst>
            </p:cNvPr>
            <p:cNvSpPr/>
            <p:nvPr/>
          </p:nvSpPr>
          <p:spPr>
            <a:xfrm>
              <a:off x="1083418" y="1450429"/>
              <a:ext cx="2508422" cy="3385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2EF75D-34FE-1D46-92DD-DFB8B3789D91}"/>
                </a:ext>
              </a:extLst>
            </p:cNvPr>
            <p:cNvSpPr txBox="1"/>
            <p:nvPr/>
          </p:nvSpPr>
          <p:spPr>
            <a:xfrm>
              <a:off x="1083418" y="1450428"/>
              <a:ext cx="2508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PASS1A/PASS1C Combined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32FF45B-8C1B-F944-A24B-434285CD5715}"/>
              </a:ext>
            </a:extLst>
          </p:cNvPr>
          <p:cNvSpPr txBox="1"/>
          <p:nvPr/>
        </p:nvSpPr>
        <p:spPr>
          <a:xfrm>
            <a:off x="4742793" y="6028998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Batch Correction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E758AF-00EE-8949-B203-0432F776DD11}"/>
              </a:ext>
            </a:extLst>
          </p:cNvPr>
          <p:cNvSpPr txBox="1"/>
          <p:nvPr/>
        </p:nvSpPr>
        <p:spPr>
          <a:xfrm>
            <a:off x="4742793" y="6398330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Biological Investigations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EA34FD-7ECC-C74C-9A2C-F9CB13C08B02}"/>
              </a:ext>
            </a:extLst>
          </p:cNvPr>
          <p:cNvSpPr txBox="1"/>
          <p:nvPr/>
        </p:nvSpPr>
        <p:spPr>
          <a:xfrm>
            <a:off x="2329533" y="2037041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Structure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61E6F2-8F66-7249-8C83-9768602821EC}"/>
              </a:ext>
            </a:extLst>
          </p:cNvPr>
          <p:cNvSpPr txBox="1"/>
          <p:nvPr/>
        </p:nvSpPr>
        <p:spPr>
          <a:xfrm>
            <a:off x="2329527" y="2318951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Document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108C7E-8D5D-384D-A858-BD48A14B6278}"/>
              </a:ext>
            </a:extLst>
          </p:cNvPr>
          <p:cNvSpPr txBox="1"/>
          <p:nvPr/>
        </p:nvSpPr>
        <p:spPr>
          <a:xfrm>
            <a:off x="2329521" y="2669109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50982C-C49B-4C4B-86F1-488F84DDBF7D}"/>
              </a:ext>
            </a:extLst>
          </p:cNvPr>
          <p:cNvSpPr txBox="1"/>
          <p:nvPr/>
        </p:nvSpPr>
        <p:spPr>
          <a:xfrm>
            <a:off x="2329515" y="2982233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Preprocessing (part 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C030E3-A489-E342-9D2E-65464CBCB5B6}"/>
              </a:ext>
            </a:extLst>
          </p:cNvPr>
          <p:cNvSpPr txBox="1"/>
          <p:nvPr/>
        </p:nvSpPr>
        <p:spPr>
          <a:xfrm>
            <a:off x="6810495" y="2042049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Structure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3AA2D8-C698-9B4F-992D-49A66859FC39}"/>
              </a:ext>
            </a:extLst>
          </p:cNvPr>
          <p:cNvSpPr txBox="1"/>
          <p:nvPr/>
        </p:nvSpPr>
        <p:spPr>
          <a:xfrm>
            <a:off x="6810494" y="2374944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Document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F1D74B-C70F-C04F-AE97-900BEA2CE9ED}"/>
              </a:ext>
            </a:extLst>
          </p:cNvPr>
          <p:cNvSpPr txBox="1"/>
          <p:nvPr/>
        </p:nvSpPr>
        <p:spPr>
          <a:xfrm>
            <a:off x="6810493" y="2696726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73EAAB-3FB3-6E4D-B936-4C84DE5FCFD2}"/>
              </a:ext>
            </a:extLst>
          </p:cNvPr>
          <p:cNvSpPr txBox="1"/>
          <p:nvPr/>
        </p:nvSpPr>
        <p:spPr>
          <a:xfrm>
            <a:off x="6810492" y="3047569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2)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728BDC-7161-D740-816A-D0C5E7952372}"/>
              </a:ext>
            </a:extLst>
          </p:cNvPr>
          <p:cNvCxnSpPr>
            <a:cxnSpLocks/>
          </p:cNvCxnSpPr>
          <p:nvPr/>
        </p:nvCxnSpPr>
        <p:spPr>
          <a:xfrm flipH="1">
            <a:off x="6096001" y="4941633"/>
            <a:ext cx="416010" cy="359421"/>
          </a:xfrm>
          <a:prstGeom prst="line">
            <a:avLst/>
          </a:prstGeom>
          <a:ln w="22225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EC3688-96FB-9D48-A423-3DA958CE4678}"/>
              </a:ext>
            </a:extLst>
          </p:cNvPr>
          <p:cNvCxnSpPr>
            <a:cxnSpLocks/>
          </p:cNvCxnSpPr>
          <p:nvPr/>
        </p:nvCxnSpPr>
        <p:spPr>
          <a:xfrm>
            <a:off x="5356793" y="4946641"/>
            <a:ext cx="549737" cy="366512"/>
          </a:xfrm>
          <a:prstGeom prst="line">
            <a:avLst/>
          </a:prstGeom>
          <a:ln w="22225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40D8A67-03B9-3943-A302-06A27D9C3BFC}"/>
              </a:ext>
            </a:extLst>
          </p:cNvPr>
          <p:cNvSpPr txBox="1"/>
          <p:nvPr/>
        </p:nvSpPr>
        <p:spPr>
          <a:xfrm>
            <a:off x="5164344" y="4559494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Combine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1B3D42-3F81-7B46-9B52-953702C7FCFB}"/>
              </a:ext>
            </a:extLst>
          </p:cNvPr>
          <p:cNvSpPr txBox="1"/>
          <p:nvPr/>
        </p:nvSpPr>
        <p:spPr>
          <a:xfrm>
            <a:off x="2280105" y="3232604"/>
            <a:ext cx="4231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Impute zero/neg/missing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Flag/remove sample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Flag/remove feature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Log, feature-std, sample-std</a:t>
            </a:r>
          </a:p>
        </p:txBody>
      </p:sp>
    </p:spTree>
    <p:extLst>
      <p:ext uri="{BB962C8B-B14F-4D97-AF65-F5344CB8AC3E}">
        <p14:creationId xmlns:p14="http://schemas.microsoft.com/office/powerpoint/2010/main" val="3303656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D900962-D244-0243-AB0A-BCEF6EDB2F29}"/>
              </a:ext>
            </a:extLst>
          </p:cNvPr>
          <p:cNvGrpSpPr/>
          <p:nvPr/>
        </p:nvGrpSpPr>
        <p:grpSpPr>
          <a:xfrm>
            <a:off x="2356164" y="1611065"/>
            <a:ext cx="1364640" cy="338555"/>
            <a:chOff x="1083418" y="1450428"/>
            <a:chExt cx="1364640" cy="33855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A4AEBFF-38F6-4E42-8651-5C57ECDFB74E}"/>
                </a:ext>
              </a:extLst>
            </p:cNvPr>
            <p:cNvSpPr/>
            <p:nvPr/>
          </p:nvSpPr>
          <p:spPr>
            <a:xfrm>
              <a:off x="1083418" y="1450429"/>
              <a:ext cx="1364640" cy="3385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D1E1A7-56B6-F345-9B41-A5D0C492E528}"/>
                </a:ext>
              </a:extLst>
            </p:cNvPr>
            <p:cNvSpPr txBox="1"/>
            <p:nvPr/>
          </p:nvSpPr>
          <p:spPr>
            <a:xfrm>
              <a:off x="1130926" y="1450428"/>
              <a:ext cx="12449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Raw PASS1A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C8E955A-406B-6E47-A351-87B6BD7A6A3F}"/>
              </a:ext>
            </a:extLst>
          </p:cNvPr>
          <p:cNvGrpSpPr/>
          <p:nvPr/>
        </p:nvGrpSpPr>
        <p:grpSpPr>
          <a:xfrm>
            <a:off x="6872491" y="1611065"/>
            <a:ext cx="1387362" cy="338555"/>
            <a:chOff x="1060696" y="1450428"/>
            <a:chExt cx="1387362" cy="338555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F80B040-1CD2-9C4F-B95A-DCC8E077D679}"/>
                </a:ext>
              </a:extLst>
            </p:cNvPr>
            <p:cNvSpPr/>
            <p:nvPr/>
          </p:nvSpPr>
          <p:spPr>
            <a:xfrm>
              <a:off x="1083418" y="1450429"/>
              <a:ext cx="1364640" cy="3385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FA7326-100A-1A43-878D-2C13C2309D59}"/>
                </a:ext>
              </a:extLst>
            </p:cNvPr>
            <p:cNvSpPr txBox="1"/>
            <p:nvPr/>
          </p:nvSpPr>
          <p:spPr>
            <a:xfrm>
              <a:off x="1060696" y="1450428"/>
              <a:ext cx="1364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Raw PASS1C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541D68-9B52-1F4D-876F-0A2C3F9CFA4A}"/>
              </a:ext>
            </a:extLst>
          </p:cNvPr>
          <p:cNvGrpSpPr/>
          <p:nvPr/>
        </p:nvGrpSpPr>
        <p:grpSpPr>
          <a:xfrm>
            <a:off x="4841789" y="5610006"/>
            <a:ext cx="2508422" cy="338554"/>
            <a:chOff x="1083418" y="1450428"/>
            <a:chExt cx="2508422" cy="338554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0685956-307D-C647-9ADC-409726E619DC}"/>
                </a:ext>
              </a:extLst>
            </p:cNvPr>
            <p:cNvSpPr/>
            <p:nvPr/>
          </p:nvSpPr>
          <p:spPr>
            <a:xfrm>
              <a:off x="1083418" y="1450429"/>
              <a:ext cx="2508422" cy="3385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2EF75D-34FE-1D46-92DD-DFB8B3789D91}"/>
                </a:ext>
              </a:extLst>
            </p:cNvPr>
            <p:cNvSpPr txBox="1"/>
            <p:nvPr/>
          </p:nvSpPr>
          <p:spPr>
            <a:xfrm>
              <a:off x="1083418" y="1450428"/>
              <a:ext cx="2508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PASS1A/PASS1C Combined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32FF45B-8C1B-F944-A24B-434285CD5715}"/>
              </a:ext>
            </a:extLst>
          </p:cNvPr>
          <p:cNvSpPr txBox="1"/>
          <p:nvPr/>
        </p:nvSpPr>
        <p:spPr>
          <a:xfrm>
            <a:off x="4742793" y="6028998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Batch Correction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E758AF-00EE-8949-B203-0432F776DD11}"/>
              </a:ext>
            </a:extLst>
          </p:cNvPr>
          <p:cNvSpPr txBox="1"/>
          <p:nvPr/>
        </p:nvSpPr>
        <p:spPr>
          <a:xfrm>
            <a:off x="4742793" y="6398330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Biological Investigations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EA34FD-7ECC-C74C-9A2C-F9CB13C08B02}"/>
              </a:ext>
            </a:extLst>
          </p:cNvPr>
          <p:cNvSpPr txBox="1"/>
          <p:nvPr/>
        </p:nvSpPr>
        <p:spPr>
          <a:xfrm>
            <a:off x="2329533" y="2037041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Structure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61E6F2-8F66-7249-8C83-9768602821EC}"/>
              </a:ext>
            </a:extLst>
          </p:cNvPr>
          <p:cNvSpPr txBox="1"/>
          <p:nvPr/>
        </p:nvSpPr>
        <p:spPr>
          <a:xfrm>
            <a:off x="2329527" y="2318951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Document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108C7E-8D5D-384D-A858-BD48A14B6278}"/>
              </a:ext>
            </a:extLst>
          </p:cNvPr>
          <p:cNvSpPr txBox="1"/>
          <p:nvPr/>
        </p:nvSpPr>
        <p:spPr>
          <a:xfrm>
            <a:off x="2329521" y="2669109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50982C-C49B-4C4B-86F1-488F84DDBF7D}"/>
              </a:ext>
            </a:extLst>
          </p:cNvPr>
          <p:cNvSpPr txBox="1"/>
          <p:nvPr/>
        </p:nvSpPr>
        <p:spPr>
          <a:xfrm>
            <a:off x="2329515" y="2982233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Preprocessing (part 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C030E3-A489-E342-9D2E-65464CBCB5B6}"/>
              </a:ext>
            </a:extLst>
          </p:cNvPr>
          <p:cNvSpPr txBox="1"/>
          <p:nvPr/>
        </p:nvSpPr>
        <p:spPr>
          <a:xfrm>
            <a:off x="6810495" y="2042049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Structure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3AA2D8-C698-9B4F-992D-49A66859FC39}"/>
              </a:ext>
            </a:extLst>
          </p:cNvPr>
          <p:cNvSpPr txBox="1"/>
          <p:nvPr/>
        </p:nvSpPr>
        <p:spPr>
          <a:xfrm>
            <a:off x="6810494" y="2374944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Document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F1D74B-C70F-C04F-AE97-900BEA2CE9ED}"/>
              </a:ext>
            </a:extLst>
          </p:cNvPr>
          <p:cNvSpPr txBox="1"/>
          <p:nvPr/>
        </p:nvSpPr>
        <p:spPr>
          <a:xfrm>
            <a:off x="6810493" y="2696726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73EAAB-3FB3-6E4D-B936-4C84DE5FCFD2}"/>
              </a:ext>
            </a:extLst>
          </p:cNvPr>
          <p:cNvSpPr txBox="1"/>
          <p:nvPr/>
        </p:nvSpPr>
        <p:spPr>
          <a:xfrm>
            <a:off x="6810492" y="3047569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2)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728BDC-7161-D740-816A-D0C5E7952372}"/>
              </a:ext>
            </a:extLst>
          </p:cNvPr>
          <p:cNvCxnSpPr>
            <a:cxnSpLocks/>
          </p:cNvCxnSpPr>
          <p:nvPr/>
        </p:nvCxnSpPr>
        <p:spPr>
          <a:xfrm flipH="1">
            <a:off x="6096001" y="4941633"/>
            <a:ext cx="416010" cy="359421"/>
          </a:xfrm>
          <a:prstGeom prst="line">
            <a:avLst/>
          </a:prstGeom>
          <a:ln w="22225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EC3688-96FB-9D48-A423-3DA958CE4678}"/>
              </a:ext>
            </a:extLst>
          </p:cNvPr>
          <p:cNvCxnSpPr>
            <a:cxnSpLocks/>
          </p:cNvCxnSpPr>
          <p:nvPr/>
        </p:nvCxnSpPr>
        <p:spPr>
          <a:xfrm>
            <a:off x="5356793" y="4946641"/>
            <a:ext cx="549737" cy="366512"/>
          </a:xfrm>
          <a:prstGeom prst="line">
            <a:avLst/>
          </a:prstGeom>
          <a:ln w="22225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40D8A67-03B9-3943-A302-06A27D9C3BFC}"/>
              </a:ext>
            </a:extLst>
          </p:cNvPr>
          <p:cNvSpPr txBox="1"/>
          <p:nvPr/>
        </p:nvSpPr>
        <p:spPr>
          <a:xfrm>
            <a:off x="5164344" y="4559494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Combine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1B3D42-3F81-7B46-9B52-953702C7FCFB}"/>
              </a:ext>
            </a:extLst>
          </p:cNvPr>
          <p:cNvSpPr txBox="1"/>
          <p:nvPr/>
        </p:nvSpPr>
        <p:spPr>
          <a:xfrm>
            <a:off x="2280105" y="3232604"/>
            <a:ext cx="4231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Impute zero/neg/missing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Flag/</a:t>
            </a:r>
            <a:r>
              <a:rPr lang="en-US" dirty="0">
                <a:solidFill>
                  <a:srgbClr val="C00000"/>
                </a:solidFill>
              </a:rPr>
              <a:t>remove</a:t>
            </a:r>
            <a:r>
              <a:rPr lang="en-US" dirty="0"/>
              <a:t> sample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Flag/</a:t>
            </a:r>
            <a:r>
              <a:rPr lang="en-US" dirty="0">
                <a:solidFill>
                  <a:srgbClr val="C00000"/>
                </a:solidFill>
              </a:rPr>
              <a:t>remove</a:t>
            </a:r>
            <a:r>
              <a:rPr lang="en-US" dirty="0"/>
              <a:t> feature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Log, feature-std, </a:t>
            </a:r>
            <a:r>
              <a:rPr lang="en-US" dirty="0">
                <a:solidFill>
                  <a:srgbClr val="C00000"/>
                </a:solidFill>
              </a:rPr>
              <a:t>sample-std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1885842-E94E-224C-8F6C-CA0A0ED4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Complete/</a:t>
            </a:r>
            <a:r>
              <a:rPr lang="en-US" dirty="0">
                <a:solidFill>
                  <a:srgbClr val="C00000"/>
                </a:solidFill>
              </a:rPr>
              <a:t>Incomplete </a:t>
            </a:r>
            <a:r>
              <a:rPr lang="en-US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685504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4EA1-3516-C24A-AD09-D1618039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Exploratory Data Analysis (EDA)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900962-D244-0243-AB0A-BCEF6EDB2F29}"/>
              </a:ext>
            </a:extLst>
          </p:cNvPr>
          <p:cNvGrpSpPr/>
          <p:nvPr/>
        </p:nvGrpSpPr>
        <p:grpSpPr>
          <a:xfrm>
            <a:off x="1157559" y="1625728"/>
            <a:ext cx="1364640" cy="338555"/>
            <a:chOff x="1083418" y="1450428"/>
            <a:chExt cx="1364640" cy="33855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A4AEBFF-38F6-4E42-8651-5C57ECDFB74E}"/>
                </a:ext>
              </a:extLst>
            </p:cNvPr>
            <p:cNvSpPr/>
            <p:nvPr/>
          </p:nvSpPr>
          <p:spPr>
            <a:xfrm>
              <a:off x="1083418" y="1450429"/>
              <a:ext cx="1364640" cy="3385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D1E1A7-56B6-F345-9B41-A5D0C492E528}"/>
                </a:ext>
              </a:extLst>
            </p:cNvPr>
            <p:cNvSpPr txBox="1"/>
            <p:nvPr/>
          </p:nvSpPr>
          <p:spPr>
            <a:xfrm>
              <a:off x="1130926" y="1450428"/>
              <a:ext cx="12449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Raw PASS1A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C8E955A-406B-6E47-A351-87B6BD7A6A3F}"/>
              </a:ext>
            </a:extLst>
          </p:cNvPr>
          <p:cNvGrpSpPr/>
          <p:nvPr/>
        </p:nvGrpSpPr>
        <p:grpSpPr>
          <a:xfrm>
            <a:off x="8923717" y="1611065"/>
            <a:ext cx="1387362" cy="338555"/>
            <a:chOff x="1060696" y="1450428"/>
            <a:chExt cx="1387362" cy="338555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F80B040-1CD2-9C4F-B95A-DCC8E077D679}"/>
                </a:ext>
              </a:extLst>
            </p:cNvPr>
            <p:cNvSpPr/>
            <p:nvPr/>
          </p:nvSpPr>
          <p:spPr>
            <a:xfrm>
              <a:off x="1083418" y="1450429"/>
              <a:ext cx="1364640" cy="3385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FA7326-100A-1A43-878D-2C13C2309D59}"/>
                </a:ext>
              </a:extLst>
            </p:cNvPr>
            <p:cNvSpPr txBox="1"/>
            <p:nvPr/>
          </p:nvSpPr>
          <p:spPr>
            <a:xfrm>
              <a:off x="1060696" y="1450428"/>
              <a:ext cx="1364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Raw PASS1C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541D68-9B52-1F4D-876F-0A2C3F9CFA4A}"/>
              </a:ext>
            </a:extLst>
          </p:cNvPr>
          <p:cNvGrpSpPr/>
          <p:nvPr/>
        </p:nvGrpSpPr>
        <p:grpSpPr>
          <a:xfrm>
            <a:off x="4841789" y="5610006"/>
            <a:ext cx="2508422" cy="338554"/>
            <a:chOff x="1083418" y="1450428"/>
            <a:chExt cx="2508422" cy="338554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0685956-307D-C647-9ADC-409726E619DC}"/>
                </a:ext>
              </a:extLst>
            </p:cNvPr>
            <p:cNvSpPr/>
            <p:nvPr/>
          </p:nvSpPr>
          <p:spPr>
            <a:xfrm>
              <a:off x="1083418" y="1450429"/>
              <a:ext cx="2508422" cy="3385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2EF75D-34FE-1D46-92DD-DFB8B3789D91}"/>
                </a:ext>
              </a:extLst>
            </p:cNvPr>
            <p:cNvSpPr txBox="1"/>
            <p:nvPr/>
          </p:nvSpPr>
          <p:spPr>
            <a:xfrm>
              <a:off x="1083418" y="1450428"/>
              <a:ext cx="2508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PASS1A/PASS1C Combined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32FF45B-8C1B-F944-A24B-434285CD5715}"/>
              </a:ext>
            </a:extLst>
          </p:cNvPr>
          <p:cNvSpPr txBox="1"/>
          <p:nvPr/>
        </p:nvSpPr>
        <p:spPr>
          <a:xfrm>
            <a:off x="4742793" y="6028998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Batch Correction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E758AF-00EE-8949-B203-0432F776DD11}"/>
              </a:ext>
            </a:extLst>
          </p:cNvPr>
          <p:cNvSpPr txBox="1"/>
          <p:nvPr/>
        </p:nvSpPr>
        <p:spPr>
          <a:xfrm>
            <a:off x="4742793" y="6398330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Biological Investigations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EA34FD-7ECC-C74C-9A2C-F9CB13C08B02}"/>
              </a:ext>
            </a:extLst>
          </p:cNvPr>
          <p:cNvSpPr txBox="1"/>
          <p:nvPr/>
        </p:nvSpPr>
        <p:spPr>
          <a:xfrm>
            <a:off x="649011" y="2037041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Structure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61E6F2-8F66-7249-8C83-9768602821EC}"/>
              </a:ext>
            </a:extLst>
          </p:cNvPr>
          <p:cNvSpPr txBox="1"/>
          <p:nvPr/>
        </p:nvSpPr>
        <p:spPr>
          <a:xfrm>
            <a:off x="649005" y="2318951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Document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108C7E-8D5D-384D-A858-BD48A14B6278}"/>
              </a:ext>
            </a:extLst>
          </p:cNvPr>
          <p:cNvSpPr txBox="1"/>
          <p:nvPr/>
        </p:nvSpPr>
        <p:spPr>
          <a:xfrm>
            <a:off x="648999" y="2669109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50982C-C49B-4C4B-86F1-488F84DDBF7D}"/>
              </a:ext>
            </a:extLst>
          </p:cNvPr>
          <p:cNvSpPr txBox="1"/>
          <p:nvPr/>
        </p:nvSpPr>
        <p:spPr>
          <a:xfrm>
            <a:off x="648993" y="2982233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C030E3-A489-E342-9D2E-65464CBCB5B6}"/>
              </a:ext>
            </a:extLst>
          </p:cNvPr>
          <p:cNvSpPr txBox="1"/>
          <p:nvPr/>
        </p:nvSpPr>
        <p:spPr>
          <a:xfrm>
            <a:off x="8861721" y="2042049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Structure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3AA2D8-C698-9B4F-992D-49A66859FC39}"/>
              </a:ext>
            </a:extLst>
          </p:cNvPr>
          <p:cNvSpPr txBox="1"/>
          <p:nvPr/>
        </p:nvSpPr>
        <p:spPr>
          <a:xfrm>
            <a:off x="8861720" y="2374944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Document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F1D74B-C70F-C04F-AE97-900BEA2CE9ED}"/>
              </a:ext>
            </a:extLst>
          </p:cNvPr>
          <p:cNvSpPr txBox="1"/>
          <p:nvPr/>
        </p:nvSpPr>
        <p:spPr>
          <a:xfrm>
            <a:off x="8861719" y="2696726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73EAAB-3FB3-6E4D-B936-4C84DE5FCFD2}"/>
              </a:ext>
            </a:extLst>
          </p:cNvPr>
          <p:cNvSpPr txBox="1"/>
          <p:nvPr/>
        </p:nvSpPr>
        <p:spPr>
          <a:xfrm>
            <a:off x="8861718" y="3047569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2)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728BDC-7161-D740-816A-D0C5E7952372}"/>
              </a:ext>
            </a:extLst>
          </p:cNvPr>
          <p:cNvCxnSpPr>
            <a:cxnSpLocks/>
          </p:cNvCxnSpPr>
          <p:nvPr/>
        </p:nvCxnSpPr>
        <p:spPr>
          <a:xfrm flipH="1">
            <a:off x="6096001" y="4941633"/>
            <a:ext cx="416010" cy="359421"/>
          </a:xfrm>
          <a:prstGeom prst="line">
            <a:avLst/>
          </a:prstGeom>
          <a:ln w="22225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EC3688-96FB-9D48-A423-3DA958CE4678}"/>
              </a:ext>
            </a:extLst>
          </p:cNvPr>
          <p:cNvCxnSpPr>
            <a:cxnSpLocks/>
          </p:cNvCxnSpPr>
          <p:nvPr/>
        </p:nvCxnSpPr>
        <p:spPr>
          <a:xfrm>
            <a:off x="5356793" y="4946641"/>
            <a:ext cx="549737" cy="366512"/>
          </a:xfrm>
          <a:prstGeom prst="line">
            <a:avLst/>
          </a:prstGeom>
          <a:ln w="22225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40D8A67-03B9-3943-A302-06A27D9C3BFC}"/>
              </a:ext>
            </a:extLst>
          </p:cNvPr>
          <p:cNvSpPr txBox="1"/>
          <p:nvPr/>
        </p:nvSpPr>
        <p:spPr>
          <a:xfrm>
            <a:off x="5164344" y="4559494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Combine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2FDF2F-11BC-EB4C-8E9A-9ABB96074734}"/>
              </a:ext>
            </a:extLst>
          </p:cNvPr>
          <p:cNvSpPr txBox="1"/>
          <p:nvPr/>
        </p:nvSpPr>
        <p:spPr>
          <a:xfrm>
            <a:off x="5164344" y="1566794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Explore Data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77DA96-E5BF-E643-86E7-E54798BFBB11}"/>
              </a:ext>
            </a:extLst>
          </p:cNvPr>
          <p:cNvSpPr txBox="1"/>
          <p:nvPr/>
        </p:nvSpPr>
        <p:spPr>
          <a:xfrm>
            <a:off x="4188053" y="1874237"/>
            <a:ext cx="42319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 variables: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Drift, sex, experimental group, time of day, feeding, batch,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 associated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Sample medians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Sample correlations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Outlier samples (features?)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292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D900962-D244-0243-AB0A-BCEF6EDB2F29}"/>
              </a:ext>
            </a:extLst>
          </p:cNvPr>
          <p:cNvGrpSpPr/>
          <p:nvPr/>
        </p:nvGrpSpPr>
        <p:grpSpPr>
          <a:xfrm>
            <a:off x="1157559" y="1625728"/>
            <a:ext cx="1364640" cy="338555"/>
            <a:chOff x="1083418" y="1450428"/>
            <a:chExt cx="1364640" cy="33855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A4AEBFF-38F6-4E42-8651-5C57ECDFB74E}"/>
                </a:ext>
              </a:extLst>
            </p:cNvPr>
            <p:cNvSpPr/>
            <p:nvPr/>
          </p:nvSpPr>
          <p:spPr>
            <a:xfrm>
              <a:off x="1083418" y="1450429"/>
              <a:ext cx="1364640" cy="3385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D1E1A7-56B6-F345-9B41-A5D0C492E528}"/>
                </a:ext>
              </a:extLst>
            </p:cNvPr>
            <p:cNvSpPr txBox="1"/>
            <p:nvPr/>
          </p:nvSpPr>
          <p:spPr>
            <a:xfrm>
              <a:off x="1130926" y="1450428"/>
              <a:ext cx="12449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Raw PASS1A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C8E955A-406B-6E47-A351-87B6BD7A6A3F}"/>
              </a:ext>
            </a:extLst>
          </p:cNvPr>
          <p:cNvGrpSpPr/>
          <p:nvPr/>
        </p:nvGrpSpPr>
        <p:grpSpPr>
          <a:xfrm>
            <a:off x="8923717" y="1611065"/>
            <a:ext cx="1387362" cy="338555"/>
            <a:chOff x="1060696" y="1450428"/>
            <a:chExt cx="1387362" cy="338555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F80B040-1CD2-9C4F-B95A-DCC8E077D679}"/>
                </a:ext>
              </a:extLst>
            </p:cNvPr>
            <p:cNvSpPr/>
            <p:nvPr/>
          </p:nvSpPr>
          <p:spPr>
            <a:xfrm>
              <a:off x="1083418" y="1450429"/>
              <a:ext cx="1364640" cy="3385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FA7326-100A-1A43-878D-2C13C2309D59}"/>
                </a:ext>
              </a:extLst>
            </p:cNvPr>
            <p:cNvSpPr txBox="1"/>
            <p:nvPr/>
          </p:nvSpPr>
          <p:spPr>
            <a:xfrm>
              <a:off x="1060696" y="1450428"/>
              <a:ext cx="1364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Raw PASS1C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541D68-9B52-1F4D-876F-0A2C3F9CFA4A}"/>
              </a:ext>
            </a:extLst>
          </p:cNvPr>
          <p:cNvGrpSpPr/>
          <p:nvPr/>
        </p:nvGrpSpPr>
        <p:grpSpPr>
          <a:xfrm>
            <a:off x="4841789" y="5610006"/>
            <a:ext cx="2508422" cy="338554"/>
            <a:chOff x="1083418" y="1450428"/>
            <a:chExt cx="2508422" cy="338554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0685956-307D-C647-9ADC-409726E619DC}"/>
                </a:ext>
              </a:extLst>
            </p:cNvPr>
            <p:cNvSpPr/>
            <p:nvPr/>
          </p:nvSpPr>
          <p:spPr>
            <a:xfrm>
              <a:off x="1083418" y="1450429"/>
              <a:ext cx="2508422" cy="3385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2EF75D-34FE-1D46-92DD-DFB8B3789D91}"/>
                </a:ext>
              </a:extLst>
            </p:cNvPr>
            <p:cNvSpPr txBox="1"/>
            <p:nvPr/>
          </p:nvSpPr>
          <p:spPr>
            <a:xfrm>
              <a:off x="1083418" y="1450428"/>
              <a:ext cx="2508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PASS1A/PASS1C Combined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32FF45B-8C1B-F944-A24B-434285CD5715}"/>
              </a:ext>
            </a:extLst>
          </p:cNvPr>
          <p:cNvSpPr txBox="1"/>
          <p:nvPr/>
        </p:nvSpPr>
        <p:spPr>
          <a:xfrm>
            <a:off x="4742793" y="6028998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Batch Correction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E758AF-00EE-8949-B203-0432F776DD11}"/>
              </a:ext>
            </a:extLst>
          </p:cNvPr>
          <p:cNvSpPr txBox="1"/>
          <p:nvPr/>
        </p:nvSpPr>
        <p:spPr>
          <a:xfrm>
            <a:off x="4742793" y="6398330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Biological Investigations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EA34FD-7ECC-C74C-9A2C-F9CB13C08B02}"/>
              </a:ext>
            </a:extLst>
          </p:cNvPr>
          <p:cNvSpPr txBox="1"/>
          <p:nvPr/>
        </p:nvSpPr>
        <p:spPr>
          <a:xfrm>
            <a:off x="649011" y="2037041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Structure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61E6F2-8F66-7249-8C83-9768602821EC}"/>
              </a:ext>
            </a:extLst>
          </p:cNvPr>
          <p:cNvSpPr txBox="1"/>
          <p:nvPr/>
        </p:nvSpPr>
        <p:spPr>
          <a:xfrm>
            <a:off x="649005" y="2318951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Document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108C7E-8D5D-384D-A858-BD48A14B6278}"/>
              </a:ext>
            </a:extLst>
          </p:cNvPr>
          <p:cNvSpPr txBox="1"/>
          <p:nvPr/>
        </p:nvSpPr>
        <p:spPr>
          <a:xfrm>
            <a:off x="648999" y="2669109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50982C-C49B-4C4B-86F1-488F84DDBF7D}"/>
              </a:ext>
            </a:extLst>
          </p:cNvPr>
          <p:cNvSpPr txBox="1"/>
          <p:nvPr/>
        </p:nvSpPr>
        <p:spPr>
          <a:xfrm>
            <a:off x="648993" y="2982233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C030E3-A489-E342-9D2E-65464CBCB5B6}"/>
              </a:ext>
            </a:extLst>
          </p:cNvPr>
          <p:cNvSpPr txBox="1"/>
          <p:nvPr/>
        </p:nvSpPr>
        <p:spPr>
          <a:xfrm>
            <a:off x="8861721" y="2042049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Structure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3AA2D8-C698-9B4F-992D-49A66859FC39}"/>
              </a:ext>
            </a:extLst>
          </p:cNvPr>
          <p:cNvSpPr txBox="1"/>
          <p:nvPr/>
        </p:nvSpPr>
        <p:spPr>
          <a:xfrm>
            <a:off x="8861720" y="2374944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Document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F1D74B-C70F-C04F-AE97-900BEA2CE9ED}"/>
              </a:ext>
            </a:extLst>
          </p:cNvPr>
          <p:cNvSpPr txBox="1"/>
          <p:nvPr/>
        </p:nvSpPr>
        <p:spPr>
          <a:xfrm>
            <a:off x="8861719" y="2696726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73EAAB-3FB3-6E4D-B936-4C84DE5FCFD2}"/>
              </a:ext>
            </a:extLst>
          </p:cNvPr>
          <p:cNvSpPr txBox="1"/>
          <p:nvPr/>
        </p:nvSpPr>
        <p:spPr>
          <a:xfrm>
            <a:off x="8861718" y="3047569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2)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728BDC-7161-D740-816A-D0C5E7952372}"/>
              </a:ext>
            </a:extLst>
          </p:cNvPr>
          <p:cNvCxnSpPr>
            <a:cxnSpLocks/>
          </p:cNvCxnSpPr>
          <p:nvPr/>
        </p:nvCxnSpPr>
        <p:spPr>
          <a:xfrm flipH="1">
            <a:off x="6096001" y="4941633"/>
            <a:ext cx="416010" cy="359421"/>
          </a:xfrm>
          <a:prstGeom prst="line">
            <a:avLst/>
          </a:prstGeom>
          <a:ln w="22225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EC3688-96FB-9D48-A423-3DA958CE4678}"/>
              </a:ext>
            </a:extLst>
          </p:cNvPr>
          <p:cNvCxnSpPr>
            <a:cxnSpLocks/>
          </p:cNvCxnSpPr>
          <p:nvPr/>
        </p:nvCxnSpPr>
        <p:spPr>
          <a:xfrm>
            <a:off x="5356793" y="4946641"/>
            <a:ext cx="549737" cy="366512"/>
          </a:xfrm>
          <a:prstGeom prst="line">
            <a:avLst/>
          </a:prstGeom>
          <a:ln w="22225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40D8A67-03B9-3943-A302-06A27D9C3BFC}"/>
              </a:ext>
            </a:extLst>
          </p:cNvPr>
          <p:cNvSpPr txBox="1"/>
          <p:nvPr/>
        </p:nvSpPr>
        <p:spPr>
          <a:xfrm>
            <a:off x="5164344" y="4559494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Combine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2FDF2F-11BC-EB4C-8E9A-9ABB96074734}"/>
              </a:ext>
            </a:extLst>
          </p:cNvPr>
          <p:cNvSpPr txBox="1"/>
          <p:nvPr/>
        </p:nvSpPr>
        <p:spPr>
          <a:xfrm>
            <a:off x="5164344" y="1566794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Explore Data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77DA96-E5BF-E643-86E7-E54798BFBB11}"/>
              </a:ext>
            </a:extLst>
          </p:cNvPr>
          <p:cNvSpPr txBox="1"/>
          <p:nvPr/>
        </p:nvSpPr>
        <p:spPr>
          <a:xfrm>
            <a:off x="4188053" y="1874237"/>
            <a:ext cx="42319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 variables: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Drift, sex, experimental group, </a:t>
            </a:r>
            <a:r>
              <a:rPr lang="en-US" dirty="0">
                <a:solidFill>
                  <a:srgbClr val="C00000"/>
                </a:solidFill>
              </a:rPr>
              <a:t>time of day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feeding</a:t>
            </a:r>
            <a:r>
              <a:rPr lang="en-US" dirty="0"/>
              <a:t>, batch, </a:t>
            </a:r>
            <a:r>
              <a:rPr lang="en-US" dirty="0">
                <a:solidFill>
                  <a:srgbClr val="C00000"/>
                </a:solidFill>
              </a:rPr>
              <a:t>etc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 associated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Sample medians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Sample correlations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Outlier samples (</a:t>
            </a:r>
            <a:r>
              <a:rPr lang="en-US" dirty="0">
                <a:solidFill>
                  <a:srgbClr val="C00000"/>
                </a:solidFill>
              </a:rPr>
              <a:t>outlier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features</a:t>
            </a:r>
            <a:r>
              <a:rPr lang="en-US" dirty="0"/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B2BCB2A4-CEC8-5B47-A85D-DB0CDCDC9AC7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Complete/</a:t>
            </a:r>
            <a:r>
              <a:rPr lang="en-US" dirty="0">
                <a:solidFill>
                  <a:srgbClr val="C00000"/>
                </a:solidFill>
              </a:rPr>
              <a:t>Incomplete</a:t>
            </a:r>
            <a:r>
              <a:rPr lang="en-US" dirty="0"/>
              <a:t>/Partially Complete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7BE8194-D657-BA4F-85AF-520CF5BFDA0D}"/>
              </a:ext>
            </a:extLst>
          </p:cNvPr>
          <p:cNvCxnSpPr>
            <a:cxnSpLocks/>
          </p:cNvCxnSpPr>
          <p:nvPr/>
        </p:nvCxnSpPr>
        <p:spPr>
          <a:xfrm>
            <a:off x="6598508" y="1000897"/>
            <a:ext cx="4102443" cy="0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78DA304-2ABF-6B4F-B466-C8FA43862564}"/>
              </a:ext>
            </a:extLst>
          </p:cNvPr>
          <p:cNvCxnSpPr>
            <a:cxnSpLocks/>
          </p:cNvCxnSpPr>
          <p:nvPr/>
        </p:nvCxnSpPr>
        <p:spPr>
          <a:xfrm>
            <a:off x="4547286" y="2191265"/>
            <a:ext cx="1445741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D2F133-901A-0B49-9AB5-16E4F2EE729F}"/>
              </a:ext>
            </a:extLst>
          </p:cNvPr>
          <p:cNvCxnSpPr>
            <a:cxnSpLocks/>
          </p:cNvCxnSpPr>
          <p:nvPr/>
        </p:nvCxnSpPr>
        <p:spPr>
          <a:xfrm>
            <a:off x="5012724" y="2491946"/>
            <a:ext cx="2757332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7414E81-4D38-864A-8823-52B231C4C81B}"/>
              </a:ext>
            </a:extLst>
          </p:cNvPr>
          <p:cNvCxnSpPr>
            <a:cxnSpLocks/>
          </p:cNvCxnSpPr>
          <p:nvPr/>
        </p:nvCxnSpPr>
        <p:spPr>
          <a:xfrm>
            <a:off x="6512011" y="2744276"/>
            <a:ext cx="506627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21A6AE2-3D33-0A47-9B96-20412FE199FF}"/>
              </a:ext>
            </a:extLst>
          </p:cNvPr>
          <p:cNvCxnSpPr>
            <a:cxnSpLocks/>
          </p:cNvCxnSpPr>
          <p:nvPr/>
        </p:nvCxnSpPr>
        <p:spPr>
          <a:xfrm>
            <a:off x="5012724" y="3326851"/>
            <a:ext cx="1445741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649E52E-B63E-4748-A752-2E152320D977}"/>
              </a:ext>
            </a:extLst>
          </p:cNvPr>
          <p:cNvCxnSpPr>
            <a:cxnSpLocks/>
          </p:cNvCxnSpPr>
          <p:nvPr/>
        </p:nvCxnSpPr>
        <p:spPr>
          <a:xfrm>
            <a:off x="5041554" y="3565750"/>
            <a:ext cx="1445741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5EE223E-90E6-B844-BF11-80B2CFB27682}"/>
              </a:ext>
            </a:extLst>
          </p:cNvPr>
          <p:cNvCxnSpPr>
            <a:cxnSpLocks/>
          </p:cNvCxnSpPr>
          <p:nvPr/>
        </p:nvCxnSpPr>
        <p:spPr>
          <a:xfrm>
            <a:off x="5070385" y="3891147"/>
            <a:ext cx="1445741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03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D900962-D244-0243-AB0A-BCEF6EDB2F29}"/>
              </a:ext>
            </a:extLst>
          </p:cNvPr>
          <p:cNvGrpSpPr/>
          <p:nvPr/>
        </p:nvGrpSpPr>
        <p:grpSpPr>
          <a:xfrm>
            <a:off x="1157559" y="1625728"/>
            <a:ext cx="1364640" cy="338555"/>
            <a:chOff x="1083418" y="1450428"/>
            <a:chExt cx="1364640" cy="33855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A4AEBFF-38F6-4E42-8651-5C57ECDFB74E}"/>
                </a:ext>
              </a:extLst>
            </p:cNvPr>
            <p:cNvSpPr/>
            <p:nvPr/>
          </p:nvSpPr>
          <p:spPr>
            <a:xfrm>
              <a:off x="1083418" y="1450429"/>
              <a:ext cx="1364640" cy="3385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D1E1A7-56B6-F345-9B41-A5D0C492E528}"/>
                </a:ext>
              </a:extLst>
            </p:cNvPr>
            <p:cNvSpPr txBox="1"/>
            <p:nvPr/>
          </p:nvSpPr>
          <p:spPr>
            <a:xfrm>
              <a:off x="1130926" y="1450428"/>
              <a:ext cx="12449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Raw PASS1A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C8E955A-406B-6E47-A351-87B6BD7A6A3F}"/>
              </a:ext>
            </a:extLst>
          </p:cNvPr>
          <p:cNvGrpSpPr/>
          <p:nvPr/>
        </p:nvGrpSpPr>
        <p:grpSpPr>
          <a:xfrm>
            <a:off x="8923717" y="1611065"/>
            <a:ext cx="1387362" cy="338555"/>
            <a:chOff x="1060696" y="1450428"/>
            <a:chExt cx="1387362" cy="338555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F80B040-1CD2-9C4F-B95A-DCC8E077D679}"/>
                </a:ext>
              </a:extLst>
            </p:cNvPr>
            <p:cNvSpPr/>
            <p:nvPr/>
          </p:nvSpPr>
          <p:spPr>
            <a:xfrm>
              <a:off x="1083418" y="1450429"/>
              <a:ext cx="1364640" cy="3385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FA7326-100A-1A43-878D-2C13C2309D59}"/>
                </a:ext>
              </a:extLst>
            </p:cNvPr>
            <p:cNvSpPr txBox="1"/>
            <p:nvPr/>
          </p:nvSpPr>
          <p:spPr>
            <a:xfrm>
              <a:off x="1060696" y="1450428"/>
              <a:ext cx="1364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Raw PASS1C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541D68-9B52-1F4D-876F-0A2C3F9CFA4A}"/>
              </a:ext>
            </a:extLst>
          </p:cNvPr>
          <p:cNvGrpSpPr/>
          <p:nvPr/>
        </p:nvGrpSpPr>
        <p:grpSpPr>
          <a:xfrm>
            <a:off x="4841789" y="5610006"/>
            <a:ext cx="2508422" cy="338554"/>
            <a:chOff x="1083418" y="1450428"/>
            <a:chExt cx="2508422" cy="338554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0685956-307D-C647-9ADC-409726E619DC}"/>
                </a:ext>
              </a:extLst>
            </p:cNvPr>
            <p:cNvSpPr/>
            <p:nvPr/>
          </p:nvSpPr>
          <p:spPr>
            <a:xfrm>
              <a:off x="1083418" y="1450429"/>
              <a:ext cx="2508422" cy="3385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2EF75D-34FE-1D46-92DD-DFB8B3789D91}"/>
                </a:ext>
              </a:extLst>
            </p:cNvPr>
            <p:cNvSpPr txBox="1"/>
            <p:nvPr/>
          </p:nvSpPr>
          <p:spPr>
            <a:xfrm>
              <a:off x="1083418" y="1450428"/>
              <a:ext cx="2508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PASS1A/PASS1C Combined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32FF45B-8C1B-F944-A24B-434285CD5715}"/>
              </a:ext>
            </a:extLst>
          </p:cNvPr>
          <p:cNvSpPr txBox="1"/>
          <p:nvPr/>
        </p:nvSpPr>
        <p:spPr>
          <a:xfrm>
            <a:off x="4742793" y="6028998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Batch Correction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E758AF-00EE-8949-B203-0432F776DD11}"/>
              </a:ext>
            </a:extLst>
          </p:cNvPr>
          <p:cNvSpPr txBox="1"/>
          <p:nvPr/>
        </p:nvSpPr>
        <p:spPr>
          <a:xfrm>
            <a:off x="4742793" y="6398330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Biological Investigations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C030E3-A489-E342-9D2E-65464CBCB5B6}"/>
              </a:ext>
            </a:extLst>
          </p:cNvPr>
          <p:cNvSpPr txBox="1"/>
          <p:nvPr/>
        </p:nvSpPr>
        <p:spPr>
          <a:xfrm>
            <a:off x="8861721" y="2042049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Structure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3AA2D8-C698-9B4F-992D-49A66859FC39}"/>
              </a:ext>
            </a:extLst>
          </p:cNvPr>
          <p:cNvSpPr txBox="1"/>
          <p:nvPr/>
        </p:nvSpPr>
        <p:spPr>
          <a:xfrm>
            <a:off x="8861720" y="2374944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Document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F1D74B-C70F-C04F-AE97-900BEA2CE9ED}"/>
              </a:ext>
            </a:extLst>
          </p:cNvPr>
          <p:cNvSpPr txBox="1"/>
          <p:nvPr/>
        </p:nvSpPr>
        <p:spPr>
          <a:xfrm>
            <a:off x="8861719" y="2696726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73EAAB-3FB3-6E4D-B936-4C84DE5FCFD2}"/>
              </a:ext>
            </a:extLst>
          </p:cNvPr>
          <p:cNvSpPr txBox="1"/>
          <p:nvPr/>
        </p:nvSpPr>
        <p:spPr>
          <a:xfrm>
            <a:off x="8861718" y="3047569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2)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728BDC-7161-D740-816A-D0C5E7952372}"/>
              </a:ext>
            </a:extLst>
          </p:cNvPr>
          <p:cNvCxnSpPr>
            <a:cxnSpLocks/>
          </p:cNvCxnSpPr>
          <p:nvPr/>
        </p:nvCxnSpPr>
        <p:spPr>
          <a:xfrm flipH="1">
            <a:off x="6096001" y="4941633"/>
            <a:ext cx="416010" cy="359421"/>
          </a:xfrm>
          <a:prstGeom prst="line">
            <a:avLst/>
          </a:prstGeom>
          <a:ln w="22225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EC3688-96FB-9D48-A423-3DA958CE4678}"/>
              </a:ext>
            </a:extLst>
          </p:cNvPr>
          <p:cNvCxnSpPr>
            <a:cxnSpLocks/>
          </p:cNvCxnSpPr>
          <p:nvPr/>
        </p:nvCxnSpPr>
        <p:spPr>
          <a:xfrm>
            <a:off x="5356793" y="4946641"/>
            <a:ext cx="549737" cy="366512"/>
          </a:xfrm>
          <a:prstGeom prst="line">
            <a:avLst/>
          </a:prstGeom>
          <a:ln w="22225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40D8A67-03B9-3943-A302-06A27D9C3BFC}"/>
              </a:ext>
            </a:extLst>
          </p:cNvPr>
          <p:cNvSpPr txBox="1"/>
          <p:nvPr/>
        </p:nvSpPr>
        <p:spPr>
          <a:xfrm>
            <a:off x="5164344" y="4559494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Combine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2FDF2F-11BC-EB4C-8E9A-9ABB96074734}"/>
              </a:ext>
            </a:extLst>
          </p:cNvPr>
          <p:cNvSpPr txBox="1"/>
          <p:nvPr/>
        </p:nvSpPr>
        <p:spPr>
          <a:xfrm>
            <a:off x="5164344" y="1566794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Explore Data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77DA96-E5BF-E643-86E7-E54798BFBB11}"/>
              </a:ext>
            </a:extLst>
          </p:cNvPr>
          <p:cNvSpPr txBox="1"/>
          <p:nvPr/>
        </p:nvSpPr>
        <p:spPr>
          <a:xfrm>
            <a:off x="4188053" y="1874237"/>
            <a:ext cx="42319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Major variables: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Drift, sex, experimental group, time of day, feeding, batch,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… associated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Sample medians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Sample correlations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Outlier samples (outlier features?)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B2BCB2A4-CEC8-5B47-A85D-DB0CDCDC9AC7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IS/Drift Corrected Data Needed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78DA304-2ABF-6B4F-B466-C8FA43862564}"/>
              </a:ext>
            </a:extLst>
          </p:cNvPr>
          <p:cNvCxnSpPr>
            <a:cxnSpLocks/>
          </p:cNvCxnSpPr>
          <p:nvPr/>
        </p:nvCxnSpPr>
        <p:spPr>
          <a:xfrm>
            <a:off x="4547286" y="2191265"/>
            <a:ext cx="1445741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D2F133-901A-0B49-9AB5-16E4F2EE729F}"/>
              </a:ext>
            </a:extLst>
          </p:cNvPr>
          <p:cNvCxnSpPr>
            <a:cxnSpLocks/>
          </p:cNvCxnSpPr>
          <p:nvPr/>
        </p:nvCxnSpPr>
        <p:spPr>
          <a:xfrm>
            <a:off x="5012724" y="2491946"/>
            <a:ext cx="2757332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7414E81-4D38-864A-8823-52B231C4C81B}"/>
              </a:ext>
            </a:extLst>
          </p:cNvPr>
          <p:cNvCxnSpPr>
            <a:cxnSpLocks/>
          </p:cNvCxnSpPr>
          <p:nvPr/>
        </p:nvCxnSpPr>
        <p:spPr>
          <a:xfrm>
            <a:off x="6512011" y="2744276"/>
            <a:ext cx="506627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21A6AE2-3D33-0A47-9B96-20412FE199FF}"/>
              </a:ext>
            </a:extLst>
          </p:cNvPr>
          <p:cNvCxnSpPr>
            <a:cxnSpLocks/>
          </p:cNvCxnSpPr>
          <p:nvPr/>
        </p:nvCxnSpPr>
        <p:spPr>
          <a:xfrm>
            <a:off x="5012724" y="3326851"/>
            <a:ext cx="1445741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649E52E-B63E-4748-A752-2E152320D977}"/>
              </a:ext>
            </a:extLst>
          </p:cNvPr>
          <p:cNvCxnSpPr>
            <a:cxnSpLocks/>
          </p:cNvCxnSpPr>
          <p:nvPr/>
        </p:nvCxnSpPr>
        <p:spPr>
          <a:xfrm>
            <a:off x="5041554" y="3565750"/>
            <a:ext cx="1445741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5EE223E-90E6-B844-BF11-80B2CFB27682}"/>
              </a:ext>
            </a:extLst>
          </p:cNvPr>
          <p:cNvCxnSpPr>
            <a:cxnSpLocks/>
          </p:cNvCxnSpPr>
          <p:nvPr/>
        </p:nvCxnSpPr>
        <p:spPr>
          <a:xfrm>
            <a:off x="5070385" y="3891147"/>
            <a:ext cx="1445741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B2C2DCA-8F05-1E47-B3CD-CEB554E85A18}"/>
              </a:ext>
            </a:extLst>
          </p:cNvPr>
          <p:cNvSpPr txBox="1"/>
          <p:nvPr/>
        </p:nvSpPr>
        <p:spPr>
          <a:xfrm>
            <a:off x="1093859" y="2037041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Structure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2C6852-F50B-4E4B-9EC0-F10A340B3C49}"/>
              </a:ext>
            </a:extLst>
          </p:cNvPr>
          <p:cNvSpPr txBox="1"/>
          <p:nvPr/>
        </p:nvSpPr>
        <p:spPr>
          <a:xfrm>
            <a:off x="1093853" y="2318951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Document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B18817-D949-4542-9204-6A9C74D301F1}"/>
              </a:ext>
            </a:extLst>
          </p:cNvPr>
          <p:cNvSpPr txBox="1"/>
          <p:nvPr/>
        </p:nvSpPr>
        <p:spPr>
          <a:xfrm>
            <a:off x="1093847" y="2669109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trike="sngStrike" dirty="0"/>
              <a:t>Data Preprocessing (part 1)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99DDC3-8599-504F-9937-A60F1354A418}"/>
              </a:ext>
            </a:extLst>
          </p:cNvPr>
          <p:cNvSpPr txBox="1"/>
          <p:nvPr/>
        </p:nvSpPr>
        <p:spPr>
          <a:xfrm>
            <a:off x="1093846" y="3621764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Preprocessing (part 2)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1E560C-9F77-0643-A8E1-CDD8D72BB524}"/>
              </a:ext>
            </a:extLst>
          </p:cNvPr>
          <p:cNvSpPr txBox="1"/>
          <p:nvPr/>
        </p:nvSpPr>
        <p:spPr>
          <a:xfrm>
            <a:off x="1044431" y="2959255"/>
            <a:ext cx="423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trike="sngStrike" dirty="0"/>
              <a:t>IS normalization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trike="sngStrike" dirty="0"/>
              <a:t>Drift correction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19E9FA6-19C0-9140-914A-0376E3A35939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568413" y="2221707"/>
            <a:ext cx="525446" cy="972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8E90869-F0F9-824F-B4EE-B6FB84E581F4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568413" y="2346529"/>
            <a:ext cx="525440" cy="157088"/>
          </a:xfrm>
          <a:prstGeom prst="line">
            <a:avLst/>
          </a:prstGeom>
          <a:ln w="158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2792E2-DC22-C649-A23D-8AC54DF0F0AC}"/>
              </a:ext>
            </a:extLst>
          </p:cNvPr>
          <p:cNvCxnSpPr>
            <a:cxnSpLocks/>
          </p:cNvCxnSpPr>
          <p:nvPr/>
        </p:nvCxnSpPr>
        <p:spPr>
          <a:xfrm flipH="1">
            <a:off x="610252" y="2519227"/>
            <a:ext cx="484899" cy="12783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8FE386-ECA3-154F-86A8-403540AC9084}"/>
              </a:ext>
            </a:extLst>
          </p:cNvPr>
          <p:cNvCxnSpPr>
            <a:cxnSpLocks/>
          </p:cNvCxnSpPr>
          <p:nvPr/>
        </p:nvCxnSpPr>
        <p:spPr>
          <a:xfrm flipH="1" flipV="1">
            <a:off x="589981" y="3646319"/>
            <a:ext cx="525440" cy="157088"/>
          </a:xfrm>
          <a:prstGeom prst="line">
            <a:avLst/>
          </a:prstGeom>
          <a:ln w="158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1870291-1C6F-194D-ABEC-19A9F6358A6C}"/>
              </a:ext>
            </a:extLst>
          </p:cNvPr>
          <p:cNvCxnSpPr>
            <a:cxnSpLocks/>
          </p:cNvCxnSpPr>
          <p:nvPr/>
        </p:nvCxnSpPr>
        <p:spPr>
          <a:xfrm flipH="1">
            <a:off x="589324" y="2657290"/>
            <a:ext cx="34582" cy="98902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696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4EA1-3516-C24A-AD09-D1618039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Major Steps in Data Analysis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900962-D244-0243-AB0A-BCEF6EDB2F29}"/>
              </a:ext>
            </a:extLst>
          </p:cNvPr>
          <p:cNvGrpSpPr/>
          <p:nvPr/>
        </p:nvGrpSpPr>
        <p:grpSpPr>
          <a:xfrm>
            <a:off x="2356164" y="1611065"/>
            <a:ext cx="1364640" cy="338555"/>
            <a:chOff x="1083418" y="1450428"/>
            <a:chExt cx="1364640" cy="33855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A4AEBFF-38F6-4E42-8651-5C57ECDFB74E}"/>
                </a:ext>
              </a:extLst>
            </p:cNvPr>
            <p:cNvSpPr/>
            <p:nvPr/>
          </p:nvSpPr>
          <p:spPr>
            <a:xfrm>
              <a:off x="1083418" y="1450429"/>
              <a:ext cx="1364640" cy="3385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D1E1A7-56B6-F345-9B41-A5D0C492E528}"/>
                </a:ext>
              </a:extLst>
            </p:cNvPr>
            <p:cNvSpPr txBox="1"/>
            <p:nvPr/>
          </p:nvSpPr>
          <p:spPr>
            <a:xfrm>
              <a:off x="1130926" y="1450428"/>
              <a:ext cx="12449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Raw PASS1A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C8E955A-406B-6E47-A351-87B6BD7A6A3F}"/>
              </a:ext>
            </a:extLst>
          </p:cNvPr>
          <p:cNvGrpSpPr/>
          <p:nvPr/>
        </p:nvGrpSpPr>
        <p:grpSpPr>
          <a:xfrm>
            <a:off x="6872491" y="1611065"/>
            <a:ext cx="1387362" cy="338555"/>
            <a:chOff x="1060696" y="1450428"/>
            <a:chExt cx="1387362" cy="338555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F80B040-1CD2-9C4F-B95A-DCC8E077D679}"/>
                </a:ext>
              </a:extLst>
            </p:cNvPr>
            <p:cNvSpPr/>
            <p:nvPr/>
          </p:nvSpPr>
          <p:spPr>
            <a:xfrm>
              <a:off x="1083418" y="1450429"/>
              <a:ext cx="1364640" cy="3385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FA7326-100A-1A43-878D-2C13C2309D59}"/>
                </a:ext>
              </a:extLst>
            </p:cNvPr>
            <p:cNvSpPr txBox="1"/>
            <p:nvPr/>
          </p:nvSpPr>
          <p:spPr>
            <a:xfrm>
              <a:off x="1060696" y="1450428"/>
              <a:ext cx="1364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Raw PASS1C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541D68-9B52-1F4D-876F-0A2C3F9CFA4A}"/>
              </a:ext>
            </a:extLst>
          </p:cNvPr>
          <p:cNvGrpSpPr/>
          <p:nvPr/>
        </p:nvGrpSpPr>
        <p:grpSpPr>
          <a:xfrm>
            <a:off x="4841789" y="4782098"/>
            <a:ext cx="2508422" cy="338554"/>
            <a:chOff x="1083418" y="1450428"/>
            <a:chExt cx="2508422" cy="338554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0685956-307D-C647-9ADC-409726E619DC}"/>
                </a:ext>
              </a:extLst>
            </p:cNvPr>
            <p:cNvSpPr/>
            <p:nvPr/>
          </p:nvSpPr>
          <p:spPr>
            <a:xfrm>
              <a:off x="1083418" y="1450429"/>
              <a:ext cx="2508422" cy="3385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2EF75D-34FE-1D46-92DD-DFB8B3789D91}"/>
                </a:ext>
              </a:extLst>
            </p:cNvPr>
            <p:cNvSpPr txBox="1"/>
            <p:nvPr/>
          </p:nvSpPr>
          <p:spPr>
            <a:xfrm>
              <a:off x="1083418" y="1450428"/>
              <a:ext cx="2508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PASS1A/PASS1C Combined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32FF45B-8C1B-F944-A24B-434285CD5715}"/>
              </a:ext>
            </a:extLst>
          </p:cNvPr>
          <p:cNvSpPr txBox="1"/>
          <p:nvPr/>
        </p:nvSpPr>
        <p:spPr>
          <a:xfrm>
            <a:off x="4742793" y="5201090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Batch Correction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E758AF-00EE-8949-B203-0432F776DD11}"/>
              </a:ext>
            </a:extLst>
          </p:cNvPr>
          <p:cNvSpPr txBox="1"/>
          <p:nvPr/>
        </p:nvSpPr>
        <p:spPr>
          <a:xfrm>
            <a:off x="4742793" y="5570422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Biological Investigations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EA34FD-7ECC-C74C-9A2C-F9CB13C08B02}"/>
              </a:ext>
            </a:extLst>
          </p:cNvPr>
          <p:cNvSpPr txBox="1"/>
          <p:nvPr/>
        </p:nvSpPr>
        <p:spPr>
          <a:xfrm>
            <a:off x="2329533" y="2037041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Structure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61E6F2-8F66-7249-8C83-9768602821EC}"/>
              </a:ext>
            </a:extLst>
          </p:cNvPr>
          <p:cNvSpPr txBox="1"/>
          <p:nvPr/>
        </p:nvSpPr>
        <p:spPr>
          <a:xfrm>
            <a:off x="2329532" y="2369936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Document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108C7E-8D5D-384D-A858-BD48A14B6278}"/>
              </a:ext>
            </a:extLst>
          </p:cNvPr>
          <p:cNvSpPr txBox="1"/>
          <p:nvPr/>
        </p:nvSpPr>
        <p:spPr>
          <a:xfrm>
            <a:off x="2329531" y="2691718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50982C-C49B-4C4B-86F1-488F84DDBF7D}"/>
              </a:ext>
            </a:extLst>
          </p:cNvPr>
          <p:cNvSpPr txBox="1"/>
          <p:nvPr/>
        </p:nvSpPr>
        <p:spPr>
          <a:xfrm>
            <a:off x="2329530" y="3042561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C030E3-A489-E342-9D2E-65464CBCB5B6}"/>
              </a:ext>
            </a:extLst>
          </p:cNvPr>
          <p:cNvSpPr txBox="1"/>
          <p:nvPr/>
        </p:nvSpPr>
        <p:spPr>
          <a:xfrm>
            <a:off x="6810495" y="2042049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Structure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3AA2D8-C698-9B4F-992D-49A66859FC39}"/>
              </a:ext>
            </a:extLst>
          </p:cNvPr>
          <p:cNvSpPr txBox="1"/>
          <p:nvPr/>
        </p:nvSpPr>
        <p:spPr>
          <a:xfrm>
            <a:off x="6810494" y="2374944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Document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F1D74B-C70F-C04F-AE97-900BEA2CE9ED}"/>
              </a:ext>
            </a:extLst>
          </p:cNvPr>
          <p:cNvSpPr txBox="1"/>
          <p:nvPr/>
        </p:nvSpPr>
        <p:spPr>
          <a:xfrm>
            <a:off x="6810493" y="2696726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73EAAB-3FB3-6E4D-B936-4C84DE5FCFD2}"/>
              </a:ext>
            </a:extLst>
          </p:cNvPr>
          <p:cNvSpPr txBox="1"/>
          <p:nvPr/>
        </p:nvSpPr>
        <p:spPr>
          <a:xfrm>
            <a:off x="6810492" y="3047569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2)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728BDC-7161-D740-816A-D0C5E7952372}"/>
              </a:ext>
            </a:extLst>
          </p:cNvPr>
          <p:cNvCxnSpPr/>
          <p:nvPr/>
        </p:nvCxnSpPr>
        <p:spPr>
          <a:xfrm flipH="1">
            <a:off x="6096000" y="3429000"/>
            <a:ext cx="1367481" cy="1044146"/>
          </a:xfrm>
          <a:prstGeom prst="line">
            <a:avLst/>
          </a:prstGeom>
          <a:ln w="22225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EC3688-96FB-9D48-A423-3DA958CE4678}"/>
              </a:ext>
            </a:extLst>
          </p:cNvPr>
          <p:cNvCxnSpPr>
            <a:cxnSpLocks/>
          </p:cNvCxnSpPr>
          <p:nvPr/>
        </p:nvCxnSpPr>
        <p:spPr>
          <a:xfrm>
            <a:off x="4287795" y="3472220"/>
            <a:ext cx="1618735" cy="1013025"/>
          </a:xfrm>
          <a:prstGeom prst="line">
            <a:avLst/>
          </a:prstGeom>
          <a:ln w="22225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40D8A67-03B9-3943-A302-06A27D9C3BFC}"/>
              </a:ext>
            </a:extLst>
          </p:cNvPr>
          <p:cNvSpPr txBox="1"/>
          <p:nvPr/>
        </p:nvSpPr>
        <p:spPr>
          <a:xfrm>
            <a:off x="5164344" y="3731586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Combine Data</a:t>
            </a:r>
          </a:p>
        </p:txBody>
      </p:sp>
    </p:spTree>
    <p:extLst>
      <p:ext uri="{BB962C8B-B14F-4D97-AF65-F5344CB8AC3E}">
        <p14:creationId xmlns:p14="http://schemas.microsoft.com/office/powerpoint/2010/main" val="386257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9759F-5B7D-894F-83A5-FA490045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76A3F-7A2F-9640-8443-9F64CCD4C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by step analysis tasks</a:t>
            </a:r>
          </a:p>
          <a:p>
            <a:r>
              <a:rPr lang="en-US" dirty="0"/>
              <a:t>Insights from data processing</a:t>
            </a:r>
          </a:p>
          <a:p>
            <a:r>
              <a:rPr lang="en-US" dirty="0"/>
              <a:t>Steps moving forward</a:t>
            </a:r>
          </a:p>
        </p:txBody>
      </p:sp>
    </p:spTree>
    <p:extLst>
      <p:ext uri="{BB962C8B-B14F-4D97-AF65-F5344CB8AC3E}">
        <p14:creationId xmlns:p14="http://schemas.microsoft.com/office/powerpoint/2010/main" val="24104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2C1FD8B-57A4-3D4A-877F-81B5F6B97608}"/>
              </a:ext>
            </a:extLst>
          </p:cNvPr>
          <p:cNvSpPr/>
          <p:nvPr/>
        </p:nvSpPr>
        <p:spPr>
          <a:xfrm>
            <a:off x="4240117" y="3605374"/>
            <a:ext cx="3244915" cy="988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557555-12E6-7643-87DA-A7F7F474EE5F}"/>
              </a:ext>
            </a:extLst>
          </p:cNvPr>
          <p:cNvSpPr txBox="1"/>
          <p:nvPr/>
        </p:nvSpPr>
        <p:spPr>
          <a:xfrm>
            <a:off x="4129516" y="3676877"/>
            <a:ext cx="3381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Joint (Combined) Model </a:t>
            </a:r>
          </a:p>
          <a:p>
            <a:pPr algn="ctr"/>
            <a:r>
              <a:rPr lang="en-US" sz="2400" dirty="0"/>
              <a:t>Circadian + Exercise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DFDC8D-9A32-234B-B1BF-937C5A51E26C}"/>
              </a:ext>
            </a:extLst>
          </p:cNvPr>
          <p:cNvSpPr/>
          <p:nvPr/>
        </p:nvSpPr>
        <p:spPr>
          <a:xfrm>
            <a:off x="7921151" y="3640506"/>
            <a:ext cx="3035738" cy="988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5645F3-0269-7E47-A199-F113A71B0DB8}"/>
              </a:ext>
            </a:extLst>
          </p:cNvPr>
          <p:cNvSpPr txBox="1"/>
          <p:nvPr/>
        </p:nvSpPr>
        <p:spPr>
          <a:xfrm>
            <a:off x="7919690" y="3649368"/>
            <a:ext cx="30510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Variance Explained</a:t>
            </a:r>
          </a:p>
          <a:p>
            <a:pPr algn="ctr"/>
            <a:r>
              <a:rPr lang="en-US" sz="2800" dirty="0"/>
              <a:t>By Joint Models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D0DFCC-64FA-1D4E-9510-BC01CF2EB2C8}"/>
              </a:ext>
            </a:extLst>
          </p:cNvPr>
          <p:cNvSpPr/>
          <p:nvPr/>
        </p:nvSpPr>
        <p:spPr>
          <a:xfrm>
            <a:off x="5053556" y="2742940"/>
            <a:ext cx="1821054" cy="855553"/>
          </a:xfrm>
          <a:prstGeom prst="rect">
            <a:avLst/>
          </a:prstGeom>
          <a:solidFill>
            <a:schemeClr val="accent4">
              <a:lumMod val="20000"/>
              <a:lumOff val="80000"/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0AF920-886B-4F4E-82BA-F61ADCAC03AA}"/>
              </a:ext>
            </a:extLst>
          </p:cNvPr>
          <p:cNvSpPr txBox="1"/>
          <p:nvPr/>
        </p:nvSpPr>
        <p:spPr>
          <a:xfrm>
            <a:off x="5010557" y="2860735"/>
            <a:ext cx="182105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Tissue Specific</a:t>
            </a:r>
          </a:p>
          <a:p>
            <a:pPr algn="ctr"/>
            <a:r>
              <a:rPr lang="en-US" b="1" dirty="0"/>
              <a:t>Gene Specific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3FE65F-97A1-414B-A336-C665AEF7B65E}"/>
              </a:ext>
            </a:extLst>
          </p:cNvPr>
          <p:cNvSpPr/>
          <p:nvPr/>
        </p:nvSpPr>
        <p:spPr>
          <a:xfrm>
            <a:off x="8534922" y="3111874"/>
            <a:ext cx="1821054" cy="530060"/>
          </a:xfrm>
          <a:prstGeom prst="rect">
            <a:avLst/>
          </a:prstGeom>
          <a:solidFill>
            <a:schemeClr val="accent4">
              <a:lumMod val="20000"/>
              <a:lumOff val="80000"/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406CE4-F462-B34B-96F8-CFDC2FC3D822}"/>
              </a:ext>
            </a:extLst>
          </p:cNvPr>
          <p:cNvSpPr txBox="1"/>
          <p:nvPr/>
        </p:nvSpPr>
        <p:spPr>
          <a:xfrm>
            <a:off x="8521067" y="3201519"/>
            <a:ext cx="18210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Tissue Specific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3BA6D97-A8F0-8C4F-8238-1D26BEF0B041}"/>
              </a:ext>
            </a:extLst>
          </p:cNvPr>
          <p:cNvCxnSpPr>
            <a:cxnSpLocks/>
          </p:cNvCxnSpPr>
          <p:nvPr/>
        </p:nvCxnSpPr>
        <p:spPr>
          <a:xfrm>
            <a:off x="7546294" y="4022245"/>
            <a:ext cx="290011" cy="0"/>
          </a:xfrm>
          <a:prstGeom prst="line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5BDE7F05-E079-1B41-B512-EE2EA97F9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431" y="43606"/>
            <a:ext cx="9188970" cy="2699334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    </a:t>
            </a:r>
            <a:r>
              <a:rPr lang="en-US" sz="4200" dirty="0"/>
              <a:t>Combined Model </a:t>
            </a:r>
          </a:p>
          <a:p>
            <a:pPr marL="0" indent="0" algn="ctr">
              <a:buNone/>
            </a:pPr>
            <a:r>
              <a:rPr lang="en-US" sz="4200" dirty="0"/>
              <a:t>(Exercise + Circadian)</a:t>
            </a:r>
          </a:p>
          <a:p>
            <a:pPr marL="0" indent="0" algn="ctr">
              <a:buNone/>
            </a:pPr>
            <a:r>
              <a:rPr lang="en-US" sz="2400" dirty="0"/>
              <a:t>      </a:t>
            </a:r>
            <a:r>
              <a:rPr lang="en-US" sz="2600" dirty="0" err="1"/>
              <a:t>exp</a:t>
            </a:r>
            <a:r>
              <a:rPr lang="en-US" sz="2600" baseline="-25000" dirty="0" err="1"/>
              <a:t>i</a:t>
            </a:r>
            <a:r>
              <a:rPr lang="en-US" sz="2600" dirty="0"/>
              <a:t> ~ B</a:t>
            </a:r>
            <a:r>
              <a:rPr lang="en-US" sz="2600" baseline="-25000" dirty="0"/>
              <a:t>0</a:t>
            </a:r>
            <a:r>
              <a:rPr lang="en-US" sz="2600" dirty="0"/>
              <a:t> + B</a:t>
            </a:r>
            <a:r>
              <a:rPr lang="en-US" sz="2600" baseline="-25000" dirty="0"/>
              <a:t>1</a:t>
            </a:r>
            <a:r>
              <a:rPr lang="en-US" sz="2600" dirty="0"/>
              <a:t>(</a:t>
            </a:r>
            <a:r>
              <a:rPr lang="en-US" sz="2600" dirty="0" err="1"/>
              <a:t>x</a:t>
            </a:r>
            <a:r>
              <a:rPr lang="en-US" sz="2600" baseline="-25000" dirty="0" err="1"/>
              <a:t>e</a:t>
            </a:r>
            <a:r>
              <a:rPr lang="en-US" sz="2600" dirty="0"/>
              <a:t>) + B</a:t>
            </a:r>
            <a:r>
              <a:rPr lang="en-US" sz="2600" baseline="-25000" dirty="0"/>
              <a:t>2</a:t>
            </a:r>
            <a:r>
              <a:rPr lang="en-US" sz="2600" dirty="0"/>
              <a:t>(</a:t>
            </a:r>
            <a:r>
              <a:rPr lang="en-US" sz="2600" dirty="0" err="1"/>
              <a:t>x</a:t>
            </a:r>
            <a:r>
              <a:rPr lang="en-US" sz="2600" baseline="-25000" dirty="0" err="1"/>
              <a:t>e</a:t>
            </a:r>
            <a:r>
              <a:rPr lang="en-US" sz="2600" dirty="0"/>
              <a:t>)</a:t>
            </a:r>
            <a:r>
              <a:rPr lang="en-US" sz="2600" baseline="30000" dirty="0"/>
              <a:t>2</a:t>
            </a:r>
            <a:r>
              <a:rPr lang="en-US" sz="2600" dirty="0"/>
              <a:t> + B</a:t>
            </a:r>
            <a:r>
              <a:rPr lang="en-US" sz="2600" baseline="-25000" dirty="0"/>
              <a:t>3</a:t>
            </a:r>
            <a:r>
              <a:rPr lang="en-US" sz="2600" dirty="0"/>
              <a:t>(</a:t>
            </a:r>
            <a:r>
              <a:rPr lang="en-US" sz="2600" dirty="0" err="1"/>
              <a:t>x</a:t>
            </a:r>
            <a:r>
              <a:rPr lang="en-US" sz="2600" baseline="-25000" dirty="0" err="1"/>
              <a:t>e</a:t>
            </a:r>
            <a:r>
              <a:rPr lang="en-US" sz="2600" dirty="0"/>
              <a:t>)</a:t>
            </a:r>
            <a:r>
              <a:rPr lang="en-US" sz="2600" baseline="30000" dirty="0"/>
              <a:t>3</a:t>
            </a:r>
            <a:r>
              <a:rPr lang="en-US" sz="2600" dirty="0"/>
              <a:t> + B</a:t>
            </a:r>
            <a:r>
              <a:rPr lang="en-US" sz="2600" baseline="-25000" dirty="0"/>
              <a:t>4</a:t>
            </a:r>
            <a:r>
              <a:rPr lang="en-US" sz="2600" dirty="0"/>
              <a:t>(</a:t>
            </a:r>
            <a:r>
              <a:rPr lang="en-US" sz="2600" dirty="0" err="1"/>
              <a:t>x</a:t>
            </a:r>
            <a:r>
              <a:rPr lang="en-US" sz="2600" baseline="-25000" dirty="0" err="1"/>
              <a:t>e</a:t>
            </a:r>
            <a:r>
              <a:rPr lang="en-US" sz="2600" dirty="0"/>
              <a:t>)</a:t>
            </a:r>
            <a:r>
              <a:rPr lang="en-US" sz="2600" baseline="30000" dirty="0"/>
              <a:t>4</a:t>
            </a:r>
            <a:r>
              <a:rPr lang="en-US" sz="2600" dirty="0"/>
              <a:t> + B</a:t>
            </a:r>
            <a:r>
              <a:rPr lang="en-US" sz="2600" baseline="-25000" dirty="0"/>
              <a:t>5</a:t>
            </a:r>
            <a:r>
              <a:rPr lang="en-US" sz="2600" dirty="0"/>
              <a:t>SIN(x</a:t>
            </a:r>
            <a:r>
              <a:rPr lang="en-US" sz="2600" baseline="-25000" dirty="0"/>
              <a:t>c</a:t>
            </a:r>
            <a:r>
              <a:rPr lang="en-US" sz="2600" dirty="0"/>
              <a:t>) + B</a:t>
            </a:r>
            <a:r>
              <a:rPr lang="en-US" sz="2600" baseline="-25000" dirty="0"/>
              <a:t>6</a:t>
            </a:r>
            <a:r>
              <a:rPr lang="en-US" sz="2600" dirty="0"/>
              <a:t>COS(x</a:t>
            </a:r>
            <a:r>
              <a:rPr lang="en-US" sz="2600" baseline="-25000" dirty="0"/>
              <a:t>c</a:t>
            </a:r>
            <a:r>
              <a:rPr lang="en-US" sz="2600" dirty="0"/>
              <a:t>)</a:t>
            </a:r>
          </a:p>
          <a:p>
            <a:pPr marL="457200" lvl="1" indent="0">
              <a:buNone/>
            </a:pPr>
            <a:endParaRPr lang="en-US" sz="1100" dirty="0"/>
          </a:p>
          <a:p>
            <a:pPr lvl="1"/>
            <a:r>
              <a:rPr lang="en-US" dirty="0" err="1"/>
              <a:t>x</a:t>
            </a:r>
            <a:r>
              <a:rPr lang="en-US" baseline="-25000" dirty="0" err="1"/>
              <a:t>e</a:t>
            </a:r>
            <a:r>
              <a:rPr lang="en-US" dirty="0"/>
              <a:t> = √ Hours Post Exercise</a:t>
            </a:r>
          </a:p>
          <a:p>
            <a:pPr lvl="1"/>
            <a:r>
              <a:rPr lang="en-US" dirty="0"/>
              <a:t>x</a:t>
            </a:r>
            <a:r>
              <a:rPr lang="en-US" baseline="-25000" dirty="0"/>
              <a:t>c </a:t>
            </a:r>
            <a:r>
              <a:rPr lang="en-US" dirty="0"/>
              <a:t>= 2π*(Time of Day)/24</a:t>
            </a:r>
          </a:p>
          <a:p>
            <a:pPr lvl="1"/>
            <a:endParaRPr lang="en-US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F3B79F50-D959-544C-992D-8E7C14643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232" y="4738088"/>
            <a:ext cx="1863576" cy="188842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3334F80-10EB-3C41-A08B-24EBC625CC50}"/>
              </a:ext>
            </a:extLst>
          </p:cNvPr>
          <p:cNvSpPr/>
          <p:nvPr/>
        </p:nvSpPr>
        <p:spPr>
          <a:xfrm>
            <a:off x="1727921" y="3778034"/>
            <a:ext cx="2187388" cy="5916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642E72-8687-F24F-A08F-128CD9FE5300}"/>
              </a:ext>
            </a:extLst>
          </p:cNvPr>
          <p:cNvSpPr txBox="1"/>
          <p:nvPr/>
        </p:nvSpPr>
        <p:spPr>
          <a:xfrm>
            <a:off x="1853427" y="3813894"/>
            <a:ext cx="1954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Data QC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ED584E-C431-C14D-82B4-67F2E9323ADE}"/>
              </a:ext>
            </a:extLst>
          </p:cNvPr>
          <p:cNvSpPr/>
          <p:nvPr/>
        </p:nvSpPr>
        <p:spPr>
          <a:xfrm>
            <a:off x="1873329" y="3241974"/>
            <a:ext cx="1821054" cy="530060"/>
          </a:xfrm>
          <a:prstGeom prst="rect">
            <a:avLst/>
          </a:prstGeom>
          <a:solidFill>
            <a:schemeClr val="accent4">
              <a:lumMod val="20000"/>
              <a:lumOff val="80000"/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8B0882-E3E7-C541-8C83-96136E7FEC64}"/>
              </a:ext>
            </a:extLst>
          </p:cNvPr>
          <p:cNvSpPr txBox="1"/>
          <p:nvPr/>
        </p:nvSpPr>
        <p:spPr>
          <a:xfrm>
            <a:off x="1873329" y="3331619"/>
            <a:ext cx="18210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Tissue Specific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E8A76F4-113E-FB48-9641-47C759A90B7B}"/>
              </a:ext>
            </a:extLst>
          </p:cNvPr>
          <p:cNvCxnSpPr>
            <a:cxnSpLocks/>
          </p:cNvCxnSpPr>
          <p:nvPr/>
        </p:nvCxnSpPr>
        <p:spPr>
          <a:xfrm flipV="1">
            <a:off x="3983643" y="3995941"/>
            <a:ext cx="199648" cy="6000"/>
          </a:xfrm>
          <a:prstGeom prst="line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278564F-6058-4E47-8D80-112D20877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568" y="4791295"/>
            <a:ext cx="2751175" cy="178201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084F6D-2A69-9D41-9681-447A6B7BC715}"/>
              </a:ext>
            </a:extLst>
          </p:cNvPr>
          <p:cNvCxnSpPr>
            <a:cxnSpLocks/>
          </p:cNvCxnSpPr>
          <p:nvPr/>
        </p:nvCxnSpPr>
        <p:spPr>
          <a:xfrm>
            <a:off x="2962761" y="1807979"/>
            <a:ext cx="3896859" cy="0"/>
          </a:xfrm>
          <a:prstGeom prst="line">
            <a:avLst/>
          </a:prstGeom>
          <a:ln w="38100">
            <a:solidFill>
              <a:srgbClr val="CC44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E75FEB-1B55-FE4A-868D-BFED6C3FCED6}"/>
              </a:ext>
            </a:extLst>
          </p:cNvPr>
          <p:cNvCxnSpPr>
            <a:cxnSpLocks/>
          </p:cNvCxnSpPr>
          <p:nvPr/>
        </p:nvCxnSpPr>
        <p:spPr>
          <a:xfrm>
            <a:off x="3613938" y="1255842"/>
            <a:ext cx="1647610" cy="0"/>
          </a:xfrm>
          <a:prstGeom prst="line">
            <a:avLst/>
          </a:prstGeom>
          <a:ln w="38100">
            <a:solidFill>
              <a:srgbClr val="CC44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05B6460-D964-B743-947C-EC0647A6227F}"/>
              </a:ext>
            </a:extLst>
          </p:cNvPr>
          <p:cNvCxnSpPr>
            <a:cxnSpLocks/>
          </p:cNvCxnSpPr>
          <p:nvPr/>
        </p:nvCxnSpPr>
        <p:spPr>
          <a:xfrm>
            <a:off x="5700070" y="1255842"/>
            <a:ext cx="184622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215459A-4A01-784A-8ED6-F9EE4C4B8AB6}"/>
              </a:ext>
            </a:extLst>
          </p:cNvPr>
          <p:cNvCxnSpPr>
            <a:cxnSpLocks/>
          </p:cNvCxnSpPr>
          <p:nvPr/>
        </p:nvCxnSpPr>
        <p:spPr>
          <a:xfrm>
            <a:off x="7105803" y="1807146"/>
            <a:ext cx="2577843" cy="83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569A1BB-26C2-B746-97E1-04E54E17D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087" y="6484735"/>
            <a:ext cx="490483" cy="12456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98DAFF7-F5A6-3F4D-A5DF-828075987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921" y="4953952"/>
            <a:ext cx="2298003" cy="117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33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4EA1-3516-C24A-AD09-D1618039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Preprocessing/EDA Example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900962-D244-0243-AB0A-BCEF6EDB2F29}"/>
              </a:ext>
            </a:extLst>
          </p:cNvPr>
          <p:cNvGrpSpPr/>
          <p:nvPr/>
        </p:nvGrpSpPr>
        <p:grpSpPr>
          <a:xfrm>
            <a:off x="527360" y="1611065"/>
            <a:ext cx="1364640" cy="338555"/>
            <a:chOff x="1083418" y="1450428"/>
            <a:chExt cx="1364640" cy="33855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A4AEBFF-38F6-4E42-8651-5C57ECDFB74E}"/>
                </a:ext>
              </a:extLst>
            </p:cNvPr>
            <p:cNvSpPr/>
            <p:nvPr/>
          </p:nvSpPr>
          <p:spPr>
            <a:xfrm>
              <a:off x="1083418" y="1450429"/>
              <a:ext cx="1364640" cy="3385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D1E1A7-56B6-F345-9B41-A5D0C492E528}"/>
                </a:ext>
              </a:extLst>
            </p:cNvPr>
            <p:cNvSpPr txBox="1"/>
            <p:nvPr/>
          </p:nvSpPr>
          <p:spPr>
            <a:xfrm>
              <a:off x="1130926" y="1450428"/>
              <a:ext cx="12449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Raw PASS1A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541D68-9B52-1F4D-876F-0A2C3F9CFA4A}"/>
              </a:ext>
            </a:extLst>
          </p:cNvPr>
          <p:cNvGrpSpPr/>
          <p:nvPr/>
        </p:nvGrpSpPr>
        <p:grpSpPr>
          <a:xfrm>
            <a:off x="4841789" y="5610006"/>
            <a:ext cx="2508422" cy="338554"/>
            <a:chOff x="1083418" y="1450428"/>
            <a:chExt cx="2508422" cy="338554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0685956-307D-C647-9ADC-409726E619DC}"/>
                </a:ext>
              </a:extLst>
            </p:cNvPr>
            <p:cNvSpPr/>
            <p:nvPr/>
          </p:nvSpPr>
          <p:spPr>
            <a:xfrm>
              <a:off x="1083418" y="1450429"/>
              <a:ext cx="2508422" cy="3385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2EF75D-34FE-1D46-92DD-DFB8B3789D91}"/>
                </a:ext>
              </a:extLst>
            </p:cNvPr>
            <p:cNvSpPr txBox="1"/>
            <p:nvPr/>
          </p:nvSpPr>
          <p:spPr>
            <a:xfrm>
              <a:off x="1083418" y="1450428"/>
              <a:ext cx="2508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PASS1A/PASS1C Combined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32FF45B-8C1B-F944-A24B-434285CD5715}"/>
              </a:ext>
            </a:extLst>
          </p:cNvPr>
          <p:cNvSpPr txBox="1"/>
          <p:nvPr/>
        </p:nvSpPr>
        <p:spPr>
          <a:xfrm>
            <a:off x="4742793" y="6028998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Batch Correction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E758AF-00EE-8949-B203-0432F776DD11}"/>
              </a:ext>
            </a:extLst>
          </p:cNvPr>
          <p:cNvSpPr txBox="1"/>
          <p:nvPr/>
        </p:nvSpPr>
        <p:spPr>
          <a:xfrm>
            <a:off x="4742793" y="6398330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Biological Investigations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EA34FD-7ECC-C74C-9A2C-F9CB13C08B02}"/>
              </a:ext>
            </a:extLst>
          </p:cNvPr>
          <p:cNvSpPr txBox="1"/>
          <p:nvPr/>
        </p:nvSpPr>
        <p:spPr>
          <a:xfrm>
            <a:off x="154739" y="2037041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Structure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61E6F2-8F66-7249-8C83-9768602821EC}"/>
              </a:ext>
            </a:extLst>
          </p:cNvPr>
          <p:cNvSpPr txBox="1"/>
          <p:nvPr/>
        </p:nvSpPr>
        <p:spPr>
          <a:xfrm>
            <a:off x="154733" y="2318951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Document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108C7E-8D5D-384D-A858-BD48A14B6278}"/>
              </a:ext>
            </a:extLst>
          </p:cNvPr>
          <p:cNvSpPr txBox="1"/>
          <p:nvPr/>
        </p:nvSpPr>
        <p:spPr>
          <a:xfrm>
            <a:off x="154727" y="2669109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50982C-C49B-4C4B-86F1-488F84DDBF7D}"/>
              </a:ext>
            </a:extLst>
          </p:cNvPr>
          <p:cNvSpPr txBox="1"/>
          <p:nvPr/>
        </p:nvSpPr>
        <p:spPr>
          <a:xfrm>
            <a:off x="154721" y="2982233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Preprocessing (part 2)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728BDC-7161-D740-816A-D0C5E7952372}"/>
              </a:ext>
            </a:extLst>
          </p:cNvPr>
          <p:cNvCxnSpPr>
            <a:cxnSpLocks/>
          </p:cNvCxnSpPr>
          <p:nvPr/>
        </p:nvCxnSpPr>
        <p:spPr>
          <a:xfrm flipH="1">
            <a:off x="6096001" y="4941633"/>
            <a:ext cx="416010" cy="359421"/>
          </a:xfrm>
          <a:prstGeom prst="line">
            <a:avLst/>
          </a:prstGeom>
          <a:ln w="22225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EC3688-96FB-9D48-A423-3DA958CE4678}"/>
              </a:ext>
            </a:extLst>
          </p:cNvPr>
          <p:cNvCxnSpPr>
            <a:cxnSpLocks/>
          </p:cNvCxnSpPr>
          <p:nvPr/>
        </p:nvCxnSpPr>
        <p:spPr>
          <a:xfrm>
            <a:off x="5356793" y="4946641"/>
            <a:ext cx="549737" cy="366512"/>
          </a:xfrm>
          <a:prstGeom prst="line">
            <a:avLst/>
          </a:prstGeom>
          <a:ln w="22225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40D8A67-03B9-3943-A302-06A27D9C3BFC}"/>
              </a:ext>
            </a:extLst>
          </p:cNvPr>
          <p:cNvSpPr txBox="1"/>
          <p:nvPr/>
        </p:nvSpPr>
        <p:spPr>
          <a:xfrm>
            <a:off x="5164344" y="4559494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Combine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1B3D42-3F81-7B46-9B52-953702C7FCFB}"/>
              </a:ext>
            </a:extLst>
          </p:cNvPr>
          <p:cNvSpPr txBox="1"/>
          <p:nvPr/>
        </p:nvSpPr>
        <p:spPr>
          <a:xfrm>
            <a:off x="105311" y="3232604"/>
            <a:ext cx="4231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Impute zero/neg/missing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Flag/remove sample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Flag/remove feature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Log, feature-std, sample-std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8362699-AE0B-274F-AFF0-B1C3B270A183}"/>
              </a:ext>
            </a:extLst>
          </p:cNvPr>
          <p:cNvGrpSpPr/>
          <p:nvPr/>
        </p:nvGrpSpPr>
        <p:grpSpPr>
          <a:xfrm>
            <a:off x="2221264" y="1611669"/>
            <a:ext cx="1364640" cy="338555"/>
            <a:chOff x="1083418" y="1450428"/>
            <a:chExt cx="1364640" cy="338555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29F0D74C-D59C-674B-896A-FE92FE541D7B}"/>
                </a:ext>
              </a:extLst>
            </p:cNvPr>
            <p:cNvSpPr/>
            <p:nvPr/>
          </p:nvSpPr>
          <p:spPr>
            <a:xfrm>
              <a:off x="1083418" y="1450429"/>
              <a:ext cx="1364640" cy="3385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18B3116-AF2A-C54E-A42D-C9D0A5B1775D}"/>
                </a:ext>
              </a:extLst>
            </p:cNvPr>
            <p:cNvSpPr txBox="1"/>
            <p:nvPr/>
          </p:nvSpPr>
          <p:spPr>
            <a:xfrm>
              <a:off x="1130926" y="1450428"/>
              <a:ext cx="12449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Raw PASS1C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1D58651-490B-E341-96B4-61E90AA49BFD}"/>
              </a:ext>
            </a:extLst>
          </p:cNvPr>
          <p:cNvSpPr txBox="1"/>
          <p:nvPr/>
        </p:nvSpPr>
        <p:spPr>
          <a:xfrm>
            <a:off x="6041677" y="1665648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Explore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C410C2-4731-9F4F-BE36-D3F64FCEEF25}"/>
              </a:ext>
            </a:extLst>
          </p:cNvPr>
          <p:cNvSpPr txBox="1"/>
          <p:nvPr/>
        </p:nvSpPr>
        <p:spPr>
          <a:xfrm>
            <a:off x="5065386" y="1973091"/>
            <a:ext cx="42319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 variables: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Drift, sex, experimental group, time of day, feeding, batch,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 associated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Sample medians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Sample correlations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Outlier samples (features?)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604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D928F3-668E-5147-A924-31F1B0312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09" y="1816099"/>
            <a:ext cx="9569449" cy="46474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A79661-1F4D-4E43-87AE-54DD86439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Example of Data Processing:</a:t>
            </a:r>
            <a:br>
              <a:rPr lang="en-US" dirty="0"/>
            </a:br>
            <a:r>
              <a:rPr lang="en-US" dirty="0"/>
              <a:t>Plasma </a:t>
            </a:r>
            <a:r>
              <a:rPr lang="en-US" dirty="0" err="1"/>
              <a:t>rppos</a:t>
            </a:r>
            <a:r>
              <a:rPr lang="en-US" dirty="0"/>
              <a:t> PASS1c</a:t>
            </a:r>
          </a:p>
        </p:txBody>
      </p:sp>
    </p:spTree>
    <p:extLst>
      <p:ext uri="{BB962C8B-B14F-4D97-AF65-F5344CB8AC3E}">
        <p14:creationId xmlns:p14="http://schemas.microsoft.com/office/powerpoint/2010/main" val="31536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1DCF3-5FF9-A343-BAB9-E1930AE96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77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Real-Time Record of Processing Decisions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8A07C22-7430-F743-8D76-073E15439D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330282"/>
          <a:ext cx="12100713" cy="2098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Worksheet" r:id="rId3" imgW="17640300" imgH="3060700" progId="Excel.Sheet.12">
                  <p:embed/>
                </p:oleObj>
              </mc:Choice>
              <mc:Fallback>
                <p:oleObj name="Worksheet" r:id="rId3" imgW="17640300" imgH="3060700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8A07C22-7430-F743-8D76-073E15439D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330282"/>
                        <a:ext cx="12100713" cy="20987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8416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1DCF3-5FF9-A343-BAB9-E1930AE96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60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Real-Time Record of Processing Decisions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8A07C22-7430-F743-8D76-073E15439D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330282"/>
          <a:ext cx="12100713" cy="2098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Worksheet" r:id="rId3" imgW="17640300" imgH="3060700" progId="Excel.Sheet.12">
                  <p:embed/>
                </p:oleObj>
              </mc:Choice>
              <mc:Fallback>
                <p:oleObj name="Worksheet" r:id="rId3" imgW="17640300" imgH="3060700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8A07C22-7430-F743-8D76-073E15439D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330282"/>
                        <a:ext cx="12100713" cy="20987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31883ED-117E-6C4C-B427-BF089EA7E0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194730"/>
          <a:ext cx="12132726" cy="427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Worksheet" r:id="rId5" imgW="17640300" imgH="622300" progId="Excel.Sheet.12">
                  <p:embed/>
                </p:oleObj>
              </mc:Choice>
              <mc:Fallback>
                <p:oleObj name="Worksheet" r:id="rId5" imgW="17640300" imgH="622300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31883ED-117E-6C4C-B427-BF089EA7E0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5194730"/>
                        <a:ext cx="12132726" cy="427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20798CC-6834-7C40-9C4C-25D4014AEF3F}"/>
              </a:ext>
            </a:extLst>
          </p:cNvPr>
          <p:cNvSpPr/>
          <p:nvPr/>
        </p:nvSpPr>
        <p:spPr>
          <a:xfrm>
            <a:off x="0" y="3286899"/>
            <a:ext cx="2248930" cy="142102"/>
          </a:xfrm>
          <a:prstGeom prst="rect">
            <a:avLst/>
          </a:prstGeom>
          <a:noFill/>
          <a:ln w="539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F68BD-505D-7945-B418-32EE542C1D97}"/>
              </a:ext>
            </a:extLst>
          </p:cNvPr>
          <p:cNvSpPr/>
          <p:nvPr/>
        </p:nvSpPr>
        <p:spPr>
          <a:xfrm>
            <a:off x="0" y="5408526"/>
            <a:ext cx="2248930" cy="213799"/>
          </a:xfrm>
          <a:prstGeom prst="rect">
            <a:avLst/>
          </a:prstGeom>
          <a:noFill/>
          <a:ln w="539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B2C2B6E-C86F-6D46-9FA7-9E5A7969BAB4}"/>
              </a:ext>
            </a:extLst>
          </p:cNvPr>
          <p:cNvSpPr txBox="1">
            <a:spLocks/>
          </p:cNvSpPr>
          <p:nvPr/>
        </p:nvSpPr>
        <p:spPr>
          <a:xfrm>
            <a:off x="1011195" y="40928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/>
              <a:t>pla</a:t>
            </a:r>
            <a:r>
              <a:rPr lang="en-US" dirty="0"/>
              <a:t> </a:t>
            </a:r>
            <a:r>
              <a:rPr lang="en-US" dirty="0" err="1"/>
              <a:t>rppos</a:t>
            </a:r>
            <a:r>
              <a:rPr lang="en-US" dirty="0"/>
              <a:t> pass1c</a:t>
            </a:r>
          </a:p>
        </p:txBody>
      </p:sp>
    </p:spTree>
    <p:extLst>
      <p:ext uri="{BB962C8B-B14F-4D97-AF65-F5344CB8AC3E}">
        <p14:creationId xmlns:p14="http://schemas.microsoft.com/office/powerpoint/2010/main" val="2870312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C78FA-A11C-544F-942A-9F0A23C67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3811" y="4680036"/>
            <a:ext cx="10515600" cy="559229"/>
          </a:xfrm>
        </p:spPr>
        <p:txBody>
          <a:bodyPr/>
          <a:lstStyle/>
          <a:p>
            <a:r>
              <a:rPr lang="en-US" dirty="0"/>
              <a:t>Processing is Documented for Each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A8CABF-A446-DD4D-9060-8F788898B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465" y="1349633"/>
            <a:ext cx="96012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97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58CE-E2EF-A74A-9032-92B159A63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Missing Features (pla_rppos_1c)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3BBB8-A101-9D47-A07A-CE3F146AB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446" y="1543736"/>
            <a:ext cx="6883400" cy="97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046340-2406-524A-AF46-0A9742A72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836" y="2563348"/>
            <a:ext cx="5596753" cy="354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91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F443E3-B7B1-1347-A72A-FDBF42150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544727"/>
            <a:ext cx="10325100" cy="1295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8975A7-1FB0-B04C-A85C-11C0DACA1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202" y="2014150"/>
            <a:ext cx="7442220" cy="456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5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AFA11C-F653-3846-ADEA-604204868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30483"/>
            <a:ext cx="10058400" cy="97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B79B09-1F51-7E46-8BBC-642017CC2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861" y="1638472"/>
            <a:ext cx="82423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89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AFA11C-F653-3846-ADEA-604204868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30483"/>
            <a:ext cx="10058400" cy="97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B79B09-1F51-7E46-8BBC-642017CC2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861" y="1638472"/>
            <a:ext cx="8242300" cy="49403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3A9C85A-F7A1-4A4C-9AEE-C5F1A9C629FA}"/>
              </a:ext>
            </a:extLst>
          </p:cNvPr>
          <p:cNvSpPr/>
          <p:nvPr/>
        </p:nvSpPr>
        <p:spPr>
          <a:xfrm>
            <a:off x="3089189" y="1638472"/>
            <a:ext cx="556054" cy="42510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CF1377-4ADE-4D44-A67A-A563768AB08B}"/>
              </a:ext>
            </a:extLst>
          </p:cNvPr>
          <p:cNvSpPr/>
          <p:nvPr/>
        </p:nvSpPr>
        <p:spPr>
          <a:xfrm>
            <a:off x="4996247" y="1638472"/>
            <a:ext cx="860855" cy="42510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7FAD67-40CD-E34F-9F74-DD95324612AB}"/>
              </a:ext>
            </a:extLst>
          </p:cNvPr>
          <p:cNvCxnSpPr>
            <a:cxnSpLocks/>
            <a:endCxn id="6" idx="5"/>
          </p:cNvCxnSpPr>
          <p:nvPr/>
        </p:nvCxnSpPr>
        <p:spPr>
          <a:xfrm>
            <a:off x="3200400" y="1700727"/>
            <a:ext cx="363411" cy="30059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2229C9-D10B-4047-B9F3-396848525B6A}"/>
              </a:ext>
            </a:extLst>
          </p:cNvPr>
          <p:cNvCxnSpPr>
            <a:cxnSpLocks/>
          </p:cNvCxnSpPr>
          <p:nvPr/>
        </p:nvCxnSpPr>
        <p:spPr>
          <a:xfrm>
            <a:off x="5006076" y="1700727"/>
            <a:ext cx="363411" cy="30059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45C9579-742D-7D40-BA6D-5523903898EF}"/>
              </a:ext>
            </a:extLst>
          </p:cNvPr>
          <p:cNvCxnSpPr>
            <a:cxnSpLocks/>
          </p:cNvCxnSpPr>
          <p:nvPr/>
        </p:nvCxnSpPr>
        <p:spPr>
          <a:xfrm>
            <a:off x="5470567" y="1700727"/>
            <a:ext cx="363411" cy="30059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8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4EA1-3516-C24A-AD09-D1618039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Major Steps in Data Analysis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900962-D244-0243-AB0A-BCEF6EDB2F29}"/>
              </a:ext>
            </a:extLst>
          </p:cNvPr>
          <p:cNvGrpSpPr/>
          <p:nvPr/>
        </p:nvGrpSpPr>
        <p:grpSpPr>
          <a:xfrm>
            <a:off x="2356164" y="1611065"/>
            <a:ext cx="1364640" cy="338555"/>
            <a:chOff x="1083418" y="1450428"/>
            <a:chExt cx="1364640" cy="33855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A4AEBFF-38F6-4E42-8651-5C57ECDFB74E}"/>
                </a:ext>
              </a:extLst>
            </p:cNvPr>
            <p:cNvSpPr/>
            <p:nvPr/>
          </p:nvSpPr>
          <p:spPr>
            <a:xfrm>
              <a:off x="1083418" y="1450429"/>
              <a:ext cx="1364640" cy="3385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D1E1A7-56B6-F345-9B41-A5D0C492E528}"/>
                </a:ext>
              </a:extLst>
            </p:cNvPr>
            <p:cNvSpPr txBox="1"/>
            <p:nvPr/>
          </p:nvSpPr>
          <p:spPr>
            <a:xfrm>
              <a:off x="1130926" y="1450428"/>
              <a:ext cx="12449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Raw PASS1A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C8E955A-406B-6E47-A351-87B6BD7A6A3F}"/>
              </a:ext>
            </a:extLst>
          </p:cNvPr>
          <p:cNvGrpSpPr/>
          <p:nvPr/>
        </p:nvGrpSpPr>
        <p:grpSpPr>
          <a:xfrm>
            <a:off x="6872491" y="1611065"/>
            <a:ext cx="1387362" cy="338555"/>
            <a:chOff x="1060696" y="1450428"/>
            <a:chExt cx="1387362" cy="338555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F80B040-1CD2-9C4F-B95A-DCC8E077D679}"/>
                </a:ext>
              </a:extLst>
            </p:cNvPr>
            <p:cNvSpPr/>
            <p:nvPr/>
          </p:nvSpPr>
          <p:spPr>
            <a:xfrm>
              <a:off x="1083418" y="1450429"/>
              <a:ext cx="1364640" cy="3385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FA7326-100A-1A43-878D-2C13C2309D59}"/>
                </a:ext>
              </a:extLst>
            </p:cNvPr>
            <p:cNvSpPr txBox="1"/>
            <p:nvPr/>
          </p:nvSpPr>
          <p:spPr>
            <a:xfrm>
              <a:off x="1060696" y="1450428"/>
              <a:ext cx="1364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Raw PASS1C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541D68-9B52-1F4D-876F-0A2C3F9CFA4A}"/>
              </a:ext>
            </a:extLst>
          </p:cNvPr>
          <p:cNvGrpSpPr/>
          <p:nvPr/>
        </p:nvGrpSpPr>
        <p:grpSpPr>
          <a:xfrm>
            <a:off x="4841789" y="4782098"/>
            <a:ext cx="2508422" cy="338554"/>
            <a:chOff x="1083418" y="1450428"/>
            <a:chExt cx="2508422" cy="338554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0685956-307D-C647-9ADC-409726E619DC}"/>
                </a:ext>
              </a:extLst>
            </p:cNvPr>
            <p:cNvSpPr/>
            <p:nvPr/>
          </p:nvSpPr>
          <p:spPr>
            <a:xfrm>
              <a:off x="1083418" y="1450429"/>
              <a:ext cx="2508422" cy="3385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2EF75D-34FE-1D46-92DD-DFB8B3789D91}"/>
                </a:ext>
              </a:extLst>
            </p:cNvPr>
            <p:cNvSpPr txBox="1"/>
            <p:nvPr/>
          </p:nvSpPr>
          <p:spPr>
            <a:xfrm>
              <a:off x="1083418" y="1450428"/>
              <a:ext cx="2508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PASS1A/PASS1C Combined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32FF45B-8C1B-F944-A24B-434285CD5715}"/>
              </a:ext>
            </a:extLst>
          </p:cNvPr>
          <p:cNvSpPr txBox="1"/>
          <p:nvPr/>
        </p:nvSpPr>
        <p:spPr>
          <a:xfrm>
            <a:off x="4742793" y="5201090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Batch Correction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E758AF-00EE-8949-B203-0432F776DD11}"/>
              </a:ext>
            </a:extLst>
          </p:cNvPr>
          <p:cNvSpPr txBox="1"/>
          <p:nvPr/>
        </p:nvSpPr>
        <p:spPr>
          <a:xfrm>
            <a:off x="4742793" y="5570422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Biological Investigations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EA34FD-7ECC-C74C-9A2C-F9CB13C08B02}"/>
              </a:ext>
            </a:extLst>
          </p:cNvPr>
          <p:cNvSpPr txBox="1"/>
          <p:nvPr/>
        </p:nvSpPr>
        <p:spPr>
          <a:xfrm>
            <a:off x="2329533" y="2037041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Structure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61E6F2-8F66-7249-8C83-9768602821EC}"/>
              </a:ext>
            </a:extLst>
          </p:cNvPr>
          <p:cNvSpPr txBox="1"/>
          <p:nvPr/>
        </p:nvSpPr>
        <p:spPr>
          <a:xfrm>
            <a:off x="2329532" y="2369936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Document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108C7E-8D5D-384D-A858-BD48A14B6278}"/>
              </a:ext>
            </a:extLst>
          </p:cNvPr>
          <p:cNvSpPr txBox="1"/>
          <p:nvPr/>
        </p:nvSpPr>
        <p:spPr>
          <a:xfrm>
            <a:off x="2329531" y="2691718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Preprocessing (part 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50982C-C49B-4C4B-86F1-488F84DDBF7D}"/>
              </a:ext>
            </a:extLst>
          </p:cNvPr>
          <p:cNvSpPr txBox="1"/>
          <p:nvPr/>
        </p:nvSpPr>
        <p:spPr>
          <a:xfrm>
            <a:off x="2329530" y="3042561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Preprocessing (part 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C030E3-A489-E342-9D2E-65464CBCB5B6}"/>
              </a:ext>
            </a:extLst>
          </p:cNvPr>
          <p:cNvSpPr txBox="1"/>
          <p:nvPr/>
        </p:nvSpPr>
        <p:spPr>
          <a:xfrm>
            <a:off x="6810495" y="2042049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Structure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3AA2D8-C698-9B4F-992D-49A66859FC39}"/>
              </a:ext>
            </a:extLst>
          </p:cNvPr>
          <p:cNvSpPr txBox="1"/>
          <p:nvPr/>
        </p:nvSpPr>
        <p:spPr>
          <a:xfrm>
            <a:off x="6810494" y="2374944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Document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F1D74B-C70F-C04F-AE97-900BEA2CE9ED}"/>
              </a:ext>
            </a:extLst>
          </p:cNvPr>
          <p:cNvSpPr txBox="1"/>
          <p:nvPr/>
        </p:nvSpPr>
        <p:spPr>
          <a:xfrm>
            <a:off x="6810493" y="2696726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Preprocessing (part 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73EAAB-3FB3-6E4D-B936-4C84DE5FCFD2}"/>
              </a:ext>
            </a:extLst>
          </p:cNvPr>
          <p:cNvSpPr txBox="1"/>
          <p:nvPr/>
        </p:nvSpPr>
        <p:spPr>
          <a:xfrm>
            <a:off x="6810492" y="3047569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Preprocessing (part 2)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728BDC-7161-D740-816A-D0C5E7952372}"/>
              </a:ext>
            </a:extLst>
          </p:cNvPr>
          <p:cNvCxnSpPr/>
          <p:nvPr/>
        </p:nvCxnSpPr>
        <p:spPr>
          <a:xfrm flipH="1">
            <a:off x="6096000" y="3429000"/>
            <a:ext cx="1367481" cy="1044146"/>
          </a:xfrm>
          <a:prstGeom prst="line">
            <a:avLst/>
          </a:prstGeom>
          <a:ln w="22225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EC3688-96FB-9D48-A423-3DA958CE4678}"/>
              </a:ext>
            </a:extLst>
          </p:cNvPr>
          <p:cNvCxnSpPr>
            <a:cxnSpLocks/>
          </p:cNvCxnSpPr>
          <p:nvPr/>
        </p:nvCxnSpPr>
        <p:spPr>
          <a:xfrm>
            <a:off x="4287795" y="3472220"/>
            <a:ext cx="1618735" cy="1013025"/>
          </a:xfrm>
          <a:prstGeom prst="line">
            <a:avLst/>
          </a:prstGeom>
          <a:ln w="22225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40D8A67-03B9-3943-A302-06A27D9C3BFC}"/>
              </a:ext>
            </a:extLst>
          </p:cNvPr>
          <p:cNvSpPr txBox="1"/>
          <p:nvPr/>
        </p:nvSpPr>
        <p:spPr>
          <a:xfrm>
            <a:off x="5164344" y="3731586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Combine Data</a:t>
            </a:r>
          </a:p>
        </p:txBody>
      </p:sp>
    </p:spTree>
    <p:extLst>
      <p:ext uri="{BB962C8B-B14F-4D97-AF65-F5344CB8AC3E}">
        <p14:creationId xmlns:p14="http://schemas.microsoft.com/office/powerpoint/2010/main" val="2299259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26F2-AAF2-934F-A592-DA431B8A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Imputation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08B3D7-2702-3945-9264-0551008A7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714" y="1501775"/>
            <a:ext cx="82296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89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08B3D7-2702-3945-9264-0551008A7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714" y="1501775"/>
            <a:ext cx="8229600" cy="4991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40241D-4BFE-944A-A09B-436A086A2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091" y="3602315"/>
            <a:ext cx="5731153" cy="8214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52C00E-7D6E-F249-9026-BCE7E1037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950" y="365125"/>
            <a:ext cx="53721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48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40241D-4BFE-944A-A09B-436A086A2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729" y="1192747"/>
            <a:ext cx="5731153" cy="8214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AA5C41-F3AF-D84F-A2B4-A034DB7BF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255" y="633935"/>
            <a:ext cx="5372100" cy="698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C2ADE1-86A3-7840-B566-ED8C0E0A3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8540" y="2136689"/>
            <a:ext cx="7277100" cy="4191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B96A66-AA85-ED49-99F8-5BB261B59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931" y="6498"/>
            <a:ext cx="31623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49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1BACED-FB97-A542-857C-B5D93A906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858" y="0"/>
            <a:ext cx="8775700" cy="148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61BE39-790D-F84F-8E2A-FE9C30E9E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93" y="1659925"/>
            <a:ext cx="45847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59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1BACED-FB97-A542-857C-B5D93A906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858" y="0"/>
            <a:ext cx="8775700" cy="148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61BE39-790D-F84F-8E2A-FE9C30E9E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93" y="1659925"/>
            <a:ext cx="4584700" cy="4724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823A061-7C0F-624F-888F-DAEE7ECFE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780" y="2030626"/>
            <a:ext cx="7498527" cy="13983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E3B59D-BCE7-D349-BC9F-5FAD7EE67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9779" y="3364434"/>
            <a:ext cx="7498527" cy="41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30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1BACED-FB97-A542-857C-B5D93A906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858" y="0"/>
            <a:ext cx="8775700" cy="148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61BE39-790D-F84F-8E2A-FE9C30E9E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93" y="1659925"/>
            <a:ext cx="4584700" cy="472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D143D1-5F3C-4F49-B859-83D97F1CB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742" y="1304325"/>
            <a:ext cx="4470400" cy="508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320847-0E92-2B44-B4FE-B246E39C45CD}"/>
              </a:ext>
            </a:extLst>
          </p:cNvPr>
          <p:cNvSpPr txBox="1"/>
          <p:nvPr/>
        </p:nvSpPr>
        <p:spPr>
          <a:xfrm>
            <a:off x="5815742" y="6451597"/>
            <a:ext cx="248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31495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FC2DAA-8AB0-204B-AC91-03812C737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550" y="331787"/>
            <a:ext cx="7454900" cy="698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1AA2E1-D38D-194B-A0A7-4165BB054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0" y="1066800"/>
            <a:ext cx="4191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088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9CEF13-A901-A64F-9C92-CC9FC84C8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085" y="0"/>
            <a:ext cx="7759700" cy="647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35E36E-19C6-D44D-B11B-266749BD0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919" y="499419"/>
            <a:ext cx="3228031" cy="36388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AE8781-6B0E-2041-B53D-B3EB271A7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454" y="4238368"/>
            <a:ext cx="3542496" cy="21376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188F0B-F7D3-3941-BFB5-43E388706D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8025" y="1657179"/>
            <a:ext cx="2019300" cy="355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A018FB-825C-6845-8C62-3227844E2D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0679" y="2012779"/>
            <a:ext cx="4250209" cy="42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054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A946BD-12A4-DD49-BBCE-3BA9F23C4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0" y="58737"/>
            <a:ext cx="8788400" cy="622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F412DB-0BA5-0147-BEDB-1F3D74F4B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665" y="1117600"/>
            <a:ext cx="4470400" cy="462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ACB2C3-9B68-B143-B06C-79F10A450D39}"/>
              </a:ext>
            </a:extLst>
          </p:cNvPr>
          <p:cNvSpPr txBox="1"/>
          <p:nvPr/>
        </p:nvSpPr>
        <p:spPr>
          <a:xfrm>
            <a:off x="3234038" y="2073246"/>
            <a:ext cx="75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84EACC-EAAD-4249-ACFE-8485743F3F66}"/>
              </a:ext>
            </a:extLst>
          </p:cNvPr>
          <p:cNvSpPr txBox="1"/>
          <p:nvPr/>
        </p:nvSpPr>
        <p:spPr>
          <a:xfrm>
            <a:off x="2866768" y="1780784"/>
            <a:ext cx="94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E8FBA7-70DC-D147-9803-D07914D22690}"/>
              </a:ext>
            </a:extLst>
          </p:cNvPr>
          <p:cNvSpPr txBox="1"/>
          <p:nvPr/>
        </p:nvSpPr>
        <p:spPr>
          <a:xfrm>
            <a:off x="3143079" y="1488322"/>
            <a:ext cx="75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1B87C3-DF98-2943-A8D4-ED6D2459FF1B}"/>
              </a:ext>
            </a:extLst>
          </p:cNvPr>
          <p:cNvCxnSpPr>
            <a:cxnSpLocks/>
          </p:cNvCxnSpPr>
          <p:nvPr/>
        </p:nvCxnSpPr>
        <p:spPr>
          <a:xfrm>
            <a:off x="3811373" y="1672988"/>
            <a:ext cx="181919" cy="1846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331E31-79B2-9948-8F10-280DE29C8349}"/>
              </a:ext>
            </a:extLst>
          </p:cNvPr>
          <p:cNvCxnSpPr>
            <a:cxnSpLocks/>
          </p:cNvCxnSpPr>
          <p:nvPr/>
        </p:nvCxnSpPr>
        <p:spPr>
          <a:xfrm flipV="1">
            <a:off x="3613665" y="1958946"/>
            <a:ext cx="288667" cy="38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B206B1-1CFF-B44F-90E9-BB0F2CEBECE4}"/>
              </a:ext>
            </a:extLst>
          </p:cNvPr>
          <p:cNvCxnSpPr>
            <a:cxnSpLocks/>
          </p:cNvCxnSpPr>
          <p:nvPr/>
        </p:nvCxnSpPr>
        <p:spPr>
          <a:xfrm flipV="1">
            <a:off x="3613665" y="2042320"/>
            <a:ext cx="379627" cy="2155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683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B3AEE1-0DFE-2048-80B4-DEF66E61A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0"/>
            <a:ext cx="9829800" cy="927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AF2619-B2BD-CD45-9630-D1F4047DA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950" y="1098550"/>
            <a:ext cx="46101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4EA1-3516-C24A-AD09-D1618039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Batch Correction Should be Performed “Downstream”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900962-D244-0243-AB0A-BCEF6EDB2F29}"/>
              </a:ext>
            </a:extLst>
          </p:cNvPr>
          <p:cNvGrpSpPr/>
          <p:nvPr/>
        </p:nvGrpSpPr>
        <p:grpSpPr>
          <a:xfrm>
            <a:off x="2356164" y="1611065"/>
            <a:ext cx="1364640" cy="338555"/>
            <a:chOff x="1083418" y="1450428"/>
            <a:chExt cx="1364640" cy="33855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A4AEBFF-38F6-4E42-8651-5C57ECDFB74E}"/>
                </a:ext>
              </a:extLst>
            </p:cNvPr>
            <p:cNvSpPr/>
            <p:nvPr/>
          </p:nvSpPr>
          <p:spPr>
            <a:xfrm>
              <a:off x="1083418" y="1450429"/>
              <a:ext cx="1364640" cy="3385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D1E1A7-56B6-F345-9B41-A5D0C492E528}"/>
                </a:ext>
              </a:extLst>
            </p:cNvPr>
            <p:cNvSpPr txBox="1"/>
            <p:nvPr/>
          </p:nvSpPr>
          <p:spPr>
            <a:xfrm>
              <a:off x="1130926" y="1450428"/>
              <a:ext cx="12449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Raw PASS1A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C8E955A-406B-6E47-A351-87B6BD7A6A3F}"/>
              </a:ext>
            </a:extLst>
          </p:cNvPr>
          <p:cNvGrpSpPr/>
          <p:nvPr/>
        </p:nvGrpSpPr>
        <p:grpSpPr>
          <a:xfrm>
            <a:off x="6872491" y="1611065"/>
            <a:ext cx="1387362" cy="338555"/>
            <a:chOff x="1060696" y="1450428"/>
            <a:chExt cx="1387362" cy="338555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F80B040-1CD2-9C4F-B95A-DCC8E077D679}"/>
                </a:ext>
              </a:extLst>
            </p:cNvPr>
            <p:cNvSpPr/>
            <p:nvPr/>
          </p:nvSpPr>
          <p:spPr>
            <a:xfrm>
              <a:off x="1083418" y="1450429"/>
              <a:ext cx="1364640" cy="3385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FA7326-100A-1A43-878D-2C13C2309D59}"/>
                </a:ext>
              </a:extLst>
            </p:cNvPr>
            <p:cNvSpPr txBox="1"/>
            <p:nvPr/>
          </p:nvSpPr>
          <p:spPr>
            <a:xfrm>
              <a:off x="1060696" y="1450428"/>
              <a:ext cx="1364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Raw PASS1C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541D68-9B52-1F4D-876F-0A2C3F9CFA4A}"/>
              </a:ext>
            </a:extLst>
          </p:cNvPr>
          <p:cNvGrpSpPr/>
          <p:nvPr/>
        </p:nvGrpSpPr>
        <p:grpSpPr>
          <a:xfrm>
            <a:off x="4841789" y="4782098"/>
            <a:ext cx="2508422" cy="338554"/>
            <a:chOff x="1083418" y="1450428"/>
            <a:chExt cx="2508422" cy="338554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0685956-307D-C647-9ADC-409726E619DC}"/>
                </a:ext>
              </a:extLst>
            </p:cNvPr>
            <p:cNvSpPr/>
            <p:nvPr/>
          </p:nvSpPr>
          <p:spPr>
            <a:xfrm>
              <a:off x="1083418" y="1450429"/>
              <a:ext cx="2508422" cy="3385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2EF75D-34FE-1D46-92DD-DFB8B3789D91}"/>
                </a:ext>
              </a:extLst>
            </p:cNvPr>
            <p:cNvSpPr txBox="1"/>
            <p:nvPr/>
          </p:nvSpPr>
          <p:spPr>
            <a:xfrm>
              <a:off x="1083418" y="1450428"/>
              <a:ext cx="2508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PASS1A/PASS1C Combined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32FF45B-8C1B-F944-A24B-434285CD5715}"/>
              </a:ext>
            </a:extLst>
          </p:cNvPr>
          <p:cNvSpPr txBox="1"/>
          <p:nvPr/>
        </p:nvSpPr>
        <p:spPr>
          <a:xfrm>
            <a:off x="4742793" y="5201090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Batch Correction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EA34FD-7ECC-C74C-9A2C-F9CB13C08B02}"/>
              </a:ext>
            </a:extLst>
          </p:cNvPr>
          <p:cNvSpPr txBox="1"/>
          <p:nvPr/>
        </p:nvSpPr>
        <p:spPr>
          <a:xfrm>
            <a:off x="2329533" y="2037041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Structure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61E6F2-8F66-7249-8C83-9768602821EC}"/>
              </a:ext>
            </a:extLst>
          </p:cNvPr>
          <p:cNvSpPr txBox="1"/>
          <p:nvPr/>
        </p:nvSpPr>
        <p:spPr>
          <a:xfrm>
            <a:off x="2329532" y="2369936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Document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108C7E-8D5D-384D-A858-BD48A14B6278}"/>
              </a:ext>
            </a:extLst>
          </p:cNvPr>
          <p:cNvSpPr txBox="1"/>
          <p:nvPr/>
        </p:nvSpPr>
        <p:spPr>
          <a:xfrm>
            <a:off x="2329531" y="2691718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Preprocessing (part 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50982C-C49B-4C4B-86F1-488F84DDBF7D}"/>
              </a:ext>
            </a:extLst>
          </p:cNvPr>
          <p:cNvSpPr txBox="1"/>
          <p:nvPr/>
        </p:nvSpPr>
        <p:spPr>
          <a:xfrm>
            <a:off x="2329530" y="3042561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Preprocessing (part 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C030E3-A489-E342-9D2E-65464CBCB5B6}"/>
              </a:ext>
            </a:extLst>
          </p:cNvPr>
          <p:cNvSpPr txBox="1"/>
          <p:nvPr/>
        </p:nvSpPr>
        <p:spPr>
          <a:xfrm>
            <a:off x="6810495" y="2042049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Structure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3AA2D8-C698-9B4F-992D-49A66859FC39}"/>
              </a:ext>
            </a:extLst>
          </p:cNvPr>
          <p:cNvSpPr txBox="1"/>
          <p:nvPr/>
        </p:nvSpPr>
        <p:spPr>
          <a:xfrm>
            <a:off x="6810494" y="2374944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Document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F1D74B-C70F-C04F-AE97-900BEA2CE9ED}"/>
              </a:ext>
            </a:extLst>
          </p:cNvPr>
          <p:cNvSpPr txBox="1"/>
          <p:nvPr/>
        </p:nvSpPr>
        <p:spPr>
          <a:xfrm>
            <a:off x="6810493" y="2696726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Preprocessing (part 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73EAAB-3FB3-6E4D-B936-4C84DE5FCFD2}"/>
              </a:ext>
            </a:extLst>
          </p:cNvPr>
          <p:cNvSpPr txBox="1"/>
          <p:nvPr/>
        </p:nvSpPr>
        <p:spPr>
          <a:xfrm>
            <a:off x="6810492" y="3047569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Preprocessing (part 2)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728BDC-7161-D740-816A-D0C5E7952372}"/>
              </a:ext>
            </a:extLst>
          </p:cNvPr>
          <p:cNvCxnSpPr/>
          <p:nvPr/>
        </p:nvCxnSpPr>
        <p:spPr>
          <a:xfrm flipH="1">
            <a:off x="6096000" y="3429000"/>
            <a:ext cx="1367481" cy="1044146"/>
          </a:xfrm>
          <a:prstGeom prst="line">
            <a:avLst/>
          </a:prstGeom>
          <a:ln w="22225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EC3688-96FB-9D48-A423-3DA958CE4678}"/>
              </a:ext>
            </a:extLst>
          </p:cNvPr>
          <p:cNvCxnSpPr>
            <a:cxnSpLocks/>
          </p:cNvCxnSpPr>
          <p:nvPr/>
        </p:nvCxnSpPr>
        <p:spPr>
          <a:xfrm>
            <a:off x="4287795" y="3472220"/>
            <a:ext cx="1618735" cy="1013025"/>
          </a:xfrm>
          <a:prstGeom prst="line">
            <a:avLst/>
          </a:prstGeom>
          <a:ln w="22225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40D8A67-03B9-3943-A302-06A27D9C3BFC}"/>
              </a:ext>
            </a:extLst>
          </p:cNvPr>
          <p:cNvSpPr txBox="1"/>
          <p:nvPr/>
        </p:nvSpPr>
        <p:spPr>
          <a:xfrm>
            <a:off x="5164344" y="3731586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Combine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1724D9-4694-FB48-8382-4E1ECDC713E1}"/>
              </a:ext>
            </a:extLst>
          </p:cNvPr>
          <p:cNvSpPr txBox="1"/>
          <p:nvPr/>
        </p:nvSpPr>
        <p:spPr>
          <a:xfrm>
            <a:off x="5906530" y="6549081"/>
            <a:ext cx="6141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/>
              <a:t>ComBat</a:t>
            </a:r>
            <a:r>
              <a:rPr lang="en-US" sz="1200" dirty="0"/>
              <a:t>-seq: batch effect adjustment for RNA-seq count data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08F0E8-5A59-B645-81EA-D19864A54528}"/>
              </a:ext>
            </a:extLst>
          </p:cNvPr>
          <p:cNvSpPr txBox="1"/>
          <p:nvPr/>
        </p:nvSpPr>
        <p:spPr>
          <a:xfrm>
            <a:off x="4841789" y="5570422"/>
            <a:ext cx="39809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Batch effects: </a:t>
            </a:r>
          </a:p>
          <a:p>
            <a:r>
              <a:rPr lang="en-US" dirty="0"/>
              <a:t>“unwanted variation in data caused by differences in technical factors across batches.”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0573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69E63E-7099-4341-ACD2-4F0DB7DC5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250568"/>
            <a:ext cx="10337800" cy="203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AB8B6E-B588-5A49-8299-399720FE8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325" y="2419179"/>
            <a:ext cx="3864761" cy="43125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6A4425-FC0A-7D44-B1FE-6778B390F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959" y="3002692"/>
            <a:ext cx="4821941" cy="337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649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69E63E-7099-4341-ACD2-4F0DB7DC5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250568"/>
            <a:ext cx="10337800" cy="203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AB8B6E-B588-5A49-8299-399720FE8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773" y="2419179"/>
            <a:ext cx="3864761" cy="43125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57AE820-BA8E-1B41-B33D-CB62B00E7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765" y="2419178"/>
            <a:ext cx="3960242" cy="443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82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025DF2-91CC-7C46-B39E-49DC3F65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84137"/>
            <a:ext cx="10274300" cy="1193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044416-9088-6F43-AF23-CFB5F1DD3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612" y="1277937"/>
            <a:ext cx="7531100" cy="63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D15E42-0555-A84A-A8BB-E55DF2E66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080" y="1731963"/>
            <a:ext cx="81153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356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DC9482-8E8B-4F4A-BF9B-3AD4F5805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109838"/>
            <a:ext cx="6972300" cy="55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B82B05-3B07-0247-B3E9-2D1244A1C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208" y="876300"/>
            <a:ext cx="86106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905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3F3908-2600-074C-905F-66F0B8A88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0525"/>
            <a:ext cx="10058400" cy="50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2897DC-890C-9B42-9C03-485BFA95B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62" y="2148702"/>
            <a:ext cx="5601729" cy="3525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9349B6-556D-A34E-92BB-A72DFD56F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33964"/>
            <a:ext cx="5900005" cy="375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375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A27CA-8D6A-FE43-8144-5A9FD35C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925"/>
            <a:ext cx="10515600" cy="5221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3b = Log2, imputed, median-centered (features), </a:t>
            </a:r>
            <a:r>
              <a:rPr lang="en-US" dirty="0" err="1"/>
              <a:t>sd</a:t>
            </a:r>
            <a:r>
              <a:rPr lang="en-US" dirty="0"/>
              <a:t>-scaled (features)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7FEA83-A13C-F746-9343-9B6B00385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0274300" cy="901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B61730-E684-A548-9A80-4C960B5FD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03859"/>
            <a:ext cx="4203700" cy="467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3632EA-B789-9543-8112-351050944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4419" y="1468309"/>
            <a:ext cx="5151395" cy="5213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F6052FB-6889-F945-B81D-BE5FD639EA3A}"/>
              </a:ext>
            </a:extLst>
          </p:cNvPr>
          <p:cNvSpPr/>
          <p:nvPr/>
        </p:nvSpPr>
        <p:spPr>
          <a:xfrm>
            <a:off x="2817341" y="1703859"/>
            <a:ext cx="358345" cy="35971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654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A27CA-8D6A-FE43-8144-5A9FD35C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925"/>
            <a:ext cx="10515600" cy="5221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3b = Log2, imputed, median-centered (features), </a:t>
            </a:r>
            <a:r>
              <a:rPr lang="en-US" dirty="0" err="1"/>
              <a:t>sd</a:t>
            </a:r>
            <a:r>
              <a:rPr lang="en-US" dirty="0"/>
              <a:t>-scaled (features)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7FEA83-A13C-F746-9343-9B6B00385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0274300" cy="901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B61730-E684-A548-9A80-4C960B5FD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03859"/>
            <a:ext cx="4203700" cy="4673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F6052FB-6889-F945-B81D-BE5FD639EA3A}"/>
              </a:ext>
            </a:extLst>
          </p:cNvPr>
          <p:cNvSpPr/>
          <p:nvPr/>
        </p:nvSpPr>
        <p:spPr>
          <a:xfrm>
            <a:off x="2817341" y="1703859"/>
            <a:ext cx="358345" cy="35971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AE34AC-1AF3-5047-B324-E8B4D4864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960" y="1678459"/>
            <a:ext cx="41783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66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E72785-FB9B-664D-8EAC-6845628D3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236" y="93019"/>
            <a:ext cx="8407400" cy="88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DD2279-BEC2-8A40-A3AA-2094B276F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80" y="640366"/>
            <a:ext cx="5548184" cy="32704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B10C98-9F57-7E4D-A1F4-0A4E0D39D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007" y="1203754"/>
            <a:ext cx="4229100" cy="4648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89CC69-F8E9-864F-AFA7-C6CC5BFFD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37" y="3569127"/>
            <a:ext cx="5737654" cy="328887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511B00-922A-9249-915E-86DA938DF478}"/>
              </a:ext>
            </a:extLst>
          </p:cNvPr>
          <p:cNvCxnSpPr/>
          <p:nvPr/>
        </p:nvCxnSpPr>
        <p:spPr>
          <a:xfrm flipV="1">
            <a:off x="4670854" y="1556951"/>
            <a:ext cx="1112108" cy="61783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D3697F-F061-AE40-B72B-DFD0F5971617}"/>
              </a:ext>
            </a:extLst>
          </p:cNvPr>
          <p:cNvCxnSpPr>
            <a:cxnSpLocks/>
          </p:cNvCxnSpPr>
          <p:nvPr/>
        </p:nvCxnSpPr>
        <p:spPr>
          <a:xfrm>
            <a:off x="4670854" y="1636240"/>
            <a:ext cx="1166428" cy="51046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09ED74-C5CD-AB4E-856A-0D064D010021}"/>
              </a:ext>
            </a:extLst>
          </p:cNvPr>
          <p:cNvCxnSpPr>
            <a:cxnSpLocks/>
          </p:cNvCxnSpPr>
          <p:nvPr/>
        </p:nvCxnSpPr>
        <p:spPr>
          <a:xfrm>
            <a:off x="9836749" y="1891474"/>
            <a:ext cx="963056" cy="385441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D5918D-82C5-334F-BCFE-9EBFB5D02D69}"/>
              </a:ext>
            </a:extLst>
          </p:cNvPr>
          <p:cNvCxnSpPr>
            <a:cxnSpLocks/>
          </p:cNvCxnSpPr>
          <p:nvPr/>
        </p:nvCxnSpPr>
        <p:spPr>
          <a:xfrm flipH="1">
            <a:off x="9952336" y="1891474"/>
            <a:ext cx="847469" cy="385441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1476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A7F5E6-5B77-4A4D-8DED-773802184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679" y="0"/>
            <a:ext cx="8051800" cy="1346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B4BC69-0ABC-5B47-9515-2704CFF1E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901" y="1394941"/>
            <a:ext cx="8571391" cy="106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863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A7F5E6-5B77-4A4D-8DED-773802184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679" y="0"/>
            <a:ext cx="8051800" cy="1346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B4BC69-0ABC-5B47-9515-2704CFF1E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901" y="1394941"/>
            <a:ext cx="8571391" cy="106336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EDFC591-C161-F246-A19E-912AE9E1B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" y="4034137"/>
            <a:ext cx="104902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4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4EA1-3516-C24A-AD09-D1618039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Structure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900962-D244-0243-AB0A-BCEF6EDB2F29}"/>
              </a:ext>
            </a:extLst>
          </p:cNvPr>
          <p:cNvGrpSpPr/>
          <p:nvPr/>
        </p:nvGrpSpPr>
        <p:grpSpPr>
          <a:xfrm>
            <a:off x="2356164" y="1611065"/>
            <a:ext cx="1364640" cy="338555"/>
            <a:chOff x="1083418" y="1450428"/>
            <a:chExt cx="1364640" cy="33855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A4AEBFF-38F6-4E42-8651-5C57ECDFB74E}"/>
                </a:ext>
              </a:extLst>
            </p:cNvPr>
            <p:cNvSpPr/>
            <p:nvPr/>
          </p:nvSpPr>
          <p:spPr>
            <a:xfrm>
              <a:off x="1083418" y="1450429"/>
              <a:ext cx="1364640" cy="3385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D1E1A7-56B6-F345-9B41-A5D0C492E528}"/>
                </a:ext>
              </a:extLst>
            </p:cNvPr>
            <p:cNvSpPr txBox="1"/>
            <p:nvPr/>
          </p:nvSpPr>
          <p:spPr>
            <a:xfrm>
              <a:off x="1130926" y="1450428"/>
              <a:ext cx="12449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Raw PASS1A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C8E955A-406B-6E47-A351-87B6BD7A6A3F}"/>
              </a:ext>
            </a:extLst>
          </p:cNvPr>
          <p:cNvGrpSpPr/>
          <p:nvPr/>
        </p:nvGrpSpPr>
        <p:grpSpPr>
          <a:xfrm>
            <a:off x="6872491" y="1611065"/>
            <a:ext cx="1387362" cy="338555"/>
            <a:chOff x="1060696" y="1450428"/>
            <a:chExt cx="1387362" cy="338555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F80B040-1CD2-9C4F-B95A-DCC8E077D679}"/>
                </a:ext>
              </a:extLst>
            </p:cNvPr>
            <p:cNvSpPr/>
            <p:nvPr/>
          </p:nvSpPr>
          <p:spPr>
            <a:xfrm>
              <a:off x="1083418" y="1450429"/>
              <a:ext cx="1364640" cy="3385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FA7326-100A-1A43-878D-2C13C2309D59}"/>
                </a:ext>
              </a:extLst>
            </p:cNvPr>
            <p:cNvSpPr txBox="1"/>
            <p:nvPr/>
          </p:nvSpPr>
          <p:spPr>
            <a:xfrm>
              <a:off x="1060696" y="1450428"/>
              <a:ext cx="1364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Raw PASS1C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541D68-9B52-1F4D-876F-0A2C3F9CFA4A}"/>
              </a:ext>
            </a:extLst>
          </p:cNvPr>
          <p:cNvGrpSpPr/>
          <p:nvPr/>
        </p:nvGrpSpPr>
        <p:grpSpPr>
          <a:xfrm>
            <a:off x="4841789" y="5610006"/>
            <a:ext cx="2508422" cy="338554"/>
            <a:chOff x="1083418" y="1450428"/>
            <a:chExt cx="2508422" cy="338554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0685956-307D-C647-9ADC-409726E619DC}"/>
                </a:ext>
              </a:extLst>
            </p:cNvPr>
            <p:cNvSpPr/>
            <p:nvPr/>
          </p:nvSpPr>
          <p:spPr>
            <a:xfrm>
              <a:off x="1083418" y="1450429"/>
              <a:ext cx="2508422" cy="3385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2EF75D-34FE-1D46-92DD-DFB8B3789D91}"/>
                </a:ext>
              </a:extLst>
            </p:cNvPr>
            <p:cNvSpPr txBox="1"/>
            <p:nvPr/>
          </p:nvSpPr>
          <p:spPr>
            <a:xfrm>
              <a:off x="1083418" y="1450428"/>
              <a:ext cx="2508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PASS1A/PASS1C Combined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32FF45B-8C1B-F944-A24B-434285CD5715}"/>
              </a:ext>
            </a:extLst>
          </p:cNvPr>
          <p:cNvSpPr txBox="1"/>
          <p:nvPr/>
        </p:nvSpPr>
        <p:spPr>
          <a:xfrm>
            <a:off x="4742793" y="6028998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Batch Correction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E758AF-00EE-8949-B203-0432F776DD11}"/>
              </a:ext>
            </a:extLst>
          </p:cNvPr>
          <p:cNvSpPr txBox="1"/>
          <p:nvPr/>
        </p:nvSpPr>
        <p:spPr>
          <a:xfrm>
            <a:off x="4742793" y="6398330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Biological Investigations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EA34FD-7ECC-C74C-9A2C-F9CB13C08B02}"/>
              </a:ext>
            </a:extLst>
          </p:cNvPr>
          <p:cNvSpPr txBox="1"/>
          <p:nvPr/>
        </p:nvSpPr>
        <p:spPr>
          <a:xfrm>
            <a:off x="2329533" y="2037041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Structure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61E6F2-8F66-7249-8C83-9768602821EC}"/>
              </a:ext>
            </a:extLst>
          </p:cNvPr>
          <p:cNvSpPr txBox="1"/>
          <p:nvPr/>
        </p:nvSpPr>
        <p:spPr>
          <a:xfrm>
            <a:off x="2329530" y="3458091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Document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108C7E-8D5D-384D-A858-BD48A14B6278}"/>
              </a:ext>
            </a:extLst>
          </p:cNvPr>
          <p:cNvSpPr txBox="1"/>
          <p:nvPr/>
        </p:nvSpPr>
        <p:spPr>
          <a:xfrm>
            <a:off x="2329529" y="3779873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50982C-C49B-4C4B-86F1-488F84DDBF7D}"/>
              </a:ext>
            </a:extLst>
          </p:cNvPr>
          <p:cNvSpPr txBox="1"/>
          <p:nvPr/>
        </p:nvSpPr>
        <p:spPr>
          <a:xfrm>
            <a:off x="2329528" y="4130716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C030E3-A489-E342-9D2E-65464CBCB5B6}"/>
              </a:ext>
            </a:extLst>
          </p:cNvPr>
          <p:cNvSpPr txBox="1"/>
          <p:nvPr/>
        </p:nvSpPr>
        <p:spPr>
          <a:xfrm>
            <a:off x="6810495" y="2042049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Structure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3AA2D8-C698-9B4F-992D-49A66859FC39}"/>
              </a:ext>
            </a:extLst>
          </p:cNvPr>
          <p:cNvSpPr txBox="1"/>
          <p:nvPr/>
        </p:nvSpPr>
        <p:spPr>
          <a:xfrm>
            <a:off x="6810494" y="2374944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Document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F1D74B-C70F-C04F-AE97-900BEA2CE9ED}"/>
              </a:ext>
            </a:extLst>
          </p:cNvPr>
          <p:cNvSpPr txBox="1"/>
          <p:nvPr/>
        </p:nvSpPr>
        <p:spPr>
          <a:xfrm>
            <a:off x="6810493" y="2696726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73EAAB-3FB3-6E4D-B936-4C84DE5FCFD2}"/>
              </a:ext>
            </a:extLst>
          </p:cNvPr>
          <p:cNvSpPr txBox="1"/>
          <p:nvPr/>
        </p:nvSpPr>
        <p:spPr>
          <a:xfrm>
            <a:off x="6810492" y="3047569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2)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728BDC-7161-D740-816A-D0C5E7952372}"/>
              </a:ext>
            </a:extLst>
          </p:cNvPr>
          <p:cNvCxnSpPr>
            <a:cxnSpLocks/>
          </p:cNvCxnSpPr>
          <p:nvPr/>
        </p:nvCxnSpPr>
        <p:spPr>
          <a:xfrm flipH="1">
            <a:off x="6096001" y="4941633"/>
            <a:ext cx="416010" cy="359421"/>
          </a:xfrm>
          <a:prstGeom prst="line">
            <a:avLst/>
          </a:prstGeom>
          <a:ln w="22225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EC3688-96FB-9D48-A423-3DA958CE4678}"/>
              </a:ext>
            </a:extLst>
          </p:cNvPr>
          <p:cNvCxnSpPr>
            <a:cxnSpLocks/>
          </p:cNvCxnSpPr>
          <p:nvPr/>
        </p:nvCxnSpPr>
        <p:spPr>
          <a:xfrm>
            <a:off x="5356793" y="4946641"/>
            <a:ext cx="549737" cy="366512"/>
          </a:xfrm>
          <a:prstGeom prst="line">
            <a:avLst/>
          </a:prstGeom>
          <a:ln w="22225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40D8A67-03B9-3943-A302-06A27D9C3BFC}"/>
              </a:ext>
            </a:extLst>
          </p:cNvPr>
          <p:cNvSpPr txBox="1"/>
          <p:nvPr/>
        </p:nvSpPr>
        <p:spPr>
          <a:xfrm>
            <a:off x="5164344" y="4559494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Combine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D9A9FD-64AF-3F45-A77D-523D6B8A8D1D}"/>
              </a:ext>
            </a:extLst>
          </p:cNvPr>
          <p:cNvSpPr txBox="1"/>
          <p:nvPr/>
        </p:nvSpPr>
        <p:spPr>
          <a:xfrm>
            <a:off x="2403672" y="2332068"/>
            <a:ext cx="4231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Standardization of manifest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Standardization of feature/sample nomenclature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Creation of </a:t>
            </a:r>
            <a:r>
              <a:rPr lang="en-US" dirty="0" err="1"/>
              <a:t>NxP</a:t>
            </a:r>
            <a:r>
              <a:rPr lang="en-US" dirty="0"/>
              <a:t> matrices</a:t>
            </a:r>
          </a:p>
        </p:txBody>
      </p:sp>
    </p:spTree>
    <p:extLst>
      <p:ext uri="{BB962C8B-B14F-4D97-AF65-F5344CB8AC3E}">
        <p14:creationId xmlns:p14="http://schemas.microsoft.com/office/powerpoint/2010/main" val="34835933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4701-538D-554B-B3B1-743BD4929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</a:t>
            </a:r>
            <a:r>
              <a:rPr lang="en-US" dirty="0" err="1"/>
              <a:t>Umich</a:t>
            </a:r>
            <a:r>
              <a:rPr lang="en-US" dirty="0"/>
              <a:t> metabolomics Datasets Processed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53498-A55C-9E4E-8861-3B55BE0C0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50531"/>
            <a:ext cx="10515600" cy="7569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Themes from Processing</a:t>
            </a:r>
          </a:p>
        </p:txBody>
      </p:sp>
    </p:spTree>
    <p:extLst>
      <p:ext uri="{BB962C8B-B14F-4D97-AF65-F5344CB8AC3E}">
        <p14:creationId xmlns:p14="http://schemas.microsoft.com/office/powerpoint/2010/main" val="30389300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928290-33A1-0048-89BE-458923E5A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8492" y="1359242"/>
            <a:ext cx="2931299" cy="28170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0DBD2E-3ED7-3E4E-8971-E642BF75D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437" y="1456552"/>
            <a:ext cx="2438056" cy="2734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8A684E-CB7C-0246-A8CC-8D6790925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943" y="1690688"/>
            <a:ext cx="2784875" cy="15962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479C8C-688A-CA46-9921-0F74DC6425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0437" y="4191028"/>
            <a:ext cx="2365470" cy="13974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9D399E-EBE5-2342-93DA-812C03AC0A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1987" y="4880917"/>
            <a:ext cx="3132841" cy="197708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0F08A10-D802-874C-B6DF-40F62115F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234" y="1825625"/>
            <a:ext cx="313284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Rppos</a:t>
            </a:r>
            <a:r>
              <a:rPr lang="en-US" dirty="0"/>
              <a:t> (pass1a)</a:t>
            </a:r>
          </a:p>
          <a:p>
            <a:pPr lvl="1"/>
            <a:r>
              <a:rPr lang="en-US" dirty="0" err="1"/>
              <a:t>Lun</a:t>
            </a:r>
            <a:r>
              <a:rPr lang="en-US" dirty="0"/>
              <a:t>, Wadi</a:t>
            </a:r>
          </a:p>
          <a:p>
            <a:r>
              <a:rPr lang="en-US" dirty="0" err="1"/>
              <a:t>Rppos</a:t>
            </a:r>
            <a:r>
              <a:rPr lang="en-US" dirty="0"/>
              <a:t> (pass1c)</a:t>
            </a:r>
          </a:p>
          <a:p>
            <a:pPr lvl="1"/>
            <a:r>
              <a:rPr lang="en-US" dirty="0"/>
              <a:t>Wadi, Gas</a:t>
            </a:r>
          </a:p>
          <a:p>
            <a:r>
              <a:rPr lang="en-US" dirty="0" err="1"/>
              <a:t>Rpneg</a:t>
            </a:r>
            <a:r>
              <a:rPr lang="en-US" dirty="0"/>
              <a:t> (pass1a)</a:t>
            </a:r>
          </a:p>
          <a:p>
            <a:pPr lvl="1"/>
            <a:r>
              <a:rPr lang="en-US" dirty="0"/>
              <a:t>Wadi</a:t>
            </a:r>
          </a:p>
          <a:p>
            <a:r>
              <a:rPr lang="en-US" dirty="0" err="1"/>
              <a:t>Rpneg</a:t>
            </a:r>
            <a:r>
              <a:rPr lang="en-US" dirty="0"/>
              <a:t> (pass1c)</a:t>
            </a:r>
          </a:p>
          <a:p>
            <a:pPr lvl="1"/>
            <a:r>
              <a:rPr lang="en-US" dirty="0"/>
              <a:t>Wadi</a:t>
            </a:r>
          </a:p>
          <a:p>
            <a:r>
              <a:rPr lang="en-US" dirty="0" err="1"/>
              <a:t>Ionpneg</a:t>
            </a:r>
            <a:r>
              <a:rPr lang="en-US" dirty="0"/>
              <a:t> (pass1a)</a:t>
            </a:r>
          </a:p>
          <a:p>
            <a:pPr lvl="1"/>
            <a:r>
              <a:rPr lang="en-US" dirty="0"/>
              <a:t>Wadi</a:t>
            </a:r>
          </a:p>
          <a:p>
            <a:r>
              <a:rPr lang="en-US" dirty="0" err="1"/>
              <a:t>Ionpneg</a:t>
            </a:r>
            <a:r>
              <a:rPr lang="en-US" dirty="0"/>
              <a:t> (pass1c)</a:t>
            </a:r>
          </a:p>
          <a:p>
            <a:pPr lvl="1"/>
            <a:r>
              <a:rPr lang="en-US" dirty="0" err="1"/>
              <a:t>Lun</a:t>
            </a:r>
            <a:r>
              <a:rPr lang="en-US" dirty="0"/>
              <a:t>, Liv, Wadi</a:t>
            </a:r>
          </a:p>
          <a:p>
            <a:pPr lvl="1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3E34CD6-4888-744F-A5A5-4D59FF57F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99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Samples with Low Sample Medians</a:t>
            </a:r>
            <a:br>
              <a:rPr lang="en-US" dirty="0"/>
            </a:br>
            <a:r>
              <a:rPr lang="en-US" dirty="0"/>
              <a:t>“less stuff”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FF07DF-69CA-BF46-B9BD-EBECEA4415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0417" y="3375777"/>
            <a:ext cx="2997433" cy="162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923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3F9A-7D81-EB46-9259-CD30F7C9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Subtle influence from run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ABAD1-4421-6943-B702-8A31E09E9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23735" cy="4351338"/>
          </a:xfrm>
        </p:spPr>
        <p:txBody>
          <a:bodyPr/>
          <a:lstStyle/>
          <a:p>
            <a:r>
              <a:rPr lang="en-US" dirty="0" err="1"/>
              <a:t>Rppos</a:t>
            </a:r>
            <a:r>
              <a:rPr lang="en-US" dirty="0"/>
              <a:t> (pass1a)</a:t>
            </a:r>
          </a:p>
          <a:p>
            <a:pPr lvl="1"/>
            <a:r>
              <a:rPr lang="en-US" dirty="0"/>
              <a:t>Kid</a:t>
            </a:r>
          </a:p>
          <a:p>
            <a:r>
              <a:rPr lang="en-US" dirty="0" err="1"/>
              <a:t>Rpneg</a:t>
            </a:r>
            <a:r>
              <a:rPr lang="en-US" dirty="0"/>
              <a:t> (pass1c)</a:t>
            </a:r>
          </a:p>
          <a:p>
            <a:pPr lvl="1"/>
            <a:r>
              <a:rPr lang="en-US" dirty="0"/>
              <a:t>Liv</a:t>
            </a:r>
          </a:p>
          <a:p>
            <a:r>
              <a:rPr lang="en-US" dirty="0" err="1"/>
              <a:t>Ionpneg</a:t>
            </a:r>
            <a:r>
              <a:rPr lang="en-US" dirty="0"/>
              <a:t> (pass1c)</a:t>
            </a:r>
          </a:p>
          <a:p>
            <a:pPr lvl="1"/>
            <a:r>
              <a:rPr lang="en-US" dirty="0"/>
              <a:t>Gas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3E11AE-8A9E-F44D-85ED-EE3C2D068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529" y="1176307"/>
            <a:ext cx="3238077" cy="32824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146D5C-6532-E94D-90D8-4B02F9425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921" y="4458741"/>
            <a:ext cx="2094144" cy="2392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000439-8897-7F48-8612-B38279C20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7568" y="4485502"/>
            <a:ext cx="2104225" cy="23656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831B09-D6A5-844B-85F6-1BEB9464AD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4583" y="1243847"/>
            <a:ext cx="2834299" cy="28498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BA1043-E1D1-6648-B2EF-B19234C28D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4962" y="4093677"/>
            <a:ext cx="2802040" cy="275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253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EAB2-90C4-F84A-B3F7-AAA528ABE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39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Outlier samples within similar sex/biological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DE1CE-CE5C-1043-B075-144831B3C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58514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Rppos</a:t>
            </a:r>
            <a:r>
              <a:rPr lang="en-US" dirty="0"/>
              <a:t> (pass1a)</a:t>
            </a:r>
          </a:p>
          <a:p>
            <a:pPr lvl="1"/>
            <a:r>
              <a:rPr lang="en-US" dirty="0" err="1"/>
              <a:t>Hrt</a:t>
            </a:r>
            <a:endParaRPr lang="en-US" dirty="0"/>
          </a:p>
          <a:p>
            <a:r>
              <a:rPr lang="en-US" dirty="0" err="1"/>
              <a:t>Rpneg</a:t>
            </a:r>
            <a:r>
              <a:rPr lang="en-US" dirty="0"/>
              <a:t> (pass1a)</a:t>
            </a:r>
          </a:p>
          <a:p>
            <a:pPr lvl="1"/>
            <a:r>
              <a:rPr lang="en-US" dirty="0" err="1"/>
              <a:t>Lun</a:t>
            </a:r>
            <a:r>
              <a:rPr lang="en-US" dirty="0"/>
              <a:t>, </a:t>
            </a:r>
            <a:r>
              <a:rPr lang="en-US" dirty="0" err="1"/>
              <a:t>Hrt</a:t>
            </a:r>
            <a:r>
              <a:rPr lang="en-US" dirty="0"/>
              <a:t>, Liv, Kid, Gas</a:t>
            </a:r>
          </a:p>
          <a:p>
            <a:r>
              <a:rPr lang="en-US" dirty="0" err="1"/>
              <a:t>Rpneg</a:t>
            </a:r>
            <a:r>
              <a:rPr lang="en-US" dirty="0"/>
              <a:t> (pass1c)</a:t>
            </a:r>
          </a:p>
          <a:p>
            <a:pPr lvl="1"/>
            <a:r>
              <a:rPr lang="en-US" dirty="0" err="1"/>
              <a:t>Hrt</a:t>
            </a:r>
            <a:r>
              <a:rPr lang="en-US" dirty="0"/>
              <a:t> (sex)</a:t>
            </a:r>
          </a:p>
          <a:p>
            <a:r>
              <a:rPr lang="en-US" dirty="0" err="1"/>
              <a:t>Ionpneg</a:t>
            </a:r>
            <a:r>
              <a:rPr lang="en-US" dirty="0"/>
              <a:t> (pass1a)</a:t>
            </a:r>
          </a:p>
          <a:p>
            <a:pPr lvl="1"/>
            <a:r>
              <a:rPr lang="en-US" dirty="0"/>
              <a:t>Wadi</a:t>
            </a:r>
          </a:p>
          <a:p>
            <a:r>
              <a:rPr lang="en-US" dirty="0" err="1"/>
              <a:t>Ionpneg</a:t>
            </a:r>
            <a:r>
              <a:rPr lang="en-US" dirty="0"/>
              <a:t> (pass1c)</a:t>
            </a:r>
          </a:p>
          <a:p>
            <a:pPr lvl="1"/>
            <a:r>
              <a:rPr lang="en-US" dirty="0" err="1"/>
              <a:t>Pla</a:t>
            </a:r>
            <a:r>
              <a:rPr lang="en-US" dirty="0"/>
              <a:t>, Kid, Badi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5C3DF-DACA-824B-A690-222FB46B7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944" y="1439197"/>
            <a:ext cx="2540687" cy="25620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7F12C2-C66C-024E-AC77-459DA25B1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44" y="3979567"/>
            <a:ext cx="2423158" cy="16180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52E74D-7E80-414A-8B9C-2036FE4EE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2941" y="2207290"/>
            <a:ext cx="2406782" cy="26616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5D3D1D-7953-694B-AA3E-4B56DC7D4F88}"/>
              </a:ext>
            </a:extLst>
          </p:cNvPr>
          <p:cNvSpPr txBox="1"/>
          <p:nvPr/>
        </p:nvSpPr>
        <p:spPr>
          <a:xfrm>
            <a:off x="5713798" y="2693767"/>
            <a:ext cx="76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NxN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F6FFF6-9B4A-6F48-91CA-9899EE9C468D}"/>
              </a:ext>
            </a:extLst>
          </p:cNvPr>
          <p:cNvSpPr txBox="1"/>
          <p:nvPr/>
        </p:nvSpPr>
        <p:spPr>
          <a:xfrm>
            <a:off x="8834397" y="3429000"/>
            <a:ext cx="76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NxP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739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8B4E-4ED3-4E44-A2CA-C3B3081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Sample missing from manifest file,</a:t>
            </a:r>
            <a:br>
              <a:rPr lang="en-US" dirty="0"/>
            </a:br>
            <a:r>
              <a:rPr lang="en-US" dirty="0"/>
              <a:t>present in official pass1c annotation documentation submitted to </a:t>
            </a:r>
            <a:r>
              <a:rPr lang="en-US" dirty="0" err="1"/>
              <a:t>motrpac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A968F-DE81-CE49-8581-0232CCEE5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02459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Rppos</a:t>
            </a:r>
            <a:r>
              <a:rPr lang="en-US" dirty="0"/>
              <a:t> (pass1c)</a:t>
            </a:r>
          </a:p>
          <a:p>
            <a:pPr lvl="1"/>
            <a:r>
              <a:rPr lang="en-US" dirty="0" err="1"/>
              <a:t>Lun</a:t>
            </a:r>
            <a:endParaRPr lang="en-US" dirty="0"/>
          </a:p>
          <a:p>
            <a:pPr lvl="1"/>
            <a:r>
              <a:rPr lang="en-US" dirty="0" err="1"/>
              <a:t>Hrt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2608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81018-8A63-8749-9298-3690EFBC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Sample correlations/medians associated with run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B16F3-E109-DF4C-AA09-3E9B93917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70870" cy="4351338"/>
          </a:xfrm>
        </p:spPr>
        <p:txBody>
          <a:bodyPr/>
          <a:lstStyle/>
          <a:p>
            <a:r>
              <a:rPr lang="en-US" dirty="0" err="1"/>
              <a:t>Ionpneg</a:t>
            </a:r>
            <a:r>
              <a:rPr lang="en-US" dirty="0"/>
              <a:t> (pass1a)</a:t>
            </a:r>
          </a:p>
          <a:p>
            <a:pPr lvl="1"/>
            <a:r>
              <a:rPr lang="en-US" dirty="0" err="1"/>
              <a:t>Pla</a:t>
            </a:r>
            <a:r>
              <a:rPr lang="en-US" dirty="0"/>
              <a:t>, </a:t>
            </a:r>
            <a:r>
              <a:rPr lang="en-US" dirty="0" err="1"/>
              <a:t>Lun</a:t>
            </a:r>
            <a:r>
              <a:rPr lang="en-US" dirty="0"/>
              <a:t>, </a:t>
            </a:r>
            <a:r>
              <a:rPr lang="en-US" dirty="0" err="1"/>
              <a:t>Hrt</a:t>
            </a:r>
            <a:r>
              <a:rPr lang="en-US" dirty="0"/>
              <a:t>, Liv, Wadi, Kid, Gas, Badi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E748F1-E6FC-994F-B87D-18B5540D3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621" y="1020420"/>
            <a:ext cx="2448419" cy="27360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C0FECC-57A1-F443-B629-00A479192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836" y="3734594"/>
            <a:ext cx="2448419" cy="14407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214DCA-FF17-EC44-A07D-FEA525C3A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682" y="5253522"/>
            <a:ext cx="2586573" cy="14037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E283E1-9992-DB43-8621-F00E84B01858}"/>
              </a:ext>
            </a:extLst>
          </p:cNvPr>
          <p:cNvSpPr txBox="1"/>
          <p:nvPr/>
        </p:nvSpPr>
        <p:spPr>
          <a:xfrm>
            <a:off x="5288692" y="5770740"/>
            <a:ext cx="179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medians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11DF2-CA34-0443-B463-A2F0D60102B4}"/>
              </a:ext>
            </a:extLst>
          </p:cNvPr>
          <p:cNvSpPr txBox="1"/>
          <p:nvPr/>
        </p:nvSpPr>
        <p:spPr>
          <a:xfrm>
            <a:off x="5288692" y="4270289"/>
            <a:ext cx="179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medians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9F003E-0D79-F44F-B182-A3603D93FD4C}"/>
              </a:ext>
            </a:extLst>
          </p:cNvPr>
          <p:cNvSpPr txBox="1"/>
          <p:nvPr/>
        </p:nvSpPr>
        <p:spPr>
          <a:xfrm>
            <a:off x="5418952" y="2407316"/>
            <a:ext cx="179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NxP</a:t>
            </a:r>
            <a:r>
              <a:rPr lang="en-US" dirty="0"/>
              <a:t> (lun3b)</a:t>
            </a:r>
          </a:p>
        </p:txBody>
      </p:sp>
    </p:spTree>
    <p:extLst>
      <p:ext uri="{BB962C8B-B14F-4D97-AF65-F5344CB8AC3E}">
        <p14:creationId xmlns:p14="http://schemas.microsoft.com/office/powerpoint/2010/main" val="14668767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5F7DE-7903-2144-B245-37CCD732E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06" y="1802126"/>
            <a:ext cx="1580052" cy="546872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/>
              <a:t>Hrt2 </a:t>
            </a:r>
            <a:r>
              <a:rPr lang="en-US" dirty="0" err="1"/>
              <a:t>ionpneg</a:t>
            </a:r>
            <a:r>
              <a:rPr lang="en-US" dirty="0"/>
              <a:t> pass1a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102B0-E450-4D46-9B5B-33C6CE34C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102" y="0"/>
            <a:ext cx="5970373" cy="44029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32E140-4734-B74D-8F6F-8FC148049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228" y="4402930"/>
            <a:ext cx="1934247" cy="216635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CA77AB3-6D9E-2649-B193-E4689CFD7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25" y="160552"/>
            <a:ext cx="576623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Sample correlations/medians (</a:t>
            </a:r>
            <a:r>
              <a:rPr lang="en-US" dirty="0" err="1"/>
              <a:t>lin</a:t>
            </a:r>
            <a:r>
              <a:rPr lang="en-US" dirty="0"/>
              <a:t>) associated with run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6B3249-F157-1C4E-B54C-5E66B9069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15" y="2379121"/>
            <a:ext cx="1867741" cy="20997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BDDEA3-7387-154A-A1D8-5BC1F7122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498803"/>
            <a:ext cx="1961089" cy="11358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AF2D1E-F395-DA48-AEA3-AC11812256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4919" y="2310164"/>
            <a:ext cx="1924803" cy="2188639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7960648-24CE-1248-AD46-9C0572516799}"/>
              </a:ext>
            </a:extLst>
          </p:cNvPr>
          <p:cNvSpPr txBox="1">
            <a:spLocks/>
          </p:cNvSpPr>
          <p:nvPr/>
        </p:nvSpPr>
        <p:spPr>
          <a:xfrm>
            <a:off x="2175762" y="1832249"/>
            <a:ext cx="1580052" cy="5468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Kid2 </a:t>
            </a:r>
            <a:r>
              <a:rPr lang="en-US" dirty="0" err="1"/>
              <a:t>ionpneg</a:t>
            </a:r>
            <a:r>
              <a:rPr lang="en-US" dirty="0"/>
              <a:t> pass1a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AFE322-9DDB-4E49-9C59-3DC0400C8A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9156" y="4498803"/>
            <a:ext cx="1924803" cy="11561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9BD7A6E-F2C1-844E-9B55-06DE0CB655DF}"/>
              </a:ext>
            </a:extLst>
          </p:cNvPr>
          <p:cNvSpPr/>
          <p:nvPr/>
        </p:nvSpPr>
        <p:spPr>
          <a:xfrm>
            <a:off x="8587950" y="377482"/>
            <a:ext cx="308919" cy="215642"/>
          </a:xfrm>
          <a:prstGeom prst="rect">
            <a:avLst/>
          </a:prstGeom>
          <a:noFill/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C34CA4-496D-1941-A666-59E0FC32DDBA}"/>
              </a:ext>
            </a:extLst>
          </p:cNvPr>
          <p:cNvSpPr/>
          <p:nvPr/>
        </p:nvSpPr>
        <p:spPr>
          <a:xfrm>
            <a:off x="8604424" y="2482254"/>
            <a:ext cx="308919" cy="215642"/>
          </a:xfrm>
          <a:prstGeom prst="rect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30F54B-B214-934A-ADBB-98D736B69F05}"/>
              </a:ext>
            </a:extLst>
          </p:cNvPr>
          <p:cNvSpPr/>
          <p:nvPr/>
        </p:nvSpPr>
        <p:spPr>
          <a:xfrm>
            <a:off x="1998526" y="4459939"/>
            <a:ext cx="2031196" cy="1325562"/>
          </a:xfrm>
          <a:prstGeom prst="rect">
            <a:avLst/>
          </a:prstGeom>
          <a:noFill/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EB88C0-7F7C-F34B-A023-7966C4BC13D0}"/>
              </a:ext>
            </a:extLst>
          </p:cNvPr>
          <p:cNvSpPr/>
          <p:nvPr/>
        </p:nvSpPr>
        <p:spPr>
          <a:xfrm>
            <a:off x="-22040" y="4459939"/>
            <a:ext cx="2031196" cy="1325562"/>
          </a:xfrm>
          <a:prstGeom prst="rect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FCC672-AC97-B64D-8159-F3764E590871}"/>
              </a:ext>
            </a:extLst>
          </p:cNvPr>
          <p:cNvSpPr/>
          <p:nvPr/>
        </p:nvSpPr>
        <p:spPr>
          <a:xfrm>
            <a:off x="6610867" y="2481529"/>
            <a:ext cx="308919" cy="215642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097CA81-CEC8-7A41-B000-47F1238392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0565" y="2348998"/>
            <a:ext cx="1885362" cy="20986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3629FC-96DA-6A4B-ACC4-F899D5C788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29722" y="4515559"/>
            <a:ext cx="1938747" cy="115616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6FAA028-B148-8441-BD9A-E3453AEEBA26}"/>
              </a:ext>
            </a:extLst>
          </p:cNvPr>
          <p:cNvSpPr/>
          <p:nvPr/>
        </p:nvSpPr>
        <p:spPr>
          <a:xfrm>
            <a:off x="4064804" y="4447688"/>
            <a:ext cx="2031196" cy="1325562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2D29452-3F15-484C-AA9A-97F21297BB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4004" y="4312940"/>
            <a:ext cx="2776094" cy="254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284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D900962-D244-0243-AB0A-BCEF6EDB2F29}"/>
              </a:ext>
            </a:extLst>
          </p:cNvPr>
          <p:cNvGrpSpPr/>
          <p:nvPr/>
        </p:nvGrpSpPr>
        <p:grpSpPr>
          <a:xfrm>
            <a:off x="2356164" y="1611065"/>
            <a:ext cx="1364640" cy="338555"/>
            <a:chOff x="1083418" y="1450428"/>
            <a:chExt cx="1364640" cy="33855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A4AEBFF-38F6-4E42-8651-5C57ECDFB74E}"/>
                </a:ext>
              </a:extLst>
            </p:cNvPr>
            <p:cNvSpPr/>
            <p:nvPr/>
          </p:nvSpPr>
          <p:spPr>
            <a:xfrm>
              <a:off x="1083418" y="1450429"/>
              <a:ext cx="1364640" cy="3385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D1E1A7-56B6-F345-9B41-A5D0C492E528}"/>
                </a:ext>
              </a:extLst>
            </p:cNvPr>
            <p:cNvSpPr txBox="1"/>
            <p:nvPr/>
          </p:nvSpPr>
          <p:spPr>
            <a:xfrm>
              <a:off x="1130926" y="1450428"/>
              <a:ext cx="12449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Raw PASS1A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C8E955A-406B-6E47-A351-87B6BD7A6A3F}"/>
              </a:ext>
            </a:extLst>
          </p:cNvPr>
          <p:cNvGrpSpPr/>
          <p:nvPr/>
        </p:nvGrpSpPr>
        <p:grpSpPr>
          <a:xfrm>
            <a:off x="6872491" y="1611065"/>
            <a:ext cx="1387362" cy="338555"/>
            <a:chOff x="1060696" y="1450428"/>
            <a:chExt cx="1387362" cy="338555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F80B040-1CD2-9C4F-B95A-DCC8E077D679}"/>
                </a:ext>
              </a:extLst>
            </p:cNvPr>
            <p:cNvSpPr/>
            <p:nvPr/>
          </p:nvSpPr>
          <p:spPr>
            <a:xfrm>
              <a:off x="1083418" y="1450429"/>
              <a:ext cx="1364640" cy="3385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FA7326-100A-1A43-878D-2C13C2309D59}"/>
                </a:ext>
              </a:extLst>
            </p:cNvPr>
            <p:cNvSpPr txBox="1"/>
            <p:nvPr/>
          </p:nvSpPr>
          <p:spPr>
            <a:xfrm>
              <a:off x="1060696" y="1450428"/>
              <a:ext cx="1364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Raw PASS1C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541D68-9B52-1F4D-876F-0A2C3F9CFA4A}"/>
              </a:ext>
            </a:extLst>
          </p:cNvPr>
          <p:cNvGrpSpPr/>
          <p:nvPr/>
        </p:nvGrpSpPr>
        <p:grpSpPr>
          <a:xfrm>
            <a:off x="4841789" y="5610006"/>
            <a:ext cx="2508422" cy="338554"/>
            <a:chOff x="1083418" y="1450428"/>
            <a:chExt cx="2508422" cy="338554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0685956-307D-C647-9ADC-409726E619DC}"/>
                </a:ext>
              </a:extLst>
            </p:cNvPr>
            <p:cNvSpPr/>
            <p:nvPr/>
          </p:nvSpPr>
          <p:spPr>
            <a:xfrm>
              <a:off x="1083418" y="1450429"/>
              <a:ext cx="2508422" cy="3385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2EF75D-34FE-1D46-92DD-DFB8B3789D91}"/>
                </a:ext>
              </a:extLst>
            </p:cNvPr>
            <p:cNvSpPr txBox="1"/>
            <p:nvPr/>
          </p:nvSpPr>
          <p:spPr>
            <a:xfrm>
              <a:off x="1083418" y="1450428"/>
              <a:ext cx="2508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PASS1A/PASS1C Combined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32FF45B-8C1B-F944-A24B-434285CD5715}"/>
              </a:ext>
            </a:extLst>
          </p:cNvPr>
          <p:cNvSpPr txBox="1"/>
          <p:nvPr/>
        </p:nvSpPr>
        <p:spPr>
          <a:xfrm>
            <a:off x="4742793" y="6028998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Batch Correction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E758AF-00EE-8949-B203-0432F776DD11}"/>
              </a:ext>
            </a:extLst>
          </p:cNvPr>
          <p:cNvSpPr txBox="1"/>
          <p:nvPr/>
        </p:nvSpPr>
        <p:spPr>
          <a:xfrm>
            <a:off x="4742793" y="6398330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Biological Investigations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EA34FD-7ECC-C74C-9A2C-F9CB13C08B02}"/>
              </a:ext>
            </a:extLst>
          </p:cNvPr>
          <p:cNvSpPr txBox="1"/>
          <p:nvPr/>
        </p:nvSpPr>
        <p:spPr>
          <a:xfrm>
            <a:off x="2329533" y="2037041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Structure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61E6F2-8F66-7249-8C83-9768602821EC}"/>
              </a:ext>
            </a:extLst>
          </p:cNvPr>
          <p:cNvSpPr txBox="1"/>
          <p:nvPr/>
        </p:nvSpPr>
        <p:spPr>
          <a:xfrm>
            <a:off x="2329527" y="2318951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Document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108C7E-8D5D-384D-A858-BD48A14B6278}"/>
              </a:ext>
            </a:extLst>
          </p:cNvPr>
          <p:cNvSpPr txBox="1"/>
          <p:nvPr/>
        </p:nvSpPr>
        <p:spPr>
          <a:xfrm>
            <a:off x="2329521" y="2669109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50982C-C49B-4C4B-86F1-488F84DDBF7D}"/>
              </a:ext>
            </a:extLst>
          </p:cNvPr>
          <p:cNvSpPr txBox="1"/>
          <p:nvPr/>
        </p:nvSpPr>
        <p:spPr>
          <a:xfrm>
            <a:off x="2329515" y="2982233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Preprocessing (part 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C030E3-A489-E342-9D2E-65464CBCB5B6}"/>
              </a:ext>
            </a:extLst>
          </p:cNvPr>
          <p:cNvSpPr txBox="1"/>
          <p:nvPr/>
        </p:nvSpPr>
        <p:spPr>
          <a:xfrm>
            <a:off x="6810495" y="2042049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Structure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3AA2D8-C698-9B4F-992D-49A66859FC39}"/>
              </a:ext>
            </a:extLst>
          </p:cNvPr>
          <p:cNvSpPr txBox="1"/>
          <p:nvPr/>
        </p:nvSpPr>
        <p:spPr>
          <a:xfrm>
            <a:off x="6810494" y="2374944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Document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F1D74B-C70F-C04F-AE97-900BEA2CE9ED}"/>
              </a:ext>
            </a:extLst>
          </p:cNvPr>
          <p:cNvSpPr txBox="1"/>
          <p:nvPr/>
        </p:nvSpPr>
        <p:spPr>
          <a:xfrm>
            <a:off x="6810493" y="2696726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73EAAB-3FB3-6E4D-B936-4C84DE5FCFD2}"/>
              </a:ext>
            </a:extLst>
          </p:cNvPr>
          <p:cNvSpPr txBox="1"/>
          <p:nvPr/>
        </p:nvSpPr>
        <p:spPr>
          <a:xfrm>
            <a:off x="6810492" y="3047569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2)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728BDC-7161-D740-816A-D0C5E7952372}"/>
              </a:ext>
            </a:extLst>
          </p:cNvPr>
          <p:cNvCxnSpPr>
            <a:cxnSpLocks/>
          </p:cNvCxnSpPr>
          <p:nvPr/>
        </p:nvCxnSpPr>
        <p:spPr>
          <a:xfrm flipH="1">
            <a:off x="6096001" y="4941633"/>
            <a:ext cx="416010" cy="359421"/>
          </a:xfrm>
          <a:prstGeom prst="line">
            <a:avLst/>
          </a:prstGeom>
          <a:ln w="22225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EC3688-96FB-9D48-A423-3DA958CE4678}"/>
              </a:ext>
            </a:extLst>
          </p:cNvPr>
          <p:cNvCxnSpPr>
            <a:cxnSpLocks/>
          </p:cNvCxnSpPr>
          <p:nvPr/>
        </p:nvCxnSpPr>
        <p:spPr>
          <a:xfrm>
            <a:off x="5356793" y="4946641"/>
            <a:ext cx="549737" cy="366512"/>
          </a:xfrm>
          <a:prstGeom prst="line">
            <a:avLst/>
          </a:prstGeom>
          <a:ln w="22225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40D8A67-03B9-3943-A302-06A27D9C3BFC}"/>
              </a:ext>
            </a:extLst>
          </p:cNvPr>
          <p:cNvSpPr txBox="1"/>
          <p:nvPr/>
        </p:nvSpPr>
        <p:spPr>
          <a:xfrm>
            <a:off x="5164344" y="4559494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Combine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1B3D42-3F81-7B46-9B52-953702C7FCFB}"/>
              </a:ext>
            </a:extLst>
          </p:cNvPr>
          <p:cNvSpPr txBox="1"/>
          <p:nvPr/>
        </p:nvSpPr>
        <p:spPr>
          <a:xfrm>
            <a:off x="2280105" y="3232604"/>
            <a:ext cx="4231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Impute zero/neg/missing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Flag/</a:t>
            </a:r>
            <a:r>
              <a:rPr lang="en-US" dirty="0">
                <a:solidFill>
                  <a:srgbClr val="C00000"/>
                </a:solidFill>
              </a:rPr>
              <a:t>remove</a:t>
            </a:r>
            <a:r>
              <a:rPr lang="en-US" dirty="0"/>
              <a:t> sample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Flag/</a:t>
            </a:r>
            <a:r>
              <a:rPr lang="en-US" dirty="0">
                <a:solidFill>
                  <a:srgbClr val="C00000"/>
                </a:solidFill>
              </a:rPr>
              <a:t>remove</a:t>
            </a:r>
            <a:r>
              <a:rPr lang="en-US" dirty="0"/>
              <a:t> feature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Log, feature-std, </a:t>
            </a:r>
            <a:r>
              <a:rPr lang="en-US" dirty="0">
                <a:solidFill>
                  <a:srgbClr val="C00000"/>
                </a:solidFill>
              </a:rPr>
              <a:t>sample-std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1885842-E94E-224C-8F6C-CA0A0ED4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Sample Corrs/Medians From Drift Require Adjustment</a:t>
            </a:r>
          </a:p>
        </p:txBody>
      </p:sp>
    </p:spTree>
    <p:extLst>
      <p:ext uri="{BB962C8B-B14F-4D97-AF65-F5344CB8AC3E}">
        <p14:creationId xmlns:p14="http://schemas.microsoft.com/office/powerpoint/2010/main" val="2690642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D900962-D244-0243-AB0A-BCEF6EDB2F29}"/>
              </a:ext>
            </a:extLst>
          </p:cNvPr>
          <p:cNvGrpSpPr/>
          <p:nvPr/>
        </p:nvGrpSpPr>
        <p:grpSpPr>
          <a:xfrm>
            <a:off x="2356164" y="1611065"/>
            <a:ext cx="1364640" cy="338555"/>
            <a:chOff x="1083418" y="1450428"/>
            <a:chExt cx="1364640" cy="33855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A4AEBFF-38F6-4E42-8651-5C57ECDFB74E}"/>
                </a:ext>
              </a:extLst>
            </p:cNvPr>
            <p:cNvSpPr/>
            <p:nvPr/>
          </p:nvSpPr>
          <p:spPr>
            <a:xfrm>
              <a:off x="1083418" y="1450429"/>
              <a:ext cx="1364640" cy="3385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D1E1A7-56B6-F345-9B41-A5D0C492E528}"/>
                </a:ext>
              </a:extLst>
            </p:cNvPr>
            <p:cNvSpPr txBox="1"/>
            <p:nvPr/>
          </p:nvSpPr>
          <p:spPr>
            <a:xfrm>
              <a:off x="1130926" y="1450428"/>
              <a:ext cx="12449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Raw PASS1A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C8E955A-406B-6E47-A351-87B6BD7A6A3F}"/>
              </a:ext>
            </a:extLst>
          </p:cNvPr>
          <p:cNvGrpSpPr/>
          <p:nvPr/>
        </p:nvGrpSpPr>
        <p:grpSpPr>
          <a:xfrm>
            <a:off x="6872491" y="1611065"/>
            <a:ext cx="1387362" cy="338555"/>
            <a:chOff x="1060696" y="1450428"/>
            <a:chExt cx="1387362" cy="338555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F80B040-1CD2-9C4F-B95A-DCC8E077D679}"/>
                </a:ext>
              </a:extLst>
            </p:cNvPr>
            <p:cNvSpPr/>
            <p:nvPr/>
          </p:nvSpPr>
          <p:spPr>
            <a:xfrm>
              <a:off x="1083418" y="1450429"/>
              <a:ext cx="1364640" cy="3385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FA7326-100A-1A43-878D-2C13C2309D59}"/>
                </a:ext>
              </a:extLst>
            </p:cNvPr>
            <p:cNvSpPr txBox="1"/>
            <p:nvPr/>
          </p:nvSpPr>
          <p:spPr>
            <a:xfrm>
              <a:off x="1060696" y="1450428"/>
              <a:ext cx="1364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Raw PASS1C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541D68-9B52-1F4D-876F-0A2C3F9CFA4A}"/>
              </a:ext>
            </a:extLst>
          </p:cNvPr>
          <p:cNvGrpSpPr/>
          <p:nvPr/>
        </p:nvGrpSpPr>
        <p:grpSpPr>
          <a:xfrm>
            <a:off x="4841789" y="5610006"/>
            <a:ext cx="2508422" cy="338554"/>
            <a:chOff x="1083418" y="1450428"/>
            <a:chExt cx="2508422" cy="338554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0685956-307D-C647-9ADC-409726E619DC}"/>
                </a:ext>
              </a:extLst>
            </p:cNvPr>
            <p:cNvSpPr/>
            <p:nvPr/>
          </p:nvSpPr>
          <p:spPr>
            <a:xfrm>
              <a:off x="1083418" y="1450429"/>
              <a:ext cx="2508422" cy="3385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2EF75D-34FE-1D46-92DD-DFB8B3789D91}"/>
                </a:ext>
              </a:extLst>
            </p:cNvPr>
            <p:cNvSpPr txBox="1"/>
            <p:nvPr/>
          </p:nvSpPr>
          <p:spPr>
            <a:xfrm>
              <a:off x="1083418" y="1450428"/>
              <a:ext cx="2508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PASS1A/PASS1C Combined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32FF45B-8C1B-F944-A24B-434285CD5715}"/>
              </a:ext>
            </a:extLst>
          </p:cNvPr>
          <p:cNvSpPr txBox="1"/>
          <p:nvPr/>
        </p:nvSpPr>
        <p:spPr>
          <a:xfrm>
            <a:off x="4742793" y="6028998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Batch Correction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E758AF-00EE-8949-B203-0432F776DD11}"/>
              </a:ext>
            </a:extLst>
          </p:cNvPr>
          <p:cNvSpPr txBox="1"/>
          <p:nvPr/>
        </p:nvSpPr>
        <p:spPr>
          <a:xfrm>
            <a:off x="4742793" y="6398330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Biological Investigations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EA34FD-7ECC-C74C-9A2C-F9CB13C08B02}"/>
              </a:ext>
            </a:extLst>
          </p:cNvPr>
          <p:cNvSpPr txBox="1"/>
          <p:nvPr/>
        </p:nvSpPr>
        <p:spPr>
          <a:xfrm>
            <a:off x="2329533" y="2037041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Structure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61E6F2-8F66-7249-8C83-9768602821EC}"/>
              </a:ext>
            </a:extLst>
          </p:cNvPr>
          <p:cNvSpPr txBox="1"/>
          <p:nvPr/>
        </p:nvSpPr>
        <p:spPr>
          <a:xfrm>
            <a:off x="2329530" y="3458091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Document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108C7E-8D5D-384D-A858-BD48A14B6278}"/>
              </a:ext>
            </a:extLst>
          </p:cNvPr>
          <p:cNvSpPr txBox="1"/>
          <p:nvPr/>
        </p:nvSpPr>
        <p:spPr>
          <a:xfrm>
            <a:off x="2329529" y="3779873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50982C-C49B-4C4B-86F1-488F84DDBF7D}"/>
              </a:ext>
            </a:extLst>
          </p:cNvPr>
          <p:cNvSpPr txBox="1"/>
          <p:nvPr/>
        </p:nvSpPr>
        <p:spPr>
          <a:xfrm>
            <a:off x="2329528" y="4130716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C030E3-A489-E342-9D2E-65464CBCB5B6}"/>
              </a:ext>
            </a:extLst>
          </p:cNvPr>
          <p:cNvSpPr txBox="1"/>
          <p:nvPr/>
        </p:nvSpPr>
        <p:spPr>
          <a:xfrm>
            <a:off x="6810495" y="2042049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Structure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3AA2D8-C698-9B4F-992D-49A66859FC39}"/>
              </a:ext>
            </a:extLst>
          </p:cNvPr>
          <p:cNvSpPr txBox="1"/>
          <p:nvPr/>
        </p:nvSpPr>
        <p:spPr>
          <a:xfrm>
            <a:off x="6810494" y="2374944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Document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F1D74B-C70F-C04F-AE97-900BEA2CE9ED}"/>
              </a:ext>
            </a:extLst>
          </p:cNvPr>
          <p:cNvSpPr txBox="1"/>
          <p:nvPr/>
        </p:nvSpPr>
        <p:spPr>
          <a:xfrm>
            <a:off x="6810493" y="2696726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73EAAB-3FB3-6E4D-B936-4C84DE5FCFD2}"/>
              </a:ext>
            </a:extLst>
          </p:cNvPr>
          <p:cNvSpPr txBox="1"/>
          <p:nvPr/>
        </p:nvSpPr>
        <p:spPr>
          <a:xfrm>
            <a:off x="6810492" y="3047569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2)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728BDC-7161-D740-816A-D0C5E7952372}"/>
              </a:ext>
            </a:extLst>
          </p:cNvPr>
          <p:cNvCxnSpPr>
            <a:cxnSpLocks/>
          </p:cNvCxnSpPr>
          <p:nvPr/>
        </p:nvCxnSpPr>
        <p:spPr>
          <a:xfrm flipH="1">
            <a:off x="6096001" y="4941633"/>
            <a:ext cx="416010" cy="359421"/>
          </a:xfrm>
          <a:prstGeom prst="line">
            <a:avLst/>
          </a:prstGeom>
          <a:ln w="22225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EC3688-96FB-9D48-A423-3DA958CE4678}"/>
              </a:ext>
            </a:extLst>
          </p:cNvPr>
          <p:cNvCxnSpPr>
            <a:cxnSpLocks/>
          </p:cNvCxnSpPr>
          <p:nvPr/>
        </p:nvCxnSpPr>
        <p:spPr>
          <a:xfrm>
            <a:off x="5356793" y="4946641"/>
            <a:ext cx="549737" cy="366512"/>
          </a:xfrm>
          <a:prstGeom prst="line">
            <a:avLst/>
          </a:prstGeom>
          <a:ln w="22225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40D8A67-03B9-3943-A302-06A27D9C3BFC}"/>
              </a:ext>
            </a:extLst>
          </p:cNvPr>
          <p:cNvSpPr txBox="1"/>
          <p:nvPr/>
        </p:nvSpPr>
        <p:spPr>
          <a:xfrm>
            <a:off x="5164344" y="4559494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Combine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D9A9FD-64AF-3F45-A77D-523D6B8A8D1D}"/>
              </a:ext>
            </a:extLst>
          </p:cNvPr>
          <p:cNvSpPr txBox="1"/>
          <p:nvPr/>
        </p:nvSpPr>
        <p:spPr>
          <a:xfrm>
            <a:off x="2403672" y="2332068"/>
            <a:ext cx="4231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Standardization of manifest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Standardization of feature/sample nomenclature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Creation of </a:t>
            </a:r>
            <a:r>
              <a:rPr lang="en-US" dirty="0" err="1"/>
              <a:t>NxP</a:t>
            </a:r>
            <a:r>
              <a:rPr lang="en-US" dirty="0"/>
              <a:t> matrices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76B04D27-B63B-9C4F-8175-AA4E03BBD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Complete/</a:t>
            </a:r>
            <a:r>
              <a:rPr lang="en-US" dirty="0">
                <a:solidFill>
                  <a:srgbClr val="C00000"/>
                </a:solidFill>
              </a:rPr>
              <a:t>Incomplete </a:t>
            </a:r>
            <a:r>
              <a:rPr lang="en-US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242911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4EA1-3516-C24A-AD09-D1618039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Documentation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900962-D244-0243-AB0A-BCEF6EDB2F29}"/>
              </a:ext>
            </a:extLst>
          </p:cNvPr>
          <p:cNvGrpSpPr/>
          <p:nvPr/>
        </p:nvGrpSpPr>
        <p:grpSpPr>
          <a:xfrm>
            <a:off x="2356164" y="1611065"/>
            <a:ext cx="1364640" cy="338555"/>
            <a:chOff x="1083418" y="1450428"/>
            <a:chExt cx="1364640" cy="33855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A4AEBFF-38F6-4E42-8651-5C57ECDFB74E}"/>
                </a:ext>
              </a:extLst>
            </p:cNvPr>
            <p:cNvSpPr/>
            <p:nvPr/>
          </p:nvSpPr>
          <p:spPr>
            <a:xfrm>
              <a:off x="1083418" y="1450429"/>
              <a:ext cx="1364640" cy="3385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D1E1A7-56B6-F345-9B41-A5D0C492E528}"/>
                </a:ext>
              </a:extLst>
            </p:cNvPr>
            <p:cNvSpPr txBox="1"/>
            <p:nvPr/>
          </p:nvSpPr>
          <p:spPr>
            <a:xfrm>
              <a:off x="1130926" y="1450428"/>
              <a:ext cx="12449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Raw PASS1A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C8E955A-406B-6E47-A351-87B6BD7A6A3F}"/>
              </a:ext>
            </a:extLst>
          </p:cNvPr>
          <p:cNvGrpSpPr/>
          <p:nvPr/>
        </p:nvGrpSpPr>
        <p:grpSpPr>
          <a:xfrm>
            <a:off x="6872491" y="1611065"/>
            <a:ext cx="1387362" cy="338555"/>
            <a:chOff x="1060696" y="1450428"/>
            <a:chExt cx="1387362" cy="338555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F80B040-1CD2-9C4F-B95A-DCC8E077D679}"/>
                </a:ext>
              </a:extLst>
            </p:cNvPr>
            <p:cNvSpPr/>
            <p:nvPr/>
          </p:nvSpPr>
          <p:spPr>
            <a:xfrm>
              <a:off x="1083418" y="1450429"/>
              <a:ext cx="1364640" cy="3385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FA7326-100A-1A43-878D-2C13C2309D59}"/>
                </a:ext>
              </a:extLst>
            </p:cNvPr>
            <p:cNvSpPr txBox="1"/>
            <p:nvPr/>
          </p:nvSpPr>
          <p:spPr>
            <a:xfrm>
              <a:off x="1060696" y="1450428"/>
              <a:ext cx="1364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Raw PASS1C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541D68-9B52-1F4D-876F-0A2C3F9CFA4A}"/>
              </a:ext>
            </a:extLst>
          </p:cNvPr>
          <p:cNvGrpSpPr/>
          <p:nvPr/>
        </p:nvGrpSpPr>
        <p:grpSpPr>
          <a:xfrm>
            <a:off x="4841789" y="5610006"/>
            <a:ext cx="2508422" cy="338554"/>
            <a:chOff x="1083418" y="1450428"/>
            <a:chExt cx="2508422" cy="338554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0685956-307D-C647-9ADC-409726E619DC}"/>
                </a:ext>
              </a:extLst>
            </p:cNvPr>
            <p:cNvSpPr/>
            <p:nvPr/>
          </p:nvSpPr>
          <p:spPr>
            <a:xfrm>
              <a:off x="1083418" y="1450429"/>
              <a:ext cx="2508422" cy="3385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2EF75D-34FE-1D46-92DD-DFB8B3789D91}"/>
                </a:ext>
              </a:extLst>
            </p:cNvPr>
            <p:cNvSpPr txBox="1"/>
            <p:nvPr/>
          </p:nvSpPr>
          <p:spPr>
            <a:xfrm>
              <a:off x="1083418" y="1450428"/>
              <a:ext cx="2508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PASS1A/PASS1C Combined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32FF45B-8C1B-F944-A24B-434285CD5715}"/>
              </a:ext>
            </a:extLst>
          </p:cNvPr>
          <p:cNvSpPr txBox="1"/>
          <p:nvPr/>
        </p:nvSpPr>
        <p:spPr>
          <a:xfrm>
            <a:off x="4742793" y="6028998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Batch Correction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E758AF-00EE-8949-B203-0432F776DD11}"/>
              </a:ext>
            </a:extLst>
          </p:cNvPr>
          <p:cNvSpPr txBox="1"/>
          <p:nvPr/>
        </p:nvSpPr>
        <p:spPr>
          <a:xfrm>
            <a:off x="4742793" y="6398330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Biological Investigations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EA34FD-7ECC-C74C-9A2C-F9CB13C08B02}"/>
              </a:ext>
            </a:extLst>
          </p:cNvPr>
          <p:cNvSpPr txBox="1"/>
          <p:nvPr/>
        </p:nvSpPr>
        <p:spPr>
          <a:xfrm>
            <a:off x="2329533" y="2037041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Structure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61E6F2-8F66-7249-8C83-9768602821EC}"/>
              </a:ext>
            </a:extLst>
          </p:cNvPr>
          <p:cNvSpPr txBox="1"/>
          <p:nvPr/>
        </p:nvSpPr>
        <p:spPr>
          <a:xfrm>
            <a:off x="2329527" y="2318951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Document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108C7E-8D5D-384D-A858-BD48A14B6278}"/>
              </a:ext>
            </a:extLst>
          </p:cNvPr>
          <p:cNvSpPr txBox="1"/>
          <p:nvPr/>
        </p:nvSpPr>
        <p:spPr>
          <a:xfrm>
            <a:off x="2329529" y="3779873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50982C-C49B-4C4B-86F1-488F84DDBF7D}"/>
              </a:ext>
            </a:extLst>
          </p:cNvPr>
          <p:cNvSpPr txBox="1"/>
          <p:nvPr/>
        </p:nvSpPr>
        <p:spPr>
          <a:xfrm>
            <a:off x="2329528" y="4130716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C030E3-A489-E342-9D2E-65464CBCB5B6}"/>
              </a:ext>
            </a:extLst>
          </p:cNvPr>
          <p:cNvSpPr txBox="1"/>
          <p:nvPr/>
        </p:nvSpPr>
        <p:spPr>
          <a:xfrm>
            <a:off x="6810495" y="2042049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Structure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3AA2D8-C698-9B4F-992D-49A66859FC39}"/>
              </a:ext>
            </a:extLst>
          </p:cNvPr>
          <p:cNvSpPr txBox="1"/>
          <p:nvPr/>
        </p:nvSpPr>
        <p:spPr>
          <a:xfrm>
            <a:off x="6810494" y="2374944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Document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F1D74B-C70F-C04F-AE97-900BEA2CE9ED}"/>
              </a:ext>
            </a:extLst>
          </p:cNvPr>
          <p:cNvSpPr txBox="1"/>
          <p:nvPr/>
        </p:nvSpPr>
        <p:spPr>
          <a:xfrm>
            <a:off x="6810493" y="2696726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73EAAB-3FB3-6E4D-B936-4C84DE5FCFD2}"/>
              </a:ext>
            </a:extLst>
          </p:cNvPr>
          <p:cNvSpPr txBox="1"/>
          <p:nvPr/>
        </p:nvSpPr>
        <p:spPr>
          <a:xfrm>
            <a:off x="6810492" y="3047569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2)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728BDC-7161-D740-816A-D0C5E7952372}"/>
              </a:ext>
            </a:extLst>
          </p:cNvPr>
          <p:cNvCxnSpPr>
            <a:cxnSpLocks/>
          </p:cNvCxnSpPr>
          <p:nvPr/>
        </p:nvCxnSpPr>
        <p:spPr>
          <a:xfrm flipH="1">
            <a:off x="6096001" y="4941633"/>
            <a:ext cx="416010" cy="359421"/>
          </a:xfrm>
          <a:prstGeom prst="line">
            <a:avLst/>
          </a:prstGeom>
          <a:ln w="22225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EC3688-96FB-9D48-A423-3DA958CE4678}"/>
              </a:ext>
            </a:extLst>
          </p:cNvPr>
          <p:cNvCxnSpPr>
            <a:cxnSpLocks/>
          </p:cNvCxnSpPr>
          <p:nvPr/>
        </p:nvCxnSpPr>
        <p:spPr>
          <a:xfrm>
            <a:off x="5356793" y="4946641"/>
            <a:ext cx="549737" cy="366512"/>
          </a:xfrm>
          <a:prstGeom prst="line">
            <a:avLst/>
          </a:prstGeom>
          <a:ln w="22225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40D8A67-03B9-3943-A302-06A27D9C3BFC}"/>
              </a:ext>
            </a:extLst>
          </p:cNvPr>
          <p:cNvSpPr txBox="1"/>
          <p:nvPr/>
        </p:nvSpPr>
        <p:spPr>
          <a:xfrm>
            <a:off x="5164344" y="4559494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Combine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2BC38A-423B-B64B-9FFC-6CC71034EB2F}"/>
              </a:ext>
            </a:extLst>
          </p:cNvPr>
          <p:cNvSpPr txBox="1"/>
          <p:nvPr/>
        </p:nvSpPr>
        <p:spPr>
          <a:xfrm>
            <a:off x="2280105" y="2624704"/>
            <a:ext cx="4231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Shared features/samples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docs (references)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docs (internal standards)</a:t>
            </a:r>
          </a:p>
        </p:txBody>
      </p:sp>
    </p:spTree>
    <p:extLst>
      <p:ext uri="{BB962C8B-B14F-4D97-AF65-F5344CB8AC3E}">
        <p14:creationId xmlns:p14="http://schemas.microsoft.com/office/powerpoint/2010/main" val="279135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D900962-D244-0243-AB0A-BCEF6EDB2F29}"/>
              </a:ext>
            </a:extLst>
          </p:cNvPr>
          <p:cNvGrpSpPr/>
          <p:nvPr/>
        </p:nvGrpSpPr>
        <p:grpSpPr>
          <a:xfrm>
            <a:off x="2356164" y="1611065"/>
            <a:ext cx="1364640" cy="338555"/>
            <a:chOff x="1083418" y="1450428"/>
            <a:chExt cx="1364640" cy="33855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A4AEBFF-38F6-4E42-8651-5C57ECDFB74E}"/>
                </a:ext>
              </a:extLst>
            </p:cNvPr>
            <p:cNvSpPr/>
            <p:nvPr/>
          </p:nvSpPr>
          <p:spPr>
            <a:xfrm>
              <a:off x="1083418" y="1450429"/>
              <a:ext cx="1364640" cy="3385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D1E1A7-56B6-F345-9B41-A5D0C492E528}"/>
                </a:ext>
              </a:extLst>
            </p:cNvPr>
            <p:cNvSpPr txBox="1"/>
            <p:nvPr/>
          </p:nvSpPr>
          <p:spPr>
            <a:xfrm>
              <a:off x="1130926" y="1450428"/>
              <a:ext cx="12449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Raw PASS1A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C8E955A-406B-6E47-A351-87B6BD7A6A3F}"/>
              </a:ext>
            </a:extLst>
          </p:cNvPr>
          <p:cNvGrpSpPr/>
          <p:nvPr/>
        </p:nvGrpSpPr>
        <p:grpSpPr>
          <a:xfrm>
            <a:off x="6872491" y="1611065"/>
            <a:ext cx="1387362" cy="338555"/>
            <a:chOff x="1060696" y="1450428"/>
            <a:chExt cx="1387362" cy="338555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F80B040-1CD2-9C4F-B95A-DCC8E077D679}"/>
                </a:ext>
              </a:extLst>
            </p:cNvPr>
            <p:cNvSpPr/>
            <p:nvPr/>
          </p:nvSpPr>
          <p:spPr>
            <a:xfrm>
              <a:off x="1083418" y="1450429"/>
              <a:ext cx="1364640" cy="3385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FA7326-100A-1A43-878D-2C13C2309D59}"/>
                </a:ext>
              </a:extLst>
            </p:cNvPr>
            <p:cNvSpPr txBox="1"/>
            <p:nvPr/>
          </p:nvSpPr>
          <p:spPr>
            <a:xfrm>
              <a:off x="1060696" y="1450428"/>
              <a:ext cx="1364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Raw PASS1C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541D68-9B52-1F4D-876F-0A2C3F9CFA4A}"/>
              </a:ext>
            </a:extLst>
          </p:cNvPr>
          <p:cNvGrpSpPr/>
          <p:nvPr/>
        </p:nvGrpSpPr>
        <p:grpSpPr>
          <a:xfrm>
            <a:off x="4841789" y="5610006"/>
            <a:ext cx="2508422" cy="338554"/>
            <a:chOff x="1083418" y="1450428"/>
            <a:chExt cx="2508422" cy="338554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0685956-307D-C647-9ADC-409726E619DC}"/>
                </a:ext>
              </a:extLst>
            </p:cNvPr>
            <p:cNvSpPr/>
            <p:nvPr/>
          </p:nvSpPr>
          <p:spPr>
            <a:xfrm>
              <a:off x="1083418" y="1450429"/>
              <a:ext cx="2508422" cy="3385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2EF75D-34FE-1D46-92DD-DFB8B3789D91}"/>
                </a:ext>
              </a:extLst>
            </p:cNvPr>
            <p:cNvSpPr txBox="1"/>
            <p:nvPr/>
          </p:nvSpPr>
          <p:spPr>
            <a:xfrm>
              <a:off x="1083418" y="1450428"/>
              <a:ext cx="2508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PASS1A/PASS1C Combined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32FF45B-8C1B-F944-A24B-434285CD5715}"/>
              </a:ext>
            </a:extLst>
          </p:cNvPr>
          <p:cNvSpPr txBox="1"/>
          <p:nvPr/>
        </p:nvSpPr>
        <p:spPr>
          <a:xfrm>
            <a:off x="4742793" y="6028998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Batch Correction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E758AF-00EE-8949-B203-0432F776DD11}"/>
              </a:ext>
            </a:extLst>
          </p:cNvPr>
          <p:cNvSpPr txBox="1"/>
          <p:nvPr/>
        </p:nvSpPr>
        <p:spPr>
          <a:xfrm>
            <a:off x="4742793" y="6398330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Biological Investigations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EA34FD-7ECC-C74C-9A2C-F9CB13C08B02}"/>
              </a:ext>
            </a:extLst>
          </p:cNvPr>
          <p:cNvSpPr txBox="1"/>
          <p:nvPr/>
        </p:nvSpPr>
        <p:spPr>
          <a:xfrm>
            <a:off x="2329533" y="2037041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Structure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61E6F2-8F66-7249-8C83-9768602821EC}"/>
              </a:ext>
            </a:extLst>
          </p:cNvPr>
          <p:cNvSpPr txBox="1"/>
          <p:nvPr/>
        </p:nvSpPr>
        <p:spPr>
          <a:xfrm>
            <a:off x="2329527" y="2318951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Document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108C7E-8D5D-384D-A858-BD48A14B6278}"/>
              </a:ext>
            </a:extLst>
          </p:cNvPr>
          <p:cNvSpPr txBox="1"/>
          <p:nvPr/>
        </p:nvSpPr>
        <p:spPr>
          <a:xfrm>
            <a:off x="2329529" y="3779873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50982C-C49B-4C4B-86F1-488F84DDBF7D}"/>
              </a:ext>
            </a:extLst>
          </p:cNvPr>
          <p:cNvSpPr txBox="1"/>
          <p:nvPr/>
        </p:nvSpPr>
        <p:spPr>
          <a:xfrm>
            <a:off x="2329528" y="4130716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C030E3-A489-E342-9D2E-65464CBCB5B6}"/>
              </a:ext>
            </a:extLst>
          </p:cNvPr>
          <p:cNvSpPr txBox="1"/>
          <p:nvPr/>
        </p:nvSpPr>
        <p:spPr>
          <a:xfrm>
            <a:off x="6810495" y="2042049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Structure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3AA2D8-C698-9B4F-992D-49A66859FC39}"/>
              </a:ext>
            </a:extLst>
          </p:cNvPr>
          <p:cNvSpPr txBox="1"/>
          <p:nvPr/>
        </p:nvSpPr>
        <p:spPr>
          <a:xfrm>
            <a:off x="6810494" y="2374944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Document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F1D74B-C70F-C04F-AE97-900BEA2CE9ED}"/>
              </a:ext>
            </a:extLst>
          </p:cNvPr>
          <p:cNvSpPr txBox="1"/>
          <p:nvPr/>
        </p:nvSpPr>
        <p:spPr>
          <a:xfrm>
            <a:off x="6810493" y="2696726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73EAAB-3FB3-6E4D-B936-4C84DE5FCFD2}"/>
              </a:ext>
            </a:extLst>
          </p:cNvPr>
          <p:cNvSpPr txBox="1"/>
          <p:nvPr/>
        </p:nvSpPr>
        <p:spPr>
          <a:xfrm>
            <a:off x="6810492" y="3047569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Preprocessing (part 2)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728BDC-7161-D740-816A-D0C5E7952372}"/>
              </a:ext>
            </a:extLst>
          </p:cNvPr>
          <p:cNvCxnSpPr>
            <a:cxnSpLocks/>
          </p:cNvCxnSpPr>
          <p:nvPr/>
        </p:nvCxnSpPr>
        <p:spPr>
          <a:xfrm flipH="1">
            <a:off x="6096001" y="4941633"/>
            <a:ext cx="416010" cy="359421"/>
          </a:xfrm>
          <a:prstGeom prst="line">
            <a:avLst/>
          </a:prstGeom>
          <a:ln w="22225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EC3688-96FB-9D48-A423-3DA958CE4678}"/>
              </a:ext>
            </a:extLst>
          </p:cNvPr>
          <p:cNvCxnSpPr>
            <a:cxnSpLocks/>
          </p:cNvCxnSpPr>
          <p:nvPr/>
        </p:nvCxnSpPr>
        <p:spPr>
          <a:xfrm>
            <a:off x="5356793" y="4946641"/>
            <a:ext cx="549737" cy="366512"/>
          </a:xfrm>
          <a:prstGeom prst="line">
            <a:avLst/>
          </a:prstGeom>
          <a:ln w="22225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40D8A67-03B9-3943-A302-06A27D9C3BFC}"/>
              </a:ext>
            </a:extLst>
          </p:cNvPr>
          <p:cNvSpPr txBox="1"/>
          <p:nvPr/>
        </p:nvSpPr>
        <p:spPr>
          <a:xfrm>
            <a:off x="5164344" y="4559494"/>
            <a:ext cx="302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Combine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2BC38A-423B-B64B-9FFC-6CC71034EB2F}"/>
              </a:ext>
            </a:extLst>
          </p:cNvPr>
          <p:cNvSpPr txBox="1"/>
          <p:nvPr/>
        </p:nvSpPr>
        <p:spPr>
          <a:xfrm>
            <a:off x="2280105" y="2624704"/>
            <a:ext cx="4231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Shared features/samples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Sample docs (references)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Feature docs (internal standards)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81A4CCF-E8F7-CE4C-BB07-A48D26F1F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Complete/</a:t>
            </a:r>
            <a:r>
              <a:rPr lang="en-US" dirty="0">
                <a:solidFill>
                  <a:srgbClr val="C00000"/>
                </a:solidFill>
              </a:rPr>
              <a:t>Incomplete </a:t>
            </a:r>
            <a:r>
              <a:rPr lang="en-US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247060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4B12-B435-E646-AF4B-E6C0F1EE9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374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Structure (</a:t>
            </a:r>
            <a:r>
              <a:rPr lang="en-US" dirty="0" err="1"/>
              <a:t>NxP</a:t>
            </a:r>
            <a:r>
              <a:rPr lang="en-US" dirty="0"/>
              <a:t>)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D9D4CD5-2F12-7042-BD4B-0F78DE3A01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9200" y="643227"/>
          <a:ext cx="7213600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Worksheet" r:id="rId3" imgW="7213600" imgH="2603500" progId="Excel.Sheet.12">
                  <p:embed/>
                </p:oleObj>
              </mc:Choice>
              <mc:Fallback>
                <p:oleObj name="Worksheet" r:id="rId3" imgW="7213600" imgH="2603500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D9D4CD5-2F12-7042-BD4B-0F78DE3A01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9200" y="643227"/>
                        <a:ext cx="7213600" cy="260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377F9E7-C840-6642-9A41-E47001AEE8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9200" y="3428999"/>
          <a:ext cx="7213600" cy="2871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Worksheet" r:id="rId5" imgW="6540500" imgH="2603500" progId="Excel.Sheet.12">
                  <p:embed/>
                </p:oleObj>
              </mc:Choice>
              <mc:Fallback>
                <p:oleObj name="Worksheet" r:id="rId5" imgW="6540500" imgH="2603500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6377F9E7-C840-6642-9A41-E47001AEE8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9200" y="3428999"/>
                        <a:ext cx="7213600" cy="2871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1E0252B-04D3-5A4F-B90D-6E1E22DD9E97}"/>
              </a:ext>
            </a:extLst>
          </p:cNvPr>
          <p:cNvSpPr txBox="1"/>
          <p:nvPr/>
        </p:nvSpPr>
        <p:spPr>
          <a:xfrm>
            <a:off x="9850582" y="1440873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Test + Ref </a:t>
            </a:r>
            <a:r>
              <a:rPr lang="en-US" sz="2800" dirty="0" err="1"/>
              <a:t>Sams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D9034-A0BB-954F-BF1C-0B84929D2F51}"/>
              </a:ext>
            </a:extLst>
          </p:cNvPr>
          <p:cNvSpPr txBox="1"/>
          <p:nvPr/>
        </p:nvSpPr>
        <p:spPr>
          <a:xfrm>
            <a:off x="9850582" y="4387661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Test </a:t>
            </a:r>
            <a:r>
              <a:rPr lang="en-US" sz="2800" dirty="0" err="1"/>
              <a:t>Sams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3717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19325</TotalTime>
  <Words>1552</Words>
  <Application>Microsoft Macintosh PowerPoint</Application>
  <PresentationFormat>Widescreen</PresentationFormat>
  <Paragraphs>388</Paragraphs>
  <Slides>57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Office Theme</vt:lpstr>
      <vt:lpstr>Worksheet</vt:lpstr>
      <vt:lpstr>PASS1A/PASS1C Preprocessing Umich Metabolomics (rppos, rpneg, ionpneg)</vt:lpstr>
      <vt:lpstr>Overview</vt:lpstr>
      <vt:lpstr>Major Steps in Data Analysis</vt:lpstr>
      <vt:lpstr>Batch Correction Should be Performed “Downstream”</vt:lpstr>
      <vt:lpstr>Data Structure</vt:lpstr>
      <vt:lpstr>Complete/Incomplete Tasks</vt:lpstr>
      <vt:lpstr>Data Documentation</vt:lpstr>
      <vt:lpstr>Complete/Incomplete Tasks</vt:lpstr>
      <vt:lpstr>Data Structure (NxP)</vt:lpstr>
      <vt:lpstr>Data Structure (NxP) (no refs)</vt:lpstr>
      <vt:lpstr>Data Structure (NxP) (refs only)</vt:lpstr>
      <vt:lpstr>Data Structure (NxP) (+ refs)</vt:lpstr>
      <vt:lpstr>PowerPoint Presentation</vt:lpstr>
      <vt:lpstr>Data Preprocessing (Part 2)</vt:lpstr>
      <vt:lpstr>Complete/Incomplete Tasks</vt:lpstr>
      <vt:lpstr>Exploratory Data Analysis (EDA)</vt:lpstr>
      <vt:lpstr>PowerPoint Presentation</vt:lpstr>
      <vt:lpstr>PowerPoint Presentation</vt:lpstr>
      <vt:lpstr>Major Steps in Data Analysis</vt:lpstr>
      <vt:lpstr>PowerPoint Presentation</vt:lpstr>
      <vt:lpstr>Data Preprocessing/EDA Example</vt:lpstr>
      <vt:lpstr>Example of Data Processing: Plasma rppos PASS1c</vt:lpstr>
      <vt:lpstr>Real-Time Record of Processing Decisions</vt:lpstr>
      <vt:lpstr>Real-Time Record of Processing Decisions</vt:lpstr>
      <vt:lpstr>PowerPoint Presentation</vt:lpstr>
      <vt:lpstr>Missing Features (pla_rppos_1c)</vt:lpstr>
      <vt:lpstr>PowerPoint Presentation</vt:lpstr>
      <vt:lpstr>PowerPoint Presentation</vt:lpstr>
      <vt:lpstr>PowerPoint Presentation</vt:lpstr>
      <vt:lpstr>Imputation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All Umich metabolomics Datasets Processed</vt:lpstr>
      <vt:lpstr>Samples with Low Sample Medians “less stuff”</vt:lpstr>
      <vt:lpstr>Subtle influence from run order</vt:lpstr>
      <vt:lpstr>Outlier samples within similar sex/biological groups</vt:lpstr>
      <vt:lpstr>Sample missing from manifest file, present in official pass1c annotation documentation submitted to motrpac</vt:lpstr>
      <vt:lpstr>Sample correlations/medians associated with run order</vt:lpstr>
      <vt:lpstr>Sample correlations/medians (lin) associated with run order</vt:lpstr>
      <vt:lpstr>Sample Corrs/Medians From Drift Require Adjustment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Steep, Alexander</dc:creator>
  <cp:lastModifiedBy>Steep, Alexander</cp:lastModifiedBy>
  <cp:revision>36</cp:revision>
  <dcterms:created xsi:type="dcterms:W3CDTF">2021-11-23T04:20:56Z</dcterms:created>
  <dcterms:modified xsi:type="dcterms:W3CDTF">2021-12-06T18:23:48Z</dcterms:modified>
</cp:coreProperties>
</file>