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D7F7-2A25-6045-B8A9-CE78DA16E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656AC-067E-B04F-A692-B0A8BDB9E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E64CFD-B868-C348-B2A8-7ACDF5E840EC}"/>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5" name="Footer Placeholder 4">
            <a:extLst>
              <a:ext uri="{FF2B5EF4-FFF2-40B4-BE49-F238E27FC236}">
                <a16:creationId xmlns:a16="http://schemas.microsoft.com/office/drawing/2014/main" id="{31A3A337-A580-3242-AB41-9DC8AFA89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B294C-1C40-E542-A501-4459CA00C1C4}"/>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424362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AFAB-D120-FA4D-B685-E0BBEE165D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45CF4-1F8D-3D4F-8DAD-3300C525E7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DCD07-E47C-B540-AE0A-86947DC55F2E}"/>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5" name="Footer Placeholder 4">
            <a:extLst>
              <a:ext uri="{FF2B5EF4-FFF2-40B4-BE49-F238E27FC236}">
                <a16:creationId xmlns:a16="http://schemas.microsoft.com/office/drawing/2014/main" id="{2B00B34A-7537-404B-BD22-56ED4E174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934EF-B2C8-6C4F-8215-9ADEC3881B73}"/>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294296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C89D8-19A4-7A41-92FE-D9B9AF5AD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A1C91A-D7B4-ED43-A7D5-F7E21094F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4B51C-28BC-DE4B-8191-A8EA76F85FC0}"/>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5" name="Footer Placeholder 4">
            <a:extLst>
              <a:ext uri="{FF2B5EF4-FFF2-40B4-BE49-F238E27FC236}">
                <a16:creationId xmlns:a16="http://schemas.microsoft.com/office/drawing/2014/main" id="{E032F307-71A8-5F44-8953-14595384D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6410B-178A-6A45-BE2D-A001F9D231C8}"/>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310110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257A-2F2B-694E-8351-4E53C06D4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BCC17-DFE6-A246-A089-70ABA4CA0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68C64-3461-9A41-A688-BDF17EED7237}"/>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5" name="Footer Placeholder 4">
            <a:extLst>
              <a:ext uri="{FF2B5EF4-FFF2-40B4-BE49-F238E27FC236}">
                <a16:creationId xmlns:a16="http://schemas.microsoft.com/office/drawing/2014/main" id="{A71968DD-4355-8049-8700-D1B2EA972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D49BB-2296-C647-A360-C6AED377F50B}"/>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407950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C29D-AA6D-AF41-9650-79789370CF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2D3FA4-861F-7840-B6C1-E1C90D319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E3763-1F9D-BC4E-A63B-749798688D51}"/>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5" name="Footer Placeholder 4">
            <a:extLst>
              <a:ext uri="{FF2B5EF4-FFF2-40B4-BE49-F238E27FC236}">
                <a16:creationId xmlns:a16="http://schemas.microsoft.com/office/drawing/2014/main" id="{0C2D785A-6855-5A4F-86A1-4B5DAC501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160B9-9EAF-C64E-994B-578D978306F1}"/>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334314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9FE1-F7B3-0B44-92EB-ECAE6EF97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F7BF7-4038-D740-9515-76443167E5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DC8348-1C6E-194D-B89E-65B934621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DDAFD7-6BD9-5140-B61C-F08BCA530E02}"/>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6" name="Footer Placeholder 5">
            <a:extLst>
              <a:ext uri="{FF2B5EF4-FFF2-40B4-BE49-F238E27FC236}">
                <a16:creationId xmlns:a16="http://schemas.microsoft.com/office/drawing/2014/main" id="{AB07083B-13FD-A740-BEC1-E3E5DAC43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3DAEC-8742-C848-A032-B0441DAD0192}"/>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2879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924E-2132-5441-B08E-FE8E8D792B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2D64D3-AC69-E343-AC86-53DEC9AC51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A6FC3-44D5-3540-A360-FF79D807A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A6BB34-C1EC-484E-A0D3-B15478C29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F160E-3434-E148-B44D-194B292215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83B15-0D83-824E-BA19-3563F93E7198}"/>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8" name="Footer Placeholder 7">
            <a:extLst>
              <a:ext uri="{FF2B5EF4-FFF2-40B4-BE49-F238E27FC236}">
                <a16:creationId xmlns:a16="http://schemas.microsoft.com/office/drawing/2014/main" id="{CD26F7FA-8A49-CF49-971D-2A4763E992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929D00-2831-4041-9AF8-77CC24E6A9FC}"/>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2310338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241E-1A2F-3B4F-ACB5-ABAB1C1E2B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40076-E273-D849-8547-B32F3CDB4755}"/>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4" name="Footer Placeholder 3">
            <a:extLst>
              <a:ext uri="{FF2B5EF4-FFF2-40B4-BE49-F238E27FC236}">
                <a16:creationId xmlns:a16="http://schemas.microsoft.com/office/drawing/2014/main" id="{DEB167EE-E122-504A-B184-500F31986D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A21A93-C4E9-E649-A905-E06DE4A68D8D}"/>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122922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17D81-BF29-4149-B13C-5DAF01A8C1ED}"/>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3" name="Footer Placeholder 2">
            <a:extLst>
              <a:ext uri="{FF2B5EF4-FFF2-40B4-BE49-F238E27FC236}">
                <a16:creationId xmlns:a16="http://schemas.microsoft.com/office/drawing/2014/main" id="{F1E54872-5804-BE4E-A56E-1A2BBFF5B8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38176-F9A8-A341-B7EB-050A2078FC6C}"/>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16834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82C1-93DE-9B4F-99FE-EC07929F6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468F6C-786E-8144-96AD-F83C43549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B992E2-1C81-D542-A462-3EB67DCC9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93184-1824-C940-B204-136D2E516A5D}"/>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6" name="Footer Placeholder 5">
            <a:extLst>
              <a:ext uri="{FF2B5EF4-FFF2-40B4-BE49-F238E27FC236}">
                <a16:creationId xmlns:a16="http://schemas.microsoft.com/office/drawing/2014/main" id="{FE2B6685-8CA8-D749-A6A2-77B5160D5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86241-0D45-574E-9195-DED34E3A3224}"/>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236406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2E3F-7EF5-964F-BC95-CDCAB5EB5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F685B4-D33F-9543-BD14-D3364FA13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DF59D4-2FF7-9740-84A5-B37A6B645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828CF-14E0-664D-BD07-ABE0232B2061}"/>
              </a:ext>
            </a:extLst>
          </p:cNvPr>
          <p:cNvSpPr>
            <a:spLocks noGrp="1"/>
          </p:cNvSpPr>
          <p:nvPr>
            <p:ph type="dt" sz="half" idx="10"/>
          </p:nvPr>
        </p:nvSpPr>
        <p:spPr/>
        <p:txBody>
          <a:bodyPr/>
          <a:lstStyle/>
          <a:p>
            <a:fld id="{C85DF25E-C4C7-5145-99A5-0CF4BB9D6EBB}" type="datetimeFigureOut">
              <a:rPr lang="en-US" smtClean="0"/>
              <a:t>12/17/21</a:t>
            </a:fld>
            <a:endParaRPr lang="en-US"/>
          </a:p>
        </p:txBody>
      </p:sp>
      <p:sp>
        <p:nvSpPr>
          <p:cNvPr id="6" name="Footer Placeholder 5">
            <a:extLst>
              <a:ext uri="{FF2B5EF4-FFF2-40B4-BE49-F238E27FC236}">
                <a16:creationId xmlns:a16="http://schemas.microsoft.com/office/drawing/2014/main" id="{F107DF07-2624-204C-B248-DA54D002A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5A2DF-7D27-9042-818A-300398094417}"/>
              </a:ext>
            </a:extLst>
          </p:cNvPr>
          <p:cNvSpPr>
            <a:spLocks noGrp="1"/>
          </p:cNvSpPr>
          <p:nvPr>
            <p:ph type="sldNum" sz="quarter" idx="12"/>
          </p:nvPr>
        </p:nvSpPr>
        <p:spPr/>
        <p:txBody>
          <a:bodyPr/>
          <a:lstStyle/>
          <a:p>
            <a:fld id="{D3B41E0C-74E4-F54C-BE7F-C7D0758E2BAA}" type="slidenum">
              <a:rPr lang="en-US" smtClean="0"/>
              <a:t>‹#›</a:t>
            </a:fld>
            <a:endParaRPr lang="en-US"/>
          </a:p>
        </p:txBody>
      </p:sp>
    </p:spTree>
    <p:extLst>
      <p:ext uri="{BB962C8B-B14F-4D97-AF65-F5344CB8AC3E}">
        <p14:creationId xmlns:p14="http://schemas.microsoft.com/office/powerpoint/2010/main" val="292964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06A2C-08F2-A947-B9D7-2704D5760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E11719-9A15-0848-9F47-75AB5C9C2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90A13-02AD-A642-AC72-499B0D9AA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DF25E-C4C7-5145-99A5-0CF4BB9D6EBB}" type="datetimeFigureOut">
              <a:rPr lang="en-US" smtClean="0"/>
              <a:t>12/17/21</a:t>
            </a:fld>
            <a:endParaRPr lang="en-US"/>
          </a:p>
        </p:txBody>
      </p:sp>
      <p:sp>
        <p:nvSpPr>
          <p:cNvPr id="5" name="Footer Placeholder 4">
            <a:extLst>
              <a:ext uri="{FF2B5EF4-FFF2-40B4-BE49-F238E27FC236}">
                <a16:creationId xmlns:a16="http://schemas.microsoft.com/office/drawing/2014/main" id="{32E9E57B-CF1F-AA41-8166-A565C8148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FFD23E-5C32-2243-840D-D9E959DEF4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41E0C-74E4-F54C-BE7F-C7D0758E2BAA}" type="slidenum">
              <a:rPr lang="en-US" smtClean="0"/>
              <a:t>‹#›</a:t>
            </a:fld>
            <a:endParaRPr lang="en-US"/>
          </a:p>
        </p:txBody>
      </p:sp>
    </p:spTree>
    <p:extLst>
      <p:ext uri="{BB962C8B-B14F-4D97-AF65-F5344CB8AC3E}">
        <p14:creationId xmlns:p14="http://schemas.microsoft.com/office/powerpoint/2010/main" val="1708196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8295-F15B-F143-B4A2-63E6DF6D8CB5}"/>
              </a:ext>
            </a:extLst>
          </p:cNvPr>
          <p:cNvSpPr>
            <a:spLocks noGrp="1"/>
          </p:cNvSpPr>
          <p:nvPr>
            <p:ph type="ctrTitle"/>
          </p:nvPr>
        </p:nvSpPr>
        <p:spPr>
          <a:xfrm>
            <a:off x="677333" y="1122363"/>
            <a:ext cx="9990667" cy="2387600"/>
          </a:xfrm>
        </p:spPr>
        <p:txBody>
          <a:bodyPr/>
          <a:lstStyle/>
          <a:p>
            <a:r>
              <a:rPr lang="en-US"/>
              <a:t>PASS1A-Liver-RPPOS</a:t>
            </a:r>
            <a:endParaRPr lang="en-US" dirty="0"/>
          </a:p>
        </p:txBody>
      </p:sp>
    </p:spTree>
    <p:extLst>
      <p:ext uri="{BB962C8B-B14F-4D97-AF65-F5344CB8AC3E}">
        <p14:creationId xmlns:p14="http://schemas.microsoft.com/office/powerpoint/2010/main" val="375759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ABFE-9599-A447-99A2-C0B880B653F7}"/>
              </a:ext>
            </a:extLst>
          </p:cNvPr>
          <p:cNvSpPr>
            <a:spLocks noGrp="1"/>
          </p:cNvSpPr>
          <p:nvPr>
            <p:ph type="title"/>
          </p:nvPr>
        </p:nvSpPr>
        <p:spPr/>
        <p:txBody>
          <a:bodyPr/>
          <a:lstStyle/>
          <a:p>
            <a:r>
              <a:rPr lang="en-US" dirty="0"/>
              <a:t>Data Structure</a:t>
            </a:r>
          </a:p>
        </p:txBody>
      </p:sp>
      <p:sp>
        <p:nvSpPr>
          <p:cNvPr id="3" name="Content Placeholder 2">
            <a:extLst>
              <a:ext uri="{FF2B5EF4-FFF2-40B4-BE49-F238E27FC236}">
                <a16:creationId xmlns:a16="http://schemas.microsoft.com/office/drawing/2014/main" id="{49AE826E-99AD-7948-91E3-0A27992B90B0}"/>
              </a:ext>
            </a:extLst>
          </p:cNvPr>
          <p:cNvSpPr>
            <a:spLocks noGrp="1"/>
          </p:cNvSpPr>
          <p:nvPr>
            <p:ph idx="1"/>
          </p:nvPr>
        </p:nvSpPr>
        <p:spPr/>
        <p:txBody>
          <a:bodyPr/>
          <a:lstStyle/>
          <a:p>
            <a:r>
              <a:rPr lang="en-US" dirty="0"/>
              <a:t>Samples:</a:t>
            </a:r>
          </a:p>
          <a:p>
            <a:pPr lvl="1"/>
            <a:r>
              <a:rPr lang="en-US" sz="2000" b="1" dirty="0"/>
              <a:t>QC-</a:t>
            </a:r>
            <a:r>
              <a:rPr lang="en-US" sz="2000" b="1" dirty="0" err="1"/>
              <a:t>DriftCorrection</a:t>
            </a:r>
            <a:r>
              <a:rPr lang="en-US" sz="2000" dirty="0"/>
              <a:t>: a collection of all experimental samples from PASS1A</a:t>
            </a:r>
          </a:p>
          <a:p>
            <a:pPr lvl="1"/>
            <a:r>
              <a:rPr lang="en-US" sz="2000" b="1" dirty="0"/>
              <a:t>QC-</a:t>
            </a:r>
            <a:r>
              <a:rPr lang="en-US" sz="2000" b="1" dirty="0" err="1"/>
              <a:t>InternalStandard</a:t>
            </a:r>
            <a:r>
              <a:rPr lang="en-US" sz="2000" dirty="0"/>
              <a:t>: plasma samples from another study (CHEAR)</a:t>
            </a:r>
          </a:p>
          <a:p>
            <a:pPr lvl="1"/>
            <a:r>
              <a:rPr lang="en-US" sz="2000" b="1" dirty="0"/>
              <a:t>QC-Reference</a:t>
            </a:r>
            <a:r>
              <a:rPr lang="en-US" sz="2000" dirty="0"/>
              <a:t>: a collection of all exercise samples or all sedentary samples</a:t>
            </a:r>
          </a:p>
          <a:p>
            <a:pPr lvl="1"/>
            <a:r>
              <a:rPr lang="en-US" sz="2000" b="1" dirty="0"/>
              <a:t>Sample</a:t>
            </a:r>
            <a:r>
              <a:rPr lang="en-US" sz="2000" dirty="0"/>
              <a:t>: experimental samples</a:t>
            </a:r>
          </a:p>
          <a:p>
            <a:pPr lvl="1"/>
            <a:r>
              <a:rPr lang="en-US" sz="2000" b="1" dirty="0"/>
              <a:t>QC-Pooled</a:t>
            </a:r>
            <a:r>
              <a:rPr lang="en-US" sz="2000" dirty="0"/>
              <a:t>: a collection of all experimental samples from PASS1A or PASS1C</a:t>
            </a:r>
          </a:p>
          <a:p>
            <a:pPr lvl="1"/>
            <a:r>
              <a:rPr lang="en-US" sz="2000" b="1" dirty="0"/>
              <a:t>QC-Blank</a:t>
            </a:r>
            <a:r>
              <a:rPr lang="en-US" sz="2000" dirty="0"/>
              <a:t>: Blank or only IS-metabolites added</a:t>
            </a:r>
          </a:p>
          <a:p>
            <a:r>
              <a:rPr lang="en-US" dirty="0"/>
              <a:t>Features:</a:t>
            </a:r>
          </a:p>
          <a:p>
            <a:pPr lvl="1"/>
            <a:r>
              <a:rPr lang="en-US" sz="2000" b="1" dirty="0"/>
              <a:t>Metabolite</a:t>
            </a:r>
          </a:p>
          <a:p>
            <a:pPr lvl="1"/>
            <a:r>
              <a:rPr lang="en-US" sz="2000" b="1" dirty="0"/>
              <a:t>IS-Metabolite</a:t>
            </a:r>
            <a:r>
              <a:rPr lang="en-US" sz="2000" dirty="0"/>
              <a:t>: same amount, manually added to each samples, labeled as [</a:t>
            </a:r>
            <a:r>
              <a:rPr lang="en-US" sz="2000" dirty="0" err="1"/>
              <a:t>iSTD</a:t>
            </a:r>
            <a:r>
              <a:rPr lang="en-US" sz="2000" dirty="0"/>
              <a:t>]</a:t>
            </a:r>
          </a:p>
        </p:txBody>
      </p:sp>
    </p:spTree>
    <p:extLst>
      <p:ext uri="{BB962C8B-B14F-4D97-AF65-F5344CB8AC3E}">
        <p14:creationId xmlns:p14="http://schemas.microsoft.com/office/powerpoint/2010/main" val="18581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0588-0CF3-1743-A4A6-B44A2317579F}"/>
              </a:ext>
            </a:extLst>
          </p:cNvPr>
          <p:cNvSpPr>
            <a:spLocks noGrp="1"/>
          </p:cNvSpPr>
          <p:nvPr>
            <p:ph type="title"/>
          </p:nvPr>
        </p:nvSpPr>
        <p:spPr>
          <a:xfrm>
            <a:off x="838200" y="-118350"/>
            <a:ext cx="10515600" cy="1325563"/>
          </a:xfrm>
        </p:spPr>
        <p:txBody>
          <a:bodyPr/>
          <a:lstStyle/>
          <a:p>
            <a:r>
              <a:rPr lang="en-US" dirty="0"/>
              <a:t>Data Process</a:t>
            </a:r>
          </a:p>
        </p:txBody>
      </p:sp>
      <p:sp>
        <p:nvSpPr>
          <p:cNvPr id="3" name="Content Placeholder 2">
            <a:extLst>
              <a:ext uri="{FF2B5EF4-FFF2-40B4-BE49-F238E27FC236}">
                <a16:creationId xmlns:a16="http://schemas.microsoft.com/office/drawing/2014/main" id="{A264E319-6C1D-2846-83D5-1B946FE37574}"/>
              </a:ext>
            </a:extLst>
          </p:cNvPr>
          <p:cNvSpPr>
            <a:spLocks noGrp="1"/>
          </p:cNvSpPr>
          <p:nvPr>
            <p:ph idx="1"/>
          </p:nvPr>
        </p:nvSpPr>
        <p:spPr>
          <a:xfrm>
            <a:off x="838200" y="1207213"/>
            <a:ext cx="10515600" cy="5384472"/>
          </a:xfrm>
        </p:spPr>
        <p:txBody>
          <a:bodyPr>
            <a:normAutofit fontScale="85000" lnSpcReduction="20000"/>
          </a:bodyPr>
          <a:lstStyle/>
          <a:p>
            <a:pPr marL="514350" indent="-514350">
              <a:buFont typeface="+mj-lt"/>
              <a:buAutoNum type="arabicPeriod"/>
            </a:pPr>
            <a:r>
              <a:rPr lang="en-US" dirty="0"/>
              <a:t>Check missingness (remove QC-Blank first)</a:t>
            </a:r>
          </a:p>
          <a:p>
            <a:pPr marL="971550" lvl="1" indent="-514350">
              <a:buFont typeface="+mj-lt"/>
              <a:buAutoNum type="arabicPeriod"/>
            </a:pPr>
            <a:r>
              <a:rPr lang="en-US" dirty="0"/>
              <a:t>Remove features with </a:t>
            </a:r>
            <a:r>
              <a:rPr lang="en-US" b="1" dirty="0"/>
              <a:t>&gt;30%</a:t>
            </a:r>
            <a:r>
              <a:rPr lang="en-US" dirty="0"/>
              <a:t> missingness in QC-Pooled samples</a:t>
            </a:r>
          </a:p>
          <a:p>
            <a:pPr marL="971550" lvl="1" indent="-514350">
              <a:buFont typeface="+mj-lt"/>
              <a:buAutoNum type="arabicPeriod"/>
            </a:pPr>
            <a:r>
              <a:rPr lang="en-US" dirty="0"/>
              <a:t>Check group distribution of features with </a:t>
            </a:r>
            <a:r>
              <a:rPr lang="en-US" b="1" dirty="0"/>
              <a:t>&gt;60% </a:t>
            </a:r>
            <a:r>
              <a:rPr lang="en-US" dirty="0"/>
              <a:t>missingness in experimental samples</a:t>
            </a:r>
          </a:p>
          <a:p>
            <a:pPr lvl="2"/>
            <a:r>
              <a:rPr lang="en-US" dirty="0"/>
              <a:t>Present in specific groups; absent in other groups: </a:t>
            </a:r>
            <a:r>
              <a:rPr lang="en-US" b="1" dirty="0"/>
              <a:t>keep (1/2 min value imputation)</a:t>
            </a:r>
          </a:p>
          <a:p>
            <a:pPr lvl="2"/>
            <a:r>
              <a:rPr lang="en-US" dirty="0"/>
              <a:t>&gt;60% missingness in all groups: </a:t>
            </a:r>
            <a:r>
              <a:rPr lang="en-US" b="1" dirty="0"/>
              <a:t>remove</a:t>
            </a:r>
          </a:p>
          <a:p>
            <a:pPr marL="914400" lvl="1" indent="-457200">
              <a:buAutoNum type="arabicPeriod"/>
            </a:pPr>
            <a:r>
              <a:rPr lang="en-US" dirty="0"/>
              <a:t>Imputation</a:t>
            </a:r>
          </a:p>
          <a:p>
            <a:pPr lvl="2"/>
            <a:r>
              <a:rPr lang="en-US" dirty="0"/>
              <a:t>KNN or</a:t>
            </a:r>
          </a:p>
          <a:p>
            <a:pPr lvl="2"/>
            <a:r>
              <a:rPr lang="en-US" dirty="0"/>
              <a:t>½ min value</a:t>
            </a:r>
          </a:p>
          <a:p>
            <a:pPr marL="457200" indent="-457200">
              <a:buAutoNum type="arabicPeriod"/>
            </a:pPr>
            <a:r>
              <a:rPr lang="en-US" dirty="0"/>
              <a:t>Pre-normalization visualization</a:t>
            </a:r>
          </a:p>
          <a:p>
            <a:pPr marL="457200" indent="-457200">
              <a:buAutoNum type="arabicPeriod"/>
            </a:pPr>
            <a:r>
              <a:rPr lang="en-US" dirty="0"/>
              <a:t>IS-normalization:</a:t>
            </a:r>
          </a:p>
          <a:p>
            <a:pPr marL="914400" lvl="1" indent="-457200">
              <a:buAutoNum type="arabicPeriod"/>
            </a:pPr>
            <a:r>
              <a:rPr lang="en-US" dirty="0"/>
              <a:t>Raw count/ specific IS metabolite </a:t>
            </a:r>
          </a:p>
          <a:p>
            <a:pPr lvl="2"/>
            <a:r>
              <a:rPr lang="en-US" dirty="0"/>
              <a:t>Select for IS metabolite for each feature</a:t>
            </a:r>
          </a:p>
          <a:p>
            <a:pPr lvl="2"/>
            <a:r>
              <a:rPr lang="en-US" dirty="0"/>
              <a:t>Minimize its QC-pooled RSD</a:t>
            </a:r>
          </a:p>
          <a:p>
            <a:pPr marL="514350" indent="-514350">
              <a:buFont typeface="+mj-lt"/>
              <a:buAutoNum type="arabicPeriod"/>
            </a:pPr>
            <a:r>
              <a:rPr lang="en-US" dirty="0"/>
              <a:t>Post-normalization visualization</a:t>
            </a:r>
          </a:p>
          <a:p>
            <a:pPr marL="971550" lvl="1" indent="-514350">
              <a:buFont typeface="+mj-lt"/>
              <a:buAutoNum type="arabicPeriod"/>
            </a:pPr>
            <a:r>
              <a:rPr lang="en-US" dirty="0"/>
              <a:t>PCA</a:t>
            </a:r>
          </a:p>
          <a:p>
            <a:pPr marL="971550" lvl="1" indent="-514350">
              <a:buFont typeface="+mj-lt"/>
              <a:buAutoNum type="arabicPeriod"/>
            </a:pPr>
            <a:r>
              <a:rPr lang="en-US" dirty="0"/>
              <a:t>QC-Pooled RSD distribution</a:t>
            </a:r>
          </a:p>
          <a:p>
            <a:pPr marL="514350" indent="-514350">
              <a:buFont typeface="+mj-lt"/>
              <a:buAutoNum type="arabicPeriod"/>
            </a:pPr>
            <a:r>
              <a:rPr lang="en-US" dirty="0"/>
              <a:t>Put back QC-Blank and features with high missingness; remove IS-metabolites</a:t>
            </a:r>
          </a:p>
        </p:txBody>
      </p:sp>
    </p:spTree>
    <p:extLst>
      <p:ext uri="{BB962C8B-B14F-4D97-AF65-F5344CB8AC3E}">
        <p14:creationId xmlns:p14="http://schemas.microsoft.com/office/powerpoint/2010/main" val="314499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3082F-7A16-B946-8E3C-0AF57D3FB35C}"/>
              </a:ext>
            </a:extLst>
          </p:cNvPr>
          <p:cNvSpPr>
            <a:spLocks noGrp="1"/>
          </p:cNvSpPr>
          <p:nvPr>
            <p:ph type="title"/>
          </p:nvPr>
        </p:nvSpPr>
        <p:spPr>
          <a:xfrm>
            <a:off x="1006533" y="716934"/>
            <a:ext cx="10178934" cy="1328730"/>
          </a:xfrm>
        </p:spPr>
        <p:txBody>
          <a:bodyPr vert="horz" lIns="91440" tIns="45720" rIns="91440" bIns="45720" rtlCol="0" anchor="b">
            <a:normAutofit fontScale="90000"/>
          </a:bodyPr>
          <a:lstStyle/>
          <a:p>
            <a:pPr marL="342900" indent="-342900">
              <a:buFont typeface="Arial" panose="020B0604020202020204" pitchFamily="34" charset="0"/>
              <a:buChar char="•"/>
            </a:pPr>
            <a:r>
              <a:rPr lang="en-US" sz="2400" kern="1200" dirty="0">
                <a:solidFill>
                  <a:schemeClr val="tx1"/>
                </a:solidFill>
                <a:latin typeface="+mn-lt"/>
                <a:ea typeface="+mj-ea"/>
                <a:cs typeface="+mj-cs"/>
              </a:rPr>
              <a:t>Before vs. after IS-normalization:</a:t>
            </a:r>
            <a:br>
              <a:rPr lang="en-US" sz="2400" kern="1200" dirty="0">
                <a:solidFill>
                  <a:schemeClr val="tx1"/>
                </a:solidFill>
                <a:latin typeface="+mn-lt"/>
                <a:ea typeface="+mj-ea"/>
                <a:cs typeface="+mj-cs"/>
              </a:rPr>
            </a:br>
            <a:r>
              <a:rPr lang="en-US" sz="2400" kern="1200" dirty="0">
                <a:solidFill>
                  <a:schemeClr val="tx1"/>
                </a:solidFill>
                <a:latin typeface="+mn-lt"/>
                <a:ea typeface="+mj-ea"/>
                <a:cs typeface="+mj-cs"/>
              </a:rPr>
              <a:t>Before: all QC-drift corrections samples spread out outside all samples (ideally them should be clustered closely together in the middle of all samples since they are all the same, collection of all samples);</a:t>
            </a:r>
            <a:br>
              <a:rPr lang="en-US" sz="2400" kern="1200" dirty="0">
                <a:solidFill>
                  <a:schemeClr val="tx1"/>
                </a:solidFill>
                <a:latin typeface="+mn-lt"/>
                <a:ea typeface="+mj-ea"/>
                <a:cs typeface="+mj-cs"/>
              </a:rPr>
            </a:br>
            <a:r>
              <a:rPr lang="en-US" sz="2400" dirty="0">
                <a:latin typeface="+mn-lt"/>
              </a:rPr>
              <a:t>A</a:t>
            </a:r>
            <a:r>
              <a:rPr lang="en-US" sz="2400" kern="1200" dirty="0">
                <a:solidFill>
                  <a:schemeClr val="tx1"/>
                </a:solidFill>
                <a:latin typeface="+mn-lt"/>
                <a:ea typeface="+mj-ea"/>
                <a:cs typeface="+mj-cs"/>
              </a:rPr>
              <a:t>fter:  all QC-drift correction samples clustered together, in the middle of all samples.</a:t>
            </a:r>
          </a:p>
        </p:txBody>
      </p:sp>
      <p:pic>
        <p:nvPicPr>
          <p:cNvPr id="8" name="Content Placeholder 7" descr="Chart, scatter chart&#10;&#10;Description automatically generated">
            <a:extLst>
              <a:ext uri="{FF2B5EF4-FFF2-40B4-BE49-F238E27FC236}">
                <a16:creationId xmlns:a16="http://schemas.microsoft.com/office/drawing/2014/main" id="{9EF35235-DF17-8840-8E25-19D0069B98A7}"/>
              </a:ext>
            </a:extLst>
          </p:cNvPr>
          <p:cNvPicPr>
            <a:picLocks noGrp="1" noChangeAspect="1"/>
          </p:cNvPicPr>
          <p:nvPr>
            <p:ph idx="1"/>
          </p:nvPr>
        </p:nvPicPr>
        <p:blipFill>
          <a:blip r:embed="rId2"/>
          <a:stretch>
            <a:fillRect/>
          </a:stretch>
        </p:blipFill>
        <p:spPr>
          <a:xfrm>
            <a:off x="351625" y="3082464"/>
            <a:ext cx="4416923" cy="3459745"/>
          </a:xfrm>
        </p:spPr>
      </p:pic>
      <p:pic>
        <p:nvPicPr>
          <p:cNvPr id="10" name="Picture 9" descr="Chart, scatter chart&#10;&#10;Description automatically generated">
            <a:extLst>
              <a:ext uri="{FF2B5EF4-FFF2-40B4-BE49-F238E27FC236}">
                <a16:creationId xmlns:a16="http://schemas.microsoft.com/office/drawing/2014/main" id="{BD440F22-AC8F-D849-AE23-00FC2B52451F}"/>
              </a:ext>
            </a:extLst>
          </p:cNvPr>
          <p:cNvPicPr>
            <a:picLocks noChangeAspect="1"/>
          </p:cNvPicPr>
          <p:nvPr/>
        </p:nvPicPr>
        <p:blipFill>
          <a:blip r:embed="rId3"/>
          <a:stretch>
            <a:fillRect/>
          </a:stretch>
        </p:blipFill>
        <p:spPr>
          <a:xfrm>
            <a:off x="6306065" y="3231292"/>
            <a:ext cx="5337476" cy="3429000"/>
          </a:xfrm>
          <a:prstGeom prst="rect">
            <a:avLst/>
          </a:prstGeom>
        </p:spPr>
      </p:pic>
      <p:pic>
        <p:nvPicPr>
          <p:cNvPr id="13" name="Picture 12" descr="A picture containing table&#10;&#10;Description automatically generated">
            <a:extLst>
              <a:ext uri="{FF2B5EF4-FFF2-40B4-BE49-F238E27FC236}">
                <a16:creationId xmlns:a16="http://schemas.microsoft.com/office/drawing/2014/main" id="{134A5B71-2CA8-1C4A-A5D6-B80C112342CE}"/>
              </a:ext>
            </a:extLst>
          </p:cNvPr>
          <p:cNvPicPr>
            <a:picLocks noChangeAspect="1"/>
          </p:cNvPicPr>
          <p:nvPr/>
        </p:nvPicPr>
        <p:blipFill>
          <a:blip r:embed="rId4"/>
          <a:stretch>
            <a:fillRect/>
          </a:stretch>
        </p:blipFill>
        <p:spPr>
          <a:xfrm>
            <a:off x="4885814" y="2349196"/>
            <a:ext cx="1749682" cy="2159607"/>
          </a:xfrm>
          <a:prstGeom prst="rect">
            <a:avLst/>
          </a:prstGeom>
        </p:spPr>
      </p:pic>
    </p:spTree>
    <p:extLst>
      <p:ext uri="{BB962C8B-B14F-4D97-AF65-F5344CB8AC3E}">
        <p14:creationId xmlns:p14="http://schemas.microsoft.com/office/powerpoint/2010/main" val="143465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3082F-7A16-B946-8E3C-0AF57D3FB35C}"/>
              </a:ext>
            </a:extLst>
          </p:cNvPr>
          <p:cNvSpPr>
            <a:spLocks noGrp="1"/>
          </p:cNvSpPr>
          <p:nvPr>
            <p:ph type="title"/>
          </p:nvPr>
        </p:nvSpPr>
        <p:spPr>
          <a:xfrm>
            <a:off x="1006533" y="716934"/>
            <a:ext cx="10178934" cy="1328730"/>
          </a:xfrm>
        </p:spPr>
        <p:txBody>
          <a:bodyPr vert="horz" lIns="91440" tIns="45720" rIns="91440" bIns="45720" rtlCol="0" anchor="b">
            <a:normAutofit fontScale="90000"/>
          </a:bodyPr>
          <a:lstStyle/>
          <a:p>
            <a:pPr marL="342900" indent="-342900">
              <a:buFont typeface="Arial" panose="020B0604020202020204" pitchFamily="34" charset="0"/>
              <a:buChar char="•"/>
            </a:pPr>
            <a:r>
              <a:rPr lang="en-US" sz="2400" kern="1200" dirty="0">
                <a:solidFill>
                  <a:schemeClr val="tx1"/>
                </a:solidFill>
                <a:latin typeface="+mn-lt"/>
                <a:ea typeface="+mj-ea"/>
                <a:cs typeface="+mj-cs"/>
              </a:rPr>
              <a:t>Before vs. after IS-normalization:</a:t>
            </a:r>
            <a:br>
              <a:rPr lang="en-US" sz="2400" kern="1200" dirty="0">
                <a:solidFill>
                  <a:schemeClr val="tx1"/>
                </a:solidFill>
                <a:latin typeface="+mn-lt"/>
                <a:ea typeface="+mj-ea"/>
                <a:cs typeface="+mj-cs"/>
              </a:rPr>
            </a:br>
            <a:r>
              <a:rPr lang="en-US" sz="2400" kern="1200" dirty="0">
                <a:solidFill>
                  <a:schemeClr val="tx1"/>
                </a:solidFill>
                <a:latin typeface="+mn-lt"/>
                <a:ea typeface="+mj-ea"/>
                <a:cs typeface="+mj-cs"/>
              </a:rPr>
              <a:t>this bar plot is the number of metabolites in each RSD (relative standard deviation) group </a:t>
            </a:r>
            <a:r>
              <a:rPr lang="en-US" sz="2400" b="1" kern="1200" dirty="0">
                <a:solidFill>
                  <a:schemeClr val="tx1"/>
                </a:solidFill>
                <a:latin typeface="+mn-lt"/>
                <a:ea typeface="+mj-ea"/>
                <a:cs typeface="+mj-cs"/>
              </a:rPr>
              <a:t>ONLY</a:t>
            </a:r>
            <a:r>
              <a:rPr lang="en-US" sz="2400" kern="1200" dirty="0">
                <a:solidFill>
                  <a:schemeClr val="tx1"/>
                </a:solidFill>
                <a:latin typeface="+mn-lt"/>
                <a:ea typeface="+mj-ea"/>
                <a:cs typeface="+mj-cs"/>
              </a:rPr>
              <a:t> for QC-drift correction samples. </a:t>
            </a:r>
            <a:br>
              <a:rPr lang="en-US" sz="2400" kern="1200" dirty="0">
                <a:solidFill>
                  <a:schemeClr val="tx1"/>
                </a:solidFill>
                <a:latin typeface="+mn-lt"/>
                <a:ea typeface="+mj-ea"/>
                <a:cs typeface="+mj-cs"/>
              </a:rPr>
            </a:br>
            <a:r>
              <a:rPr lang="en-US" sz="2400" kern="1200" dirty="0">
                <a:solidFill>
                  <a:schemeClr val="tx1"/>
                </a:solidFill>
                <a:latin typeface="+mn-lt"/>
                <a:ea typeface="+mj-ea"/>
                <a:cs typeface="+mj-cs"/>
              </a:rPr>
              <a:t>Since QC-drift correction samples were all the same, we expect the RSD to be the smaller the better.</a:t>
            </a:r>
            <a:br>
              <a:rPr lang="en-US" sz="2400" kern="1200" dirty="0">
                <a:solidFill>
                  <a:schemeClr val="tx1"/>
                </a:solidFill>
                <a:latin typeface="+mn-lt"/>
                <a:ea typeface="+mj-ea"/>
                <a:cs typeface="+mj-cs"/>
              </a:rPr>
            </a:br>
            <a:r>
              <a:rPr lang="en-US" sz="2400" kern="1200" dirty="0">
                <a:solidFill>
                  <a:schemeClr val="tx1"/>
                </a:solidFill>
                <a:latin typeface="+mn-lt"/>
                <a:ea typeface="+mj-ea"/>
                <a:cs typeface="+mj-cs"/>
              </a:rPr>
              <a:t>After IS-normalization, more metabolites had smaller RSD.</a:t>
            </a:r>
          </a:p>
        </p:txBody>
      </p:sp>
      <p:pic>
        <p:nvPicPr>
          <p:cNvPr id="6" name="Content Placeholder 5" descr="Chart&#10;&#10;Description automatically generated">
            <a:extLst>
              <a:ext uri="{FF2B5EF4-FFF2-40B4-BE49-F238E27FC236}">
                <a16:creationId xmlns:a16="http://schemas.microsoft.com/office/drawing/2014/main" id="{B1926063-2320-EB44-A84D-FFDD7648C616}"/>
              </a:ext>
            </a:extLst>
          </p:cNvPr>
          <p:cNvPicPr>
            <a:picLocks noGrp="1" noChangeAspect="1"/>
          </p:cNvPicPr>
          <p:nvPr>
            <p:ph idx="1"/>
          </p:nvPr>
        </p:nvPicPr>
        <p:blipFill>
          <a:blip r:embed="rId2"/>
          <a:stretch>
            <a:fillRect/>
          </a:stretch>
        </p:blipFill>
        <p:spPr>
          <a:xfrm>
            <a:off x="2093452" y="2045664"/>
            <a:ext cx="8202804" cy="4351338"/>
          </a:xfrm>
        </p:spPr>
      </p:pic>
    </p:spTree>
    <p:extLst>
      <p:ext uri="{BB962C8B-B14F-4D97-AF65-F5344CB8AC3E}">
        <p14:creationId xmlns:p14="http://schemas.microsoft.com/office/powerpoint/2010/main" val="5137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303</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PASS1A-Liver-RPPOS</vt:lpstr>
      <vt:lpstr>Data Structure</vt:lpstr>
      <vt:lpstr>Data Process</vt:lpstr>
      <vt:lpstr>Before vs. after IS-normalization: Before: all QC-drift corrections samples spread out outside all samples (ideally them should be clustered closely together in the middle of all samples since they are all the same, collection of all samples); After:  all QC-drift correction samples clustered together, in the middle of all samples.</vt:lpstr>
      <vt:lpstr>Before vs. after IS-normalization: this bar plot is the number of metabolites in each RSD (relative standard deviation) group ONLY for QC-drift correction samples.  Since QC-drift correction samples were all the same, we expect the RSD to be the smaller the better. After IS-normalization, more metabolites had smaller RSD.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vs. after IS-normalization: Before: all QC-drift corrections samples spread out among all samples (ideally them should be clustered closely together since they are all the same, collection of all samples); QC-drift correction #15 was far away from others. After:  all QC-drift correction samples clustered together, in the middle of all samples and #15 moved closer to the cluster.</dc:title>
  <dc:creator>Zhang, Jiayu</dc:creator>
  <cp:lastModifiedBy>Steep, Alexander</cp:lastModifiedBy>
  <cp:revision>5</cp:revision>
  <dcterms:created xsi:type="dcterms:W3CDTF">2021-10-27T21:09:21Z</dcterms:created>
  <dcterms:modified xsi:type="dcterms:W3CDTF">2021-12-17T18:20:35Z</dcterms:modified>
</cp:coreProperties>
</file>