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9" r:id="rId4"/>
    <p:sldId id="265" r:id="rId5"/>
    <p:sldId id="271" r:id="rId6"/>
    <p:sldId id="272" r:id="rId7"/>
    <p:sldId id="267" r:id="rId8"/>
    <p:sldId id="266" r:id="rId9"/>
    <p:sldId id="269" r:id="rId10"/>
    <p:sldId id="270" r:id="rId11"/>
    <p:sldId id="268" r:id="rId12"/>
    <p:sldId id="276" r:id="rId13"/>
    <p:sldId id="274" r:id="rId14"/>
    <p:sldId id="273" r:id="rId15"/>
    <p:sldId id="277" r:id="rId16"/>
    <p:sldId id="257" r:id="rId17"/>
    <p:sldId id="278" r:id="rId18"/>
    <p:sldId id="280" r:id="rId19"/>
    <p:sldId id="301" r:id="rId20"/>
    <p:sldId id="281" r:id="rId21"/>
    <p:sldId id="279" r:id="rId22"/>
    <p:sldId id="282" r:id="rId23"/>
    <p:sldId id="283" r:id="rId24"/>
    <p:sldId id="286" r:id="rId25"/>
    <p:sldId id="289" r:id="rId26"/>
    <p:sldId id="262" r:id="rId27"/>
    <p:sldId id="290" r:id="rId28"/>
    <p:sldId id="293" r:id="rId29"/>
    <p:sldId id="291" r:id="rId30"/>
    <p:sldId id="294" r:id="rId31"/>
    <p:sldId id="292" r:id="rId32"/>
    <p:sldId id="295" r:id="rId33"/>
    <p:sldId id="297" r:id="rId34"/>
    <p:sldId id="298" r:id="rId35"/>
    <p:sldId id="300" r:id="rId36"/>
    <p:sldId id="299" r:id="rId37"/>
    <p:sldId id="296" r:id="rId38"/>
    <p:sldId id="28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F7E57-C5D0-B049-A55F-94EA4569C68D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DB25E-377C-6944-871B-831D033B8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6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DB25E-377C-6944-871B-831D033B8C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4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 with the metabolomics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DB25E-377C-6944-871B-831D033B8C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4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DC42-B1DA-F54E-A64E-0DA8B216D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BDD43-52BD-B84F-97DC-026124D0B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B57F7-C25B-3146-B0C8-F84A0F00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31C5-D491-E340-8D81-DB73E94EC373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F4FBD-308A-B84C-B394-EAFF08C5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10BED-EA96-6442-826E-B5444259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B32E-A321-8642-91F1-0B46D996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1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A44E-F3F2-F04E-992F-CF845ABD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0747-9D21-3540-9D04-7BCAC6B83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05F3-1BDC-814E-BCD5-0B1A25D0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31C5-D491-E340-8D81-DB73E94EC373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C740A-78BA-3141-B54A-890AF233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8C2F3-81D6-0E45-8A52-0535B5F1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B32E-A321-8642-91F1-0B46D996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8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A0866-4941-9642-A61D-325F1F301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36F0D-AD4D-6E4B-AC08-3E88497F9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17249-711D-E141-B4D7-2BFA90BD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31C5-D491-E340-8D81-DB73E94EC373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4768B-3E6F-654A-9663-6A3A4A88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30794-CD5E-7A44-B102-97A887A5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B32E-A321-8642-91F1-0B46D996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4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4DC5-A458-7842-9A6B-0B6607B2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B9E1-6E7E-E347-A8D9-646CAAC03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DDEA6-D52D-2D4D-9E64-40108C0E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31C5-D491-E340-8D81-DB73E94EC373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B31F1-BDB0-6C49-A416-C24C0D0C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2087C-313F-014D-8E4D-B648BFF6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B32E-A321-8642-91F1-0B46D996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9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A9BE-73FB-5241-9C81-D68610F1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F188F-3123-884C-999D-46AABAE17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B9B99-5213-CC42-B71D-AD6F305C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31C5-D491-E340-8D81-DB73E94EC373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5A362-AA23-964B-A6E6-CE9F8EF7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ECC8E-0525-9947-A599-773E139F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B32E-A321-8642-91F1-0B46D996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9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254A-C64F-0749-A7F7-4AD808D3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241F2-F4FB-6F45-B4FB-D7064F3A4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66C7B-0367-8E4B-B88A-A33B9FC28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CDAE2-06A5-C448-86F1-38DCE7D9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31C5-D491-E340-8D81-DB73E94EC373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3053D-66B8-AF41-94BB-DBFF30F6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BBD6D-DB00-9144-8637-92E502D9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B32E-A321-8642-91F1-0B46D996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2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70B3-F2B8-4740-8146-B999366E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FF10D-F6EE-8E4C-B8ED-4AF8F0240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2F5B6-B58D-F144-A925-91962C06D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CA29F-056C-A442-9A36-25F040EFA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66B88-C3F6-1747-9FE0-4E7CA77ED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376F8-0221-FB4E-A3A3-01EE94AC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31C5-D491-E340-8D81-DB73E94EC373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B6E3B-259B-DA47-B575-8A739D7D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9B6A8-182F-8249-9957-EADE88B4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B32E-A321-8642-91F1-0B46D996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3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5074-B544-1F41-BE4B-8EC19D3C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6140D-B1C9-5846-B202-F905090C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31C5-D491-E340-8D81-DB73E94EC373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B17DB-2E53-114C-AE7D-F86C88AF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1594C-3CDA-2442-9B39-5981C3E4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B32E-A321-8642-91F1-0B46D996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B499B1-F2D9-F94F-BAA4-F1D1D2EA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31C5-D491-E340-8D81-DB73E94EC373}" type="datetimeFigureOut">
              <a:rPr lang="en-US" smtClean="0"/>
              <a:t>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948BC-40A2-5843-B84B-020B6165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8FE17-1783-9140-950F-4CDA2D3B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B32E-A321-8642-91F1-0B46D996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CE20-24FF-7C47-80CC-09ED794C1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DB1C3-C7CE-E648-B7E6-B84D78A5E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007E4-63C1-1046-8962-D353B1578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190E2-7D12-0848-BC33-E265BFE8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31C5-D491-E340-8D81-DB73E94EC373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ABC4D-2923-F947-93F1-9264847B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F60AE-0C10-C444-B464-69E4FE2D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B32E-A321-8642-91F1-0B46D996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1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DB4A-1C2A-ED4F-9C91-2B18CE8A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9A14A-2F7A-FC4E-992C-990105655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E99B7-EA47-1A49-9E6D-0A6EBDED4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95CFA-822C-2E4F-9876-7D3FBD17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31C5-D491-E340-8D81-DB73E94EC373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D54AE-7A1A-BF40-8D64-0AC4BA46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41E59-B3E7-EB4B-992A-4145C9B5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B32E-A321-8642-91F1-0B46D996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8E9C5-A5AF-EC40-9D39-066335BD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96DFF-06D7-1C43-B635-AD82BA268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736B5-7564-9E48-A188-A98FB7BB7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31C5-D491-E340-8D81-DB73E94EC373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C05F-AD62-B04E-A12A-3F40ECFB1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0FF01-F8EA-E44E-810F-83BD8AE25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CB32E-A321-8642-91F1-0B46D996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2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C175-0262-C14E-815C-F94DB134A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B-MIS Drift Correction in WADI </a:t>
            </a:r>
            <a:r>
              <a:rPr lang="en-US" dirty="0" err="1"/>
              <a:t>ionpneg</a:t>
            </a:r>
            <a:r>
              <a:rPr lang="en-US" dirty="0"/>
              <a:t> PASS1A from 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16A8-5035-1A4C-934E-960A3605A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Alec Steep</a:t>
            </a:r>
          </a:p>
        </p:txBody>
      </p:sp>
    </p:spTree>
    <p:extLst>
      <p:ext uri="{BB962C8B-B14F-4D97-AF65-F5344CB8AC3E}">
        <p14:creationId xmlns:p14="http://schemas.microsoft.com/office/powerpoint/2010/main" val="38167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20B8-C567-374D-8DCC-00FA0705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PASS1A Pre/Post-IS Data </a:t>
            </a:r>
            <a:br>
              <a:rPr lang="en-US" dirty="0"/>
            </a:br>
            <a:r>
              <a:rPr lang="en-US" dirty="0"/>
              <a:t>(example: WADI </a:t>
            </a:r>
            <a:r>
              <a:rPr lang="en-US" dirty="0" err="1"/>
              <a:t>ionpneg</a:t>
            </a:r>
            <a:r>
              <a:rPr lang="en-US" dirty="0"/>
              <a:t> Michigan)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98073-0BD6-B548-A4B0-258234F898E2}"/>
              </a:ext>
            </a:extLst>
          </p:cNvPr>
          <p:cNvSpPr txBox="1"/>
          <p:nvPr/>
        </p:nvSpPr>
        <p:spPr>
          <a:xfrm>
            <a:off x="5118411" y="6411951"/>
            <a:ext cx="707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DOI: 10.1021/acs.analchem.7b04400 Anal. Chem. 2018, 90, 1363−1369 </a:t>
            </a: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BC62B-31BB-3A48-82C3-84EF65983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98" y="2567869"/>
            <a:ext cx="5588000" cy="316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99D428-82FF-4B44-8D74-19DCFC48E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3600"/>
            <a:ext cx="2921620" cy="98530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804CB7-3FD5-154E-9ACD-D543ECDED136}"/>
              </a:ext>
            </a:extLst>
          </p:cNvPr>
          <p:cNvSpPr txBox="1">
            <a:spLocks/>
          </p:cNvSpPr>
          <p:nvPr/>
        </p:nvSpPr>
        <p:spPr>
          <a:xfrm>
            <a:off x="6815246" y="2244487"/>
            <a:ext cx="3834169" cy="316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3 Comparable Datasets in WADI-pass1a</a:t>
            </a:r>
          </a:p>
          <a:p>
            <a:r>
              <a:rPr lang="en-US" dirty="0"/>
              <a:t>pre-IS (2.0)</a:t>
            </a:r>
          </a:p>
          <a:p>
            <a:r>
              <a:rPr lang="en-US" dirty="0"/>
              <a:t>post-IS (1.0)</a:t>
            </a:r>
          </a:p>
          <a:p>
            <a:r>
              <a:rPr lang="en-US" dirty="0">
                <a:solidFill>
                  <a:srgbClr val="FF0000"/>
                </a:solidFill>
              </a:rPr>
              <a:t>post-IS (2.0) – B-MIS</a:t>
            </a:r>
          </a:p>
        </p:txBody>
      </p:sp>
    </p:spTree>
    <p:extLst>
      <p:ext uri="{BB962C8B-B14F-4D97-AF65-F5344CB8AC3E}">
        <p14:creationId xmlns:p14="http://schemas.microsoft.com/office/powerpoint/2010/main" val="1487526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037EF4-FDC1-CF42-977E-1D4D5245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67" y="1690688"/>
            <a:ext cx="5168900" cy="48641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C069B02-A85C-9F4F-ADCE-40B48677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NxN</a:t>
            </a:r>
            <a:r>
              <a:rPr lang="en-US" dirty="0"/>
              <a:t> Cross Rank Correlation Matrices</a:t>
            </a:r>
            <a:br>
              <a:rPr lang="en-US" dirty="0"/>
            </a:br>
            <a:r>
              <a:rPr lang="en-US" dirty="0"/>
              <a:t>(example: WADI </a:t>
            </a:r>
            <a:r>
              <a:rPr lang="en-US" dirty="0" err="1"/>
              <a:t>ionpneg</a:t>
            </a:r>
            <a:r>
              <a:rPr lang="en-US" dirty="0"/>
              <a:t> Michigan)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F006FFC-FF57-AD41-B8F7-BC3A7D4A5D75}"/>
              </a:ext>
            </a:extLst>
          </p:cNvPr>
          <p:cNvSpPr txBox="1">
            <a:spLocks/>
          </p:cNvSpPr>
          <p:nvPr/>
        </p:nvSpPr>
        <p:spPr>
          <a:xfrm>
            <a:off x="7325710" y="2772760"/>
            <a:ext cx="3834169" cy="316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3 Comparable Datasets in WADI-pass1a</a:t>
            </a:r>
          </a:p>
          <a:p>
            <a:r>
              <a:rPr lang="en-US" dirty="0"/>
              <a:t>Experimental Samples</a:t>
            </a:r>
          </a:p>
          <a:p>
            <a:r>
              <a:rPr lang="en-US" dirty="0"/>
              <a:t>IS-removed</a:t>
            </a:r>
          </a:p>
          <a:p>
            <a:r>
              <a:rPr lang="en-US" dirty="0"/>
              <a:t>61 shared samples (P)</a:t>
            </a:r>
          </a:p>
          <a:p>
            <a:r>
              <a:rPr lang="en-US" dirty="0"/>
              <a:t>61 shared features 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2C93CE-F20E-7041-89E1-5F9EE08B8FA6}"/>
              </a:ext>
            </a:extLst>
          </p:cNvPr>
          <p:cNvSpPr txBox="1"/>
          <p:nvPr/>
        </p:nvSpPr>
        <p:spPr>
          <a:xfrm>
            <a:off x="285886" y="5570230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Post-IS (1.0)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88F2E-61B4-5347-93FF-15939E29B874}"/>
              </a:ext>
            </a:extLst>
          </p:cNvPr>
          <p:cNvSpPr txBox="1"/>
          <p:nvPr/>
        </p:nvSpPr>
        <p:spPr>
          <a:xfrm>
            <a:off x="319799" y="4304688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Pre-IS (1.0)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F15E1F-6D20-FF43-8682-FE73648851BC}"/>
              </a:ext>
            </a:extLst>
          </p:cNvPr>
          <p:cNvSpPr txBox="1"/>
          <p:nvPr/>
        </p:nvSpPr>
        <p:spPr>
          <a:xfrm>
            <a:off x="351055" y="2858982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Post-IS (2.0)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A2613A-441C-0A4D-9C83-956CE2EBBCF0}"/>
              </a:ext>
            </a:extLst>
          </p:cNvPr>
          <p:cNvCxnSpPr>
            <a:cxnSpLocks/>
          </p:cNvCxnSpPr>
          <p:nvPr/>
        </p:nvCxnSpPr>
        <p:spPr>
          <a:xfrm>
            <a:off x="1566041" y="4489354"/>
            <a:ext cx="2312276" cy="0"/>
          </a:xfrm>
          <a:prstGeom prst="line">
            <a:avLst/>
          </a:prstGeom>
          <a:ln w="19050">
            <a:solidFill>
              <a:schemeClr val="dk1">
                <a:alpha val="7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3D1B2-4A4A-7D43-BFD9-24C9796E4467}"/>
              </a:ext>
            </a:extLst>
          </p:cNvPr>
          <p:cNvCxnSpPr>
            <a:cxnSpLocks/>
          </p:cNvCxnSpPr>
          <p:nvPr/>
        </p:nvCxnSpPr>
        <p:spPr>
          <a:xfrm flipV="1">
            <a:off x="1581499" y="5754896"/>
            <a:ext cx="951636" cy="7970"/>
          </a:xfrm>
          <a:prstGeom prst="line">
            <a:avLst/>
          </a:prstGeom>
          <a:ln w="19050">
            <a:solidFill>
              <a:schemeClr val="dk1">
                <a:alpha val="7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98819E-2B05-D44A-A932-0C668E2CDA3F}"/>
              </a:ext>
            </a:extLst>
          </p:cNvPr>
          <p:cNvCxnSpPr>
            <a:cxnSpLocks/>
          </p:cNvCxnSpPr>
          <p:nvPr/>
        </p:nvCxnSpPr>
        <p:spPr>
          <a:xfrm>
            <a:off x="1754831" y="3047117"/>
            <a:ext cx="3472077" cy="0"/>
          </a:xfrm>
          <a:prstGeom prst="line">
            <a:avLst/>
          </a:prstGeom>
          <a:ln w="19050">
            <a:solidFill>
              <a:schemeClr val="dk1">
                <a:alpha val="7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8AB638-3F91-934E-8B90-87EF1D66C6EB}"/>
              </a:ext>
            </a:extLst>
          </p:cNvPr>
          <p:cNvSpPr txBox="1"/>
          <p:nvPr/>
        </p:nvSpPr>
        <p:spPr>
          <a:xfrm>
            <a:off x="2446637" y="6396751"/>
            <a:ext cx="278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 = 61 (N) x 61 (P)</a:t>
            </a:r>
          </a:p>
        </p:txBody>
      </p:sp>
    </p:spTree>
    <p:extLst>
      <p:ext uri="{BB962C8B-B14F-4D97-AF65-F5344CB8AC3E}">
        <p14:creationId xmlns:p14="http://schemas.microsoft.com/office/powerpoint/2010/main" val="275057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037EF4-FDC1-CF42-977E-1D4D5245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67" y="1690688"/>
            <a:ext cx="5168900" cy="48641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C069B02-A85C-9F4F-ADCE-40B48677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NxN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Cross Rank Correlation Matrices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(example: WADI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ionpneg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Michigan)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F006FFC-FF57-AD41-B8F7-BC3A7D4A5D75}"/>
              </a:ext>
            </a:extLst>
          </p:cNvPr>
          <p:cNvSpPr txBox="1">
            <a:spLocks/>
          </p:cNvSpPr>
          <p:nvPr/>
        </p:nvSpPr>
        <p:spPr>
          <a:xfrm>
            <a:off x="7325710" y="2772760"/>
            <a:ext cx="3834169" cy="316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3 Comparable Datasets in WADI-pass1a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Experimental Samples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IS-removed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61 shared samples (P)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61 shared features 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2C93CE-F20E-7041-89E1-5F9EE08B8FA6}"/>
              </a:ext>
            </a:extLst>
          </p:cNvPr>
          <p:cNvSpPr txBox="1"/>
          <p:nvPr/>
        </p:nvSpPr>
        <p:spPr>
          <a:xfrm>
            <a:off x="285886" y="5570230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Post-IS (1.0)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88F2E-61B4-5347-93FF-15939E29B874}"/>
              </a:ext>
            </a:extLst>
          </p:cNvPr>
          <p:cNvSpPr txBox="1"/>
          <p:nvPr/>
        </p:nvSpPr>
        <p:spPr>
          <a:xfrm>
            <a:off x="319799" y="4304688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Pre-IS (2.0)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F15E1F-6D20-FF43-8682-FE73648851BC}"/>
              </a:ext>
            </a:extLst>
          </p:cNvPr>
          <p:cNvSpPr txBox="1"/>
          <p:nvPr/>
        </p:nvSpPr>
        <p:spPr>
          <a:xfrm>
            <a:off x="351055" y="2858982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Post-IS (2.0)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A2613A-441C-0A4D-9C83-956CE2EBBCF0}"/>
              </a:ext>
            </a:extLst>
          </p:cNvPr>
          <p:cNvCxnSpPr>
            <a:cxnSpLocks/>
          </p:cNvCxnSpPr>
          <p:nvPr/>
        </p:nvCxnSpPr>
        <p:spPr>
          <a:xfrm>
            <a:off x="1566041" y="4489354"/>
            <a:ext cx="2312276" cy="0"/>
          </a:xfrm>
          <a:prstGeom prst="line">
            <a:avLst/>
          </a:prstGeom>
          <a:ln w="19050">
            <a:solidFill>
              <a:schemeClr val="dk1">
                <a:alpha val="7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3D1B2-4A4A-7D43-BFD9-24C9796E4467}"/>
              </a:ext>
            </a:extLst>
          </p:cNvPr>
          <p:cNvCxnSpPr>
            <a:cxnSpLocks/>
          </p:cNvCxnSpPr>
          <p:nvPr/>
        </p:nvCxnSpPr>
        <p:spPr>
          <a:xfrm flipV="1">
            <a:off x="1581499" y="5754896"/>
            <a:ext cx="951636" cy="7970"/>
          </a:xfrm>
          <a:prstGeom prst="line">
            <a:avLst/>
          </a:prstGeom>
          <a:ln w="19050">
            <a:solidFill>
              <a:schemeClr val="dk1">
                <a:alpha val="7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98819E-2B05-D44A-A932-0C668E2CDA3F}"/>
              </a:ext>
            </a:extLst>
          </p:cNvPr>
          <p:cNvCxnSpPr>
            <a:cxnSpLocks/>
          </p:cNvCxnSpPr>
          <p:nvPr/>
        </p:nvCxnSpPr>
        <p:spPr>
          <a:xfrm>
            <a:off x="1754831" y="3047117"/>
            <a:ext cx="3472077" cy="0"/>
          </a:xfrm>
          <a:prstGeom prst="line">
            <a:avLst/>
          </a:prstGeom>
          <a:ln w="19050">
            <a:solidFill>
              <a:schemeClr val="dk1">
                <a:alpha val="7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392A6C-652F-744B-8187-0FC742288FDA}"/>
              </a:ext>
            </a:extLst>
          </p:cNvPr>
          <p:cNvSpPr txBox="1"/>
          <p:nvPr/>
        </p:nvSpPr>
        <p:spPr>
          <a:xfrm>
            <a:off x="5226908" y="5637575"/>
            <a:ext cx="6783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ATTN: PASS1A does not demonstrate considerable technical drift effects, rather PASS1C demonstrates strong effects from drift (</a:t>
            </a:r>
            <a:r>
              <a:rPr lang="en-US" b="1" i="1" dirty="0"/>
              <a:t>compared to biology of interest</a:t>
            </a:r>
            <a:r>
              <a:rPr lang="en-US" b="1" dirty="0"/>
              <a:t>). PASS1A is used here because of the comparable pre/post-IS datasets.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AD45EC-5FC8-5A4D-8E44-F88D210BC22F}"/>
              </a:ext>
            </a:extLst>
          </p:cNvPr>
          <p:cNvSpPr/>
          <p:nvPr/>
        </p:nvSpPr>
        <p:spPr>
          <a:xfrm>
            <a:off x="5226908" y="5631457"/>
            <a:ext cx="6783860" cy="1192357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E8091A-B8A9-8144-83DE-CCFBC9C7EBE5}"/>
              </a:ext>
            </a:extLst>
          </p:cNvPr>
          <p:cNvSpPr txBox="1"/>
          <p:nvPr/>
        </p:nvSpPr>
        <p:spPr>
          <a:xfrm>
            <a:off x="2446637" y="6396751"/>
            <a:ext cx="278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 = 61 (N) x 61 (P)</a:t>
            </a:r>
          </a:p>
        </p:txBody>
      </p:sp>
    </p:spTree>
    <p:extLst>
      <p:ext uri="{BB962C8B-B14F-4D97-AF65-F5344CB8AC3E}">
        <p14:creationId xmlns:p14="http://schemas.microsoft.com/office/powerpoint/2010/main" val="7752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037EF4-FDC1-CF42-977E-1D4D5245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67" y="1690688"/>
            <a:ext cx="5168900" cy="48641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C069B02-A85C-9F4F-ADCE-40B48677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NxN</a:t>
            </a:r>
            <a:r>
              <a:rPr lang="en-US" dirty="0"/>
              <a:t> Cross Rank Correlation Matrices</a:t>
            </a:r>
            <a:br>
              <a:rPr lang="en-US" dirty="0"/>
            </a:br>
            <a:r>
              <a:rPr lang="en-US" dirty="0"/>
              <a:t>(example: WADI </a:t>
            </a:r>
            <a:r>
              <a:rPr lang="en-US" dirty="0" err="1"/>
              <a:t>ionpneg</a:t>
            </a:r>
            <a:r>
              <a:rPr lang="en-US" dirty="0"/>
              <a:t> Michigan)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F006FFC-FF57-AD41-B8F7-BC3A7D4A5D75}"/>
              </a:ext>
            </a:extLst>
          </p:cNvPr>
          <p:cNvSpPr txBox="1">
            <a:spLocks/>
          </p:cNvSpPr>
          <p:nvPr/>
        </p:nvSpPr>
        <p:spPr>
          <a:xfrm>
            <a:off x="7325710" y="2772760"/>
            <a:ext cx="3834169" cy="316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3 Comparable Datasets in WADI-pass1a</a:t>
            </a:r>
          </a:p>
          <a:p>
            <a:r>
              <a:rPr lang="en-US" dirty="0"/>
              <a:t>Experimental Samples</a:t>
            </a:r>
          </a:p>
          <a:p>
            <a:r>
              <a:rPr lang="en-US" dirty="0"/>
              <a:t>IS-removed</a:t>
            </a:r>
          </a:p>
          <a:p>
            <a:r>
              <a:rPr lang="en-US" dirty="0"/>
              <a:t>61 shared samples (P)</a:t>
            </a:r>
          </a:p>
          <a:p>
            <a:r>
              <a:rPr lang="en-US" dirty="0"/>
              <a:t>61 shared features 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2C93CE-F20E-7041-89E1-5F9EE08B8FA6}"/>
              </a:ext>
            </a:extLst>
          </p:cNvPr>
          <p:cNvSpPr txBox="1"/>
          <p:nvPr/>
        </p:nvSpPr>
        <p:spPr>
          <a:xfrm>
            <a:off x="285886" y="5570230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Post-IS (1.0)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88F2E-61B4-5347-93FF-15939E29B874}"/>
              </a:ext>
            </a:extLst>
          </p:cNvPr>
          <p:cNvSpPr txBox="1"/>
          <p:nvPr/>
        </p:nvSpPr>
        <p:spPr>
          <a:xfrm>
            <a:off x="319799" y="4304688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Pre-IS (1.0)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F15E1F-6D20-FF43-8682-FE73648851BC}"/>
              </a:ext>
            </a:extLst>
          </p:cNvPr>
          <p:cNvSpPr txBox="1"/>
          <p:nvPr/>
        </p:nvSpPr>
        <p:spPr>
          <a:xfrm>
            <a:off x="351055" y="2858982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Post-IS (2.0)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A2613A-441C-0A4D-9C83-956CE2EBBCF0}"/>
              </a:ext>
            </a:extLst>
          </p:cNvPr>
          <p:cNvCxnSpPr>
            <a:cxnSpLocks/>
          </p:cNvCxnSpPr>
          <p:nvPr/>
        </p:nvCxnSpPr>
        <p:spPr>
          <a:xfrm>
            <a:off x="1566041" y="4489354"/>
            <a:ext cx="2312276" cy="0"/>
          </a:xfrm>
          <a:prstGeom prst="line">
            <a:avLst/>
          </a:prstGeom>
          <a:ln w="19050">
            <a:solidFill>
              <a:schemeClr val="dk1">
                <a:alpha val="7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3D1B2-4A4A-7D43-BFD9-24C9796E4467}"/>
              </a:ext>
            </a:extLst>
          </p:cNvPr>
          <p:cNvCxnSpPr>
            <a:cxnSpLocks/>
          </p:cNvCxnSpPr>
          <p:nvPr/>
        </p:nvCxnSpPr>
        <p:spPr>
          <a:xfrm flipV="1">
            <a:off x="1581499" y="5754896"/>
            <a:ext cx="951636" cy="7970"/>
          </a:xfrm>
          <a:prstGeom prst="line">
            <a:avLst/>
          </a:prstGeom>
          <a:ln w="19050">
            <a:solidFill>
              <a:schemeClr val="dk1">
                <a:alpha val="7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98819E-2B05-D44A-A932-0C668E2CDA3F}"/>
              </a:ext>
            </a:extLst>
          </p:cNvPr>
          <p:cNvCxnSpPr>
            <a:cxnSpLocks/>
          </p:cNvCxnSpPr>
          <p:nvPr/>
        </p:nvCxnSpPr>
        <p:spPr>
          <a:xfrm>
            <a:off x="1754831" y="3047117"/>
            <a:ext cx="3472077" cy="0"/>
          </a:xfrm>
          <a:prstGeom prst="line">
            <a:avLst/>
          </a:prstGeom>
          <a:ln w="19050">
            <a:solidFill>
              <a:schemeClr val="dk1">
                <a:alpha val="7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FF89234-399A-FC47-8EC0-DF11AF0C68F6}"/>
              </a:ext>
            </a:extLst>
          </p:cNvPr>
          <p:cNvSpPr/>
          <p:nvPr/>
        </p:nvSpPr>
        <p:spPr>
          <a:xfrm>
            <a:off x="1952367" y="3800715"/>
            <a:ext cx="2594919" cy="26000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87C35E-ED16-3D43-BD09-36270BFB7D28}"/>
              </a:ext>
            </a:extLst>
          </p:cNvPr>
          <p:cNvSpPr txBox="1"/>
          <p:nvPr/>
        </p:nvSpPr>
        <p:spPr>
          <a:xfrm>
            <a:off x="2446637" y="6396751"/>
            <a:ext cx="278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 = 61 (N) x 61 (P)</a:t>
            </a:r>
          </a:p>
        </p:txBody>
      </p:sp>
    </p:spTree>
    <p:extLst>
      <p:ext uri="{BB962C8B-B14F-4D97-AF65-F5344CB8AC3E}">
        <p14:creationId xmlns:p14="http://schemas.microsoft.com/office/powerpoint/2010/main" val="2447140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037EF4-FDC1-CF42-977E-1D4D5245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67" y="1690688"/>
            <a:ext cx="5168900" cy="48641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C069B02-A85C-9F4F-ADCE-40B48677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NxN</a:t>
            </a:r>
            <a:r>
              <a:rPr lang="en-US" dirty="0"/>
              <a:t> Cross Rank Correlation Matrices</a:t>
            </a:r>
            <a:br>
              <a:rPr lang="en-US" dirty="0"/>
            </a:br>
            <a:r>
              <a:rPr lang="en-US" dirty="0"/>
              <a:t>(example: WADI </a:t>
            </a:r>
            <a:r>
              <a:rPr lang="en-US" dirty="0" err="1"/>
              <a:t>ionpneg</a:t>
            </a:r>
            <a:r>
              <a:rPr lang="en-US" dirty="0"/>
              <a:t> Michigan)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2C93CE-F20E-7041-89E1-5F9EE08B8FA6}"/>
              </a:ext>
            </a:extLst>
          </p:cNvPr>
          <p:cNvSpPr txBox="1"/>
          <p:nvPr/>
        </p:nvSpPr>
        <p:spPr>
          <a:xfrm>
            <a:off x="285886" y="5570230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Post-IS (1.0)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88F2E-61B4-5347-93FF-15939E29B874}"/>
              </a:ext>
            </a:extLst>
          </p:cNvPr>
          <p:cNvSpPr txBox="1"/>
          <p:nvPr/>
        </p:nvSpPr>
        <p:spPr>
          <a:xfrm>
            <a:off x="319799" y="4304688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Pre-IS (1.0)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F15E1F-6D20-FF43-8682-FE73648851BC}"/>
              </a:ext>
            </a:extLst>
          </p:cNvPr>
          <p:cNvSpPr txBox="1"/>
          <p:nvPr/>
        </p:nvSpPr>
        <p:spPr>
          <a:xfrm>
            <a:off x="351055" y="2858982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Post-IS (2.0)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A2613A-441C-0A4D-9C83-956CE2EBBCF0}"/>
              </a:ext>
            </a:extLst>
          </p:cNvPr>
          <p:cNvCxnSpPr>
            <a:cxnSpLocks/>
          </p:cNvCxnSpPr>
          <p:nvPr/>
        </p:nvCxnSpPr>
        <p:spPr>
          <a:xfrm>
            <a:off x="1566041" y="4489354"/>
            <a:ext cx="2312276" cy="0"/>
          </a:xfrm>
          <a:prstGeom prst="line">
            <a:avLst/>
          </a:prstGeom>
          <a:ln w="19050">
            <a:solidFill>
              <a:schemeClr val="dk1">
                <a:alpha val="7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3D1B2-4A4A-7D43-BFD9-24C9796E4467}"/>
              </a:ext>
            </a:extLst>
          </p:cNvPr>
          <p:cNvCxnSpPr>
            <a:cxnSpLocks/>
          </p:cNvCxnSpPr>
          <p:nvPr/>
        </p:nvCxnSpPr>
        <p:spPr>
          <a:xfrm flipV="1">
            <a:off x="1581499" y="5754896"/>
            <a:ext cx="951636" cy="7970"/>
          </a:xfrm>
          <a:prstGeom prst="line">
            <a:avLst/>
          </a:prstGeom>
          <a:ln w="19050">
            <a:solidFill>
              <a:schemeClr val="dk1">
                <a:alpha val="7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98819E-2B05-D44A-A932-0C668E2CDA3F}"/>
              </a:ext>
            </a:extLst>
          </p:cNvPr>
          <p:cNvCxnSpPr>
            <a:cxnSpLocks/>
          </p:cNvCxnSpPr>
          <p:nvPr/>
        </p:nvCxnSpPr>
        <p:spPr>
          <a:xfrm>
            <a:off x="1754831" y="3047117"/>
            <a:ext cx="3472077" cy="0"/>
          </a:xfrm>
          <a:prstGeom prst="line">
            <a:avLst/>
          </a:prstGeom>
          <a:ln w="19050">
            <a:solidFill>
              <a:schemeClr val="dk1">
                <a:alpha val="7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95DE3B7-9BD6-FD44-A34E-EF4E4C6F5D19}"/>
              </a:ext>
            </a:extLst>
          </p:cNvPr>
          <p:cNvSpPr/>
          <p:nvPr/>
        </p:nvSpPr>
        <p:spPr>
          <a:xfrm>
            <a:off x="3113903" y="2520778"/>
            <a:ext cx="2693773" cy="26567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DC485-686D-B445-B1A6-C42F68FED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44" y="2026508"/>
            <a:ext cx="3874776" cy="432319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357C3F-638D-274B-9C2A-C3E5A9EE57C2}"/>
              </a:ext>
            </a:extLst>
          </p:cNvPr>
          <p:cNvCxnSpPr>
            <a:cxnSpLocks/>
          </p:cNvCxnSpPr>
          <p:nvPr/>
        </p:nvCxnSpPr>
        <p:spPr>
          <a:xfrm>
            <a:off x="5807676" y="5192071"/>
            <a:ext cx="1507524" cy="1059279"/>
          </a:xfrm>
          <a:prstGeom prst="line">
            <a:avLst/>
          </a:prstGeom>
          <a:ln w="19050">
            <a:solidFill>
              <a:schemeClr val="dk1">
                <a:alpha val="7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76D7E7-8577-1342-AECD-BBFE4D9165CF}"/>
              </a:ext>
            </a:extLst>
          </p:cNvPr>
          <p:cNvCxnSpPr>
            <a:cxnSpLocks/>
          </p:cNvCxnSpPr>
          <p:nvPr/>
        </p:nvCxnSpPr>
        <p:spPr>
          <a:xfrm>
            <a:off x="5807676" y="2535368"/>
            <a:ext cx="1507524" cy="323614"/>
          </a:xfrm>
          <a:prstGeom prst="line">
            <a:avLst/>
          </a:prstGeom>
          <a:ln w="19050">
            <a:solidFill>
              <a:schemeClr val="dk1">
                <a:alpha val="7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FAEBA8-F6E3-1F44-A269-E152E7C77C3F}"/>
              </a:ext>
            </a:extLst>
          </p:cNvPr>
          <p:cNvSpPr txBox="1"/>
          <p:nvPr/>
        </p:nvSpPr>
        <p:spPr>
          <a:xfrm>
            <a:off x="7698259" y="6349700"/>
            <a:ext cx="278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 = 62 (N) x 74 (P)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84701E-1541-A64D-93C0-4580EAB99859}"/>
              </a:ext>
            </a:extLst>
          </p:cNvPr>
          <p:cNvSpPr txBox="1"/>
          <p:nvPr/>
        </p:nvSpPr>
        <p:spPr>
          <a:xfrm>
            <a:off x="2446637" y="6396751"/>
            <a:ext cx="278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 = 61 (N) x 61 (P)</a:t>
            </a:r>
          </a:p>
        </p:txBody>
      </p:sp>
    </p:spTree>
    <p:extLst>
      <p:ext uri="{BB962C8B-B14F-4D97-AF65-F5344CB8AC3E}">
        <p14:creationId xmlns:p14="http://schemas.microsoft.com/office/powerpoint/2010/main" val="1078419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C069B02-A85C-9F4F-ADCE-40B48677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950" y="48314"/>
            <a:ext cx="8565292" cy="1325563"/>
          </a:xfrm>
        </p:spPr>
        <p:txBody>
          <a:bodyPr/>
          <a:lstStyle/>
          <a:p>
            <a:pPr algn="ctr"/>
            <a:r>
              <a:rPr lang="en-US" dirty="0" err="1"/>
              <a:t>NxN</a:t>
            </a:r>
            <a:r>
              <a:rPr lang="en-US" dirty="0"/>
              <a:t> Cross Rank Correlation Matrices</a:t>
            </a:r>
            <a:br>
              <a:rPr lang="en-US" dirty="0"/>
            </a:br>
            <a:r>
              <a:rPr lang="en-US" dirty="0"/>
              <a:t>(example: WADI </a:t>
            </a:r>
            <a:r>
              <a:rPr lang="en-US" dirty="0" err="1"/>
              <a:t>ionpneg</a:t>
            </a:r>
            <a:r>
              <a:rPr lang="en-US" dirty="0"/>
              <a:t> Michigan)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F006FFC-FF57-AD41-B8F7-BC3A7D4A5D75}"/>
              </a:ext>
            </a:extLst>
          </p:cNvPr>
          <p:cNvSpPr txBox="1">
            <a:spLocks/>
          </p:cNvSpPr>
          <p:nvPr/>
        </p:nvSpPr>
        <p:spPr>
          <a:xfrm>
            <a:off x="7325710" y="2772760"/>
            <a:ext cx="3834169" cy="316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4 Comparable Datasets </a:t>
            </a:r>
            <a:r>
              <a:rPr lang="en-US" dirty="0"/>
              <a:t>in WADI-pass1a</a:t>
            </a:r>
          </a:p>
          <a:p>
            <a:r>
              <a:rPr lang="en-US" dirty="0"/>
              <a:t>Experimental Samples</a:t>
            </a:r>
          </a:p>
          <a:p>
            <a:r>
              <a:rPr lang="en-US" dirty="0"/>
              <a:t>IS-removed</a:t>
            </a:r>
          </a:p>
          <a:p>
            <a:r>
              <a:rPr lang="en-US" dirty="0"/>
              <a:t>61 shared samples (P)</a:t>
            </a:r>
          </a:p>
          <a:p>
            <a:r>
              <a:rPr lang="en-US" dirty="0"/>
              <a:t>61 shared features (N)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4DD0C-0B42-E34D-A6FC-EBF33AA19E29}"/>
              </a:ext>
            </a:extLst>
          </p:cNvPr>
          <p:cNvSpPr txBox="1"/>
          <p:nvPr/>
        </p:nvSpPr>
        <p:spPr>
          <a:xfrm>
            <a:off x="5563240" y="3429000"/>
            <a:ext cx="1887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Provided by UM metabolomics core (possibly) to be sent to BIC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464B32-6A1F-9F4E-A16E-EBF5864166A6}"/>
              </a:ext>
            </a:extLst>
          </p:cNvPr>
          <p:cNvCxnSpPr>
            <a:cxnSpLocks/>
          </p:cNvCxnSpPr>
          <p:nvPr/>
        </p:nvCxnSpPr>
        <p:spPr>
          <a:xfrm flipH="1">
            <a:off x="4238368" y="3911114"/>
            <a:ext cx="1483328" cy="6860"/>
          </a:xfrm>
          <a:prstGeom prst="line">
            <a:avLst/>
          </a:prstGeom>
          <a:ln w="19050">
            <a:solidFill>
              <a:schemeClr val="dk1">
                <a:alpha val="7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B1DC896-FD63-7B46-B704-3B36F1527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600"/>
            <a:ext cx="3637026" cy="12265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64F86C-F1CB-6344-8CF1-656194C65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2275"/>
            <a:ext cx="7327900" cy="4800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2C93CE-F20E-7041-89E1-5F9EE08B8FA6}"/>
              </a:ext>
            </a:extLst>
          </p:cNvPr>
          <p:cNvSpPr txBox="1"/>
          <p:nvPr/>
        </p:nvSpPr>
        <p:spPr>
          <a:xfrm>
            <a:off x="1679" y="5681442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Post-IS (1.0)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88F2E-61B4-5347-93FF-15939E29B874}"/>
              </a:ext>
            </a:extLst>
          </p:cNvPr>
          <p:cNvSpPr txBox="1"/>
          <p:nvPr/>
        </p:nvSpPr>
        <p:spPr>
          <a:xfrm>
            <a:off x="23235" y="4786605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Pre-IS (1.0)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F15E1F-6D20-FF43-8682-FE73648851BC}"/>
              </a:ext>
            </a:extLst>
          </p:cNvPr>
          <p:cNvSpPr txBox="1"/>
          <p:nvPr/>
        </p:nvSpPr>
        <p:spPr>
          <a:xfrm>
            <a:off x="17420" y="3711603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Post-IS (2.0)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A2613A-441C-0A4D-9C83-956CE2EBBCF0}"/>
              </a:ext>
            </a:extLst>
          </p:cNvPr>
          <p:cNvCxnSpPr>
            <a:cxnSpLocks/>
          </p:cNvCxnSpPr>
          <p:nvPr/>
        </p:nvCxnSpPr>
        <p:spPr>
          <a:xfrm>
            <a:off x="1269477" y="4971271"/>
            <a:ext cx="1844426" cy="0"/>
          </a:xfrm>
          <a:prstGeom prst="line">
            <a:avLst/>
          </a:prstGeom>
          <a:ln w="19050">
            <a:solidFill>
              <a:schemeClr val="dk1">
                <a:alpha val="7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3D1B2-4A4A-7D43-BFD9-24C9796E4467}"/>
              </a:ext>
            </a:extLst>
          </p:cNvPr>
          <p:cNvCxnSpPr>
            <a:cxnSpLocks/>
          </p:cNvCxnSpPr>
          <p:nvPr/>
        </p:nvCxnSpPr>
        <p:spPr>
          <a:xfrm flipV="1">
            <a:off x="1297292" y="5866108"/>
            <a:ext cx="951636" cy="7970"/>
          </a:xfrm>
          <a:prstGeom prst="line">
            <a:avLst/>
          </a:prstGeom>
          <a:ln w="19050">
            <a:solidFill>
              <a:schemeClr val="dk1">
                <a:alpha val="7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98819E-2B05-D44A-A932-0C668E2CDA3F}"/>
              </a:ext>
            </a:extLst>
          </p:cNvPr>
          <p:cNvCxnSpPr>
            <a:cxnSpLocks/>
          </p:cNvCxnSpPr>
          <p:nvPr/>
        </p:nvCxnSpPr>
        <p:spPr>
          <a:xfrm flipV="1">
            <a:off x="1421196" y="3891769"/>
            <a:ext cx="2817172" cy="7969"/>
          </a:xfrm>
          <a:prstGeom prst="line">
            <a:avLst/>
          </a:prstGeom>
          <a:ln w="19050">
            <a:solidFill>
              <a:schemeClr val="dk1">
                <a:alpha val="7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92ACE2-64D7-874F-8163-E9FFE7D318A0}"/>
              </a:ext>
            </a:extLst>
          </p:cNvPr>
          <p:cNvSpPr txBox="1"/>
          <p:nvPr/>
        </p:nvSpPr>
        <p:spPr>
          <a:xfrm>
            <a:off x="-9440" y="2762221"/>
            <a:ext cx="178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Post-B-MIS (2.0)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2C30D0-C1E6-C74F-A700-73E778660882}"/>
              </a:ext>
            </a:extLst>
          </p:cNvPr>
          <p:cNvCxnSpPr>
            <a:cxnSpLocks/>
          </p:cNvCxnSpPr>
          <p:nvPr/>
        </p:nvCxnSpPr>
        <p:spPr>
          <a:xfrm flipV="1">
            <a:off x="1631092" y="2940027"/>
            <a:ext cx="3534032" cy="6860"/>
          </a:xfrm>
          <a:prstGeom prst="line">
            <a:avLst/>
          </a:prstGeom>
          <a:ln w="19050">
            <a:solidFill>
              <a:schemeClr val="dk1">
                <a:alpha val="7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7A3D6E-74B7-B24C-B3C3-C8F1996C402A}"/>
              </a:ext>
            </a:extLst>
          </p:cNvPr>
          <p:cNvSpPr txBox="1"/>
          <p:nvPr/>
        </p:nvSpPr>
        <p:spPr>
          <a:xfrm>
            <a:off x="2446637" y="6396751"/>
            <a:ext cx="278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 = 61 (N) x 61 (P)</a:t>
            </a:r>
          </a:p>
        </p:txBody>
      </p:sp>
    </p:spTree>
    <p:extLst>
      <p:ext uri="{BB962C8B-B14F-4D97-AF65-F5344CB8AC3E}">
        <p14:creationId xmlns:p14="http://schemas.microsoft.com/office/powerpoint/2010/main" val="693175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34DD24-672A-4C4A-BD8C-6996D49A7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999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83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D77EC0-512C-8B47-9EF2-4287DDA66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0552"/>
            <a:ext cx="4077730" cy="379689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98792E-B07D-1F41-B75D-C6748250F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8299" y="1825624"/>
            <a:ext cx="6352403" cy="4896451"/>
          </a:xfrm>
        </p:spPr>
        <p:txBody>
          <a:bodyPr>
            <a:normAutofit/>
          </a:bodyPr>
          <a:lstStyle/>
          <a:p>
            <a:r>
              <a:rPr lang="en-US" dirty="0"/>
              <a:t>Sample Cohorts</a:t>
            </a:r>
          </a:p>
          <a:p>
            <a:pPr lvl="1"/>
            <a:r>
              <a:rPr lang="en-US" dirty="0"/>
              <a:t>Experimental Samples</a:t>
            </a:r>
          </a:p>
          <a:p>
            <a:pPr lvl="1"/>
            <a:r>
              <a:rPr lang="en-US" dirty="0"/>
              <a:t>Pooled Samples (used for drift correction)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86EBBF2-B3F9-7E4F-9E96-A44A6AD0D28F}"/>
              </a:ext>
            </a:extLst>
          </p:cNvPr>
          <p:cNvSpPr txBox="1">
            <a:spLocks/>
          </p:cNvSpPr>
          <p:nvPr/>
        </p:nvSpPr>
        <p:spPr>
          <a:xfrm>
            <a:off x="574074" y="5335128"/>
            <a:ext cx="3606576" cy="1522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Internal Standards (IS) Only</a:t>
            </a:r>
          </a:p>
          <a:p>
            <a:r>
              <a:rPr lang="en-US" sz="1800" dirty="0"/>
              <a:t>Each IS B-MIS adjusted by another IS in 2 sample cohorts </a:t>
            </a:r>
          </a:p>
          <a:p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EA65E1-9E05-4540-83A4-632B12CF0F95}"/>
              </a:ext>
            </a:extLst>
          </p:cNvPr>
          <p:cNvSpPr txBox="1"/>
          <p:nvPr/>
        </p:nvSpPr>
        <p:spPr>
          <a:xfrm>
            <a:off x="576107" y="1173899"/>
            <a:ext cx="2718486" cy="36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-alanine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42B034-125A-FC49-870A-9DD2E4432DD6}"/>
              </a:ext>
            </a:extLst>
          </p:cNvPr>
          <p:cNvSpPr txBox="1"/>
          <p:nvPr/>
        </p:nvSpPr>
        <p:spPr>
          <a:xfrm>
            <a:off x="2139507" y="3923265"/>
            <a:ext cx="1845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-alanine </a:t>
            </a:r>
            <a:r>
              <a:rPr lang="en-US" dirty="0" err="1"/>
              <a:t>area_adj</a:t>
            </a:r>
            <a:r>
              <a:rPr lang="en-US" dirty="0"/>
              <a:t> adjusted by D</a:t>
            </a:r>
            <a:r>
              <a:rPr lang="en-US" baseline="-25000" dirty="0"/>
              <a:t>3</a:t>
            </a:r>
            <a:r>
              <a:rPr lang="en-US" dirty="0"/>
              <a:t>-alanine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CA012DCF-7188-9147-9ED5-5D0E71E10B21}"/>
              </a:ext>
            </a:extLst>
          </p:cNvPr>
          <p:cNvSpPr txBox="1">
            <a:spLocks/>
          </p:cNvSpPr>
          <p:nvPr/>
        </p:nvSpPr>
        <p:spPr>
          <a:xfrm>
            <a:off x="838200" y="290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Examination of B-MIS with Only </a:t>
            </a:r>
            <a:br>
              <a:rPr lang="en-US"/>
            </a:br>
            <a:r>
              <a:rPr lang="en-US"/>
              <a:t>Internal 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98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D77EC0-512C-8B47-9EF2-4287DDA66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0552"/>
            <a:ext cx="4077730" cy="379689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98792E-B07D-1F41-B75D-C6748250F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8299" y="1825624"/>
            <a:ext cx="6352403" cy="48964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Sample Cohorts</a:t>
            </a:r>
          </a:p>
          <a:p>
            <a:pPr lvl="1"/>
            <a:r>
              <a:rPr lang="en-US" dirty="0"/>
              <a:t>Experimental Samples</a:t>
            </a:r>
          </a:p>
          <a:p>
            <a:pPr lvl="1"/>
            <a:r>
              <a:rPr lang="en-US" dirty="0"/>
              <a:t>Pooled Samples (used for drift correction)</a:t>
            </a:r>
          </a:p>
          <a:p>
            <a:r>
              <a:rPr lang="en-US" dirty="0"/>
              <a:t>B-MIS Transformation:</a:t>
            </a:r>
          </a:p>
          <a:p>
            <a:pPr lvl="1"/>
            <a:r>
              <a:rPr lang="en-US" dirty="0" err="1"/>
              <a:t>Area_adj</a:t>
            </a:r>
            <a:r>
              <a:rPr lang="en-US" dirty="0"/>
              <a:t> = Divide by IS peak area (per sample) and multiplying by average IS peak area (across samples)</a:t>
            </a:r>
          </a:p>
          <a:p>
            <a:pPr lvl="2"/>
            <a:r>
              <a:rPr lang="en-US" dirty="0" err="1"/>
              <a:t>Area_adj</a:t>
            </a:r>
            <a:r>
              <a:rPr lang="en-US" dirty="0"/>
              <a:t> for pooled samples</a:t>
            </a:r>
          </a:p>
          <a:p>
            <a:pPr lvl="2"/>
            <a:r>
              <a:rPr lang="en-US" dirty="0" err="1"/>
              <a:t>Area_adj</a:t>
            </a:r>
            <a:r>
              <a:rPr lang="en-US" dirty="0"/>
              <a:t> for all samples</a:t>
            </a:r>
          </a:p>
          <a:p>
            <a:r>
              <a:rPr lang="en-US" dirty="0"/>
              <a:t>RSD: Relative Standard Deviation</a:t>
            </a:r>
          </a:p>
          <a:p>
            <a:pPr lvl="1"/>
            <a:r>
              <a:rPr lang="en-US" dirty="0"/>
              <a:t>RSD = </a:t>
            </a:r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dirty="0" err="1"/>
              <a:t>Area_adj</a:t>
            </a:r>
            <a:r>
              <a:rPr lang="en-US" dirty="0"/>
              <a:t>)/mean(</a:t>
            </a:r>
            <a:r>
              <a:rPr lang="en-US" dirty="0" err="1"/>
              <a:t>Area_adj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RSD for pooled samples</a:t>
            </a:r>
          </a:p>
          <a:p>
            <a:pPr lvl="2"/>
            <a:r>
              <a:rPr lang="en-US" dirty="0"/>
              <a:t>RSD for all samples</a:t>
            </a:r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1D858-F8AB-9041-9D4C-8E05F6439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650" y="2916194"/>
            <a:ext cx="1267650" cy="19832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75D76B-65C4-C349-AF64-5F2167C332DC}"/>
              </a:ext>
            </a:extLst>
          </p:cNvPr>
          <p:cNvSpPr/>
          <p:nvPr/>
        </p:nvSpPr>
        <p:spPr>
          <a:xfrm>
            <a:off x="4180650" y="3793523"/>
            <a:ext cx="1267649" cy="104414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D545B-967A-F84B-BE6B-105F1B009A5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448299" y="3718684"/>
            <a:ext cx="748409" cy="59691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8C8C57-CF2D-B345-B17B-B9E35A440581}"/>
              </a:ext>
            </a:extLst>
          </p:cNvPr>
          <p:cNvCxnSpPr>
            <a:cxnSpLocks/>
          </p:cNvCxnSpPr>
          <p:nvPr/>
        </p:nvCxnSpPr>
        <p:spPr>
          <a:xfrm>
            <a:off x="6196708" y="3706276"/>
            <a:ext cx="1038482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86EBBF2-B3F9-7E4F-9E96-A44A6AD0D28F}"/>
              </a:ext>
            </a:extLst>
          </p:cNvPr>
          <p:cNvSpPr txBox="1">
            <a:spLocks/>
          </p:cNvSpPr>
          <p:nvPr/>
        </p:nvSpPr>
        <p:spPr>
          <a:xfrm>
            <a:off x="574074" y="5335128"/>
            <a:ext cx="3606576" cy="1522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Internal Standards (IS) Only</a:t>
            </a:r>
          </a:p>
          <a:p>
            <a:r>
              <a:rPr lang="en-US" sz="1800" dirty="0"/>
              <a:t>Each IS B-MIS adjusted by another IS in 2 sample cohorts </a:t>
            </a:r>
          </a:p>
          <a:p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EA65E1-9E05-4540-83A4-632B12CF0F95}"/>
              </a:ext>
            </a:extLst>
          </p:cNvPr>
          <p:cNvSpPr txBox="1"/>
          <p:nvPr/>
        </p:nvSpPr>
        <p:spPr>
          <a:xfrm>
            <a:off x="576107" y="1173899"/>
            <a:ext cx="2718486" cy="36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-alanine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EDD9D45-7471-AF43-9058-FF6E7166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Examination of B-MIS with Only </a:t>
            </a:r>
            <a:br>
              <a:rPr lang="en-US" dirty="0"/>
            </a:br>
            <a:r>
              <a:rPr lang="en-US" dirty="0"/>
              <a:t>Internal Standards</a:t>
            </a:r>
          </a:p>
        </p:txBody>
      </p:sp>
    </p:spTree>
    <p:extLst>
      <p:ext uri="{BB962C8B-B14F-4D97-AF65-F5344CB8AC3E}">
        <p14:creationId xmlns:p14="http://schemas.microsoft.com/office/powerpoint/2010/main" val="3213987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5183-BE8D-4D45-B0AD-2DF26730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E1F04-FA8B-7844-92A0-8B4676001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9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4EA1-3516-C24A-AD09-D1618039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Major Steps in Data Analysis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900962-D244-0243-AB0A-BCEF6EDB2F29}"/>
              </a:ext>
            </a:extLst>
          </p:cNvPr>
          <p:cNvGrpSpPr/>
          <p:nvPr/>
        </p:nvGrpSpPr>
        <p:grpSpPr>
          <a:xfrm>
            <a:off x="2356164" y="1611065"/>
            <a:ext cx="1364640" cy="338555"/>
            <a:chOff x="1083418" y="1450428"/>
            <a:chExt cx="1364640" cy="33855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A4AEBFF-38F6-4E42-8651-5C57ECDFB74E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D1E1A7-56B6-F345-9B41-A5D0C492E528}"/>
                </a:ext>
              </a:extLst>
            </p:cNvPr>
            <p:cNvSpPr txBox="1"/>
            <p:nvPr/>
          </p:nvSpPr>
          <p:spPr>
            <a:xfrm>
              <a:off x="1130926" y="1450428"/>
              <a:ext cx="1244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8E955A-406B-6E47-A351-87B6BD7A6A3F}"/>
              </a:ext>
            </a:extLst>
          </p:cNvPr>
          <p:cNvGrpSpPr/>
          <p:nvPr/>
        </p:nvGrpSpPr>
        <p:grpSpPr>
          <a:xfrm>
            <a:off x="6872491" y="1611065"/>
            <a:ext cx="1387362" cy="338555"/>
            <a:chOff x="1060696" y="1450428"/>
            <a:chExt cx="1387362" cy="33855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80B040-1CD2-9C4F-B95A-DCC8E077D679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FA7326-100A-1A43-878D-2C13C2309D59}"/>
                </a:ext>
              </a:extLst>
            </p:cNvPr>
            <p:cNvSpPr txBox="1"/>
            <p:nvPr/>
          </p:nvSpPr>
          <p:spPr>
            <a:xfrm>
              <a:off x="1060696" y="1450428"/>
              <a:ext cx="1364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PASS1C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41D68-9B52-1F4D-876F-0A2C3F9CFA4A}"/>
              </a:ext>
            </a:extLst>
          </p:cNvPr>
          <p:cNvGrpSpPr/>
          <p:nvPr/>
        </p:nvGrpSpPr>
        <p:grpSpPr>
          <a:xfrm>
            <a:off x="4841789" y="4782098"/>
            <a:ext cx="2508422" cy="338554"/>
            <a:chOff x="1083418" y="1450428"/>
            <a:chExt cx="2508422" cy="33855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0685956-307D-C647-9ADC-409726E619DC}"/>
                </a:ext>
              </a:extLst>
            </p:cNvPr>
            <p:cNvSpPr/>
            <p:nvPr/>
          </p:nvSpPr>
          <p:spPr>
            <a:xfrm>
              <a:off x="1083418" y="1450429"/>
              <a:ext cx="2508422" cy="3385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2EF75D-34FE-1D46-92DD-DFB8B3789D91}"/>
                </a:ext>
              </a:extLst>
            </p:cNvPr>
            <p:cNvSpPr txBox="1"/>
            <p:nvPr/>
          </p:nvSpPr>
          <p:spPr>
            <a:xfrm>
              <a:off x="1083418" y="1450428"/>
              <a:ext cx="2508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PASS1A/PASS1C Combined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2FF45B-8C1B-F944-A24B-434285CD5715}"/>
              </a:ext>
            </a:extLst>
          </p:cNvPr>
          <p:cNvSpPr txBox="1"/>
          <p:nvPr/>
        </p:nvSpPr>
        <p:spPr>
          <a:xfrm>
            <a:off x="4742793" y="5201090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Batch Correction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758AF-00EE-8949-B203-0432F776DD11}"/>
              </a:ext>
            </a:extLst>
          </p:cNvPr>
          <p:cNvSpPr txBox="1"/>
          <p:nvPr/>
        </p:nvSpPr>
        <p:spPr>
          <a:xfrm>
            <a:off x="4742793" y="5570422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Biological Investigations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A34FD-7ECC-C74C-9A2C-F9CB13C08B02}"/>
              </a:ext>
            </a:extLst>
          </p:cNvPr>
          <p:cNvSpPr txBox="1"/>
          <p:nvPr/>
        </p:nvSpPr>
        <p:spPr>
          <a:xfrm>
            <a:off x="2329533" y="203704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Structure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61E6F2-8F66-7249-8C83-9768602821EC}"/>
              </a:ext>
            </a:extLst>
          </p:cNvPr>
          <p:cNvSpPr txBox="1"/>
          <p:nvPr/>
        </p:nvSpPr>
        <p:spPr>
          <a:xfrm>
            <a:off x="2329532" y="2369936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Document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08C7E-8D5D-384D-A858-BD48A14B6278}"/>
              </a:ext>
            </a:extLst>
          </p:cNvPr>
          <p:cNvSpPr txBox="1"/>
          <p:nvPr/>
        </p:nvSpPr>
        <p:spPr>
          <a:xfrm>
            <a:off x="2329531" y="2691718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Preprocessing (part 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0982C-C49B-4C4B-86F1-488F84DDBF7D}"/>
              </a:ext>
            </a:extLst>
          </p:cNvPr>
          <p:cNvSpPr txBox="1"/>
          <p:nvPr/>
        </p:nvSpPr>
        <p:spPr>
          <a:xfrm>
            <a:off x="2329530" y="304256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Preprocessing (part 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030E3-A489-E342-9D2E-65464CBCB5B6}"/>
              </a:ext>
            </a:extLst>
          </p:cNvPr>
          <p:cNvSpPr txBox="1"/>
          <p:nvPr/>
        </p:nvSpPr>
        <p:spPr>
          <a:xfrm>
            <a:off x="6810495" y="204204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Structure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3AA2D8-C698-9B4F-992D-49A66859FC39}"/>
              </a:ext>
            </a:extLst>
          </p:cNvPr>
          <p:cNvSpPr txBox="1"/>
          <p:nvPr/>
        </p:nvSpPr>
        <p:spPr>
          <a:xfrm>
            <a:off x="6810494" y="237494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Document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F1D74B-C70F-C04F-AE97-900BEA2CE9ED}"/>
              </a:ext>
            </a:extLst>
          </p:cNvPr>
          <p:cNvSpPr txBox="1"/>
          <p:nvPr/>
        </p:nvSpPr>
        <p:spPr>
          <a:xfrm>
            <a:off x="6810493" y="2696726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Preprocessing (part 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3EAAB-3FB3-6E4D-B936-4C84DE5FCFD2}"/>
              </a:ext>
            </a:extLst>
          </p:cNvPr>
          <p:cNvSpPr txBox="1"/>
          <p:nvPr/>
        </p:nvSpPr>
        <p:spPr>
          <a:xfrm>
            <a:off x="6810492" y="304756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Preprocessing (part 2)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28BDC-7161-D740-816A-D0C5E7952372}"/>
              </a:ext>
            </a:extLst>
          </p:cNvPr>
          <p:cNvCxnSpPr/>
          <p:nvPr/>
        </p:nvCxnSpPr>
        <p:spPr>
          <a:xfrm flipH="1">
            <a:off x="6096000" y="3429000"/>
            <a:ext cx="1367481" cy="1044146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EC3688-96FB-9D48-A423-3DA958CE4678}"/>
              </a:ext>
            </a:extLst>
          </p:cNvPr>
          <p:cNvCxnSpPr>
            <a:cxnSpLocks/>
          </p:cNvCxnSpPr>
          <p:nvPr/>
        </p:nvCxnSpPr>
        <p:spPr>
          <a:xfrm>
            <a:off x="4287795" y="3472220"/>
            <a:ext cx="1618735" cy="1013025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0D8A67-03B9-3943-A302-06A27D9C3BFC}"/>
              </a:ext>
            </a:extLst>
          </p:cNvPr>
          <p:cNvSpPr txBox="1"/>
          <p:nvPr/>
        </p:nvSpPr>
        <p:spPr>
          <a:xfrm>
            <a:off x="5164344" y="3731586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Combine Data</a:t>
            </a:r>
          </a:p>
        </p:txBody>
      </p:sp>
    </p:spTree>
    <p:extLst>
      <p:ext uri="{BB962C8B-B14F-4D97-AF65-F5344CB8AC3E}">
        <p14:creationId xmlns:p14="http://schemas.microsoft.com/office/powerpoint/2010/main" val="2299259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03AE-C321-6B46-AB79-E5E8AE88A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Examination of B-MIS with Only </a:t>
            </a:r>
            <a:br>
              <a:rPr lang="en-US" dirty="0"/>
            </a:br>
            <a:r>
              <a:rPr lang="en-US" dirty="0"/>
              <a:t>Internal Standards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D77EC0-512C-8B47-9EF2-4287DDA66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0552"/>
            <a:ext cx="4077730" cy="379689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98792E-B07D-1F41-B75D-C6748250F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8299" y="1825624"/>
            <a:ext cx="6352403" cy="48964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Sample Cohorts</a:t>
            </a:r>
          </a:p>
          <a:p>
            <a:pPr lvl="1"/>
            <a:r>
              <a:rPr lang="en-US" dirty="0"/>
              <a:t>Experimental Samples</a:t>
            </a:r>
          </a:p>
          <a:p>
            <a:pPr lvl="1"/>
            <a:r>
              <a:rPr lang="en-US" dirty="0"/>
              <a:t>Pooled Samples (used for drift correction)</a:t>
            </a:r>
          </a:p>
          <a:p>
            <a:r>
              <a:rPr lang="en-US" dirty="0"/>
              <a:t>B-MIS Transformation:</a:t>
            </a:r>
          </a:p>
          <a:p>
            <a:pPr lvl="1"/>
            <a:r>
              <a:rPr lang="en-US" dirty="0" err="1"/>
              <a:t>Area_adj</a:t>
            </a:r>
            <a:r>
              <a:rPr lang="en-US" dirty="0"/>
              <a:t> = Divide by IS peak area (per sample) and multiplying by average IS peak area (across samples)</a:t>
            </a:r>
          </a:p>
          <a:p>
            <a:pPr lvl="2"/>
            <a:r>
              <a:rPr lang="en-US" dirty="0" err="1"/>
              <a:t>Area_adj</a:t>
            </a:r>
            <a:r>
              <a:rPr lang="en-US" dirty="0"/>
              <a:t> for pooled samples</a:t>
            </a:r>
          </a:p>
          <a:p>
            <a:pPr lvl="2"/>
            <a:r>
              <a:rPr lang="en-US" dirty="0" err="1"/>
              <a:t>Area_adj</a:t>
            </a:r>
            <a:r>
              <a:rPr lang="en-US" dirty="0"/>
              <a:t> for all samples</a:t>
            </a:r>
          </a:p>
          <a:p>
            <a:r>
              <a:rPr lang="en-US" dirty="0"/>
              <a:t>RSD: Relative Standard Deviation</a:t>
            </a:r>
          </a:p>
          <a:p>
            <a:pPr lvl="1"/>
            <a:r>
              <a:rPr lang="en-US" dirty="0"/>
              <a:t>RSD = </a:t>
            </a:r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dirty="0" err="1"/>
              <a:t>Area_adj</a:t>
            </a:r>
            <a:r>
              <a:rPr lang="en-US" dirty="0"/>
              <a:t>)/mean(</a:t>
            </a:r>
            <a:r>
              <a:rPr lang="en-US" dirty="0" err="1"/>
              <a:t>Area_adj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RSD for pooled samples</a:t>
            </a:r>
          </a:p>
          <a:p>
            <a:pPr lvl="2"/>
            <a:r>
              <a:rPr lang="en-US" dirty="0"/>
              <a:t>RSD for all samples</a:t>
            </a:r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1D858-F8AB-9041-9D4C-8E05F6439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650" y="2916194"/>
            <a:ext cx="1267650" cy="19832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75D76B-65C4-C349-AF64-5F2167C332DC}"/>
              </a:ext>
            </a:extLst>
          </p:cNvPr>
          <p:cNvSpPr/>
          <p:nvPr/>
        </p:nvSpPr>
        <p:spPr>
          <a:xfrm>
            <a:off x="4180650" y="3793523"/>
            <a:ext cx="1267649" cy="104414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D545B-967A-F84B-BE6B-105F1B009A5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448299" y="3718684"/>
            <a:ext cx="748409" cy="59691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8C8C57-CF2D-B345-B17B-B9E35A440581}"/>
              </a:ext>
            </a:extLst>
          </p:cNvPr>
          <p:cNvCxnSpPr>
            <a:cxnSpLocks/>
          </p:cNvCxnSpPr>
          <p:nvPr/>
        </p:nvCxnSpPr>
        <p:spPr>
          <a:xfrm>
            <a:off x="6196708" y="3706276"/>
            <a:ext cx="1038482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86EBBF2-B3F9-7E4F-9E96-A44A6AD0D28F}"/>
              </a:ext>
            </a:extLst>
          </p:cNvPr>
          <p:cNvSpPr txBox="1">
            <a:spLocks/>
          </p:cNvSpPr>
          <p:nvPr/>
        </p:nvSpPr>
        <p:spPr>
          <a:xfrm>
            <a:off x="574074" y="5335128"/>
            <a:ext cx="3606576" cy="1522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Internal Standards (IS) Only</a:t>
            </a:r>
          </a:p>
          <a:p>
            <a:r>
              <a:rPr lang="en-US" sz="1800" dirty="0"/>
              <a:t>Each IS B-MIS adjusted by another IS in 2 sample cohorts</a:t>
            </a:r>
          </a:p>
          <a:p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EA65E1-9E05-4540-83A4-632B12CF0F95}"/>
              </a:ext>
            </a:extLst>
          </p:cNvPr>
          <p:cNvSpPr txBox="1"/>
          <p:nvPr/>
        </p:nvSpPr>
        <p:spPr>
          <a:xfrm>
            <a:off x="576107" y="1173899"/>
            <a:ext cx="2718486" cy="36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-alanine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E30E70-A4B6-3941-84A7-C0D884FB4907}"/>
              </a:ext>
            </a:extLst>
          </p:cNvPr>
          <p:cNvCxnSpPr/>
          <p:nvPr/>
        </p:nvCxnSpPr>
        <p:spPr>
          <a:xfrm flipV="1">
            <a:off x="2038865" y="2310714"/>
            <a:ext cx="1396313" cy="407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04F1EE-62F4-E745-A4C8-15EA2ED9789D}"/>
              </a:ext>
            </a:extLst>
          </p:cNvPr>
          <p:cNvSpPr txBox="1"/>
          <p:nvPr/>
        </p:nvSpPr>
        <p:spPr>
          <a:xfrm>
            <a:off x="3310308" y="2100643"/>
            <a:ext cx="1845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-alanine area unadjusted &amp; RSD calculated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2DEFBE-79AD-8A4B-B401-4E9D8792200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838200" y="4497011"/>
            <a:ext cx="1282257" cy="148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42B034-125A-FC49-870A-9DD2E4432DD6}"/>
              </a:ext>
            </a:extLst>
          </p:cNvPr>
          <p:cNvSpPr txBox="1"/>
          <p:nvPr/>
        </p:nvSpPr>
        <p:spPr>
          <a:xfrm>
            <a:off x="2120457" y="4035346"/>
            <a:ext cx="1845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-alanine </a:t>
            </a:r>
            <a:r>
              <a:rPr lang="en-US" dirty="0" err="1"/>
              <a:t>area_adj</a:t>
            </a:r>
            <a:r>
              <a:rPr lang="en-US" dirty="0"/>
              <a:t> adjusted by D</a:t>
            </a:r>
            <a:r>
              <a:rPr lang="en-US" baseline="-25000" dirty="0"/>
              <a:t>3</a:t>
            </a:r>
            <a:r>
              <a:rPr lang="en-US" dirty="0"/>
              <a:t>-alanine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EDC98C-EDD7-FC44-87F2-CF9FB5975CB6}"/>
              </a:ext>
            </a:extLst>
          </p:cNvPr>
          <p:cNvCxnSpPr>
            <a:cxnSpLocks/>
          </p:cNvCxnSpPr>
          <p:nvPr/>
        </p:nvCxnSpPr>
        <p:spPr>
          <a:xfrm flipV="1">
            <a:off x="1186249" y="3293371"/>
            <a:ext cx="1191113" cy="340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E4B0C8C-B4EF-1D49-AE8A-7FC236A4CE18}"/>
              </a:ext>
            </a:extLst>
          </p:cNvPr>
          <p:cNvSpPr txBox="1"/>
          <p:nvPr/>
        </p:nvSpPr>
        <p:spPr>
          <a:xfrm>
            <a:off x="2185710" y="2835017"/>
            <a:ext cx="184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-alanine </a:t>
            </a:r>
            <a:r>
              <a:rPr lang="en-US" dirty="0" err="1"/>
              <a:t>area_adj</a:t>
            </a:r>
            <a:r>
              <a:rPr lang="en-US" dirty="0"/>
              <a:t> adjusted by best IS candidate</a:t>
            </a:r>
          </a:p>
        </p:txBody>
      </p:sp>
    </p:spTree>
    <p:extLst>
      <p:ext uri="{BB962C8B-B14F-4D97-AF65-F5344CB8AC3E}">
        <p14:creationId xmlns:p14="http://schemas.microsoft.com/office/powerpoint/2010/main" val="3450555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89AC-D918-E54A-AA95-C2C91B7A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Diagnostic Plot (Pre/Post B-MIS)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71EF4F-3D4E-F74D-B566-6CC148C8F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00" y="2102365"/>
            <a:ext cx="58166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48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5884-0812-2645-BF17-FB82E115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Features Should not Undergo B-MIS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289FE-FF4E-0849-93EB-23CCC11A2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1506151"/>
            <a:ext cx="11518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47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403C-4ECD-9E41-A1C0-8379906A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5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B-MIS in WADI </a:t>
            </a:r>
            <a:r>
              <a:rPr lang="en-US" dirty="0" err="1"/>
              <a:t>ionpneg</a:t>
            </a:r>
            <a:r>
              <a:rPr lang="en-US" dirty="0"/>
              <a:t> Michigan</a:t>
            </a:r>
            <a:br>
              <a:rPr lang="en-US" dirty="0"/>
            </a:br>
            <a:r>
              <a:rPr lang="en-US" dirty="0"/>
              <a:t>Generation of </a:t>
            </a:r>
            <a:r>
              <a:rPr lang="en-US" dirty="0">
                <a:highlight>
                  <a:srgbClr val="FFFF00"/>
                </a:highlight>
              </a:rPr>
              <a:t>Post-B-MIS (2.0)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A35373-357B-7D4D-92BA-0189C2887DC0}"/>
              </a:ext>
            </a:extLst>
          </p:cNvPr>
          <p:cNvGrpSpPr/>
          <p:nvPr/>
        </p:nvGrpSpPr>
        <p:grpSpPr>
          <a:xfrm>
            <a:off x="2634906" y="1784192"/>
            <a:ext cx="7337340" cy="5073808"/>
            <a:chOff x="-9440" y="1692275"/>
            <a:chExt cx="7337340" cy="507380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2079971-CEDC-C74F-AE0F-5329C399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692275"/>
              <a:ext cx="7327900" cy="48006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A38084-A1C1-6148-BC48-1E86350C67CF}"/>
                </a:ext>
              </a:extLst>
            </p:cNvPr>
            <p:cNvSpPr txBox="1"/>
            <p:nvPr/>
          </p:nvSpPr>
          <p:spPr>
            <a:xfrm>
              <a:off x="1679" y="5681442"/>
              <a:ext cx="1492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Post-IS (1.0)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4AE678-C7EE-A447-9EF4-849702ED59B9}"/>
                </a:ext>
              </a:extLst>
            </p:cNvPr>
            <p:cNvSpPr txBox="1"/>
            <p:nvPr/>
          </p:nvSpPr>
          <p:spPr>
            <a:xfrm>
              <a:off x="23235" y="4786605"/>
              <a:ext cx="1492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Pre-IS (1.0)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AC08A6-0DBD-AA43-ACE0-DDF131738235}"/>
                </a:ext>
              </a:extLst>
            </p:cNvPr>
            <p:cNvSpPr txBox="1"/>
            <p:nvPr/>
          </p:nvSpPr>
          <p:spPr>
            <a:xfrm>
              <a:off x="17420" y="3711603"/>
              <a:ext cx="1492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Post-IS (2.0)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6B048E8-022A-A54D-BF97-A96339E17D56}"/>
                </a:ext>
              </a:extLst>
            </p:cNvPr>
            <p:cNvCxnSpPr>
              <a:cxnSpLocks/>
            </p:cNvCxnSpPr>
            <p:nvPr/>
          </p:nvCxnSpPr>
          <p:spPr>
            <a:xfrm>
              <a:off x="1269477" y="4971271"/>
              <a:ext cx="1844426" cy="0"/>
            </a:xfrm>
            <a:prstGeom prst="line">
              <a:avLst/>
            </a:prstGeom>
            <a:ln w="19050">
              <a:solidFill>
                <a:schemeClr val="dk1">
                  <a:alpha val="70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D1CD69-11A5-2C4D-9707-CCB3D9B1F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7292" y="5866108"/>
              <a:ext cx="951636" cy="7970"/>
            </a:xfrm>
            <a:prstGeom prst="line">
              <a:avLst/>
            </a:prstGeom>
            <a:ln w="19050">
              <a:solidFill>
                <a:schemeClr val="dk1">
                  <a:alpha val="70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690D19-C7F0-224E-B478-6DB20C281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196" y="3891769"/>
              <a:ext cx="2817172" cy="7969"/>
            </a:xfrm>
            <a:prstGeom prst="line">
              <a:avLst/>
            </a:prstGeom>
            <a:ln w="19050">
              <a:solidFill>
                <a:schemeClr val="dk1">
                  <a:alpha val="70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ED35BC-6481-4247-9F05-417435790037}"/>
                </a:ext>
              </a:extLst>
            </p:cNvPr>
            <p:cNvSpPr txBox="1"/>
            <p:nvPr/>
          </p:nvSpPr>
          <p:spPr>
            <a:xfrm>
              <a:off x="-9440" y="2762221"/>
              <a:ext cx="1782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Post-B-MIS (2.0)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BE550E-20EF-734C-91CD-FE35BDC22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1092" y="2940027"/>
              <a:ext cx="3534032" cy="6860"/>
            </a:xfrm>
            <a:prstGeom prst="line">
              <a:avLst/>
            </a:prstGeom>
            <a:ln w="19050">
              <a:solidFill>
                <a:schemeClr val="dk1">
                  <a:alpha val="70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046894-788E-F347-9B50-973C4C1D19FF}"/>
                </a:ext>
              </a:extLst>
            </p:cNvPr>
            <p:cNvSpPr txBox="1"/>
            <p:nvPr/>
          </p:nvSpPr>
          <p:spPr>
            <a:xfrm>
              <a:off x="2446637" y="6396751"/>
              <a:ext cx="2780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Dim = 61 (N) x 61 (P)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664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98792E-B07D-1F41-B75D-C6748250F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8299" y="1825624"/>
            <a:ext cx="6352403" cy="48964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Samples: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QC-</a:t>
            </a:r>
            <a:r>
              <a:rPr lang="en-US" sz="2000" b="1" dirty="0" err="1">
                <a:solidFill>
                  <a:srgbClr val="FF0000"/>
                </a:solidFill>
              </a:rPr>
              <a:t>DriftCorrection</a:t>
            </a:r>
            <a:r>
              <a:rPr lang="en-US" sz="2000" dirty="0">
                <a:solidFill>
                  <a:srgbClr val="FF0000"/>
                </a:solidFill>
              </a:rPr>
              <a:t>: a collection of all experimental samples from PASS1A (</a:t>
            </a:r>
            <a:r>
              <a:rPr lang="en-US" sz="2000" b="1" dirty="0">
                <a:solidFill>
                  <a:srgbClr val="FF0000"/>
                </a:solidFill>
              </a:rPr>
              <a:t>used for drift correction)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2000" b="1" dirty="0"/>
              <a:t>QC-</a:t>
            </a:r>
            <a:r>
              <a:rPr lang="en-US" sz="2000" b="1" dirty="0" err="1"/>
              <a:t>InternalStandard</a:t>
            </a:r>
            <a:r>
              <a:rPr lang="en-US" sz="2000" dirty="0"/>
              <a:t>: plasma samples from another study (CHEAR)</a:t>
            </a:r>
          </a:p>
          <a:p>
            <a:pPr lvl="1"/>
            <a:r>
              <a:rPr lang="en-US" sz="2000" b="1" dirty="0"/>
              <a:t>QC-Reference</a:t>
            </a:r>
            <a:r>
              <a:rPr lang="en-US" sz="2000" dirty="0"/>
              <a:t>: a collection of all exercise samples or all sedentary samples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Sample</a:t>
            </a:r>
            <a:r>
              <a:rPr lang="en-US" sz="2000" dirty="0">
                <a:solidFill>
                  <a:srgbClr val="FF0000"/>
                </a:solidFill>
              </a:rPr>
              <a:t>: experimental samples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QC-Pooled</a:t>
            </a:r>
            <a:r>
              <a:rPr lang="en-US" sz="2000" dirty="0">
                <a:solidFill>
                  <a:srgbClr val="FF0000"/>
                </a:solidFill>
              </a:rPr>
              <a:t>: a collection of all experimental samples from PASS1A or PASS1C</a:t>
            </a:r>
          </a:p>
          <a:p>
            <a:pPr lvl="1"/>
            <a:r>
              <a:rPr lang="en-US" sz="2000" b="1" dirty="0"/>
              <a:t>QC-Blank</a:t>
            </a:r>
            <a:r>
              <a:rPr lang="en-US" sz="2000" dirty="0"/>
              <a:t>: Blank or only IS-metabolites added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sz="2000" b="1" dirty="0"/>
              <a:t>Metabolite</a:t>
            </a:r>
          </a:p>
          <a:p>
            <a:pPr lvl="1"/>
            <a:r>
              <a:rPr lang="en-US" sz="2000" b="1" dirty="0"/>
              <a:t>IS-Metabolite</a:t>
            </a:r>
            <a:r>
              <a:rPr lang="en-US" sz="2000" dirty="0"/>
              <a:t>: same amount, manually added to each samples, labeled as [</a:t>
            </a:r>
            <a:r>
              <a:rPr lang="en-US" sz="2000" dirty="0" err="1"/>
              <a:t>iSTD</a:t>
            </a:r>
            <a:r>
              <a:rPr lang="en-US" sz="2000" dirty="0"/>
              <a:t>]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86EBBF2-B3F9-7E4F-9E96-A44A6AD0D28F}"/>
              </a:ext>
            </a:extLst>
          </p:cNvPr>
          <p:cNvSpPr txBox="1">
            <a:spLocks/>
          </p:cNvSpPr>
          <p:nvPr/>
        </p:nvSpPr>
        <p:spPr>
          <a:xfrm>
            <a:off x="574074" y="5471053"/>
            <a:ext cx="3606576" cy="1386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RSD in Drift Samples </a:t>
            </a:r>
          </a:p>
          <a:p>
            <a:pPr marL="0" indent="0" algn="ctr">
              <a:buNone/>
            </a:pPr>
            <a:r>
              <a:rPr lang="en-US" sz="1800" dirty="0"/>
              <a:t>by </a:t>
            </a:r>
          </a:p>
          <a:p>
            <a:pPr marL="0" indent="0" algn="ctr">
              <a:buNone/>
            </a:pPr>
            <a:r>
              <a:rPr lang="en-US" sz="1800" dirty="0"/>
              <a:t>RSD in Pooled Samples</a:t>
            </a:r>
          </a:p>
          <a:p>
            <a:endParaRPr lang="en-US" sz="1800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CA012DCF-7188-9147-9ED5-5D0E71E10B21}"/>
              </a:ext>
            </a:extLst>
          </p:cNvPr>
          <p:cNvSpPr txBox="1">
            <a:spLocks/>
          </p:cNvSpPr>
          <p:nvPr/>
        </p:nvSpPr>
        <p:spPr>
          <a:xfrm>
            <a:off x="838200" y="290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Examination of B-MIS with Only </a:t>
            </a:r>
            <a:br>
              <a:rPr lang="en-US" dirty="0"/>
            </a:br>
            <a:r>
              <a:rPr lang="en-US" dirty="0"/>
              <a:t>Internal Standards (WADI-1A)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B77244-89B7-A447-B9AD-DA83024D6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9721"/>
            <a:ext cx="5733535" cy="37154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368415-B658-2B4B-B665-52DD582BC691}"/>
              </a:ext>
            </a:extLst>
          </p:cNvPr>
          <p:cNvSpPr txBox="1"/>
          <p:nvPr/>
        </p:nvSpPr>
        <p:spPr>
          <a:xfrm>
            <a:off x="3602481" y="1915292"/>
            <a:ext cx="184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unadjusted &amp; RSD calculated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D3066F-3F40-D64E-A0C9-86EA3B29030C}"/>
              </a:ext>
            </a:extLst>
          </p:cNvPr>
          <p:cNvCxnSpPr>
            <a:cxnSpLocks/>
          </p:cNvCxnSpPr>
          <p:nvPr/>
        </p:nvCxnSpPr>
        <p:spPr>
          <a:xfrm>
            <a:off x="4658497" y="2561623"/>
            <a:ext cx="0" cy="867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136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3B2F11-9CFE-3449-9466-24E3E8B6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1" y="715387"/>
            <a:ext cx="12080789" cy="61426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01E8B8-D421-6446-982E-E69E02C6E562}"/>
              </a:ext>
            </a:extLst>
          </p:cNvPr>
          <p:cNvSpPr/>
          <p:nvPr/>
        </p:nvSpPr>
        <p:spPr>
          <a:xfrm>
            <a:off x="4893276" y="2205029"/>
            <a:ext cx="2051222" cy="142102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5D099-529C-8841-9F2D-56965542769B}"/>
              </a:ext>
            </a:extLst>
          </p:cNvPr>
          <p:cNvSpPr txBox="1"/>
          <p:nvPr/>
        </p:nvSpPr>
        <p:spPr>
          <a:xfrm>
            <a:off x="5350475" y="5115698"/>
            <a:ext cx="554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Acceptable IS for B-MIS if reduction in RSD in drift samples exceeds 40%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5AC047-D07C-0746-8813-F4E45E2FE2D5}"/>
              </a:ext>
            </a:extLst>
          </p:cNvPr>
          <p:cNvSpPr txBox="1">
            <a:spLocks/>
          </p:cNvSpPr>
          <p:nvPr/>
        </p:nvSpPr>
        <p:spPr>
          <a:xfrm>
            <a:off x="838200" y="29005"/>
            <a:ext cx="10515600" cy="617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Examination of B-MIS with Only Internal Standards (WADI-1A)</a:t>
            </a:r>
          </a:p>
        </p:txBody>
      </p:sp>
    </p:spTree>
    <p:extLst>
      <p:ext uri="{BB962C8B-B14F-4D97-AF65-F5344CB8AC3E}">
        <p14:creationId xmlns:p14="http://schemas.microsoft.com/office/powerpoint/2010/main" val="3802277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E1A4-1FFA-0A43-AB24-903B84B4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Pre-Post Drift Correction in QC-</a:t>
            </a:r>
            <a:r>
              <a:rPr lang="en-US" dirty="0" err="1"/>
              <a:t>DriftCorrection</a:t>
            </a:r>
            <a:r>
              <a:rPr lang="en-US" dirty="0"/>
              <a:t> Samples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DDD92-1B42-C740-A28A-E0DF3DC7A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356" y="2333297"/>
            <a:ext cx="6116644" cy="3746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358D6-DF84-AC4F-83C1-61DECA306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8627"/>
            <a:ext cx="5444359" cy="334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21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0587-F4F7-504E-B100-8078872D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Identical IS metabolite will always be best B-MIS choice for paired metabolite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646AEF-C166-6D47-9763-518AF4BC8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2342"/>
            <a:ext cx="12192000" cy="878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22257E-D461-AD41-B1B2-EFA6F02FC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41" y="2992523"/>
            <a:ext cx="5888559" cy="36946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8A821E-833E-CE42-9929-D674351B3EC4}"/>
              </a:ext>
            </a:extLst>
          </p:cNvPr>
          <p:cNvSpPr txBox="1"/>
          <p:nvPr/>
        </p:nvSpPr>
        <p:spPr>
          <a:xfrm>
            <a:off x="3936114" y="3880016"/>
            <a:ext cx="184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unadjusted &amp; RSD calculated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FD2ECE-1DC8-564C-9A48-101857A8684D}"/>
              </a:ext>
            </a:extLst>
          </p:cNvPr>
          <p:cNvCxnSpPr>
            <a:cxnSpLocks/>
          </p:cNvCxnSpPr>
          <p:nvPr/>
        </p:nvCxnSpPr>
        <p:spPr>
          <a:xfrm>
            <a:off x="4979773" y="3429000"/>
            <a:ext cx="0" cy="45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734187-F8B9-9542-B0A4-E3B8AE09429D}"/>
              </a:ext>
            </a:extLst>
          </p:cNvPr>
          <p:cNvSpPr txBox="1"/>
          <p:nvPr/>
        </p:nvSpPr>
        <p:spPr>
          <a:xfrm>
            <a:off x="727475" y="4094200"/>
            <a:ext cx="2386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B-MIS from isoleucine-13C6 [</a:t>
            </a:r>
            <a:r>
              <a:rPr lang="en-US" dirty="0" err="1"/>
              <a:t>iSTD</a:t>
            </a:r>
            <a:r>
              <a:rPr lang="en-US" dirty="0"/>
              <a:t>]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739652-6E4F-6B48-B24E-CDDB7B885B54}"/>
              </a:ext>
            </a:extLst>
          </p:cNvPr>
          <p:cNvCxnSpPr>
            <a:cxnSpLocks/>
          </p:cNvCxnSpPr>
          <p:nvPr/>
        </p:nvCxnSpPr>
        <p:spPr>
          <a:xfrm flipH="1">
            <a:off x="838200" y="4740531"/>
            <a:ext cx="105032" cy="145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FB804CF-6DCA-704B-B6DB-6C732A2231C8}"/>
              </a:ext>
            </a:extLst>
          </p:cNvPr>
          <p:cNvSpPr/>
          <p:nvPr/>
        </p:nvSpPr>
        <p:spPr>
          <a:xfrm>
            <a:off x="0" y="2594919"/>
            <a:ext cx="727475" cy="185950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73B5BA-58CB-8546-9B12-A2F12F55907F}"/>
              </a:ext>
            </a:extLst>
          </p:cNvPr>
          <p:cNvSpPr/>
          <p:nvPr/>
        </p:nvSpPr>
        <p:spPr>
          <a:xfrm>
            <a:off x="3572376" y="2608370"/>
            <a:ext cx="1259116" cy="185950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15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5884-0812-2645-BF17-FB82E115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Features Should not Undergo B-MIS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289FE-FF4E-0849-93EB-23CCC11A2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1506151"/>
            <a:ext cx="11518900" cy="5130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14AD0D-12E8-8749-BCD8-CE371DBB1CBD}"/>
              </a:ext>
            </a:extLst>
          </p:cNvPr>
          <p:cNvSpPr/>
          <p:nvPr/>
        </p:nvSpPr>
        <p:spPr>
          <a:xfrm>
            <a:off x="4090086" y="1506151"/>
            <a:ext cx="2669060" cy="2126735"/>
          </a:xfrm>
          <a:prstGeom prst="rect">
            <a:avLst/>
          </a:prstGeom>
          <a:noFill/>
          <a:ln w="698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BA8940-563A-9C44-AC3B-8FA07B711D84}"/>
              </a:ext>
            </a:extLst>
          </p:cNvPr>
          <p:cNvSpPr/>
          <p:nvPr/>
        </p:nvSpPr>
        <p:spPr>
          <a:xfrm>
            <a:off x="6775621" y="1506151"/>
            <a:ext cx="2912075" cy="971099"/>
          </a:xfrm>
          <a:prstGeom prst="rect">
            <a:avLst/>
          </a:prstGeom>
          <a:noFill/>
          <a:ln w="698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78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747416-5CC9-9A4B-B943-0F4C17D83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9435"/>
            <a:ext cx="10746259" cy="59191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01E8B8-D421-6446-982E-E69E02C6E562}"/>
              </a:ext>
            </a:extLst>
          </p:cNvPr>
          <p:cNvSpPr/>
          <p:nvPr/>
        </p:nvSpPr>
        <p:spPr>
          <a:xfrm>
            <a:off x="2224216" y="3043424"/>
            <a:ext cx="1075038" cy="617328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5D099-529C-8841-9F2D-56965542769B}"/>
              </a:ext>
            </a:extLst>
          </p:cNvPr>
          <p:cNvSpPr txBox="1"/>
          <p:nvPr/>
        </p:nvSpPr>
        <p:spPr>
          <a:xfrm>
            <a:off x="6314302" y="5746523"/>
            <a:ext cx="554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Acceptable IS for B-MIS if reduction in RSD in drift samples exceeds 10%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5AC047-D07C-0746-8813-F4E45E2FE2D5}"/>
              </a:ext>
            </a:extLst>
          </p:cNvPr>
          <p:cNvSpPr txBox="1">
            <a:spLocks/>
          </p:cNvSpPr>
          <p:nvPr/>
        </p:nvSpPr>
        <p:spPr>
          <a:xfrm>
            <a:off x="838200" y="29005"/>
            <a:ext cx="10515600" cy="617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Examination of B-MIS with all Metabolites (WADI-1A)</a:t>
            </a:r>
          </a:p>
        </p:txBody>
      </p:sp>
    </p:spTree>
    <p:extLst>
      <p:ext uri="{BB962C8B-B14F-4D97-AF65-F5344CB8AC3E}">
        <p14:creationId xmlns:p14="http://schemas.microsoft.com/office/powerpoint/2010/main" val="225800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D900962-D244-0243-AB0A-BCEF6EDB2F29}"/>
              </a:ext>
            </a:extLst>
          </p:cNvPr>
          <p:cNvGrpSpPr/>
          <p:nvPr/>
        </p:nvGrpSpPr>
        <p:grpSpPr>
          <a:xfrm>
            <a:off x="2356164" y="1611065"/>
            <a:ext cx="1364640" cy="338555"/>
            <a:chOff x="1083418" y="1450428"/>
            <a:chExt cx="1364640" cy="33855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A4AEBFF-38F6-4E42-8651-5C57ECDFB74E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D1E1A7-56B6-F345-9B41-A5D0C492E528}"/>
                </a:ext>
              </a:extLst>
            </p:cNvPr>
            <p:cNvSpPr txBox="1"/>
            <p:nvPr/>
          </p:nvSpPr>
          <p:spPr>
            <a:xfrm>
              <a:off x="1130926" y="1450428"/>
              <a:ext cx="1244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8E955A-406B-6E47-A351-87B6BD7A6A3F}"/>
              </a:ext>
            </a:extLst>
          </p:cNvPr>
          <p:cNvGrpSpPr/>
          <p:nvPr/>
        </p:nvGrpSpPr>
        <p:grpSpPr>
          <a:xfrm>
            <a:off x="6872491" y="1611065"/>
            <a:ext cx="1387362" cy="338555"/>
            <a:chOff x="1060696" y="1450428"/>
            <a:chExt cx="1387362" cy="33855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80B040-1CD2-9C4F-B95A-DCC8E077D679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FA7326-100A-1A43-878D-2C13C2309D59}"/>
                </a:ext>
              </a:extLst>
            </p:cNvPr>
            <p:cNvSpPr txBox="1"/>
            <p:nvPr/>
          </p:nvSpPr>
          <p:spPr>
            <a:xfrm>
              <a:off x="1060696" y="1450428"/>
              <a:ext cx="1364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PASS1C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41D68-9B52-1F4D-876F-0A2C3F9CFA4A}"/>
              </a:ext>
            </a:extLst>
          </p:cNvPr>
          <p:cNvGrpSpPr/>
          <p:nvPr/>
        </p:nvGrpSpPr>
        <p:grpSpPr>
          <a:xfrm>
            <a:off x="4841789" y="5610006"/>
            <a:ext cx="2508422" cy="338554"/>
            <a:chOff x="1083418" y="1450428"/>
            <a:chExt cx="2508422" cy="33855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0685956-307D-C647-9ADC-409726E619DC}"/>
                </a:ext>
              </a:extLst>
            </p:cNvPr>
            <p:cNvSpPr/>
            <p:nvPr/>
          </p:nvSpPr>
          <p:spPr>
            <a:xfrm>
              <a:off x="1083418" y="1450429"/>
              <a:ext cx="2508422" cy="3385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2EF75D-34FE-1D46-92DD-DFB8B3789D91}"/>
                </a:ext>
              </a:extLst>
            </p:cNvPr>
            <p:cNvSpPr txBox="1"/>
            <p:nvPr/>
          </p:nvSpPr>
          <p:spPr>
            <a:xfrm>
              <a:off x="1083418" y="1450428"/>
              <a:ext cx="2508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PASS1A/PASS1C Combined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2FF45B-8C1B-F944-A24B-434285CD5715}"/>
              </a:ext>
            </a:extLst>
          </p:cNvPr>
          <p:cNvSpPr txBox="1"/>
          <p:nvPr/>
        </p:nvSpPr>
        <p:spPr>
          <a:xfrm>
            <a:off x="4742793" y="6028998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Batch Correction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758AF-00EE-8949-B203-0432F776DD11}"/>
              </a:ext>
            </a:extLst>
          </p:cNvPr>
          <p:cNvSpPr txBox="1"/>
          <p:nvPr/>
        </p:nvSpPr>
        <p:spPr>
          <a:xfrm>
            <a:off x="4742793" y="6398330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Biological Investigations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A34FD-7ECC-C74C-9A2C-F9CB13C08B02}"/>
              </a:ext>
            </a:extLst>
          </p:cNvPr>
          <p:cNvSpPr txBox="1"/>
          <p:nvPr/>
        </p:nvSpPr>
        <p:spPr>
          <a:xfrm>
            <a:off x="2329533" y="203704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Structure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61E6F2-8F66-7249-8C83-9768602821EC}"/>
              </a:ext>
            </a:extLst>
          </p:cNvPr>
          <p:cNvSpPr txBox="1"/>
          <p:nvPr/>
        </p:nvSpPr>
        <p:spPr>
          <a:xfrm>
            <a:off x="2329530" y="345809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Document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08C7E-8D5D-384D-A858-BD48A14B6278}"/>
              </a:ext>
            </a:extLst>
          </p:cNvPr>
          <p:cNvSpPr txBox="1"/>
          <p:nvPr/>
        </p:nvSpPr>
        <p:spPr>
          <a:xfrm>
            <a:off x="2329529" y="3779873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0982C-C49B-4C4B-86F1-488F84DDBF7D}"/>
              </a:ext>
            </a:extLst>
          </p:cNvPr>
          <p:cNvSpPr txBox="1"/>
          <p:nvPr/>
        </p:nvSpPr>
        <p:spPr>
          <a:xfrm>
            <a:off x="2329528" y="4130716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030E3-A489-E342-9D2E-65464CBCB5B6}"/>
              </a:ext>
            </a:extLst>
          </p:cNvPr>
          <p:cNvSpPr txBox="1"/>
          <p:nvPr/>
        </p:nvSpPr>
        <p:spPr>
          <a:xfrm>
            <a:off x="6810495" y="204204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Structure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3AA2D8-C698-9B4F-992D-49A66859FC39}"/>
              </a:ext>
            </a:extLst>
          </p:cNvPr>
          <p:cNvSpPr txBox="1"/>
          <p:nvPr/>
        </p:nvSpPr>
        <p:spPr>
          <a:xfrm>
            <a:off x="6810494" y="237494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Document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F1D74B-C70F-C04F-AE97-900BEA2CE9ED}"/>
              </a:ext>
            </a:extLst>
          </p:cNvPr>
          <p:cNvSpPr txBox="1"/>
          <p:nvPr/>
        </p:nvSpPr>
        <p:spPr>
          <a:xfrm>
            <a:off x="6810493" y="2696726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3EAAB-3FB3-6E4D-B936-4C84DE5FCFD2}"/>
              </a:ext>
            </a:extLst>
          </p:cNvPr>
          <p:cNvSpPr txBox="1"/>
          <p:nvPr/>
        </p:nvSpPr>
        <p:spPr>
          <a:xfrm>
            <a:off x="6810492" y="304756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2)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28BDC-7161-D740-816A-D0C5E7952372}"/>
              </a:ext>
            </a:extLst>
          </p:cNvPr>
          <p:cNvCxnSpPr>
            <a:cxnSpLocks/>
          </p:cNvCxnSpPr>
          <p:nvPr/>
        </p:nvCxnSpPr>
        <p:spPr>
          <a:xfrm flipH="1">
            <a:off x="6096001" y="4941633"/>
            <a:ext cx="416010" cy="359421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EC3688-96FB-9D48-A423-3DA958CE4678}"/>
              </a:ext>
            </a:extLst>
          </p:cNvPr>
          <p:cNvCxnSpPr>
            <a:cxnSpLocks/>
          </p:cNvCxnSpPr>
          <p:nvPr/>
        </p:nvCxnSpPr>
        <p:spPr>
          <a:xfrm>
            <a:off x="5356793" y="4946641"/>
            <a:ext cx="549737" cy="366512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0D8A67-03B9-3943-A302-06A27D9C3BFC}"/>
              </a:ext>
            </a:extLst>
          </p:cNvPr>
          <p:cNvSpPr txBox="1"/>
          <p:nvPr/>
        </p:nvSpPr>
        <p:spPr>
          <a:xfrm>
            <a:off x="5164344" y="455949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Combine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D9A9FD-64AF-3F45-A77D-523D6B8A8D1D}"/>
              </a:ext>
            </a:extLst>
          </p:cNvPr>
          <p:cNvSpPr txBox="1"/>
          <p:nvPr/>
        </p:nvSpPr>
        <p:spPr>
          <a:xfrm>
            <a:off x="2403672" y="2332068"/>
            <a:ext cx="4231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Standardization of manifest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Standardization of feature/sample nomenclature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Creation of </a:t>
            </a:r>
            <a:r>
              <a:rPr lang="en-US" dirty="0" err="1"/>
              <a:t>NxP</a:t>
            </a:r>
            <a:r>
              <a:rPr lang="en-US" dirty="0"/>
              <a:t> matrices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76B04D27-B63B-9C4F-8175-AA4E03BB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Complete/</a:t>
            </a:r>
            <a:r>
              <a:rPr lang="en-US" dirty="0">
                <a:solidFill>
                  <a:srgbClr val="C00000"/>
                </a:solidFill>
              </a:rPr>
              <a:t>Incomplete </a:t>
            </a:r>
            <a:r>
              <a:rPr lang="en-US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2429112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5884-0812-2645-BF17-FB82E115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Features Should not Undergo B-MIS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289FE-FF4E-0849-93EB-23CCC11A2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1506151"/>
            <a:ext cx="11518900" cy="5130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14AD0D-12E8-8749-BCD8-CE371DBB1CBD}"/>
              </a:ext>
            </a:extLst>
          </p:cNvPr>
          <p:cNvSpPr/>
          <p:nvPr/>
        </p:nvSpPr>
        <p:spPr>
          <a:xfrm>
            <a:off x="7389341" y="2430366"/>
            <a:ext cx="1680518" cy="1733862"/>
          </a:xfrm>
          <a:prstGeom prst="rect">
            <a:avLst/>
          </a:prstGeom>
          <a:noFill/>
          <a:ln w="698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89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747416-5CC9-9A4B-B943-0F4C17D83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9435"/>
            <a:ext cx="10746259" cy="59191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01E8B8-D421-6446-982E-E69E02C6E562}"/>
              </a:ext>
            </a:extLst>
          </p:cNvPr>
          <p:cNvSpPr/>
          <p:nvPr/>
        </p:nvSpPr>
        <p:spPr>
          <a:xfrm>
            <a:off x="2236573" y="3678596"/>
            <a:ext cx="1075038" cy="617328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5D099-529C-8841-9F2D-56965542769B}"/>
              </a:ext>
            </a:extLst>
          </p:cNvPr>
          <p:cNvSpPr txBox="1"/>
          <p:nvPr/>
        </p:nvSpPr>
        <p:spPr>
          <a:xfrm>
            <a:off x="6314302" y="5746523"/>
            <a:ext cx="554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Acceptable IS for B-MIS if reduction in RSD in drift samples exceeds 10%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5AC047-D07C-0746-8813-F4E45E2FE2D5}"/>
              </a:ext>
            </a:extLst>
          </p:cNvPr>
          <p:cNvSpPr txBox="1">
            <a:spLocks/>
          </p:cNvSpPr>
          <p:nvPr/>
        </p:nvSpPr>
        <p:spPr>
          <a:xfrm>
            <a:off x="838200" y="29005"/>
            <a:ext cx="10515600" cy="617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Features Not Present in Drift Samples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79358D-1840-8243-9952-B5D02D6D0236}"/>
              </a:ext>
            </a:extLst>
          </p:cNvPr>
          <p:cNvSpPr/>
          <p:nvPr/>
        </p:nvSpPr>
        <p:spPr>
          <a:xfrm>
            <a:off x="9840098" y="1148548"/>
            <a:ext cx="1075038" cy="617328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28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5884-0812-2645-BF17-FB82E115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Features Should not Undergo B-MIS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289FE-FF4E-0849-93EB-23CCC11A2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1506151"/>
            <a:ext cx="11518900" cy="5130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14AD0D-12E8-8749-BCD8-CE371DBB1CBD}"/>
              </a:ext>
            </a:extLst>
          </p:cNvPr>
          <p:cNvSpPr/>
          <p:nvPr/>
        </p:nvSpPr>
        <p:spPr>
          <a:xfrm>
            <a:off x="2916196" y="4596128"/>
            <a:ext cx="1173891" cy="1236261"/>
          </a:xfrm>
          <a:prstGeom prst="rect">
            <a:avLst/>
          </a:prstGeom>
          <a:noFill/>
          <a:ln w="698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4FC64-E50D-604E-8936-6C91EC90E62B}"/>
              </a:ext>
            </a:extLst>
          </p:cNvPr>
          <p:cNvSpPr/>
          <p:nvPr/>
        </p:nvSpPr>
        <p:spPr>
          <a:xfrm>
            <a:off x="4279558" y="5214259"/>
            <a:ext cx="3393988" cy="852910"/>
          </a:xfrm>
          <a:prstGeom prst="rect">
            <a:avLst/>
          </a:prstGeom>
          <a:noFill/>
          <a:ln w="698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37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5884-0812-2645-BF17-FB82E115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Features Should not Undergo B-MIS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289FE-FF4E-0849-93EB-23CCC11A2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1506151"/>
            <a:ext cx="11518900" cy="5130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14AD0D-12E8-8749-BCD8-CE371DBB1CBD}"/>
              </a:ext>
            </a:extLst>
          </p:cNvPr>
          <p:cNvSpPr/>
          <p:nvPr/>
        </p:nvSpPr>
        <p:spPr>
          <a:xfrm>
            <a:off x="8130747" y="5152182"/>
            <a:ext cx="1173891" cy="1236261"/>
          </a:xfrm>
          <a:prstGeom prst="rect">
            <a:avLst/>
          </a:prstGeom>
          <a:noFill/>
          <a:ln w="698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26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5816-4DEA-C14A-8B7F-205B7EF9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**Acceptable decrease in RSD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16AE8D-07C7-AF4F-9F3D-2E83227E6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870" y="1690688"/>
            <a:ext cx="4077730" cy="379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66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747416-5CC9-9A4B-B943-0F4C17D83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9435"/>
            <a:ext cx="10746259" cy="59191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01E8B8-D421-6446-982E-E69E02C6E562}"/>
              </a:ext>
            </a:extLst>
          </p:cNvPr>
          <p:cNvSpPr/>
          <p:nvPr/>
        </p:nvSpPr>
        <p:spPr>
          <a:xfrm>
            <a:off x="4399006" y="527246"/>
            <a:ext cx="1075038" cy="646330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5D099-529C-8841-9F2D-56965542769B}"/>
              </a:ext>
            </a:extLst>
          </p:cNvPr>
          <p:cNvSpPr txBox="1"/>
          <p:nvPr/>
        </p:nvSpPr>
        <p:spPr>
          <a:xfrm>
            <a:off x="6314302" y="5746523"/>
            <a:ext cx="554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Acceptable IS for B-MIS if reduction in RSD in drift samples exceeds 10%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5AC047-D07C-0746-8813-F4E45E2FE2D5}"/>
              </a:ext>
            </a:extLst>
          </p:cNvPr>
          <p:cNvSpPr txBox="1">
            <a:spLocks/>
          </p:cNvSpPr>
          <p:nvPr/>
        </p:nvSpPr>
        <p:spPr>
          <a:xfrm>
            <a:off x="838200" y="29005"/>
            <a:ext cx="10515600" cy="617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Sufficient Reduction in Drift Samples (RSD)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79358D-1840-8243-9952-B5D02D6D0236}"/>
              </a:ext>
            </a:extLst>
          </p:cNvPr>
          <p:cNvSpPr/>
          <p:nvPr/>
        </p:nvSpPr>
        <p:spPr>
          <a:xfrm>
            <a:off x="5436973" y="1766385"/>
            <a:ext cx="1196546" cy="646330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39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D7FB-E382-2048-9507-1E3F0340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D2A9A-1149-B642-BEEA-4166810D9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75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747416-5CC9-9A4B-B943-0F4C17D83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9435"/>
            <a:ext cx="10746259" cy="59191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01E8B8-D421-6446-982E-E69E02C6E562}"/>
              </a:ext>
            </a:extLst>
          </p:cNvPr>
          <p:cNvSpPr/>
          <p:nvPr/>
        </p:nvSpPr>
        <p:spPr>
          <a:xfrm>
            <a:off x="2236573" y="3678596"/>
            <a:ext cx="1075038" cy="617328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5D099-529C-8841-9F2D-56965542769B}"/>
              </a:ext>
            </a:extLst>
          </p:cNvPr>
          <p:cNvSpPr txBox="1"/>
          <p:nvPr/>
        </p:nvSpPr>
        <p:spPr>
          <a:xfrm>
            <a:off x="6314302" y="5746523"/>
            <a:ext cx="554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Acceptable IS for B-MIS if reduction in RSD in drift samples exceeds 10%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5AC047-D07C-0746-8813-F4E45E2FE2D5}"/>
              </a:ext>
            </a:extLst>
          </p:cNvPr>
          <p:cNvSpPr txBox="1">
            <a:spLocks/>
          </p:cNvSpPr>
          <p:nvPr/>
        </p:nvSpPr>
        <p:spPr>
          <a:xfrm>
            <a:off x="838200" y="29005"/>
            <a:ext cx="10515600" cy="617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Features Not Present in Drift Samples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79358D-1840-8243-9952-B5D02D6D0236}"/>
              </a:ext>
            </a:extLst>
          </p:cNvPr>
          <p:cNvSpPr/>
          <p:nvPr/>
        </p:nvSpPr>
        <p:spPr>
          <a:xfrm>
            <a:off x="9840098" y="1148548"/>
            <a:ext cx="1075038" cy="617328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1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403C-4ECD-9E41-A1C0-8379906A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5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B-MIS in WADI </a:t>
            </a:r>
            <a:r>
              <a:rPr lang="en-US" dirty="0" err="1"/>
              <a:t>ionpneg</a:t>
            </a:r>
            <a:r>
              <a:rPr lang="en-US" dirty="0"/>
              <a:t> Michigan</a:t>
            </a:r>
            <a:br>
              <a:rPr lang="en-US" dirty="0"/>
            </a:br>
            <a:r>
              <a:rPr lang="en-US" dirty="0"/>
              <a:t>Generation of </a:t>
            </a:r>
            <a:r>
              <a:rPr lang="en-US" dirty="0">
                <a:highlight>
                  <a:srgbClr val="FFFF00"/>
                </a:highlight>
              </a:rPr>
              <a:t>Post-B-MIS (2.0)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A35373-357B-7D4D-92BA-0189C2887DC0}"/>
              </a:ext>
            </a:extLst>
          </p:cNvPr>
          <p:cNvGrpSpPr/>
          <p:nvPr/>
        </p:nvGrpSpPr>
        <p:grpSpPr>
          <a:xfrm>
            <a:off x="2634906" y="1784192"/>
            <a:ext cx="7337340" cy="5073808"/>
            <a:chOff x="-9440" y="1692275"/>
            <a:chExt cx="7337340" cy="507380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2079971-CEDC-C74F-AE0F-5329C399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692275"/>
              <a:ext cx="7327900" cy="48006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A38084-A1C1-6148-BC48-1E86350C67CF}"/>
                </a:ext>
              </a:extLst>
            </p:cNvPr>
            <p:cNvSpPr txBox="1"/>
            <p:nvPr/>
          </p:nvSpPr>
          <p:spPr>
            <a:xfrm>
              <a:off x="1679" y="5681442"/>
              <a:ext cx="1492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Post-IS (1.0)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4AE678-C7EE-A447-9EF4-849702ED59B9}"/>
                </a:ext>
              </a:extLst>
            </p:cNvPr>
            <p:cNvSpPr txBox="1"/>
            <p:nvPr/>
          </p:nvSpPr>
          <p:spPr>
            <a:xfrm>
              <a:off x="23235" y="4786605"/>
              <a:ext cx="1492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Pre-IS (1.0)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AC08A6-0DBD-AA43-ACE0-DDF131738235}"/>
                </a:ext>
              </a:extLst>
            </p:cNvPr>
            <p:cNvSpPr txBox="1"/>
            <p:nvPr/>
          </p:nvSpPr>
          <p:spPr>
            <a:xfrm>
              <a:off x="17420" y="3711603"/>
              <a:ext cx="1492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Post-IS (2.0)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6B048E8-022A-A54D-BF97-A96339E17D56}"/>
                </a:ext>
              </a:extLst>
            </p:cNvPr>
            <p:cNvCxnSpPr>
              <a:cxnSpLocks/>
            </p:cNvCxnSpPr>
            <p:nvPr/>
          </p:nvCxnSpPr>
          <p:spPr>
            <a:xfrm>
              <a:off x="1269477" y="4971271"/>
              <a:ext cx="1844426" cy="0"/>
            </a:xfrm>
            <a:prstGeom prst="line">
              <a:avLst/>
            </a:prstGeom>
            <a:ln w="19050">
              <a:solidFill>
                <a:schemeClr val="dk1">
                  <a:alpha val="70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D1CD69-11A5-2C4D-9707-CCB3D9B1F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7292" y="5866108"/>
              <a:ext cx="951636" cy="7970"/>
            </a:xfrm>
            <a:prstGeom prst="line">
              <a:avLst/>
            </a:prstGeom>
            <a:ln w="19050">
              <a:solidFill>
                <a:schemeClr val="dk1">
                  <a:alpha val="70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690D19-C7F0-224E-B478-6DB20C281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196" y="3891769"/>
              <a:ext cx="2817172" cy="7969"/>
            </a:xfrm>
            <a:prstGeom prst="line">
              <a:avLst/>
            </a:prstGeom>
            <a:ln w="19050">
              <a:solidFill>
                <a:schemeClr val="dk1">
                  <a:alpha val="70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ED35BC-6481-4247-9F05-417435790037}"/>
                </a:ext>
              </a:extLst>
            </p:cNvPr>
            <p:cNvSpPr txBox="1"/>
            <p:nvPr/>
          </p:nvSpPr>
          <p:spPr>
            <a:xfrm>
              <a:off x="-9440" y="2762221"/>
              <a:ext cx="1782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Post-B-MIS (2.0)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BE550E-20EF-734C-91CD-FE35BDC22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1092" y="2940027"/>
              <a:ext cx="3534032" cy="6860"/>
            </a:xfrm>
            <a:prstGeom prst="line">
              <a:avLst/>
            </a:prstGeom>
            <a:ln w="19050">
              <a:solidFill>
                <a:schemeClr val="dk1">
                  <a:alpha val="70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046894-788E-F347-9B50-973C4C1D19FF}"/>
                </a:ext>
              </a:extLst>
            </p:cNvPr>
            <p:cNvSpPr txBox="1"/>
            <p:nvPr/>
          </p:nvSpPr>
          <p:spPr>
            <a:xfrm>
              <a:off x="2446637" y="6396751"/>
              <a:ext cx="2780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Dim = 61 (N) x 61 (P)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319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D900962-D244-0243-AB0A-BCEF6EDB2F29}"/>
              </a:ext>
            </a:extLst>
          </p:cNvPr>
          <p:cNvGrpSpPr/>
          <p:nvPr/>
        </p:nvGrpSpPr>
        <p:grpSpPr>
          <a:xfrm>
            <a:off x="2356164" y="1611065"/>
            <a:ext cx="1364640" cy="338555"/>
            <a:chOff x="1083418" y="1450428"/>
            <a:chExt cx="1364640" cy="33855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A4AEBFF-38F6-4E42-8651-5C57ECDFB74E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D1E1A7-56B6-F345-9B41-A5D0C492E528}"/>
                </a:ext>
              </a:extLst>
            </p:cNvPr>
            <p:cNvSpPr txBox="1"/>
            <p:nvPr/>
          </p:nvSpPr>
          <p:spPr>
            <a:xfrm>
              <a:off x="1130926" y="1450428"/>
              <a:ext cx="1244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8E955A-406B-6E47-A351-87B6BD7A6A3F}"/>
              </a:ext>
            </a:extLst>
          </p:cNvPr>
          <p:cNvGrpSpPr/>
          <p:nvPr/>
        </p:nvGrpSpPr>
        <p:grpSpPr>
          <a:xfrm>
            <a:off x="6872491" y="1611065"/>
            <a:ext cx="1387362" cy="338555"/>
            <a:chOff x="1060696" y="1450428"/>
            <a:chExt cx="1387362" cy="33855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80B040-1CD2-9C4F-B95A-DCC8E077D679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FA7326-100A-1A43-878D-2C13C2309D59}"/>
                </a:ext>
              </a:extLst>
            </p:cNvPr>
            <p:cNvSpPr txBox="1"/>
            <p:nvPr/>
          </p:nvSpPr>
          <p:spPr>
            <a:xfrm>
              <a:off x="1060696" y="1450428"/>
              <a:ext cx="1364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PASS1C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41D68-9B52-1F4D-876F-0A2C3F9CFA4A}"/>
              </a:ext>
            </a:extLst>
          </p:cNvPr>
          <p:cNvGrpSpPr/>
          <p:nvPr/>
        </p:nvGrpSpPr>
        <p:grpSpPr>
          <a:xfrm>
            <a:off x="4841789" y="5610006"/>
            <a:ext cx="2508422" cy="338554"/>
            <a:chOff x="1083418" y="1450428"/>
            <a:chExt cx="2508422" cy="33855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0685956-307D-C647-9ADC-409726E619DC}"/>
                </a:ext>
              </a:extLst>
            </p:cNvPr>
            <p:cNvSpPr/>
            <p:nvPr/>
          </p:nvSpPr>
          <p:spPr>
            <a:xfrm>
              <a:off x="1083418" y="1450429"/>
              <a:ext cx="2508422" cy="3385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2EF75D-34FE-1D46-92DD-DFB8B3789D91}"/>
                </a:ext>
              </a:extLst>
            </p:cNvPr>
            <p:cNvSpPr txBox="1"/>
            <p:nvPr/>
          </p:nvSpPr>
          <p:spPr>
            <a:xfrm>
              <a:off x="1083418" y="1450428"/>
              <a:ext cx="2508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PASS1A/PASS1C Combined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2FF45B-8C1B-F944-A24B-434285CD5715}"/>
              </a:ext>
            </a:extLst>
          </p:cNvPr>
          <p:cNvSpPr txBox="1"/>
          <p:nvPr/>
        </p:nvSpPr>
        <p:spPr>
          <a:xfrm>
            <a:off x="4742793" y="6028998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Batch Correction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758AF-00EE-8949-B203-0432F776DD11}"/>
              </a:ext>
            </a:extLst>
          </p:cNvPr>
          <p:cNvSpPr txBox="1"/>
          <p:nvPr/>
        </p:nvSpPr>
        <p:spPr>
          <a:xfrm>
            <a:off x="4742793" y="6398330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Biological Investigations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A34FD-7ECC-C74C-9A2C-F9CB13C08B02}"/>
              </a:ext>
            </a:extLst>
          </p:cNvPr>
          <p:cNvSpPr txBox="1"/>
          <p:nvPr/>
        </p:nvSpPr>
        <p:spPr>
          <a:xfrm>
            <a:off x="2329533" y="203704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Structure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61E6F2-8F66-7249-8C83-9768602821EC}"/>
              </a:ext>
            </a:extLst>
          </p:cNvPr>
          <p:cNvSpPr txBox="1"/>
          <p:nvPr/>
        </p:nvSpPr>
        <p:spPr>
          <a:xfrm>
            <a:off x="2329527" y="231895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Document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08C7E-8D5D-384D-A858-BD48A14B6278}"/>
              </a:ext>
            </a:extLst>
          </p:cNvPr>
          <p:cNvSpPr txBox="1"/>
          <p:nvPr/>
        </p:nvSpPr>
        <p:spPr>
          <a:xfrm>
            <a:off x="2329521" y="266910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Preprocessing (part 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0982C-C49B-4C4B-86F1-488F84DDBF7D}"/>
              </a:ext>
            </a:extLst>
          </p:cNvPr>
          <p:cNvSpPr txBox="1"/>
          <p:nvPr/>
        </p:nvSpPr>
        <p:spPr>
          <a:xfrm>
            <a:off x="2329520" y="367131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030E3-A489-E342-9D2E-65464CBCB5B6}"/>
              </a:ext>
            </a:extLst>
          </p:cNvPr>
          <p:cNvSpPr txBox="1"/>
          <p:nvPr/>
        </p:nvSpPr>
        <p:spPr>
          <a:xfrm>
            <a:off x="6810495" y="204204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Structure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3AA2D8-C698-9B4F-992D-49A66859FC39}"/>
              </a:ext>
            </a:extLst>
          </p:cNvPr>
          <p:cNvSpPr txBox="1"/>
          <p:nvPr/>
        </p:nvSpPr>
        <p:spPr>
          <a:xfrm>
            <a:off x="6810494" y="237494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Document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F1D74B-C70F-C04F-AE97-900BEA2CE9ED}"/>
              </a:ext>
            </a:extLst>
          </p:cNvPr>
          <p:cNvSpPr txBox="1"/>
          <p:nvPr/>
        </p:nvSpPr>
        <p:spPr>
          <a:xfrm>
            <a:off x="6810493" y="2696726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3EAAB-3FB3-6E4D-B936-4C84DE5FCFD2}"/>
              </a:ext>
            </a:extLst>
          </p:cNvPr>
          <p:cNvSpPr txBox="1"/>
          <p:nvPr/>
        </p:nvSpPr>
        <p:spPr>
          <a:xfrm>
            <a:off x="6810492" y="304756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2)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28BDC-7161-D740-816A-D0C5E7952372}"/>
              </a:ext>
            </a:extLst>
          </p:cNvPr>
          <p:cNvCxnSpPr>
            <a:cxnSpLocks/>
          </p:cNvCxnSpPr>
          <p:nvPr/>
        </p:nvCxnSpPr>
        <p:spPr>
          <a:xfrm flipH="1">
            <a:off x="6096001" y="4941633"/>
            <a:ext cx="416010" cy="359421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EC3688-96FB-9D48-A423-3DA958CE4678}"/>
              </a:ext>
            </a:extLst>
          </p:cNvPr>
          <p:cNvCxnSpPr>
            <a:cxnSpLocks/>
          </p:cNvCxnSpPr>
          <p:nvPr/>
        </p:nvCxnSpPr>
        <p:spPr>
          <a:xfrm>
            <a:off x="5356793" y="4946641"/>
            <a:ext cx="549737" cy="366512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0D8A67-03B9-3943-A302-06A27D9C3BFC}"/>
              </a:ext>
            </a:extLst>
          </p:cNvPr>
          <p:cNvSpPr txBox="1"/>
          <p:nvPr/>
        </p:nvSpPr>
        <p:spPr>
          <a:xfrm>
            <a:off x="5164344" y="455949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Combine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9585C4-AFF0-8B4E-A513-F5250CA9EAE2}"/>
              </a:ext>
            </a:extLst>
          </p:cNvPr>
          <p:cNvSpPr txBox="1"/>
          <p:nvPr/>
        </p:nvSpPr>
        <p:spPr>
          <a:xfrm>
            <a:off x="2280105" y="2959255"/>
            <a:ext cx="42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Drift correction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8EA6C923-4313-E84F-B1AC-F62573741155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Complete/Partially Complete Tasks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9B9109-D94A-D245-AD21-7ED3BF033035}"/>
              </a:ext>
            </a:extLst>
          </p:cNvPr>
          <p:cNvCxnSpPr>
            <a:cxnSpLocks/>
          </p:cNvCxnSpPr>
          <p:nvPr/>
        </p:nvCxnSpPr>
        <p:spPr>
          <a:xfrm>
            <a:off x="4582967" y="989745"/>
            <a:ext cx="4102443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990D6E-124E-2F4D-9A56-354A2F2465EF}"/>
              </a:ext>
            </a:extLst>
          </p:cNvPr>
          <p:cNvCxnSpPr/>
          <p:nvPr/>
        </p:nvCxnSpPr>
        <p:spPr>
          <a:xfrm>
            <a:off x="2706130" y="3286897"/>
            <a:ext cx="150752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2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D900962-D244-0243-AB0A-BCEF6EDB2F29}"/>
              </a:ext>
            </a:extLst>
          </p:cNvPr>
          <p:cNvGrpSpPr/>
          <p:nvPr/>
        </p:nvGrpSpPr>
        <p:grpSpPr>
          <a:xfrm>
            <a:off x="2356164" y="1611065"/>
            <a:ext cx="1364640" cy="338555"/>
            <a:chOff x="1083418" y="1450428"/>
            <a:chExt cx="1364640" cy="33855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A4AEBFF-38F6-4E42-8651-5C57ECDFB74E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D1E1A7-56B6-F345-9B41-A5D0C492E528}"/>
                </a:ext>
              </a:extLst>
            </p:cNvPr>
            <p:cNvSpPr txBox="1"/>
            <p:nvPr/>
          </p:nvSpPr>
          <p:spPr>
            <a:xfrm>
              <a:off x="1130926" y="1450428"/>
              <a:ext cx="1244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8E955A-406B-6E47-A351-87B6BD7A6A3F}"/>
              </a:ext>
            </a:extLst>
          </p:cNvPr>
          <p:cNvGrpSpPr/>
          <p:nvPr/>
        </p:nvGrpSpPr>
        <p:grpSpPr>
          <a:xfrm>
            <a:off x="6872491" y="1611065"/>
            <a:ext cx="1387362" cy="338555"/>
            <a:chOff x="1060696" y="1450428"/>
            <a:chExt cx="1387362" cy="33855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80B040-1CD2-9C4F-B95A-DCC8E077D679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FA7326-100A-1A43-878D-2C13C2309D59}"/>
                </a:ext>
              </a:extLst>
            </p:cNvPr>
            <p:cNvSpPr txBox="1"/>
            <p:nvPr/>
          </p:nvSpPr>
          <p:spPr>
            <a:xfrm>
              <a:off x="1060696" y="1450428"/>
              <a:ext cx="1364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PASS1C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41D68-9B52-1F4D-876F-0A2C3F9CFA4A}"/>
              </a:ext>
            </a:extLst>
          </p:cNvPr>
          <p:cNvGrpSpPr/>
          <p:nvPr/>
        </p:nvGrpSpPr>
        <p:grpSpPr>
          <a:xfrm>
            <a:off x="4841789" y="5610006"/>
            <a:ext cx="2508422" cy="338554"/>
            <a:chOff x="1083418" y="1450428"/>
            <a:chExt cx="2508422" cy="33855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0685956-307D-C647-9ADC-409726E619DC}"/>
                </a:ext>
              </a:extLst>
            </p:cNvPr>
            <p:cNvSpPr/>
            <p:nvPr/>
          </p:nvSpPr>
          <p:spPr>
            <a:xfrm>
              <a:off x="1083418" y="1450429"/>
              <a:ext cx="2508422" cy="3385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2EF75D-34FE-1D46-92DD-DFB8B3789D91}"/>
                </a:ext>
              </a:extLst>
            </p:cNvPr>
            <p:cNvSpPr txBox="1"/>
            <p:nvPr/>
          </p:nvSpPr>
          <p:spPr>
            <a:xfrm>
              <a:off x="1083418" y="1450428"/>
              <a:ext cx="2508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PASS1A/PASS1C Combined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2FF45B-8C1B-F944-A24B-434285CD5715}"/>
              </a:ext>
            </a:extLst>
          </p:cNvPr>
          <p:cNvSpPr txBox="1"/>
          <p:nvPr/>
        </p:nvSpPr>
        <p:spPr>
          <a:xfrm>
            <a:off x="4742793" y="6028998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Batch Correction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758AF-00EE-8949-B203-0432F776DD11}"/>
              </a:ext>
            </a:extLst>
          </p:cNvPr>
          <p:cNvSpPr txBox="1"/>
          <p:nvPr/>
        </p:nvSpPr>
        <p:spPr>
          <a:xfrm>
            <a:off x="4742793" y="6398330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Biological Investigations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A34FD-7ECC-C74C-9A2C-F9CB13C08B02}"/>
              </a:ext>
            </a:extLst>
          </p:cNvPr>
          <p:cNvSpPr txBox="1"/>
          <p:nvPr/>
        </p:nvSpPr>
        <p:spPr>
          <a:xfrm>
            <a:off x="2329533" y="203704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Structure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61E6F2-8F66-7249-8C83-9768602821EC}"/>
              </a:ext>
            </a:extLst>
          </p:cNvPr>
          <p:cNvSpPr txBox="1"/>
          <p:nvPr/>
        </p:nvSpPr>
        <p:spPr>
          <a:xfrm>
            <a:off x="2329527" y="231895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Document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08C7E-8D5D-384D-A858-BD48A14B6278}"/>
              </a:ext>
            </a:extLst>
          </p:cNvPr>
          <p:cNvSpPr txBox="1"/>
          <p:nvPr/>
        </p:nvSpPr>
        <p:spPr>
          <a:xfrm>
            <a:off x="2329521" y="266910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Preprocessing (part 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0982C-C49B-4C4B-86F1-488F84DDBF7D}"/>
              </a:ext>
            </a:extLst>
          </p:cNvPr>
          <p:cNvSpPr txBox="1"/>
          <p:nvPr/>
        </p:nvSpPr>
        <p:spPr>
          <a:xfrm>
            <a:off x="2329520" y="367131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030E3-A489-E342-9D2E-65464CBCB5B6}"/>
              </a:ext>
            </a:extLst>
          </p:cNvPr>
          <p:cNvSpPr txBox="1"/>
          <p:nvPr/>
        </p:nvSpPr>
        <p:spPr>
          <a:xfrm>
            <a:off x="6810495" y="204204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Structure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3AA2D8-C698-9B4F-992D-49A66859FC39}"/>
              </a:ext>
            </a:extLst>
          </p:cNvPr>
          <p:cNvSpPr txBox="1"/>
          <p:nvPr/>
        </p:nvSpPr>
        <p:spPr>
          <a:xfrm>
            <a:off x="6810494" y="237494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Document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F1D74B-C70F-C04F-AE97-900BEA2CE9ED}"/>
              </a:ext>
            </a:extLst>
          </p:cNvPr>
          <p:cNvSpPr txBox="1"/>
          <p:nvPr/>
        </p:nvSpPr>
        <p:spPr>
          <a:xfrm>
            <a:off x="6810493" y="2696726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3EAAB-3FB3-6E4D-B936-4C84DE5FCFD2}"/>
              </a:ext>
            </a:extLst>
          </p:cNvPr>
          <p:cNvSpPr txBox="1"/>
          <p:nvPr/>
        </p:nvSpPr>
        <p:spPr>
          <a:xfrm>
            <a:off x="6810492" y="304756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2)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28BDC-7161-D740-816A-D0C5E7952372}"/>
              </a:ext>
            </a:extLst>
          </p:cNvPr>
          <p:cNvCxnSpPr>
            <a:cxnSpLocks/>
          </p:cNvCxnSpPr>
          <p:nvPr/>
        </p:nvCxnSpPr>
        <p:spPr>
          <a:xfrm flipH="1">
            <a:off x="6096001" y="4941633"/>
            <a:ext cx="416010" cy="359421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EC3688-96FB-9D48-A423-3DA958CE4678}"/>
              </a:ext>
            </a:extLst>
          </p:cNvPr>
          <p:cNvCxnSpPr>
            <a:cxnSpLocks/>
          </p:cNvCxnSpPr>
          <p:nvPr/>
        </p:nvCxnSpPr>
        <p:spPr>
          <a:xfrm>
            <a:off x="5356793" y="4946641"/>
            <a:ext cx="549737" cy="366512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0D8A67-03B9-3943-A302-06A27D9C3BFC}"/>
              </a:ext>
            </a:extLst>
          </p:cNvPr>
          <p:cNvSpPr txBox="1"/>
          <p:nvPr/>
        </p:nvSpPr>
        <p:spPr>
          <a:xfrm>
            <a:off x="5164344" y="455949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Combine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9585C4-AFF0-8B4E-A513-F5250CA9EAE2}"/>
              </a:ext>
            </a:extLst>
          </p:cNvPr>
          <p:cNvSpPr txBox="1"/>
          <p:nvPr/>
        </p:nvSpPr>
        <p:spPr>
          <a:xfrm>
            <a:off x="2280105" y="2959255"/>
            <a:ext cx="42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Drift correction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8EA6C923-4313-E84F-B1AC-F62573741155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Update: Drift Correction (Completed)</a:t>
            </a:r>
          </a:p>
        </p:txBody>
      </p:sp>
    </p:spTree>
    <p:extLst>
      <p:ext uri="{BB962C8B-B14F-4D97-AF65-F5344CB8AC3E}">
        <p14:creationId xmlns:p14="http://schemas.microsoft.com/office/powerpoint/2010/main" val="382649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4EA1-3516-C24A-AD09-D1618039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Preprocessing (Part 2)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900962-D244-0243-AB0A-BCEF6EDB2F29}"/>
              </a:ext>
            </a:extLst>
          </p:cNvPr>
          <p:cNvGrpSpPr/>
          <p:nvPr/>
        </p:nvGrpSpPr>
        <p:grpSpPr>
          <a:xfrm>
            <a:off x="2356164" y="1611065"/>
            <a:ext cx="1364640" cy="338555"/>
            <a:chOff x="1083418" y="1450428"/>
            <a:chExt cx="1364640" cy="33855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A4AEBFF-38F6-4E42-8651-5C57ECDFB74E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D1E1A7-56B6-F345-9B41-A5D0C492E528}"/>
                </a:ext>
              </a:extLst>
            </p:cNvPr>
            <p:cNvSpPr txBox="1"/>
            <p:nvPr/>
          </p:nvSpPr>
          <p:spPr>
            <a:xfrm>
              <a:off x="1130926" y="1450428"/>
              <a:ext cx="1244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8E955A-406B-6E47-A351-87B6BD7A6A3F}"/>
              </a:ext>
            </a:extLst>
          </p:cNvPr>
          <p:cNvGrpSpPr/>
          <p:nvPr/>
        </p:nvGrpSpPr>
        <p:grpSpPr>
          <a:xfrm>
            <a:off x="6872491" y="1611065"/>
            <a:ext cx="1387362" cy="338555"/>
            <a:chOff x="1060696" y="1450428"/>
            <a:chExt cx="1387362" cy="33855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80B040-1CD2-9C4F-B95A-DCC8E077D679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FA7326-100A-1A43-878D-2C13C2309D59}"/>
                </a:ext>
              </a:extLst>
            </p:cNvPr>
            <p:cNvSpPr txBox="1"/>
            <p:nvPr/>
          </p:nvSpPr>
          <p:spPr>
            <a:xfrm>
              <a:off x="1060696" y="1450428"/>
              <a:ext cx="1364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PASS1C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41D68-9B52-1F4D-876F-0A2C3F9CFA4A}"/>
              </a:ext>
            </a:extLst>
          </p:cNvPr>
          <p:cNvGrpSpPr/>
          <p:nvPr/>
        </p:nvGrpSpPr>
        <p:grpSpPr>
          <a:xfrm>
            <a:off x="4841789" y="5610006"/>
            <a:ext cx="2508422" cy="338554"/>
            <a:chOff x="1083418" y="1450428"/>
            <a:chExt cx="2508422" cy="33855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0685956-307D-C647-9ADC-409726E619DC}"/>
                </a:ext>
              </a:extLst>
            </p:cNvPr>
            <p:cNvSpPr/>
            <p:nvPr/>
          </p:nvSpPr>
          <p:spPr>
            <a:xfrm>
              <a:off x="1083418" y="1450429"/>
              <a:ext cx="2508422" cy="3385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2EF75D-34FE-1D46-92DD-DFB8B3789D91}"/>
                </a:ext>
              </a:extLst>
            </p:cNvPr>
            <p:cNvSpPr txBox="1"/>
            <p:nvPr/>
          </p:nvSpPr>
          <p:spPr>
            <a:xfrm>
              <a:off x="1083418" y="1450428"/>
              <a:ext cx="2508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PASS1A/PASS1C Combined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2FF45B-8C1B-F944-A24B-434285CD5715}"/>
              </a:ext>
            </a:extLst>
          </p:cNvPr>
          <p:cNvSpPr txBox="1"/>
          <p:nvPr/>
        </p:nvSpPr>
        <p:spPr>
          <a:xfrm>
            <a:off x="4742793" y="6028998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Batch Correction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758AF-00EE-8949-B203-0432F776DD11}"/>
              </a:ext>
            </a:extLst>
          </p:cNvPr>
          <p:cNvSpPr txBox="1"/>
          <p:nvPr/>
        </p:nvSpPr>
        <p:spPr>
          <a:xfrm>
            <a:off x="4742793" y="6398330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Biological Investigations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A34FD-7ECC-C74C-9A2C-F9CB13C08B02}"/>
              </a:ext>
            </a:extLst>
          </p:cNvPr>
          <p:cNvSpPr txBox="1"/>
          <p:nvPr/>
        </p:nvSpPr>
        <p:spPr>
          <a:xfrm>
            <a:off x="2329533" y="203704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Structure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61E6F2-8F66-7249-8C83-9768602821EC}"/>
              </a:ext>
            </a:extLst>
          </p:cNvPr>
          <p:cNvSpPr txBox="1"/>
          <p:nvPr/>
        </p:nvSpPr>
        <p:spPr>
          <a:xfrm>
            <a:off x="2329527" y="231895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Document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08C7E-8D5D-384D-A858-BD48A14B6278}"/>
              </a:ext>
            </a:extLst>
          </p:cNvPr>
          <p:cNvSpPr txBox="1"/>
          <p:nvPr/>
        </p:nvSpPr>
        <p:spPr>
          <a:xfrm>
            <a:off x="2329521" y="266910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0982C-C49B-4C4B-86F1-488F84DDBF7D}"/>
              </a:ext>
            </a:extLst>
          </p:cNvPr>
          <p:cNvSpPr txBox="1"/>
          <p:nvPr/>
        </p:nvSpPr>
        <p:spPr>
          <a:xfrm>
            <a:off x="2329515" y="2982233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Preprocessing (part 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030E3-A489-E342-9D2E-65464CBCB5B6}"/>
              </a:ext>
            </a:extLst>
          </p:cNvPr>
          <p:cNvSpPr txBox="1"/>
          <p:nvPr/>
        </p:nvSpPr>
        <p:spPr>
          <a:xfrm>
            <a:off x="6810495" y="204204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Structure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3AA2D8-C698-9B4F-992D-49A66859FC39}"/>
              </a:ext>
            </a:extLst>
          </p:cNvPr>
          <p:cNvSpPr txBox="1"/>
          <p:nvPr/>
        </p:nvSpPr>
        <p:spPr>
          <a:xfrm>
            <a:off x="6810494" y="237494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Document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F1D74B-C70F-C04F-AE97-900BEA2CE9ED}"/>
              </a:ext>
            </a:extLst>
          </p:cNvPr>
          <p:cNvSpPr txBox="1"/>
          <p:nvPr/>
        </p:nvSpPr>
        <p:spPr>
          <a:xfrm>
            <a:off x="6810493" y="2696726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3EAAB-3FB3-6E4D-B936-4C84DE5FCFD2}"/>
              </a:ext>
            </a:extLst>
          </p:cNvPr>
          <p:cNvSpPr txBox="1"/>
          <p:nvPr/>
        </p:nvSpPr>
        <p:spPr>
          <a:xfrm>
            <a:off x="6810492" y="304756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2)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28BDC-7161-D740-816A-D0C5E7952372}"/>
              </a:ext>
            </a:extLst>
          </p:cNvPr>
          <p:cNvCxnSpPr>
            <a:cxnSpLocks/>
          </p:cNvCxnSpPr>
          <p:nvPr/>
        </p:nvCxnSpPr>
        <p:spPr>
          <a:xfrm flipH="1">
            <a:off x="6096001" y="4941633"/>
            <a:ext cx="416010" cy="359421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EC3688-96FB-9D48-A423-3DA958CE4678}"/>
              </a:ext>
            </a:extLst>
          </p:cNvPr>
          <p:cNvCxnSpPr>
            <a:cxnSpLocks/>
          </p:cNvCxnSpPr>
          <p:nvPr/>
        </p:nvCxnSpPr>
        <p:spPr>
          <a:xfrm>
            <a:off x="5356793" y="4946641"/>
            <a:ext cx="549737" cy="366512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0D8A67-03B9-3943-A302-06A27D9C3BFC}"/>
              </a:ext>
            </a:extLst>
          </p:cNvPr>
          <p:cNvSpPr txBox="1"/>
          <p:nvPr/>
        </p:nvSpPr>
        <p:spPr>
          <a:xfrm>
            <a:off x="5164344" y="455949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Combine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1B3D42-3F81-7B46-9B52-953702C7FCFB}"/>
              </a:ext>
            </a:extLst>
          </p:cNvPr>
          <p:cNvSpPr txBox="1"/>
          <p:nvPr/>
        </p:nvSpPr>
        <p:spPr>
          <a:xfrm>
            <a:off x="2280105" y="3232604"/>
            <a:ext cx="4231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Impute zero/neg/missing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Flag/remove sample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Flag/remove feature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Log, feature-std, sample-std</a:t>
            </a:r>
          </a:p>
        </p:txBody>
      </p:sp>
    </p:spTree>
    <p:extLst>
      <p:ext uri="{BB962C8B-B14F-4D97-AF65-F5344CB8AC3E}">
        <p14:creationId xmlns:p14="http://schemas.microsoft.com/office/powerpoint/2010/main" val="330365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34DD24-672A-4C4A-BD8C-6996D49A7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3222417"/>
            <a:ext cx="7961971" cy="26851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E4DFF5-8F4D-6A4A-BC09-793D90956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00" y="260267"/>
            <a:ext cx="8458200" cy="273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68B4A7-3BE2-6046-9A60-4B7646D47F94}"/>
              </a:ext>
            </a:extLst>
          </p:cNvPr>
          <p:cNvSpPr txBox="1"/>
          <p:nvPr/>
        </p:nvSpPr>
        <p:spPr>
          <a:xfrm>
            <a:off x="189571" y="2040674"/>
            <a:ext cx="1677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(SERRF)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064862-E383-824C-B17C-796BEB26C78A}"/>
              </a:ext>
            </a:extLst>
          </p:cNvPr>
          <p:cNvSpPr txBox="1"/>
          <p:nvPr/>
        </p:nvSpPr>
        <p:spPr>
          <a:xfrm>
            <a:off x="189570" y="4552633"/>
            <a:ext cx="1677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(B-MIS)</a:t>
            </a:r>
          </a:p>
        </p:txBody>
      </p:sp>
    </p:spTree>
    <p:extLst>
      <p:ext uri="{BB962C8B-B14F-4D97-AF65-F5344CB8AC3E}">
        <p14:creationId xmlns:p14="http://schemas.microsoft.com/office/powerpoint/2010/main" val="2228786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20B8-C567-374D-8DCC-00FA0705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PASS1A Raw Data </a:t>
            </a:r>
            <a:br>
              <a:rPr lang="en-US" dirty="0"/>
            </a:br>
            <a:r>
              <a:rPr lang="en-US" dirty="0"/>
              <a:t>(example: WADI </a:t>
            </a:r>
            <a:r>
              <a:rPr lang="en-US" dirty="0" err="1"/>
              <a:t>ionpneg</a:t>
            </a:r>
            <a:r>
              <a:rPr lang="en-US" dirty="0"/>
              <a:t> Michigan)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7B823-3D43-E642-9485-727DC6A1E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85306"/>
          </a:xfrm>
        </p:spPr>
        <p:txBody>
          <a:bodyPr/>
          <a:lstStyle/>
          <a:p>
            <a:r>
              <a:rPr lang="en-US" dirty="0"/>
              <a:t>Raw Data refers to the area of peak measurement from application of metabolomics technology (e.g. </a:t>
            </a:r>
            <a:r>
              <a:rPr lang="en-US" dirty="0" err="1"/>
              <a:t>ionpneg</a:t>
            </a:r>
            <a:r>
              <a:rPr lang="en-US" dirty="0"/>
              <a:t>)</a:t>
            </a:r>
          </a:p>
          <a:p>
            <a:pPr marL="1828800" lvl="4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98073-0BD6-B548-A4B0-258234F898E2}"/>
              </a:ext>
            </a:extLst>
          </p:cNvPr>
          <p:cNvSpPr txBox="1"/>
          <p:nvPr/>
        </p:nvSpPr>
        <p:spPr>
          <a:xfrm>
            <a:off x="5118411" y="6411951"/>
            <a:ext cx="707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DOI: 10.1021/acs.analchem.7b04400 Anal. Chem. 2018, 90, 1363−1369 </a:t>
            </a: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BC62B-31BB-3A48-82C3-84EF65983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98" y="2567869"/>
            <a:ext cx="5588000" cy="3162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8B3B69-EBB0-9046-BC70-16E60F2764B5}"/>
              </a:ext>
            </a:extLst>
          </p:cNvPr>
          <p:cNvSpPr/>
          <p:nvPr/>
        </p:nvSpPr>
        <p:spPr>
          <a:xfrm>
            <a:off x="5118411" y="3691054"/>
            <a:ext cx="1572321" cy="1304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9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20B8-C567-374D-8DCC-00FA0705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PASS1A Pre/Post-IS Data </a:t>
            </a:r>
            <a:br>
              <a:rPr lang="en-US" dirty="0"/>
            </a:br>
            <a:r>
              <a:rPr lang="en-US" dirty="0"/>
              <a:t>(example: WADI </a:t>
            </a:r>
            <a:r>
              <a:rPr lang="en-US" dirty="0" err="1"/>
              <a:t>ionpneg</a:t>
            </a:r>
            <a:r>
              <a:rPr lang="en-US" dirty="0"/>
              <a:t> Michigan)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98073-0BD6-B548-A4B0-258234F898E2}"/>
              </a:ext>
            </a:extLst>
          </p:cNvPr>
          <p:cNvSpPr txBox="1"/>
          <p:nvPr/>
        </p:nvSpPr>
        <p:spPr>
          <a:xfrm>
            <a:off x="5118411" y="6411951"/>
            <a:ext cx="707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DOI: 10.1021/acs.analchem.7b04400 Anal. Chem. 2018, 90, 1363−1369 </a:t>
            </a: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BC62B-31BB-3A48-82C3-84EF65983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98" y="2567869"/>
            <a:ext cx="5588000" cy="316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99D428-82FF-4B44-8D74-19DCFC48E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3600"/>
            <a:ext cx="2921620" cy="98530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804CB7-3FD5-154E-9ACD-D543ECDED136}"/>
              </a:ext>
            </a:extLst>
          </p:cNvPr>
          <p:cNvSpPr txBox="1">
            <a:spLocks/>
          </p:cNvSpPr>
          <p:nvPr/>
        </p:nvSpPr>
        <p:spPr>
          <a:xfrm>
            <a:off x="6815246" y="2244487"/>
            <a:ext cx="3834169" cy="316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3 Comparable Datasets in WADI-pass1a</a:t>
            </a:r>
          </a:p>
          <a:p>
            <a:r>
              <a:rPr lang="en-US" dirty="0"/>
              <a:t>pre-IS (2.0)</a:t>
            </a:r>
          </a:p>
          <a:p>
            <a:r>
              <a:rPr lang="en-US" dirty="0"/>
              <a:t>post-IS (1.0)</a:t>
            </a:r>
          </a:p>
          <a:p>
            <a:r>
              <a:rPr lang="en-US" dirty="0"/>
              <a:t>post-IS (2.0)</a:t>
            </a:r>
          </a:p>
        </p:txBody>
      </p:sp>
    </p:spTree>
    <p:extLst>
      <p:ext uri="{BB962C8B-B14F-4D97-AF65-F5344CB8AC3E}">
        <p14:creationId xmlns:p14="http://schemas.microsoft.com/office/powerpoint/2010/main" val="40081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1446</Words>
  <Application>Microsoft Macintosh PowerPoint</Application>
  <PresentationFormat>Widescreen</PresentationFormat>
  <Paragraphs>245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Example of B-MIS Drift Correction in WADI ionpneg PASS1A from UM</vt:lpstr>
      <vt:lpstr>Major Steps in Data Analysis</vt:lpstr>
      <vt:lpstr>Complete/Incomplete Tasks</vt:lpstr>
      <vt:lpstr>PowerPoint Presentation</vt:lpstr>
      <vt:lpstr>PowerPoint Presentation</vt:lpstr>
      <vt:lpstr>Data Preprocessing (Part 2)</vt:lpstr>
      <vt:lpstr>PowerPoint Presentation</vt:lpstr>
      <vt:lpstr>PASS1A Raw Data  (example: WADI ionpneg Michigan)</vt:lpstr>
      <vt:lpstr>PASS1A Pre/Post-IS Data  (example: WADI ionpneg Michigan)</vt:lpstr>
      <vt:lpstr>PASS1A Pre/Post-IS Data  (example: WADI ionpneg Michigan)</vt:lpstr>
      <vt:lpstr>NxN Cross Rank Correlation Matrices (example: WADI ionpneg Michigan)</vt:lpstr>
      <vt:lpstr>NxN Cross Rank Correlation Matrices (example: WADI ionpneg Michigan)</vt:lpstr>
      <vt:lpstr>NxN Cross Rank Correlation Matrices (example: WADI ionpneg Michigan)</vt:lpstr>
      <vt:lpstr>NxN Cross Rank Correlation Matrices (example: WADI ionpneg Michigan)</vt:lpstr>
      <vt:lpstr>NxN Cross Rank Correlation Matrices (example: WADI ionpneg Michigan)</vt:lpstr>
      <vt:lpstr>PowerPoint Presentation</vt:lpstr>
      <vt:lpstr>PowerPoint Presentation</vt:lpstr>
      <vt:lpstr>Examination of B-MIS with Only  Internal Standards</vt:lpstr>
      <vt:lpstr>PowerPoint Presentation</vt:lpstr>
      <vt:lpstr>Examination of B-MIS with Only  Internal Standards</vt:lpstr>
      <vt:lpstr>Diagnostic Plot (Pre/Post B-MIS)</vt:lpstr>
      <vt:lpstr>Some Features Should not Undergo B-MIS </vt:lpstr>
      <vt:lpstr>B-MIS in WADI ionpneg Michigan Generation of Post-B-MIS (2.0)</vt:lpstr>
      <vt:lpstr>PowerPoint Presentation</vt:lpstr>
      <vt:lpstr>PowerPoint Presentation</vt:lpstr>
      <vt:lpstr>Pre-Post Drift Correction in QC-DriftCorrection Samples</vt:lpstr>
      <vt:lpstr>Identical IS metabolite will always be best B-MIS choice for paired metabolite</vt:lpstr>
      <vt:lpstr>Some Features Should not Undergo B-MIS </vt:lpstr>
      <vt:lpstr>PowerPoint Presentation</vt:lpstr>
      <vt:lpstr>Some Features Should not Undergo B-MIS </vt:lpstr>
      <vt:lpstr>PowerPoint Presentation</vt:lpstr>
      <vt:lpstr>Some Features Should not Undergo B-MIS </vt:lpstr>
      <vt:lpstr>Some Features Should not Undergo B-MIS </vt:lpstr>
      <vt:lpstr>**Acceptable decrease in RSD</vt:lpstr>
      <vt:lpstr>PowerPoint Presentation</vt:lpstr>
      <vt:lpstr>PowerPoint Presentation</vt:lpstr>
      <vt:lpstr>PowerPoint Presentation</vt:lpstr>
      <vt:lpstr>B-MIS in WADI ionpneg Michigan Generation of Post-B-MIS (2.0)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Steep, Alexander</dc:creator>
  <cp:lastModifiedBy>Steep, Alexander</cp:lastModifiedBy>
  <cp:revision>29</cp:revision>
  <dcterms:created xsi:type="dcterms:W3CDTF">2022-01-18T11:23:59Z</dcterms:created>
  <dcterms:modified xsi:type="dcterms:W3CDTF">2022-01-19T15:09:30Z</dcterms:modified>
</cp:coreProperties>
</file>