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8" r:id="rId3"/>
    <p:sldId id="257" r:id="rId4"/>
    <p:sldId id="259" r:id="rId5"/>
    <p:sldId id="272" r:id="rId6"/>
    <p:sldId id="270" r:id="rId7"/>
    <p:sldId id="273" r:id="rId8"/>
    <p:sldId id="266" r:id="rId9"/>
    <p:sldId id="267" r:id="rId10"/>
    <p:sldId id="277" r:id="rId11"/>
    <p:sldId id="274" r:id="rId12"/>
    <p:sldId id="276" r:id="rId13"/>
    <p:sldId id="275" r:id="rId14"/>
    <p:sldId id="268" r:id="rId15"/>
    <p:sldId id="269" r:id="rId16"/>
    <p:sldId id="263" r:id="rId17"/>
    <p:sldId id="278" r:id="rId18"/>
    <p:sldId id="279" r:id="rId19"/>
    <p:sldId id="281" r:id="rId20"/>
    <p:sldId id="282" r:id="rId21"/>
    <p:sldId id="283" r:id="rId22"/>
    <p:sldId id="284" r:id="rId23"/>
    <p:sldId id="287" r:id="rId24"/>
    <p:sldId id="289" r:id="rId25"/>
    <p:sldId id="288" r:id="rId26"/>
    <p:sldId id="285" r:id="rId27"/>
    <p:sldId id="292" r:id="rId28"/>
    <p:sldId id="290" r:id="rId29"/>
    <p:sldId id="293" r:id="rId30"/>
    <p:sldId id="295" r:id="rId31"/>
    <p:sldId id="29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696B"/>
    <a:srgbClr val="FB9A9E"/>
    <a:srgbClr val="FBCBCF"/>
    <a:srgbClr val="FCE4E8"/>
    <a:srgbClr val="FDF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5034"/>
  </p:normalViewPr>
  <p:slideViewPr>
    <p:cSldViewPr snapToGrid="0" snapToObjects="1">
      <p:cViewPr>
        <p:scale>
          <a:sx n="73" d="100"/>
          <a:sy n="73" d="100"/>
        </p:scale>
        <p:origin x="140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6DFA1-F966-ED4A-8D6D-46A9CBD73946}" type="datetimeFigureOut">
              <a:rPr lang="en-US" smtClean="0"/>
              <a:t>4/8/22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F9C12-27DD-3449-98B1-690E656E0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74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F9C12-27DD-3449-98B1-690E656E03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96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Low Variance/SD samples Removed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F9C12-27DD-3449-98B1-690E656E03A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50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the end of this </a:t>
            </a:r>
            <a:r>
              <a:rPr lang="en-US" dirty="0" err="1"/>
              <a:t>tyalk</a:t>
            </a:r>
            <a:r>
              <a:rPr lang="en-US" dirty="0"/>
              <a:t>—you’re going to have a pretty good sense of the biological and technical factors</a:t>
            </a:r>
          </a:p>
          <a:p>
            <a:r>
              <a:rPr lang="en-US" dirty="0"/>
              <a:t>-Poke holes in </a:t>
            </a:r>
            <a:r>
              <a:rPr lang="en-US"/>
              <a:t>my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F9C12-27DD-3449-98B1-690E656E03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50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Batch cannot be corrected for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F9C12-27DD-3449-98B1-690E656E03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60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Gg5 because of Docker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F9C12-27DD-3449-98B1-690E656E03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23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Batch cannot be corrected for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F9C12-27DD-3449-98B1-690E656E03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52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Gnat: https://</a:t>
            </a:r>
            <a:r>
              <a:rPr lang="en-US" dirty="0" err="1"/>
              <a:t>insectlab.russell.wisc.edu</a:t>
            </a:r>
            <a:r>
              <a:rPr lang="en-US" dirty="0"/>
              <a:t>/category/indoor-gnats/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F9C12-27DD-3449-98B1-690E656E03A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54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Low Variance/SD samples Removed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F9C12-27DD-3449-98B1-690E656E03A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67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Low Variance/SD samples Removed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F9C12-27DD-3449-98B1-690E656E03A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48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Hawaii is distinct</a:t>
            </a:r>
          </a:p>
          <a:p>
            <a:r>
              <a:rPr lang="en-US" dirty="0"/>
              <a:t>Should expect Hawaii to demonstrate correlations with RJF and Domestic</a:t>
            </a:r>
          </a:p>
          <a:p>
            <a:r>
              <a:rPr lang="en-US" dirty="0"/>
              <a:t>Results are </a:t>
            </a:r>
            <a:r>
              <a:rPr lang="en-US" dirty="0" err="1"/>
              <a:t>inconsistant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F9C12-27DD-3449-98B1-690E656E03A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40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FA895-8DD4-2847-A5C1-77097BB89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3E61A-30AA-5240-BC30-CA7A9BB9F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55513-4FED-7840-8FDA-667FDAB35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966C-A7BE-3B41-BDB1-9FE12E80C0BA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6FCFC-155A-DB42-94C5-D6C709238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D6924-1909-1946-A92E-D00FEEF51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BFC4-0820-E348-B1A7-0E82804B3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98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287C-5AA6-C846-9AEA-0F7628F24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AEDEF3-5068-5848-89E7-B7CCA396D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64980-0B74-5142-89F2-2D1F208BF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966C-A7BE-3B41-BDB1-9FE12E80C0BA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787ED-302C-8541-95A6-41CB600F0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2D4C1-18F7-C44C-A9A9-4F3D0883C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BFC4-0820-E348-B1A7-0E82804B3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65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2B449D-D87A-FF40-9B4D-36F28F6F4E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E02C82-60B9-E74F-AD14-BDE842F83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46722-BD8F-FF46-A17F-404C4088E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966C-A7BE-3B41-BDB1-9FE12E80C0BA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9111D-7F6D-F04B-ABF9-06F202366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8C09E-DF79-B747-9723-69DAD7D55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BFC4-0820-E348-B1A7-0E82804B3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87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6EEBB-7D9B-0A43-8751-D7418E5A6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B7CE6-8B95-AE4C-8B6E-BD913F2C8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1862F-0FEB-5F4D-B525-89A8066F4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966C-A7BE-3B41-BDB1-9FE12E80C0BA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88AFF-F0F5-4C4B-ACCF-67A3011F3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1E916-FA35-3047-BA1E-1A0BE7509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BFC4-0820-E348-B1A7-0E82804B3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46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B02AF-25CD-4646-912C-8E4DB015B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91802-5DAF-B648-A9E0-D0832213A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9E880-F84B-DC46-AA41-0924C008D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966C-A7BE-3B41-BDB1-9FE12E80C0BA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27E72-DA97-ED4F-8D7B-B7B2DE5CC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BC048-202D-CC43-9D47-2B7B5FE9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BFC4-0820-E348-B1A7-0E82804B3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4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F0A38-ADEB-6945-A2A9-89541649F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FB207-476B-1F4C-947B-0B3C466CD8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44992C-36B0-3343-AEBB-00F9BBD7C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C3E12-8033-C34C-90CB-43EE0D4EF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966C-A7BE-3B41-BDB1-9FE12E80C0BA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431D5-B0AA-9E4D-9A55-2C10B0C14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4B8CC-4214-9A44-A95A-822336D84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BFC4-0820-E348-B1A7-0E82804B3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0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4894E-0C9A-7441-BAF6-335532332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A774E-BE04-F143-BAE9-3F55A3BE4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9CED20-7E0F-C948-9356-B0874AC37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B06684-A32B-AF4F-BA88-46F242D603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51B1B3-851C-5A48-AE40-4C71C64D82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C67710-7AF4-CC4D-8F87-8BD3C00A8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966C-A7BE-3B41-BDB1-9FE12E80C0BA}" type="datetimeFigureOut">
              <a:rPr lang="en-US" smtClean="0"/>
              <a:t>4/7/22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05ADF5-2595-204E-B31C-6FAFF4D0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7F07E2-80C0-B041-AC2C-D66FEEF1F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BFC4-0820-E348-B1A7-0E82804B3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16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69080-20CA-0C43-86B0-03EB36E45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343DA0-20CC-2C43-BE3E-C2AB522B5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966C-A7BE-3B41-BDB1-9FE12E80C0BA}" type="datetimeFigureOut">
              <a:rPr lang="en-US" smtClean="0"/>
              <a:t>4/7/22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92456D-EEBE-5C4C-9225-BE165A78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784595-9FEB-BB48-A77C-92A530CB8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BFC4-0820-E348-B1A7-0E82804B3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99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877D2-0DEC-D942-8D94-0647CB11F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966C-A7BE-3B41-BDB1-9FE12E80C0BA}" type="datetimeFigureOut">
              <a:rPr lang="en-US" smtClean="0"/>
              <a:t>4/7/22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A5B012-3A9D-FD47-A663-15D7B6E2D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B14B6-63F1-304E-B096-6AE1AC112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BFC4-0820-E348-B1A7-0E82804B3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85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1FC9F-75E4-FB42-A9C0-97E6D9AC9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E0D14-D84F-BD4B-8938-0D11E4589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6FC491-4031-C140-AEF5-DE0320CB8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A7F70-203A-EB49-A397-D8B6907D9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966C-A7BE-3B41-BDB1-9FE12E80C0BA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590AA-87EA-DC4B-AB51-3850580C5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D6EAE-489D-EA44-83B0-7CD3F8B7E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BFC4-0820-E348-B1A7-0E82804B3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7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C2FC3-4ADC-1940-922F-947F9C845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CC4F48-C80D-384E-AD24-AC9D09198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F73B08-11E5-354E-B2D4-347A88DEB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2A482-E074-AB42-80A0-AE578919A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966C-A7BE-3B41-BDB1-9FE12E80C0BA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0ECF3-E4DD-7C4A-96DF-470666B01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34734-2947-F240-A062-C65307CE5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BFC4-0820-E348-B1A7-0E82804B3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43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41864A-A39D-C446-A83C-25843FDDA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EDB94-0D8F-0C44-BE31-C5139ADDF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C73FD-856E-784F-9928-BB706F202A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C966C-A7BE-3B41-BDB1-9FE12E80C0BA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B9878-C19F-894C-84E5-E984EB77F8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CE6CF-0EFD-0C43-B1DB-FFE294D51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ABFC4-0820-E348-B1A7-0E82804B3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8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Excel_Worksheet3.xls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5.jpeg"/><Relationship Id="rId4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7.jpeg"/><Relationship Id="rId7" Type="http://schemas.openxmlformats.org/officeDocument/2006/relationships/image" Target="../media/image20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10" Type="http://schemas.openxmlformats.org/officeDocument/2006/relationships/image" Target="../media/image23.jpeg"/><Relationship Id="rId4" Type="http://schemas.openxmlformats.org/officeDocument/2006/relationships/image" Target="../media/image10.jpeg"/><Relationship Id="rId9" Type="http://schemas.openxmlformats.org/officeDocument/2006/relationships/image" Target="../media/image22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25.jpeg"/><Relationship Id="rId7" Type="http://schemas.openxmlformats.org/officeDocument/2006/relationships/image" Target="../media/image27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16.jpeg"/><Relationship Id="rId4" Type="http://schemas.openxmlformats.org/officeDocument/2006/relationships/image" Target="../media/image26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29.jpeg"/><Relationship Id="rId7" Type="http://schemas.openxmlformats.org/officeDocument/2006/relationships/image" Target="../media/image20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31.jpeg"/><Relationship Id="rId10" Type="http://schemas.openxmlformats.org/officeDocument/2006/relationships/image" Target="../media/image23.jpeg"/><Relationship Id="rId4" Type="http://schemas.openxmlformats.org/officeDocument/2006/relationships/image" Target="../media/image30.jpeg"/><Relationship Id="rId9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2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33.jpeg"/><Relationship Id="rId7" Type="http://schemas.openxmlformats.org/officeDocument/2006/relationships/image" Target="../media/image37.jpeg"/><Relationship Id="rId12" Type="http://schemas.openxmlformats.org/officeDocument/2006/relationships/image" Target="../media/image2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11" Type="http://schemas.openxmlformats.org/officeDocument/2006/relationships/image" Target="../media/image21.jpeg"/><Relationship Id="rId5" Type="http://schemas.openxmlformats.org/officeDocument/2006/relationships/image" Target="../media/image35.jpeg"/><Relationship Id="rId10" Type="http://schemas.openxmlformats.org/officeDocument/2006/relationships/image" Target="../media/image22.jpeg"/><Relationship Id="rId4" Type="http://schemas.openxmlformats.org/officeDocument/2006/relationships/image" Target="../media/image34.jpeg"/><Relationship Id="rId9" Type="http://schemas.openxmlformats.org/officeDocument/2006/relationships/image" Target="../media/image23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eg"/><Relationship Id="rId3" Type="http://schemas.openxmlformats.org/officeDocument/2006/relationships/image" Target="../media/image38.jpeg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0.jpeg"/><Relationship Id="rId4" Type="http://schemas.openxmlformats.org/officeDocument/2006/relationships/image" Target="../media/image10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40.jpe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38.jpeg"/><Relationship Id="rId4" Type="http://schemas.openxmlformats.org/officeDocument/2006/relationships/image" Target="../media/image10.jpeg"/><Relationship Id="rId9" Type="http://schemas.openxmlformats.org/officeDocument/2006/relationships/image" Target="../media/image41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eg"/><Relationship Id="rId3" Type="http://schemas.openxmlformats.org/officeDocument/2006/relationships/image" Target="../media/image42.jpeg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0.jpeg"/><Relationship Id="rId10" Type="http://schemas.openxmlformats.org/officeDocument/2006/relationships/image" Target="../media/image45.jpeg"/><Relationship Id="rId4" Type="http://schemas.openxmlformats.org/officeDocument/2006/relationships/image" Target="../media/image38.jpeg"/><Relationship Id="rId9" Type="http://schemas.openxmlformats.org/officeDocument/2006/relationships/image" Target="../media/image44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jpeg"/><Relationship Id="rId5" Type="http://schemas.openxmlformats.org/officeDocument/2006/relationships/image" Target="../media/image49.jpeg"/><Relationship Id="rId4" Type="http://schemas.openxmlformats.org/officeDocument/2006/relationships/image" Target="../media/image48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jpeg"/><Relationship Id="rId3" Type="http://schemas.openxmlformats.org/officeDocument/2006/relationships/image" Target="../media/image51.jpeg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0.jpeg"/><Relationship Id="rId4" Type="http://schemas.openxmlformats.org/officeDocument/2006/relationships/image" Target="../media/image10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jpeg"/><Relationship Id="rId4" Type="http://schemas.openxmlformats.org/officeDocument/2006/relationships/image" Target="../media/image5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Excel_Worksheet.xlsx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package" Target="../embeddings/Microsoft_Excel_Worksheet2.xlsx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4A3F4-B3A4-8543-A0AF-11F9E85F6B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of Variance </a:t>
            </a:r>
            <a:br>
              <a:rPr lang="en-US" dirty="0"/>
            </a:br>
            <a:r>
              <a:rPr lang="en-US" dirty="0"/>
              <a:t>in Sweep Regions</a:t>
            </a:r>
            <a:br>
              <a:rPr lang="en-US" dirty="0"/>
            </a:br>
            <a:r>
              <a:rPr lang="en-US" dirty="0"/>
              <a:t>Technical and Biological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57DE94-C69A-AA4D-B7CB-CF4484977F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Alec Steep</a:t>
            </a:r>
          </a:p>
          <a:p>
            <a:r>
              <a:rPr lang="en-US" sz="2800" dirty="0"/>
              <a:t>April 8</a:t>
            </a:r>
            <a:r>
              <a:rPr lang="en-US" sz="2800" baseline="30000" dirty="0"/>
              <a:t>th</a:t>
            </a:r>
            <a:r>
              <a:rPr lang="en-US" sz="2800" dirty="0"/>
              <a:t>, 2022</a:t>
            </a:r>
          </a:p>
        </p:txBody>
      </p:sp>
    </p:spTree>
    <p:extLst>
      <p:ext uri="{BB962C8B-B14F-4D97-AF65-F5344CB8AC3E}">
        <p14:creationId xmlns:p14="http://schemas.microsoft.com/office/powerpoint/2010/main" val="2594695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74EEFBAC-D06A-E940-9A12-DAA6CBDA84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8150" y="1245448"/>
          <a:ext cx="5966153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Worksheet" r:id="rId4" imgW="18923000" imgH="32181800" progId="Excel.Sheet.12">
                  <p:embed/>
                </p:oleObj>
              </mc:Choice>
              <mc:Fallback>
                <p:oleObj name="Worksheet" r:id="rId4" imgW="18923000" imgH="32181800" progId="Excel.Sheet.12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74EEFBAC-D06A-E940-9A12-DAA6CBDA84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78150" y="1245448"/>
                        <a:ext cx="5966153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BEC4EC19-51E8-3B4D-A7F3-5D529D8AD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407" y="-7475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Some Samples Are Pooled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DF0BC58-21E5-AC45-844C-8A41E437D2D9}"/>
              </a:ext>
            </a:extLst>
          </p:cNvPr>
          <p:cNvSpPr txBox="1"/>
          <p:nvPr/>
        </p:nvSpPr>
        <p:spPr>
          <a:xfrm>
            <a:off x="4856205" y="902043"/>
            <a:ext cx="82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Cohort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6F252F1-0F64-6A49-9DD0-8E97E4A744F3}"/>
              </a:ext>
            </a:extLst>
          </p:cNvPr>
          <p:cNvSpPr txBox="1"/>
          <p:nvPr/>
        </p:nvSpPr>
        <p:spPr>
          <a:xfrm>
            <a:off x="7796154" y="884652"/>
            <a:ext cx="82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Batch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62A801-98A5-034E-908D-4AD36AF9FCD2}"/>
              </a:ext>
            </a:extLst>
          </p:cNvPr>
          <p:cNvSpPr txBox="1"/>
          <p:nvPr/>
        </p:nvSpPr>
        <p:spPr>
          <a:xfrm>
            <a:off x="6746308" y="867209"/>
            <a:ext cx="82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Pooled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D2FE3A-F956-2746-8D60-4A736C4F7225}"/>
              </a:ext>
            </a:extLst>
          </p:cNvPr>
          <p:cNvSpPr/>
          <p:nvPr/>
        </p:nvSpPr>
        <p:spPr>
          <a:xfrm>
            <a:off x="6746308" y="867209"/>
            <a:ext cx="827903" cy="369332"/>
          </a:xfrm>
          <a:prstGeom prst="rect">
            <a:avLst/>
          </a:prstGeom>
          <a:solidFill>
            <a:schemeClr val="bg1">
              <a:alpha val="0"/>
            </a:schemeClr>
          </a:solidFill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40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7FFB9-CEEA-EC47-9BB9-283AA6EBD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Depth Differs by Cohort/Pool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160D06-BED7-334F-8E4C-900507F91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690688"/>
            <a:ext cx="6326659" cy="38559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82EC91-FABD-D441-9D8B-A2574CD32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658" y="1690688"/>
            <a:ext cx="5807636" cy="38559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FFB5CF-BC0A-9B43-9C1F-A56ED6483B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370258" y="3272672"/>
            <a:ext cx="690174" cy="60356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172F75-CE8F-5F4D-89A9-660DB6040065}"/>
              </a:ext>
            </a:extLst>
          </p:cNvPr>
          <p:cNvSpPr txBox="1"/>
          <p:nvPr/>
        </p:nvSpPr>
        <p:spPr>
          <a:xfrm>
            <a:off x="3657600" y="1566187"/>
            <a:ext cx="2339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Pooled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BE5B58-7B2F-3C44-86A1-1FBD2913889F}"/>
              </a:ext>
            </a:extLst>
          </p:cNvPr>
          <p:cNvSpPr txBox="1"/>
          <p:nvPr/>
        </p:nvSpPr>
        <p:spPr>
          <a:xfrm>
            <a:off x="9014254" y="1551643"/>
            <a:ext cx="2339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Pooled</a:t>
            </a:r>
          </a:p>
        </p:txBody>
      </p:sp>
    </p:spTree>
    <p:extLst>
      <p:ext uri="{BB962C8B-B14F-4D97-AF65-F5344CB8AC3E}">
        <p14:creationId xmlns:p14="http://schemas.microsoft.com/office/powerpoint/2010/main" val="616205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FD9915-FD27-F24E-B0B7-03CB48792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149" y="1332342"/>
            <a:ext cx="7173846" cy="45069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E7FFB9-CEEA-EC47-9BB9-283AA6EBD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Genotype Quality Differs by Cohort/Pool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FFB5CF-BC0A-9B43-9C1F-A56ED6483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370258" y="3272672"/>
            <a:ext cx="690174" cy="60356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BE5B58-7B2F-3C44-86A1-1FBD2913889F}"/>
              </a:ext>
            </a:extLst>
          </p:cNvPr>
          <p:cNvSpPr txBox="1"/>
          <p:nvPr/>
        </p:nvSpPr>
        <p:spPr>
          <a:xfrm>
            <a:off x="6246341" y="1220543"/>
            <a:ext cx="2339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Pooled</a:t>
            </a:r>
          </a:p>
        </p:txBody>
      </p:sp>
    </p:spTree>
    <p:extLst>
      <p:ext uri="{BB962C8B-B14F-4D97-AF65-F5344CB8AC3E}">
        <p14:creationId xmlns:p14="http://schemas.microsoft.com/office/powerpoint/2010/main" val="227718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38FC-E8F1-C244-ACEC-E579C94BF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42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Depth &amp; Coverage Correlated (good)</a:t>
            </a:r>
            <a:br>
              <a:rPr lang="en-US" dirty="0"/>
            </a:br>
            <a:r>
              <a:rPr lang="en-US" dirty="0"/>
              <a:t>Depth, Coverage, &amp; Cohort Confounded (bad)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09DC24-3F56-0848-8609-84D4AC958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525" y="1672236"/>
            <a:ext cx="6035640" cy="4148916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51A7126-E4F1-E64D-B8EF-6D15F236BD87}"/>
              </a:ext>
            </a:extLst>
          </p:cNvPr>
          <p:cNvGrpSpPr/>
          <p:nvPr/>
        </p:nvGrpSpPr>
        <p:grpSpPr>
          <a:xfrm>
            <a:off x="2870520" y="5760738"/>
            <a:ext cx="6035640" cy="1097262"/>
            <a:chOff x="2870520" y="5760738"/>
            <a:chExt cx="6035640" cy="109726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F97E1EE-ED08-2A44-BB28-53970F7D2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5543253" y="3495093"/>
              <a:ext cx="690174" cy="603564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48178A7-C3FB-A04C-8423-7CDA41FE497C}"/>
                </a:ext>
              </a:extLst>
            </p:cNvPr>
            <p:cNvSpPr txBox="1"/>
            <p:nvPr/>
          </p:nvSpPr>
          <p:spPr>
            <a:xfrm>
              <a:off x="2870520" y="5760738"/>
              <a:ext cx="654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ber</a:t>
              </a:r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49320AD-715F-0548-B16F-F1D9A9DCEF69}"/>
                </a:ext>
              </a:extLst>
            </p:cNvPr>
            <p:cNvSpPr txBox="1"/>
            <p:nvPr/>
          </p:nvSpPr>
          <p:spPr>
            <a:xfrm>
              <a:off x="5307573" y="5760738"/>
              <a:ext cx="654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dom</a:t>
              </a:r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2203E6-1531-154A-8E33-6CB1FE057308}"/>
                </a:ext>
              </a:extLst>
            </p:cNvPr>
            <p:cNvSpPr txBox="1"/>
            <p:nvPr/>
          </p:nvSpPr>
          <p:spPr>
            <a:xfrm>
              <a:off x="7383854" y="5760738"/>
              <a:ext cx="654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haw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D3B1523-EAE1-7844-8CD0-C17F9166ABAE}"/>
                </a:ext>
              </a:extLst>
            </p:cNvPr>
            <p:cNvSpPr txBox="1"/>
            <p:nvPr/>
          </p:nvSpPr>
          <p:spPr>
            <a:xfrm>
              <a:off x="8251252" y="5760738"/>
              <a:ext cx="654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rjf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34237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042EE-2958-6F45-BFCB-D17FB3991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 Structure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655A21-6D59-854C-84C0-51AC0E606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14319" cy="4351338"/>
          </a:xfrm>
        </p:spPr>
        <p:txBody>
          <a:bodyPr/>
          <a:lstStyle/>
          <a:p>
            <a:r>
              <a:rPr lang="en-US" dirty="0"/>
              <a:t>chr1:150,340,000-150,420,000</a:t>
            </a:r>
          </a:p>
          <a:p>
            <a:r>
              <a:rPr lang="en-US" dirty="0"/>
              <a:t>chr2:94,120,000-94,220,000</a:t>
            </a:r>
          </a:p>
          <a:p>
            <a:r>
              <a:rPr lang="en-US" dirty="0"/>
              <a:t>chr2:123,740,000-123,800,000</a:t>
            </a:r>
          </a:p>
          <a:p>
            <a:r>
              <a:rPr lang="en-US" dirty="0"/>
              <a:t>chr2:142,940,000-143,220,000</a:t>
            </a:r>
          </a:p>
          <a:p>
            <a:r>
              <a:rPr lang="en-US" dirty="0"/>
              <a:t>chr3:52,840,000-52,900,000</a:t>
            </a:r>
          </a:p>
          <a:p>
            <a:r>
              <a:rPr lang="en-US" dirty="0"/>
              <a:t>chr3:92,900,000-92,960,000</a:t>
            </a:r>
          </a:p>
          <a:p>
            <a:r>
              <a:rPr lang="en-US" dirty="0"/>
              <a:t>chr5:3,700,000-3,960,000</a:t>
            </a:r>
          </a:p>
          <a:p>
            <a:r>
              <a:rPr lang="en-US" dirty="0"/>
              <a:t>chr7:19,320,000-19,380,000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62FF72A-BE9E-CF46-ADDF-A89EC2258E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52519" y="1487746"/>
          <a:ext cx="2565400" cy="454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Worksheet" r:id="rId3" imgW="2565400" imgH="4546600" progId="Excel.Sheet.12">
                  <p:embed/>
                </p:oleObj>
              </mc:Choice>
              <mc:Fallback>
                <p:oleObj name="Worksheet" r:id="rId3" imgW="2565400" imgH="4546600" progId="Excel.Shee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D62FF72A-BE9E-CF46-ADDF-A89EC2258E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52519" y="1487746"/>
                        <a:ext cx="2565400" cy="454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6471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185C4-0360-2F4D-92C7-B1A73ECE7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Quantification/Stratification of SNPs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9BF00BB-4520-DA49-A15E-85BEBCE3F6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3827" y="1690688"/>
          <a:ext cx="2565400" cy="454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Worksheet" r:id="rId3" imgW="2565400" imgH="4546600" progId="Excel.Sheet.12">
                  <p:embed/>
                </p:oleObj>
              </mc:Choice>
              <mc:Fallback>
                <p:oleObj name="Worksheet" r:id="rId3" imgW="2565400" imgH="4546600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9BF00BB-4520-DA49-A15E-85BEBCE3F6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3827" y="1690688"/>
                        <a:ext cx="2565400" cy="454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BFA31D6-97AC-EA4D-AB9B-DE8102419A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8393" y="1973615"/>
            <a:ext cx="2388170" cy="5953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5B6979-9AA3-B04E-A65B-7C62D98846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8393" y="2807537"/>
            <a:ext cx="2388170" cy="5953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EBA6D2-1E4F-F542-8A97-26492662D9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8393" y="3691205"/>
            <a:ext cx="2388170" cy="5953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FA7A10-A9D4-0A49-9B4C-B3E9EB58AE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8393" y="4574873"/>
            <a:ext cx="2388170" cy="5953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7DF7E4-D529-E948-B974-E2E7CC4A93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8393" y="5458541"/>
            <a:ext cx="2388170" cy="59531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C5B5DB-2D63-E844-8589-6DCCD0D0FDBA}"/>
              </a:ext>
            </a:extLst>
          </p:cNvPr>
          <p:cNvCxnSpPr>
            <a:cxnSpLocks/>
          </p:cNvCxnSpPr>
          <p:nvPr/>
        </p:nvCxnSpPr>
        <p:spPr>
          <a:xfrm flipV="1">
            <a:off x="3654854" y="2256957"/>
            <a:ext cx="3351427" cy="1431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E9C7FC-E6D0-D641-9289-A18BF2B537D2}"/>
              </a:ext>
            </a:extLst>
          </p:cNvPr>
          <p:cNvCxnSpPr>
            <a:cxnSpLocks/>
          </p:cNvCxnSpPr>
          <p:nvPr/>
        </p:nvCxnSpPr>
        <p:spPr>
          <a:xfrm>
            <a:off x="3654854" y="2509881"/>
            <a:ext cx="3351427" cy="65691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DF7DD9B-C6A0-2041-9AA9-AFAE487130C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654853" y="2696507"/>
            <a:ext cx="3503540" cy="129235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FFF46DB-5CB5-7346-88A5-0DBBFE923303}"/>
              </a:ext>
            </a:extLst>
          </p:cNvPr>
          <p:cNvCxnSpPr>
            <a:cxnSpLocks/>
          </p:cNvCxnSpPr>
          <p:nvPr/>
        </p:nvCxnSpPr>
        <p:spPr>
          <a:xfrm>
            <a:off x="3681339" y="2900850"/>
            <a:ext cx="3324942" cy="197167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AFE45F9-AA84-5241-9F9E-716B7E754925}"/>
              </a:ext>
            </a:extLst>
          </p:cNvPr>
          <p:cNvCxnSpPr>
            <a:cxnSpLocks/>
          </p:cNvCxnSpPr>
          <p:nvPr/>
        </p:nvCxnSpPr>
        <p:spPr>
          <a:xfrm>
            <a:off x="3654852" y="3099504"/>
            <a:ext cx="3377914" cy="275759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5EC03DA-A2C9-304D-87A9-E4044B04D577}"/>
              </a:ext>
            </a:extLst>
          </p:cNvPr>
          <p:cNvSpPr/>
          <p:nvPr/>
        </p:nvSpPr>
        <p:spPr>
          <a:xfrm>
            <a:off x="7032766" y="1878227"/>
            <a:ext cx="2513797" cy="818280"/>
          </a:xfrm>
          <a:prstGeom prst="rect">
            <a:avLst/>
          </a:prstGeom>
          <a:solidFill>
            <a:srgbClr val="FDFCFF">
              <a:alpha val="166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6FEC5D-59AC-7942-9190-C27401696412}"/>
              </a:ext>
            </a:extLst>
          </p:cNvPr>
          <p:cNvSpPr/>
          <p:nvPr/>
        </p:nvSpPr>
        <p:spPr>
          <a:xfrm>
            <a:off x="7031046" y="2735673"/>
            <a:ext cx="2513797" cy="818280"/>
          </a:xfrm>
          <a:prstGeom prst="rect">
            <a:avLst/>
          </a:prstGeom>
          <a:solidFill>
            <a:srgbClr val="FCE4E8">
              <a:alpha val="268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A580AFA-4907-DC40-B408-3AABDF656761}"/>
              </a:ext>
            </a:extLst>
          </p:cNvPr>
          <p:cNvSpPr/>
          <p:nvPr/>
        </p:nvSpPr>
        <p:spPr>
          <a:xfrm>
            <a:off x="7031046" y="3628310"/>
            <a:ext cx="2513797" cy="818280"/>
          </a:xfrm>
          <a:prstGeom prst="rect">
            <a:avLst/>
          </a:prstGeom>
          <a:solidFill>
            <a:srgbClr val="FBCBCF">
              <a:alpha val="27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8A4383-9EBE-EB45-8C1A-3C42DD04DE02}"/>
              </a:ext>
            </a:extLst>
          </p:cNvPr>
          <p:cNvSpPr/>
          <p:nvPr/>
        </p:nvSpPr>
        <p:spPr>
          <a:xfrm>
            <a:off x="7031046" y="4520947"/>
            <a:ext cx="2513797" cy="818280"/>
          </a:xfrm>
          <a:prstGeom prst="rect">
            <a:avLst/>
          </a:prstGeom>
          <a:solidFill>
            <a:srgbClr val="FB9A9E">
              <a:alpha val="27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A18151B-A228-3043-A8B5-9D1A4CB267EA}"/>
              </a:ext>
            </a:extLst>
          </p:cNvPr>
          <p:cNvSpPr/>
          <p:nvPr/>
        </p:nvSpPr>
        <p:spPr>
          <a:xfrm>
            <a:off x="7015249" y="5419008"/>
            <a:ext cx="2513797" cy="818280"/>
          </a:xfrm>
          <a:prstGeom prst="rect">
            <a:avLst/>
          </a:prstGeom>
          <a:solidFill>
            <a:srgbClr val="F9696B">
              <a:alpha val="46937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13DCA298-2CCB-3642-B500-D23701D82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8191" y="3099504"/>
            <a:ext cx="1239982" cy="21882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AA = 0</a:t>
            </a:r>
          </a:p>
          <a:p>
            <a:pPr marL="0" indent="0">
              <a:buNone/>
            </a:pPr>
            <a:r>
              <a:rPr lang="en-US" dirty="0"/>
              <a:t>AB = 1</a:t>
            </a:r>
          </a:p>
          <a:p>
            <a:pPr marL="0" indent="0">
              <a:buNone/>
            </a:pPr>
            <a:r>
              <a:rPr lang="en-US" dirty="0"/>
              <a:t>BB = 2</a:t>
            </a:r>
          </a:p>
          <a:p>
            <a:pPr marL="0" indent="0">
              <a:buNone/>
            </a:pPr>
            <a:r>
              <a:rPr lang="en-US" dirty="0"/>
              <a:t>BC =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9339E7-D6AC-B84C-B1A3-922721F8E6B1}"/>
              </a:ext>
            </a:extLst>
          </p:cNvPr>
          <p:cNvSpPr txBox="1"/>
          <p:nvPr/>
        </p:nvSpPr>
        <p:spPr>
          <a:xfrm>
            <a:off x="6911439" y="1413164"/>
            <a:ext cx="350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cohorts X 7 </a:t>
            </a:r>
            <a:r>
              <a:rPr lang="en-US" dirty="0" err="1"/>
              <a:t>chroms</a:t>
            </a:r>
            <a:r>
              <a:rPr lang="en-US" dirty="0"/>
              <a:t> = 28 datasets </a:t>
            </a:r>
          </a:p>
        </p:txBody>
      </p:sp>
    </p:spTree>
    <p:extLst>
      <p:ext uri="{BB962C8B-B14F-4D97-AF65-F5344CB8AC3E}">
        <p14:creationId xmlns:p14="http://schemas.microsoft.com/office/powerpoint/2010/main" val="1966446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B8D57-CCF4-E244-826F-155634FFA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QC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D5FAC-FEB0-CA49-834D-653C67274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 out negative values</a:t>
            </a:r>
          </a:p>
          <a:p>
            <a:r>
              <a:rPr lang="en-US" dirty="0"/>
              <a:t>Missingness of Data</a:t>
            </a:r>
          </a:p>
          <a:p>
            <a:r>
              <a:rPr lang="en-US" dirty="0"/>
              <a:t>Cleanup should be done genome-wide prior to selective sweep and may already have been</a:t>
            </a:r>
          </a:p>
        </p:txBody>
      </p:sp>
    </p:spTree>
    <p:extLst>
      <p:ext uri="{BB962C8B-B14F-4D97-AF65-F5344CB8AC3E}">
        <p14:creationId xmlns:p14="http://schemas.microsoft.com/office/powerpoint/2010/main" val="2951055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8D5A3E9-3DB8-8845-A2AD-6250B3F50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479" y="3514368"/>
            <a:ext cx="3934951" cy="24143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0B68C5-2E62-D842-B3AE-D847B22D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Missing Values/Feature Filter (</a:t>
            </a:r>
            <a:r>
              <a:rPr lang="en-US" dirty="0" err="1"/>
              <a:t>Chrom</a:t>
            </a:r>
            <a:r>
              <a:rPr lang="en-US" dirty="0"/>
              <a:t> 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D38D75-295F-CC4B-9CEB-F3291EBA1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016" y="1128785"/>
            <a:ext cx="3961885" cy="241436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2D15DEE7-5794-D64C-A0C9-934F6516E9D0}"/>
              </a:ext>
            </a:extLst>
          </p:cNvPr>
          <p:cNvGrpSpPr/>
          <p:nvPr/>
        </p:nvGrpSpPr>
        <p:grpSpPr>
          <a:xfrm>
            <a:off x="2870520" y="5760738"/>
            <a:ext cx="6035640" cy="1097262"/>
            <a:chOff x="2870520" y="5760738"/>
            <a:chExt cx="6035640" cy="109726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D084778-2A7D-BA44-92F5-B43A81428F7B}"/>
                </a:ext>
              </a:extLst>
            </p:cNvPr>
            <p:cNvSpPr txBox="1"/>
            <p:nvPr/>
          </p:nvSpPr>
          <p:spPr>
            <a:xfrm>
              <a:off x="2870520" y="5760738"/>
              <a:ext cx="654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ber</a:t>
              </a:r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22DE1F3-D963-634D-9659-5CFD940CC045}"/>
                </a:ext>
              </a:extLst>
            </p:cNvPr>
            <p:cNvSpPr txBox="1"/>
            <p:nvPr/>
          </p:nvSpPr>
          <p:spPr>
            <a:xfrm>
              <a:off x="5307573" y="5760738"/>
              <a:ext cx="654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dom</a:t>
              </a:r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2F26E3F-5349-0E42-B2B4-5FA98ABD44CB}"/>
                </a:ext>
              </a:extLst>
            </p:cNvPr>
            <p:cNvSpPr txBox="1"/>
            <p:nvPr/>
          </p:nvSpPr>
          <p:spPr>
            <a:xfrm>
              <a:off x="7383854" y="5760738"/>
              <a:ext cx="654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haw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307C041-D3C4-644B-9808-D6A4AE41BA5F}"/>
                </a:ext>
              </a:extLst>
            </p:cNvPr>
            <p:cNvSpPr txBox="1"/>
            <p:nvPr/>
          </p:nvSpPr>
          <p:spPr>
            <a:xfrm>
              <a:off x="8251252" y="5760738"/>
              <a:ext cx="654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rjf</a:t>
              </a:r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0B72F67-D7BE-9F42-893F-EA20DD529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5543253" y="3495093"/>
              <a:ext cx="690174" cy="6035640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14A2808D-3D5E-E043-AC86-3D299CFD8B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0673" y="1176281"/>
            <a:ext cx="3961885" cy="24282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741548D-F9A3-2046-AA80-297E1CFC22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7202" y="3396132"/>
            <a:ext cx="4025356" cy="247348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1395818-3B1D-AD4C-8A3B-64770D34F8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0308" y="3414517"/>
            <a:ext cx="381000" cy="228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E41CE0B-E56F-BF4F-BA81-4D6952B7D3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93639" y="3466605"/>
            <a:ext cx="381000" cy="228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7D69F88-C16D-0B4C-A001-FD47ACA690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17382" y="1165612"/>
            <a:ext cx="431800" cy="2032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E3D7C38-A058-D74E-ACA8-47471B1326D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05996" y="1134377"/>
            <a:ext cx="3937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179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7943B6-CEFE-124F-B830-096612C75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916" y="1105801"/>
            <a:ext cx="3983787" cy="23985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684A79-5DCA-CA48-9A17-EBD175052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394" y="1105801"/>
            <a:ext cx="3896973" cy="239858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3006D3A-9BF9-5F43-A005-4371677DD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Hawaii High Missingness (All Sweeps)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AB4B81-B6A4-C14D-A1C9-BD9B0FA296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3487" y="3448586"/>
            <a:ext cx="3883070" cy="23036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CC9399-F2F9-0B46-8476-958FAF6C16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179892"/>
            <a:ext cx="3934951" cy="24143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857ED4-FF23-4741-BD55-0D77A1C367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5458" y="1129050"/>
            <a:ext cx="381000" cy="228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6ECF05-5111-C04F-BC06-2A194D519E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0409" y="1065592"/>
            <a:ext cx="381000" cy="228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B05137-4437-1D46-AB57-C512B63172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4251" y="1065592"/>
            <a:ext cx="381000" cy="228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9DD00E1-0204-B149-9959-C1363E7BF6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3639" y="3466605"/>
            <a:ext cx="381000" cy="228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A688C4-975C-3C4E-A4B8-4194D5717D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6882" y="3471835"/>
            <a:ext cx="3796996" cy="23231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7B86C5B-D2EA-7049-A64F-DD0D084E5F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1119" y="3416499"/>
            <a:ext cx="381000" cy="228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82592A5-CAA8-0240-85F3-0486F9D032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3562" y="3392320"/>
            <a:ext cx="381000" cy="22860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AB6C0067-343F-CC45-B52A-94ADB84E4F2A}"/>
              </a:ext>
            </a:extLst>
          </p:cNvPr>
          <p:cNvGrpSpPr/>
          <p:nvPr/>
        </p:nvGrpSpPr>
        <p:grpSpPr>
          <a:xfrm>
            <a:off x="2870520" y="5760738"/>
            <a:ext cx="6035640" cy="1097262"/>
            <a:chOff x="2870520" y="5760738"/>
            <a:chExt cx="6035640" cy="109726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9044A09-BC04-3348-8CE5-F8522BAD5CE4}"/>
                </a:ext>
              </a:extLst>
            </p:cNvPr>
            <p:cNvSpPr txBox="1"/>
            <p:nvPr/>
          </p:nvSpPr>
          <p:spPr>
            <a:xfrm>
              <a:off x="2870520" y="5760738"/>
              <a:ext cx="654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ber</a:t>
              </a:r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5885424-4680-3249-8992-747277B6B1EA}"/>
                </a:ext>
              </a:extLst>
            </p:cNvPr>
            <p:cNvSpPr txBox="1"/>
            <p:nvPr/>
          </p:nvSpPr>
          <p:spPr>
            <a:xfrm>
              <a:off x="5307573" y="5760738"/>
              <a:ext cx="654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dom</a:t>
              </a:r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BF30CE-F491-C149-8225-97841DBFB2CC}"/>
                </a:ext>
              </a:extLst>
            </p:cNvPr>
            <p:cNvSpPr txBox="1"/>
            <p:nvPr/>
          </p:nvSpPr>
          <p:spPr>
            <a:xfrm>
              <a:off x="7383854" y="5760738"/>
              <a:ext cx="654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haw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ADC237-EB4D-064E-8327-103C673CEABC}"/>
                </a:ext>
              </a:extLst>
            </p:cNvPr>
            <p:cNvSpPr txBox="1"/>
            <p:nvPr/>
          </p:nvSpPr>
          <p:spPr>
            <a:xfrm>
              <a:off x="8251252" y="5760738"/>
              <a:ext cx="654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rjf</a:t>
              </a:r>
              <a:endParaRPr lang="en-US" dirty="0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B607A93-C79B-1D4B-A6B8-52376EE4B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6200000">
              <a:off x="5543253" y="3495093"/>
              <a:ext cx="690174" cy="60356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6524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B475C3-8F29-3744-A03E-7D2D51BF4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420" y="1178514"/>
            <a:ext cx="3976119" cy="21874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1B002F-C43D-2242-B6A9-F9D1F7595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202" y="1200293"/>
            <a:ext cx="4123150" cy="23403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6E9AB7B-F4D9-A848-B414-044468EB8D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9420" y="3551565"/>
            <a:ext cx="4258714" cy="235267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8767FE7-35EE-2947-907D-8592C4CA3C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647" y="3503129"/>
            <a:ext cx="3976120" cy="22214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0B68C5-2E62-D842-B3AE-D847B22D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Missing Values/Sample Filter (</a:t>
            </a:r>
            <a:r>
              <a:rPr lang="en-US" dirty="0" err="1"/>
              <a:t>Chrom</a:t>
            </a:r>
            <a:r>
              <a:rPr lang="en-US" dirty="0"/>
              <a:t> 1)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D15DEE7-5794-D64C-A0C9-934F6516E9D0}"/>
              </a:ext>
            </a:extLst>
          </p:cNvPr>
          <p:cNvGrpSpPr/>
          <p:nvPr/>
        </p:nvGrpSpPr>
        <p:grpSpPr>
          <a:xfrm>
            <a:off x="2870520" y="5760738"/>
            <a:ext cx="6035640" cy="1097262"/>
            <a:chOff x="2870520" y="5760738"/>
            <a:chExt cx="6035640" cy="109726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D084778-2A7D-BA44-92F5-B43A81428F7B}"/>
                </a:ext>
              </a:extLst>
            </p:cNvPr>
            <p:cNvSpPr txBox="1"/>
            <p:nvPr/>
          </p:nvSpPr>
          <p:spPr>
            <a:xfrm>
              <a:off x="2870520" y="5760738"/>
              <a:ext cx="654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ber</a:t>
              </a:r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22DE1F3-D963-634D-9659-5CFD940CC045}"/>
                </a:ext>
              </a:extLst>
            </p:cNvPr>
            <p:cNvSpPr txBox="1"/>
            <p:nvPr/>
          </p:nvSpPr>
          <p:spPr>
            <a:xfrm>
              <a:off x="5307573" y="5760738"/>
              <a:ext cx="654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dom</a:t>
              </a:r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2F26E3F-5349-0E42-B2B4-5FA98ABD44CB}"/>
                </a:ext>
              </a:extLst>
            </p:cNvPr>
            <p:cNvSpPr txBox="1"/>
            <p:nvPr/>
          </p:nvSpPr>
          <p:spPr>
            <a:xfrm>
              <a:off x="7383854" y="5760738"/>
              <a:ext cx="654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haw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307C041-D3C4-644B-9808-D6A4AE41BA5F}"/>
                </a:ext>
              </a:extLst>
            </p:cNvPr>
            <p:cNvSpPr txBox="1"/>
            <p:nvPr/>
          </p:nvSpPr>
          <p:spPr>
            <a:xfrm>
              <a:off x="8251252" y="5760738"/>
              <a:ext cx="654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rjf</a:t>
              </a:r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0B72F67-D7BE-9F42-893F-EA20DD529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6200000">
              <a:off x="5543253" y="3495093"/>
              <a:ext cx="690174" cy="6035640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1395818-3B1D-AD4C-8A3B-64770D34F8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0308" y="3503129"/>
            <a:ext cx="381000" cy="228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E41CE0B-E56F-BF4F-BA81-4D6952B7D3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93639" y="3466605"/>
            <a:ext cx="381000" cy="228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7D69F88-C16D-0B4C-A001-FD47ACA690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17382" y="1165612"/>
            <a:ext cx="431800" cy="2032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E3D7C38-A058-D74E-ACA8-47471B1326D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05996" y="1134377"/>
            <a:ext cx="3937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957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0B8FB-3E98-5D49-BB37-0722F23CD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to Learn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D1AC7-67EC-E440-94B8-0EE8848C1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Demonstration of Biological and Technical Variance</a:t>
            </a:r>
          </a:p>
          <a:p>
            <a:r>
              <a:rPr lang="en-US" dirty="0"/>
              <a:t>Biology does not capture variance at many levels (gene/transcript/variant)</a:t>
            </a:r>
          </a:p>
          <a:p>
            <a:r>
              <a:rPr lang="en-US" dirty="0"/>
              <a:t>Technical Variance is prime suspect, although not proven guilty</a:t>
            </a:r>
          </a:p>
          <a:p>
            <a:r>
              <a:rPr lang="en-US" dirty="0"/>
              <a:t>Finish with recommendation to reduce technical noise and bring out biology of interest</a:t>
            </a:r>
          </a:p>
        </p:txBody>
      </p:sp>
    </p:spTree>
    <p:extLst>
      <p:ext uri="{BB962C8B-B14F-4D97-AF65-F5344CB8AC3E}">
        <p14:creationId xmlns:p14="http://schemas.microsoft.com/office/powerpoint/2010/main" val="3258316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A5773-446A-8346-92F3-D73D59AF3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Shared Remaining Features and Samples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C68BFCF-F4EF-D741-B9EE-056EEA6304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4982282"/>
              </p:ext>
            </p:extLst>
          </p:nvPr>
        </p:nvGraphicFramePr>
        <p:xfrm>
          <a:off x="1041400" y="1882775"/>
          <a:ext cx="10109200" cy="461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Worksheet" r:id="rId3" imgW="10109200" imgH="4610100" progId="Excel.Sheet.12">
                  <p:embed/>
                </p:oleObj>
              </mc:Choice>
              <mc:Fallback>
                <p:oleObj name="Worksheet" r:id="rId3" imgW="10109200" imgH="46101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1400" y="1882775"/>
                        <a:ext cx="10109200" cy="461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9776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2C2FC-9A58-E145-9B95-DCC32C69F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Minor Imputation via KNN (</a:t>
            </a:r>
            <a:r>
              <a:rPr lang="en-US" dirty="0" err="1"/>
              <a:t>Chrom</a:t>
            </a:r>
            <a:r>
              <a:rPr lang="en-US" dirty="0"/>
              <a:t> 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F26FB2-3BA5-D248-A6DC-3BEE56811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06661" cy="16187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6E5B50-144D-194D-ACBF-08125E7346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0163" y="1748135"/>
            <a:ext cx="3243837" cy="17537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88030A-CA4F-E547-A937-58BF06BB86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2975" y="1690688"/>
            <a:ext cx="3407920" cy="18111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881049-FEAD-5E45-9EA8-0FEC06B215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0163" y="3778742"/>
            <a:ext cx="3389772" cy="17537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5EEF0E-FF14-0940-B24A-C42F8DF30B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2975" y="3820939"/>
            <a:ext cx="3450923" cy="181116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8138133-DBB8-3046-8675-E88E0466DE8B}"/>
              </a:ext>
            </a:extLst>
          </p:cNvPr>
          <p:cNvGrpSpPr/>
          <p:nvPr/>
        </p:nvGrpSpPr>
        <p:grpSpPr>
          <a:xfrm>
            <a:off x="3216509" y="5760738"/>
            <a:ext cx="6035640" cy="1097262"/>
            <a:chOff x="2870520" y="5760738"/>
            <a:chExt cx="6035640" cy="109726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86697B-6764-7B47-ACEA-7F21D02EE19A}"/>
                </a:ext>
              </a:extLst>
            </p:cNvPr>
            <p:cNvSpPr txBox="1"/>
            <p:nvPr/>
          </p:nvSpPr>
          <p:spPr>
            <a:xfrm>
              <a:off x="2870520" y="5760738"/>
              <a:ext cx="654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ber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CFB611E-3647-894F-97EB-30963C5BE479}"/>
                </a:ext>
              </a:extLst>
            </p:cNvPr>
            <p:cNvSpPr txBox="1"/>
            <p:nvPr/>
          </p:nvSpPr>
          <p:spPr>
            <a:xfrm>
              <a:off x="5307573" y="5760738"/>
              <a:ext cx="654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dom</a:t>
              </a:r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0828A87-1CBB-7941-8B3A-A6B4281E5682}"/>
                </a:ext>
              </a:extLst>
            </p:cNvPr>
            <p:cNvSpPr txBox="1"/>
            <p:nvPr/>
          </p:nvSpPr>
          <p:spPr>
            <a:xfrm>
              <a:off x="7383854" y="5760738"/>
              <a:ext cx="654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haw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967ABBE-09C1-6F42-A80E-B3D2FB6B2773}"/>
                </a:ext>
              </a:extLst>
            </p:cNvPr>
            <p:cNvSpPr txBox="1"/>
            <p:nvPr/>
          </p:nvSpPr>
          <p:spPr>
            <a:xfrm>
              <a:off x="8251252" y="5760738"/>
              <a:ext cx="654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rjf</a:t>
              </a:r>
              <a:endParaRPr lang="en-US" dirty="0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FE59B12-B6AD-244E-BF3F-825EC30DA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6200000">
              <a:off x="5543253" y="3495093"/>
              <a:ext cx="690174" cy="6035640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A58FA44A-D9EE-D245-8E06-8F4EA1AB36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85231" y="1519856"/>
            <a:ext cx="393700" cy="2159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7E285EF-F9A6-FA45-A37E-A34BCC243E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41035" y="1460452"/>
            <a:ext cx="431800" cy="203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ABD3BD7-63DF-1B49-9BF6-CFBEE748908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36114" y="3554518"/>
            <a:ext cx="381000" cy="2286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BDEAE30-D2E2-0C47-9A1C-42004D011C1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34195" y="3589189"/>
            <a:ext cx="3810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378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9C55F-74FD-E247-A4A2-FBF68A701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Sample by Sample (</a:t>
            </a:r>
            <a:r>
              <a:rPr lang="en-US" dirty="0" err="1"/>
              <a:t>NxN</a:t>
            </a:r>
            <a:r>
              <a:rPr lang="en-US" dirty="0"/>
              <a:t>) Correlation Matrix</a:t>
            </a:r>
            <a:br>
              <a:rPr lang="en-US" dirty="0"/>
            </a:br>
            <a:r>
              <a:rPr lang="en-US" dirty="0"/>
              <a:t>and PCA (</a:t>
            </a:r>
            <a:r>
              <a:rPr lang="en-US" dirty="0" err="1"/>
              <a:t>Chrom</a:t>
            </a:r>
            <a:r>
              <a:rPr lang="en-US" dirty="0"/>
              <a:t> 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A0F73F-5773-C144-91A3-BB65D59D1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356100" cy="4356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F48F30-E8AC-7F45-B1C0-7203C0680701}"/>
              </a:ext>
            </a:extLst>
          </p:cNvPr>
          <p:cNvSpPr txBox="1"/>
          <p:nvPr/>
        </p:nvSpPr>
        <p:spPr>
          <a:xfrm>
            <a:off x="185351" y="2384854"/>
            <a:ext cx="95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Cohort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5415A6-B50B-BC48-8F2A-BBE00C465061}"/>
              </a:ext>
            </a:extLst>
          </p:cNvPr>
          <p:cNvSpPr txBox="1"/>
          <p:nvPr/>
        </p:nvSpPr>
        <p:spPr>
          <a:xfrm>
            <a:off x="185350" y="2015522"/>
            <a:ext cx="95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Depth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EB06DE2-3D88-4149-9471-ED924628EA5E}"/>
              </a:ext>
            </a:extLst>
          </p:cNvPr>
          <p:cNvCxnSpPr/>
          <p:nvPr/>
        </p:nvCxnSpPr>
        <p:spPr>
          <a:xfrm flipV="1">
            <a:off x="939114" y="2384854"/>
            <a:ext cx="197707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95820E-589D-8340-BB5C-7DC02BA49AA9}"/>
              </a:ext>
            </a:extLst>
          </p:cNvPr>
          <p:cNvCxnSpPr>
            <a:cxnSpLocks/>
            <a:endCxn id="6" idx="3"/>
          </p:cNvCxnSpPr>
          <p:nvPr/>
        </p:nvCxnSpPr>
        <p:spPr>
          <a:xfrm>
            <a:off x="939113" y="2200188"/>
            <a:ext cx="1977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26DF39-A739-1E41-8B08-F0A2AC249981}"/>
              </a:ext>
            </a:extLst>
          </p:cNvPr>
          <p:cNvGrpSpPr/>
          <p:nvPr/>
        </p:nvGrpSpPr>
        <p:grpSpPr>
          <a:xfrm>
            <a:off x="3216509" y="5760738"/>
            <a:ext cx="6035640" cy="1097262"/>
            <a:chOff x="2870520" y="5760738"/>
            <a:chExt cx="6035640" cy="109726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9462E74-EFCE-A744-8F6A-D900CB574FE7}"/>
                </a:ext>
              </a:extLst>
            </p:cNvPr>
            <p:cNvSpPr txBox="1"/>
            <p:nvPr/>
          </p:nvSpPr>
          <p:spPr>
            <a:xfrm>
              <a:off x="2870520" y="5760738"/>
              <a:ext cx="654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ber</a:t>
              </a:r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B42C6B4-A2FA-2342-9CED-0E474A2E9B88}"/>
                </a:ext>
              </a:extLst>
            </p:cNvPr>
            <p:cNvSpPr txBox="1"/>
            <p:nvPr/>
          </p:nvSpPr>
          <p:spPr>
            <a:xfrm>
              <a:off x="5307573" y="5760738"/>
              <a:ext cx="654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dom</a:t>
              </a:r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FDFB029-8CC8-1644-B46D-A67F14EEFC0D}"/>
                </a:ext>
              </a:extLst>
            </p:cNvPr>
            <p:cNvSpPr txBox="1"/>
            <p:nvPr/>
          </p:nvSpPr>
          <p:spPr>
            <a:xfrm>
              <a:off x="7383854" y="5760738"/>
              <a:ext cx="654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haw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9C379C1-A59E-C344-982E-EAD1BA0C7324}"/>
                </a:ext>
              </a:extLst>
            </p:cNvPr>
            <p:cNvSpPr txBox="1"/>
            <p:nvPr/>
          </p:nvSpPr>
          <p:spPr>
            <a:xfrm>
              <a:off x="8251252" y="5760738"/>
              <a:ext cx="654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rjf</a:t>
              </a:r>
              <a:endParaRPr lang="en-US" dirty="0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EC8C71A-809E-0946-8AAA-8D78192FA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5543253" y="3495093"/>
              <a:ext cx="690174" cy="6035640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6D475D02-808C-634F-89D8-83557F7305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8254" y="2252134"/>
            <a:ext cx="405479" cy="1157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677A1C4-339F-FF4B-ACB5-BC2AE93ED5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9019" y="2252133"/>
            <a:ext cx="1948248" cy="11578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5F1A5B1-5907-C844-AC29-8E3F8632B1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9464" y="2252132"/>
            <a:ext cx="807535" cy="11578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8DF3539-30C5-C544-A93D-968D706F2E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29642" y="1636926"/>
            <a:ext cx="5429692" cy="427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80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993E3BF-D877-D34F-9AD8-23DA987CD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144" y="1873979"/>
            <a:ext cx="4760767" cy="38033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79C55F-74FD-E247-A4A2-FBF68A701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Sample by Sample (</a:t>
            </a:r>
            <a:r>
              <a:rPr lang="en-US" dirty="0" err="1"/>
              <a:t>NxN</a:t>
            </a:r>
            <a:r>
              <a:rPr lang="en-US" dirty="0"/>
              <a:t>) Correlation Matrix</a:t>
            </a:r>
            <a:br>
              <a:rPr lang="en-US" dirty="0"/>
            </a:br>
            <a:r>
              <a:rPr lang="en-US" dirty="0"/>
              <a:t>and PCA (</a:t>
            </a:r>
            <a:r>
              <a:rPr lang="en-US" dirty="0" err="1"/>
              <a:t>Chrom</a:t>
            </a:r>
            <a:r>
              <a:rPr lang="en-US" dirty="0"/>
              <a:t> 1)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26DF39-A739-1E41-8B08-F0A2AC249981}"/>
              </a:ext>
            </a:extLst>
          </p:cNvPr>
          <p:cNvGrpSpPr/>
          <p:nvPr/>
        </p:nvGrpSpPr>
        <p:grpSpPr>
          <a:xfrm>
            <a:off x="939113" y="5822991"/>
            <a:ext cx="6035640" cy="1097262"/>
            <a:chOff x="2870520" y="5760738"/>
            <a:chExt cx="6035640" cy="109726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9462E74-EFCE-A744-8F6A-D900CB574FE7}"/>
                </a:ext>
              </a:extLst>
            </p:cNvPr>
            <p:cNvSpPr txBox="1"/>
            <p:nvPr/>
          </p:nvSpPr>
          <p:spPr>
            <a:xfrm>
              <a:off x="2870520" y="5760738"/>
              <a:ext cx="654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ber</a:t>
              </a:r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B42C6B4-A2FA-2342-9CED-0E474A2E9B88}"/>
                </a:ext>
              </a:extLst>
            </p:cNvPr>
            <p:cNvSpPr txBox="1"/>
            <p:nvPr/>
          </p:nvSpPr>
          <p:spPr>
            <a:xfrm>
              <a:off x="5307573" y="5760738"/>
              <a:ext cx="654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dom</a:t>
              </a:r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FDFB029-8CC8-1644-B46D-A67F14EEFC0D}"/>
                </a:ext>
              </a:extLst>
            </p:cNvPr>
            <p:cNvSpPr txBox="1"/>
            <p:nvPr/>
          </p:nvSpPr>
          <p:spPr>
            <a:xfrm>
              <a:off x="7383854" y="5760738"/>
              <a:ext cx="654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haw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9C379C1-A59E-C344-982E-EAD1BA0C7324}"/>
                </a:ext>
              </a:extLst>
            </p:cNvPr>
            <p:cNvSpPr txBox="1"/>
            <p:nvPr/>
          </p:nvSpPr>
          <p:spPr>
            <a:xfrm>
              <a:off x="8251252" y="5760738"/>
              <a:ext cx="654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rjf</a:t>
              </a:r>
              <a:endParaRPr lang="en-US" dirty="0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EC8C71A-809E-0946-8AAA-8D78192FA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5543253" y="3495093"/>
              <a:ext cx="690174" cy="603564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531A021-A419-D546-A35B-EB2FA3621AB4}"/>
              </a:ext>
            </a:extLst>
          </p:cNvPr>
          <p:cNvGrpSpPr/>
          <p:nvPr/>
        </p:nvGrpSpPr>
        <p:grpSpPr>
          <a:xfrm>
            <a:off x="185350" y="1690688"/>
            <a:ext cx="5008950" cy="4356100"/>
            <a:chOff x="185350" y="1690688"/>
            <a:chExt cx="5008950" cy="43561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CA0F73F-5773-C144-91A3-BB65D59D1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8200" y="1690688"/>
              <a:ext cx="4356100" cy="43561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F48F30-E8AC-7F45-B1C0-7203C0680701}"/>
                </a:ext>
              </a:extLst>
            </p:cNvPr>
            <p:cNvSpPr txBox="1"/>
            <p:nvPr/>
          </p:nvSpPr>
          <p:spPr>
            <a:xfrm>
              <a:off x="185351" y="2384854"/>
              <a:ext cx="951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Cohort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45415A6-B50B-BC48-8F2A-BBE00C465061}"/>
                </a:ext>
              </a:extLst>
            </p:cNvPr>
            <p:cNvSpPr txBox="1"/>
            <p:nvPr/>
          </p:nvSpPr>
          <p:spPr>
            <a:xfrm>
              <a:off x="185350" y="2015522"/>
              <a:ext cx="951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Depth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EB06DE2-3D88-4149-9471-ED924628EA5E}"/>
                </a:ext>
              </a:extLst>
            </p:cNvPr>
            <p:cNvCxnSpPr/>
            <p:nvPr/>
          </p:nvCxnSpPr>
          <p:spPr>
            <a:xfrm flipV="1">
              <a:off x="939114" y="2384854"/>
              <a:ext cx="197707" cy="184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995820E-589D-8340-BB5C-7DC02BA49AA9}"/>
                </a:ext>
              </a:extLst>
            </p:cNvPr>
            <p:cNvCxnSpPr>
              <a:cxnSpLocks/>
              <a:endCxn id="6" idx="3"/>
            </p:cNvCxnSpPr>
            <p:nvPr/>
          </p:nvCxnSpPr>
          <p:spPr>
            <a:xfrm>
              <a:off x="939113" y="2200188"/>
              <a:ext cx="1977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D475D02-808C-634F-89D8-83557F730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88254" y="2252134"/>
              <a:ext cx="405479" cy="115788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677A1C4-339F-FF4B-ACB5-BC2AE93ED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59019" y="2252133"/>
              <a:ext cx="1948248" cy="11578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5F1A5B1-5907-C844-AC29-8E3F8632B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29464" y="2252132"/>
              <a:ext cx="807535" cy="115789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87296EC-70CF-6147-B07C-906E267CCE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56899" y="5454457"/>
            <a:ext cx="3400650" cy="142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828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28E4A-5060-2B49-8DF9-D82A4442A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6906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NxN</a:t>
            </a:r>
            <a:r>
              <a:rPr lang="en-US" dirty="0"/>
              <a:t> Stratified by Cohort (All Regions)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D4C5D2-D78C-A94A-90F1-CB20BF5B7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424" y="987303"/>
            <a:ext cx="2883409" cy="284968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3800687-1658-7C43-B594-462D36F6E794}"/>
              </a:ext>
            </a:extLst>
          </p:cNvPr>
          <p:cNvGrpSpPr/>
          <p:nvPr/>
        </p:nvGrpSpPr>
        <p:grpSpPr>
          <a:xfrm>
            <a:off x="-228600" y="829041"/>
            <a:ext cx="4519246" cy="3408852"/>
            <a:chOff x="185350" y="1690688"/>
            <a:chExt cx="5008950" cy="43561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632DDA1-560D-4947-AE4E-390A16DE5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0" y="1690688"/>
              <a:ext cx="4356100" cy="43561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AB311E-5E3C-0648-B0E2-52D6BED24111}"/>
                </a:ext>
              </a:extLst>
            </p:cNvPr>
            <p:cNvSpPr txBox="1"/>
            <p:nvPr/>
          </p:nvSpPr>
          <p:spPr>
            <a:xfrm>
              <a:off x="185351" y="2384854"/>
              <a:ext cx="951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Cohort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D88B8CB-4819-0246-A99B-E4DA0D04074C}"/>
                </a:ext>
              </a:extLst>
            </p:cNvPr>
            <p:cNvSpPr txBox="1"/>
            <p:nvPr/>
          </p:nvSpPr>
          <p:spPr>
            <a:xfrm>
              <a:off x="185350" y="2015522"/>
              <a:ext cx="951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Depth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7B1451D-A907-B44F-A00D-ACECDA9EAC39}"/>
                </a:ext>
              </a:extLst>
            </p:cNvPr>
            <p:cNvCxnSpPr/>
            <p:nvPr/>
          </p:nvCxnSpPr>
          <p:spPr>
            <a:xfrm flipV="1">
              <a:off x="939114" y="2384854"/>
              <a:ext cx="197707" cy="184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9EFB1B1-2676-9340-817F-F12F73C1E7CD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>
              <a:off x="939113" y="2200188"/>
              <a:ext cx="1977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AB9259D-77B1-7140-B62C-096007818A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88254" y="2252134"/>
              <a:ext cx="405479" cy="11578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4462160-66DA-CF4E-B0E6-80C6F8373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59019" y="2252133"/>
              <a:ext cx="1948248" cy="11578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53223E7-9271-CF43-8178-EEF6CA4C4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129464" y="2252132"/>
              <a:ext cx="807535" cy="115789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87A8585C-3658-584C-9D07-4C84CC0541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54771" y="3988423"/>
            <a:ext cx="2799249" cy="28496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1BFA1B4-BF93-CC43-A997-96D6E445E2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75939" y="973260"/>
            <a:ext cx="2846883" cy="286372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87C7C16-C7E8-0F4D-9D24-CDF6AE7620A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31611" y="3786555"/>
            <a:ext cx="3080153" cy="308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6949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A7227C-CD15-AE4E-908B-78E5CC14D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416" y="827454"/>
            <a:ext cx="2765756" cy="279008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F773A69-7692-5347-8AD7-5F6925A30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6906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NxN</a:t>
            </a:r>
            <a:r>
              <a:rPr lang="en-US" dirty="0"/>
              <a:t> Stratified by Depth (All Regions)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8B31CA-E6D9-EA40-A095-CB62DFFC9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54" y="827454"/>
            <a:ext cx="3230955" cy="33274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A2092B-63DF-304E-AE0F-B11DAF31A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416" y="3797908"/>
            <a:ext cx="3003025" cy="30118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E6E5B7-2D06-F74B-935E-1B337864C9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5400" y="827454"/>
            <a:ext cx="2912104" cy="27900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B4853C-3373-2A4F-91C7-E5BB19044D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5400" y="3735263"/>
            <a:ext cx="3003025" cy="298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89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4652AF-9ABB-5248-B5ED-CCDC5DE4D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58" y="1469273"/>
            <a:ext cx="5130800" cy="4445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79C55F-74FD-E247-A4A2-FBF68A701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Sample by Feature (</a:t>
            </a:r>
            <a:r>
              <a:rPr lang="en-US" dirty="0" err="1"/>
              <a:t>NxP</a:t>
            </a:r>
            <a:r>
              <a:rPr lang="en-US" dirty="0"/>
              <a:t>) SNP Matrix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Chrom</a:t>
            </a:r>
            <a:r>
              <a:rPr lang="en-US" dirty="0"/>
              <a:t> 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F48F30-E8AC-7F45-B1C0-7203C0680701}"/>
              </a:ext>
            </a:extLst>
          </p:cNvPr>
          <p:cNvSpPr txBox="1"/>
          <p:nvPr/>
        </p:nvSpPr>
        <p:spPr>
          <a:xfrm>
            <a:off x="207548" y="1861589"/>
            <a:ext cx="95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Cohort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26DF39-A739-1E41-8B08-F0A2AC249981}"/>
              </a:ext>
            </a:extLst>
          </p:cNvPr>
          <p:cNvGrpSpPr/>
          <p:nvPr/>
        </p:nvGrpSpPr>
        <p:grpSpPr>
          <a:xfrm>
            <a:off x="3216509" y="5760738"/>
            <a:ext cx="6035640" cy="1097262"/>
            <a:chOff x="2870520" y="5760738"/>
            <a:chExt cx="6035640" cy="109726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9462E74-EFCE-A744-8F6A-D900CB574FE7}"/>
                </a:ext>
              </a:extLst>
            </p:cNvPr>
            <p:cNvSpPr txBox="1"/>
            <p:nvPr/>
          </p:nvSpPr>
          <p:spPr>
            <a:xfrm>
              <a:off x="2870520" y="5760738"/>
              <a:ext cx="654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ber</a:t>
              </a:r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B42C6B4-A2FA-2342-9CED-0E474A2E9B88}"/>
                </a:ext>
              </a:extLst>
            </p:cNvPr>
            <p:cNvSpPr txBox="1"/>
            <p:nvPr/>
          </p:nvSpPr>
          <p:spPr>
            <a:xfrm>
              <a:off x="5307573" y="5760738"/>
              <a:ext cx="654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dom</a:t>
              </a:r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FDFB029-8CC8-1644-B46D-A67F14EEFC0D}"/>
                </a:ext>
              </a:extLst>
            </p:cNvPr>
            <p:cNvSpPr txBox="1"/>
            <p:nvPr/>
          </p:nvSpPr>
          <p:spPr>
            <a:xfrm>
              <a:off x="7383854" y="5760738"/>
              <a:ext cx="654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haw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9C379C1-A59E-C344-982E-EAD1BA0C7324}"/>
                </a:ext>
              </a:extLst>
            </p:cNvPr>
            <p:cNvSpPr txBox="1"/>
            <p:nvPr/>
          </p:nvSpPr>
          <p:spPr>
            <a:xfrm>
              <a:off x="8251252" y="5760738"/>
              <a:ext cx="654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rjf</a:t>
              </a:r>
              <a:endParaRPr lang="en-US" dirty="0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EC8C71A-809E-0946-8AAA-8D78192FA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5543253" y="3495093"/>
              <a:ext cx="690174" cy="6035640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6D475D02-808C-634F-89D8-83557F7305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8254" y="1988363"/>
            <a:ext cx="405479" cy="1157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677A1C4-339F-FF4B-ACB5-BC2AE93ED5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9019" y="1988362"/>
            <a:ext cx="1948248" cy="11578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5F1A5B1-5907-C844-AC29-8E3F8632B1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9464" y="1988361"/>
            <a:ext cx="807535" cy="1157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3574C2-F9F5-EC45-919A-BBA5B490DF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29200" y="1541313"/>
            <a:ext cx="48260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641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027F3-E9F7-194C-A80E-948C5BFBF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Increase Resolution (Repeat Process)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EFBDE-EEBA-8840-AA24-7B13553EE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38963"/>
            <a:ext cx="5967046" cy="6538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Chrome </a:t>
            </a:r>
            <a:r>
              <a:rPr lang="en-US" sz="3200" dirty="0">
                <a:sym typeface="Wingdings" pitchFamily="2" charset="2"/>
              </a:rPr>
              <a:t> Sweep  Gene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B152CA-61D0-8A48-A91D-09CB5ED877AA}"/>
              </a:ext>
            </a:extLst>
          </p:cNvPr>
          <p:cNvSpPr txBox="1"/>
          <p:nvPr/>
        </p:nvSpPr>
        <p:spPr>
          <a:xfrm>
            <a:off x="6224953" y="1841605"/>
            <a:ext cx="2831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Variant Type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F9C22C-3679-A240-8425-E5C31819B323}"/>
              </a:ext>
            </a:extLst>
          </p:cNvPr>
          <p:cNvSpPr txBox="1"/>
          <p:nvPr/>
        </p:nvSpPr>
        <p:spPr>
          <a:xfrm>
            <a:off x="6224953" y="2946260"/>
            <a:ext cx="2831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Transcript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F701A4-28A6-CF45-96BA-5C3334B7AC32}"/>
              </a:ext>
            </a:extLst>
          </p:cNvPr>
          <p:cNvSpPr txBox="1"/>
          <p:nvPr/>
        </p:nvSpPr>
        <p:spPr>
          <a:xfrm>
            <a:off x="6224952" y="4050915"/>
            <a:ext cx="28311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Functionally Relevant Region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FCC436-4DDE-A542-9984-56A0037B1649}"/>
              </a:ext>
            </a:extLst>
          </p:cNvPr>
          <p:cNvCxnSpPr/>
          <p:nvPr/>
        </p:nvCxnSpPr>
        <p:spPr>
          <a:xfrm flipV="1">
            <a:off x="5503985" y="2364825"/>
            <a:ext cx="592015" cy="674138"/>
          </a:xfrm>
          <a:prstGeom prst="line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B9441E-43CC-B343-B3D7-7390A2F93039}"/>
              </a:ext>
            </a:extLst>
          </p:cNvPr>
          <p:cNvCxnSpPr>
            <a:cxnSpLocks/>
          </p:cNvCxnSpPr>
          <p:nvPr/>
        </p:nvCxnSpPr>
        <p:spPr>
          <a:xfrm>
            <a:off x="5503984" y="3329681"/>
            <a:ext cx="592016" cy="0"/>
          </a:xfrm>
          <a:prstGeom prst="line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9B63B92-1E55-5B40-913C-57E25CF421E7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380892" y="3692769"/>
            <a:ext cx="844060" cy="835200"/>
          </a:xfrm>
          <a:prstGeom prst="line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B778130-8988-A142-B477-A83C9444DCD5}"/>
              </a:ext>
            </a:extLst>
          </p:cNvPr>
          <p:cNvSpPr txBox="1"/>
          <p:nvPr/>
        </p:nvSpPr>
        <p:spPr>
          <a:xfrm>
            <a:off x="9185029" y="1841605"/>
            <a:ext cx="2831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NonSynonymous</a:t>
            </a:r>
            <a:endParaRPr lang="en-US" sz="28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634C710-0D87-FF43-A44F-73F1AA2725E9}"/>
              </a:ext>
            </a:extLst>
          </p:cNvPr>
          <p:cNvCxnSpPr>
            <a:cxnSpLocks/>
          </p:cNvCxnSpPr>
          <p:nvPr/>
        </p:nvCxnSpPr>
        <p:spPr>
          <a:xfrm>
            <a:off x="8232530" y="2178674"/>
            <a:ext cx="823545" cy="0"/>
          </a:xfrm>
          <a:prstGeom prst="line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41F36FD-8DB3-4C41-BC79-626BD3B0BFD5}"/>
              </a:ext>
            </a:extLst>
          </p:cNvPr>
          <p:cNvSpPr txBox="1"/>
          <p:nvPr/>
        </p:nvSpPr>
        <p:spPr>
          <a:xfrm>
            <a:off x="9014402" y="2272122"/>
            <a:ext cx="2831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(CCDC102B)</a:t>
            </a:r>
          </a:p>
        </p:txBody>
      </p:sp>
    </p:spTree>
    <p:extLst>
      <p:ext uri="{BB962C8B-B14F-4D97-AF65-F5344CB8AC3E}">
        <p14:creationId xmlns:p14="http://schemas.microsoft.com/office/powerpoint/2010/main" val="26216408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027F3-E9F7-194C-A80E-948C5BFBF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Increase Resolution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EFBDE-EEBA-8840-AA24-7B13553EE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38963"/>
            <a:ext cx="5967046" cy="6538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Chrome </a:t>
            </a:r>
            <a:r>
              <a:rPr lang="en-US" sz="3200" dirty="0">
                <a:sym typeface="Wingdings" pitchFamily="2" charset="2"/>
              </a:rPr>
              <a:t> Sweep  Gene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B152CA-61D0-8A48-A91D-09CB5ED877AA}"/>
              </a:ext>
            </a:extLst>
          </p:cNvPr>
          <p:cNvSpPr txBox="1"/>
          <p:nvPr/>
        </p:nvSpPr>
        <p:spPr>
          <a:xfrm>
            <a:off x="6224953" y="1841605"/>
            <a:ext cx="2831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Variant Type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FCC436-4DDE-A542-9984-56A0037B1649}"/>
              </a:ext>
            </a:extLst>
          </p:cNvPr>
          <p:cNvCxnSpPr/>
          <p:nvPr/>
        </p:nvCxnSpPr>
        <p:spPr>
          <a:xfrm flipV="1">
            <a:off x="5503985" y="2364825"/>
            <a:ext cx="592015" cy="674138"/>
          </a:xfrm>
          <a:prstGeom prst="line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B778130-8988-A142-B477-A83C9444DCD5}"/>
              </a:ext>
            </a:extLst>
          </p:cNvPr>
          <p:cNvSpPr txBox="1"/>
          <p:nvPr/>
        </p:nvSpPr>
        <p:spPr>
          <a:xfrm>
            <a:off x="9185029" y="1841605"/>
            <a:ext cx="2831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NonSynonymous</a:t>
            </a:r>
            <a:endParaRPr lang="en-US" sz="28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634C710-0D87-FF43-A44F-73F1AA2725E9}"/>
              </a:ext>
            </a:extLst>
          </p:cNvPr>
          <p:cNvCxnSpPr>
            <a:cxnSpLocks/>
          </p:cNvCxnSpPr>
          <p:nvPr/>
        </p:nvCxnSpPr>
        <p:spPr>
          <a:xfrm>
            <a:off x="8232530" y="2178674"/>
            <a:ext cx="823545" cy="0"/>
          </a:xfrm>
          <a:prstGeom prst="line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41F36FD-8DB3-4C41-BC79-626BD3B0BFD5}"/>
              </a:ext>
            </a:extLst>
          </p:cNvPr>
          <p:cNvSpPr txBox="1"/>
          <p:nvPr/>
        </p:nvSpPr>
        <p:spPr>
          <a:xfrm>
            <a:off x="9014402" y="2272122"/>
            <a:ext cx="2831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(CCDC102B)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4C6C11C-E090-E346-9E93-9D21EEEDE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095" y="2888789"/>
            <a:ext cx="5813430" cy="369209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82F010A-2CC4-EF40-B183-C42E73968F49}"/>
              </a:ext>
            </a:extLst>
          </p:cNvPr>
          <p:cNvSpPr/>
          <p:nvPr/>
        </p:nvSpPr>
        <p:spPr>
          <a:xfrm>
            <a:off x="10040815" y="4062659"/>
            <a:ext cx="720970" cy="298326"/>
          </a:xfrm>
          <a:prstGeom prst="rect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553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A38F7-9D82-4B42-8CCA-608910560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Nonsynonymous CCDC102B Mutations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116994-57D0-D34A-9BB3-B0FB81F07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4461"/>
            <a:ext cx="4032738" cy="26048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24F51F-EB1F-4F40-A5F2-A9F93BDDF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132" y="1428139"/>
            <a:ext cx="4221863" cy="28037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79E913-E841-294C-BD35-450DA601B164}"/>
              </a:ext>
            </a:extLst>
          </p:cNvPr>
          <p:cNvSpPr txBox="1"/>
          <p:nvPr/>
        </p:nvSpPr>
        <p:spPr>
          <a:xfrm>
            <a:off x="369277" y="2506858"/>
            <a:ext cx="1283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NxN</a:t>
            </a:r>
            <a:endParaRPr 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654576-E6E6-C64F-B6A6-325139B9C704}"/>
              </a:ext>
            </a:extLst>
          </p:cNvPr>
          <p:cNvSpPr txBox="1"/>
          <p:nvPr/>
        </p:nvSpPr>
        <p:spPr>
          <a:xfrm>
            <a:off x="5005754" y="2507299"/>
            <a:ext cx="1283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NxN</a:t>
            </a:r>
            <a:endParaRPr lang="en-US" sz="3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918BDB-2F89-D944-BA13-B3136818D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6692" y="4233863"/>
            <a:ext cx="4032739" cy="24278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8293C3-7C50-D449-8ABE-3CBEBE78E5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012019">
            <a:off x="6593511" y="4557751"/>
            <a:ext cx="4704764" cy="80003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A3F6AE-5372-674B-8970-A08D2A00D1B6}"/>
              </a:ext>
            </a:extLst>
          </p:cNvPr>
          <p:cNvCxnSpPr/>
          <p:nvPr/>
        </p:nvCxnSpPr>
        <p:spPr>
          <a:xfrm>
            <a:off x="5210132" y="4888523"/>
            <a:ext cx="3195314" cy="12309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490B988-36E6-0E43-A0A0-86C0E38FCF33}"/>
              </a:ext>
            </a:extLst>
          </p:cNvPr>
          <p:cNvCxnSpPr>
            <a:cxnSpLocks/>
          </p:cNvCxnSpPr>
          <p:nvPr/>
        </p:nvCxnSpPr>
        <p:spPr>
          <a:xfrm flipV="1">
            <a:off x="5303917" y="5312142"/>
            <a:ext cx="2731090" cy="111918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503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74EEFBAC-D06A-E940-9A12-DAA6CBDA84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3488851"/>
              </p:ext>
            </p:extLst>
          </p:nvPr>
        </p:nvGraphicFramePr>
        <p:xfrm>
          <a:off x="2978150" y="1245448"/>
          <a:ext cx="5966153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Worksheet" r:id="rId4" imgW="18923000" imgH="32181800" progId="Excel.Sheet.12">
                  <p:embed/>
                </p:oleObj>
              </mc:Choice>
              <mc:Fallback>
                <p:oleObj name="Worksheet" r:id="rId4" imgW="18923000" imgH="321818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78150" y="1245448"/>
                        <a:ext cx="5966153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BEC4EC19-51E8-3B4D-A7F3-5D529D8AD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407" y="2102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Sample Cohort/Batch Structure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0A1F39-07C0-2C45-85F0-5502680C267D}"/>
              </a:ext>
            </a:extLst>
          </p:cNvPr>
          <p:cNvCxnSpPr/>
          <p:nvPr/>
        </p:nvCxnSpPr>
        <p:spPr>
          <a:xfrm flipV="1">
            <a:off x="9017876" y="1807779"/>
            <a:ext cx="525517" cy="22071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21AC9AD-7DB2-A84F-A022-F1EFA98C70E0}"/>
              </a:ext>
            </a:extLst>
          </p:cNvPr>
          <p:cNvCxnSpPr>
            <a:cxnSpLocks/>
          </p:cNvCxnSpPr>
          <p:nvPr/>
        </p:nvCxnSpPr>
        <p:spPr>
          <a:xfrm>
            <a:off x="9017876" y="1346584"/>
            <a:ext cx="525517" cy="27215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DBB579-83EF-9442-BBAA-F32E6C097ADF}"/>
              </a:ext>
            </a:extLst>
          </p:cNvPr>
          <p:cNvCxnSpPr>
            <a:cxnSpLocks/>
          </p:cNvCxnSpPr>
          <p:nvPr/>
        </p:nvCxnSpPr>
        <p:spPr>
          <a:xfrm>
            <a:off x="9017875" y="2081465"/>
            <a:ext cx="525518" cy="98301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7231B7-31D8-6840-A4EB-B36F19B87E02}"/>
              </a:ext>
            </a:extLst>
          </p:cNvPr>
          <p:cNvCxnSpPr>
            <a:cxnSpLocks/>
          </p:cNvCxnSpPr>
          <p:nvPr/>
        </p:nvCxnSpPr>
        <p:spPr>
          <a:xfrm flipV="1">
            <a:off x="9017875" y="3620530"/>
            <a:ext cx="525518" cy="161873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0B6CAAB-D003-854D-8F0C-3E7D0EBD6A10}"/>
              </a:ext>
            </a:extLst>
          </p:cNvPr>
          <p:cNvCxnSpPr>
            <a:cxnSpLocks/>
          </p:cNvCxnSpPr>
          <p:nvPr/>
        </p:nvCxnSpPr>
        <p:spPr>
          <a:xfrm>
            <a:off x="9017875" y="5239265"/>
            <a:ext cx="525517" cy="27215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CD6F7CA-FE52-6C43-B2FF-DB1D127600C3}"/>
              </a:ext>
            </a:extLst>
          </p:cNvPr>
          <p:cNvCxnSpPr>
            <a:cxnSpLocks/>
          </p:cNvCxnSpPr>
          <p:nvPr/>
        </p:nvCxnSpPr>
        <p:spPr>
          <a:xfrm flipV="1">
            <a:off x="9017874" y="5795319"/>
            <a:ext cx="525518" cy="28802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477AEF8-DC17-E94D-A0A1-D48BBA37AA41}"/>
              </a:ext>
            </a:extLst>
          </p:cNvPr>
          <p:cNvCxnSpPr>
            <a:cxnSpLocks/>
          </p:cNvCxnSpPr>
          <p:nvPr/>
        </p:nvCxnSpPr>
        <p:spPr>
          <a:xfrm>
            <a:off x="9017874" y="6095093"/>
            <a:ext cx="525518" cy="27215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F3F3C3-FE35-4841-A24F-240A8081B042}"/>
              </a:ext>
            </a:extLst>
          </p:cNvPr>
          <p:cNvCxnSpPr>
            <a:cxnSpLocks/>
          </p:cNvCxnSpPr>
          <p:nvPr/>
        </p:nvCxnSpPr>
        <p:spPr>
          <a:xfrm flipV="1">
            <a:off x="8997706" y="6477232"/>
            <a:ext cx="545686" cy="16216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AAD04B2-B560-6A47-9923-BF083A9C3E79}"/>
              </a:ext>
            </a:extLst>
          </p:cNvPr>
          <p:cNvSpPr txBox="1"/>
          <p:nvPr/>
        </p:nvSpPr>
        <p:spPr>
          <a:xfrm>
            <a:off x="9650627" y="1482659"/>
            <a:ext cx="76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N=21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1935D6-34E6-264C-B047-39BFF7060C3B}"/>
              </a:ext>
            </a:extLst>
          </p:cNvPr>
          <p:cNvSpPr txBox="1"/>
          <p:nvPr/>
        </p:nvSpPr>
        <p:spPr>
          <a:xfrm>
            <a:off x="9650626" y="3166840"/>
            <a:ext cx="149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N=94 (64)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421E13E-D6CB-504A-A566-DC7D6A4C3D4F}"/>
              </a:ext>
            </a:extLst>
          </p:cNvPr>
          <p:cNvSpPr txBox="1"/>
          <p:nvPr/>
        </p:nvSpPr>
        <p:spPr>
          <a:xfrm>
            <a:off x="9650626" y="5511416"/>
            <a:ext cx="76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N=24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3A6F91-EDA8-2247-876D-64AFDD2A66A4}"/>
              </a:ext>
            </a:extLst>
          </p:cNvPr>
          <p:cNvSpPr txBox="1"/>
          <p:nvPr/>
        </p:nvSpPr>
        <p:spPr>
          <a:xfrm>
            <a:off x="9650626" y="6231168"/>
            <a:ext cx="1223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N=17  (11)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DF0BC58-21E5-AC45-844C-8A41E437D2D9}"/>
              </a:ext>
            </a:extLst>
          </p:cNvPr>
          <p:cNvSpPr txBox="1"/>
          <p:nvPr/>
        </p:nvSpPr>
        <p:spPr>
          <a:xfrm>
            <a:off x="4856205" y="902043"/>
            <a:ext cx="82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Cohort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6F252F1-0F64-6A49-9DD0-8E97E4A744F3}"/>
              </a:ext>
            </a:extLst>
          </p:cNvPr>
          <p:cNvSpPr txBox="1"/>
          <p:nvPr/>
        </p:nvSpPr>
        <p:spPr>
          <a:xfrm>
            <a:off x="7796154" y="884652"/>
            <a:ext cx="82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Batch</a:t>
            </a:r>
          </a:p>
        </p:txBody>
      </p:sp>
    </p:spTree>
    <p:extLst>
      <p:ext uri="{BB962C8B-B14F-4D97-AF65-F5344CB8AC3E}">
        <p14:creationId xmlns:p14="http://schemas.microsoft.com/office/powerpoint/2010/main" val="31672594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04EA2-04DC-D545-A9EC-30F35B329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3CE03-D794-5A4F-BA63-32EB3D4C5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Technical Variance is Primary Suspect</a:t>
            </a:r>
          </a:p>
          <a:p>
            <a:r>
              <a:rPr lang="en-US" dirty="0"/>
              <a:t>Biology does not capture variance at many levels (gene/transcript/variant)</a:t>
            </a:r>
          </a:p>
          <a:p>
            <a:r>
              <a:rPr lang="en-US" dirty="0"/>
              <a:t>Recommendation to adjust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7394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C9528-C00C-0F47-BEC1-C68B0A2A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7DFF8-13D8-C14E-8264-959B9A429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Call/Filter SNPs at cohort level separately (esp. Hawaii)</a:t>
            </a:r>
          </a:p>
          <a:p>
            <a:r>
              <a:rPr lang="en-US" dirty="0"/>
              <a:t>Compare to existing results</a:t>
            </a:r>
          </a:p>
          <a:p>
            <a:r>
              <a:rPr lang="en-US" dirty="0"/>
              <a:t>Determine if sweeps are reproduced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10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F685B-CC30-8443-9A46-69B57E9BD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Details and Caveats (Methodology)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220739-E30F-6F40-B7F1-46CB92C092E5}"/>
              </a:ext>
            </a:extLst>
          </p:cNvPr>
          <p:cNvGrpSpPr/>
          <p:nvPr/>
        </p:nvGrpSpPr>
        <p:grpSpPr>
          <a:xfrm>
            <a:off x="8907189" y="2379538"/>
            <a:ext cx="2969688" cy="1325563"/>
            <a:chOff x="6682973" y="2379538"/>
            <a:chExt cx="2969688" cy="132556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86A3B4D-88DB-5C45-81B3-4ED691AC8379}"/>
                </a:ext>
              </a:extLst>
            </p:cNvPr>
            <p:cNvSpPr/>
            <p:nvPr/>
          </p:nvSpPr>
          <p:spPr>
            <a:xfrm>
              <a:off x="6682973" y="2379538"/>
              <a:ext cx="2969688" cy="13255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B3C1201-8324-D24B-990B-EF0BD2647E6E}"/>
                </a:ext>
              </a:extLst>
            </p:cNvPr>
            <p:cNvSpPr txBox="1"/>
            <p:nvPr/>
          </p:nvSpPr>
          <p:spPr>
            <a:xfrm>
              <a:off x="7004248" y="2475815"/>
              <a:ext cx="232713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gg5 sweeps</a:t>
              </a:r>
            </a:p>
            <a:p>
              <a:pPr algn="ctr"/>
              <a:r>
                <a:rPr lang="en-US" sz="3200" dirty="0"/>
                <a:t>annotated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BD741D2-F5B4-3444-BDF6-9841CBBBE271}"/>
              </a:ext>
            </a:extLst>
          </p:cNvPr>
          <p:cNvGrpSpPr/>
          <p:nvPr/>
        </p:nvGrpSpPr>
        <p:grpSpPr>
          <a:xfrm>
            <a:off x="6487591" y="2379537"/>
            <a:ext cx="1505974" cy="1325563"/>
            <a:chOff x="7004248" y="2379538"/>
            <a:chExt cx="1505974" cy="1325563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CAD6D5D-C080-8E48-9DBF-34DF1B1FF82A}"/>
                </a:ext>
              </a:extLst>
            </p:cNvPr>
            <p:cNvSpPr/>
            <p:nvPr/>
          </p:nvSpPr>
          <p:spPr>
            <a:xfrm>
              <a:off x="7004248" y="2379538"/>
              <a:ext cx="1505974" cy="13255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E588749-A956-4942-B1CB-922DFC84D970}"/>
                </a:ext>
              </a:extLst>
            </p:cNvPr>
            <p:cNvSpPr txBox="1"/>
            <p:nvPr/>
          </p:nvSpPr>
          <p:spPr>
            <a:xfrm>
              <a:off x="7004248" y="2503710"/>
              <a:ext cx="140712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gg5 </a:t>
              </a:r>
            </a:p>
            <a:p>
              <a:pPr algn="ctr"/>
              <a:r>
                <a:rPr lang="en-US" sz="3200" dirty="0"/>
                <a:t>sweeps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C9BB30A-ED41-F948-9A04-DFBA671A102F}"/>
              </a:ext>
            </a:extLst>
          </p:cNvPr>
          <p:cNvGrpSpPr/>
          <p:nvPr/>
        </p:nvGrpSpPr>
        <p:grpSpPr>
          <a:xfrm>
            <a:off x="4151817" y="2379537"/>
            <a:ext cx="1505974" cy="1325563"/>
            <a:chOff x="7004248" y="2379538"/>
            <a:chExt cx="1505974" cy="132556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C630F60-9F65-D843-8484-904A5F377D9A}"/>
                </a:ext>
              </a:extLst>
            </p:cNvPr>
            <p:cNvSpPr/>
            <p:nvPr/>
          </p:nvSpPr>
          <p:spPr>
            <a:xfrm>
              <a:off x="7004248" y="2379538"/>
              <a:ext cx="1505974" cy="13255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58940F-F76A-2842-BEC6-868C3A7002D5}"/>
                </a:ext>
              </a:extLst>
            </p:cNvPr>
            <p:cNvSpPr txBox="1"/>
            <p:nvPr/>
          </p:nvSpPr>
          <p:spPr>
            <a:xfrm>
              <a:off x="7004248" y="2503710"/>
              <a:ext cx="140712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gg4 </a:t>
              </a:r>
            </a:p>
            <a:p>
              <a:pPr algn="ctr"/>
              <a:r>
                <a:rPr lang="en-US" sz="3200" dirty="0"/>
                <a:t>sweeps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4AC712A-5A28-AF42-81E7-4C473A40D2C6}"/>
              </a:ext>
            </a:extLst>
          </p:cNvPr>
          <p:cNvGrpSpPr/>
          <p:nvPr/>
        </p:nvGrpSpPr>
        <p:grpSpPr>
          <a:xfrm>
            <a:off x="1416259" y="2398933"/>
            <a:ext cx="1716614" cy="1325563"/>
            <a:chOff x="6898928" y="2379538"/>
            <a:chExt cx="1716614" cy="1325563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41481B9-0A17-A14B-9F31-6778E943E956}"/>
                </a:ext>
              </a:extLst>
            </p:cNvPr>
            <p:cNvSpPr/>
            <p:nvPr/>
          </p:nvSpPr>
          <p:spPr>
            <a:xfrm>
              <a:off x="7004248" y="2379538"/>
              <a:ext cx="1505974" cy="13255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F1EB5DC-B135-B34A-B4C4-15ECBC7655E2}"/>
                </a:ext>
              </a:extLst>
            </p:cNvPr>
            <p:cNvSpPr txBox="1"/>
            <p:nvPr/>
          </p:nvSpPr>
          <p:spPr>
            <a:xfrm>
              <a:off x="6898928" y="2515345"/>
              <a:ext cx="171661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gg4 </a:t>
              </a:r>
            </a:p>
            <a:p>
              <a:pPr algn="ctr"/>
              <a:r>
                <a:rPr lang="en-US" sz="3200" dirty="0"/>
                <a:t>genome</a:t>
              </a:r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AB6A55A-1268-FF4C-9F3A-B89F8B7F677D}"/>
              </a:ext>
            </a:extLst>
          </p:cNvPr>
          <p:cNvCxnSpPr>
            <a:stCxn id="36" idx="3"/>
          </p:cNvCxnSpPr>
          <p:nvPr/>
        </p:nvCxnSpPr>
        <p:spPr>
          <a:xfrm>
            <a:off x="3132873" y="3073349"/>
            <a:ext cx="870716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A8D999C-844D-2949-B5DC-2EBA3F0750ED}"/>
              </a:ext>
            </a:extLst>
          </p:cNvPr>
          <p:cNvCxnSpPr>
            <a:cxnSpLocks/>
          </p:cNvCxnSpPr>
          <p:nvPr/>
        </p:nvCxnSpPr>
        <p:spPr>
          <a:xfrm>
            <a:off x="5660642" y="3086341"/>
            <a:ext cx="678374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AA7A32D-B2F9-DB47-AD76-91257FE243A4}"/>
              </a:ext>
            </a:extLst>
          </p:cNvPr>
          <p:cNvCxnSpPr>
            <a:cxnSpLocks/>
          </p:cNvCxnSpPr>
          <p:nvPr/>
        </p:nvCxnSpPr>
        <p:spPr>
          <a:xfrm>
            <a:off x="8036473" y="3086341"/>
            <a:ext cx="773895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DA8DA9A-9F8F-5F4E-81C7-7913F791376C}"/>
              </a:ext>
            </a:extLst>
          </p:cNvPr>
          <p:cNvSpPr txBox="1"/>
          <p:nvPr/>
        </p:nvSpPr>
        <p:spPr>
          <a:xfrm>
            <a:off x="2587766" y="3976406"/>
            <a:ext cx="1960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GATK</a:t>
            </a:r>
          </a:p>
          <a:p>
            <a:pPr algn="ctr"/>
            <a:r>
              <a:rPr lang="en-US" sz="2400" dirty="0" err="1"/>
              <a:t>SelectVariants</a:t>
            </a:r>
            <a:endParaRPr lang="en-US" sz="2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8D8E230-50D2-274B-B5DF-B51898322B46}"/>
              </a:ext>
            </a:extLst>
          </p:cNvPr>
          <p:cNvSpPr txBox="1"/>
          <p:nvPr/>
        </p:nvSpPr>
        <p:spPr>
          <a:xfrm>
            <a:off x="7442955" y="3978450"/>
            <a:ext cx="1960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VEP</a:t>
            </a:r>
          </a:p>
          <a:p>
            <a:pPr algn="ctr"/>
            <a:r>
              <a:rPr lang="en-US" sz="2400" dirty="0"/>
              <a:t>gg5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EE0FDD3-1BDB-3E48-86F9-6490541BC753}"/>
              </a:ext>
            </a:extLst>
          </p:cNvPr>
          <p:cNvSpPr txBox="1"/>
          <p:nvPr/>
        </p:nvSpPr>
        <p:spPr>
          <a:xfrm>
            <a:off x="5171764" y="3981677"/>
            <a:ext cx="1960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GATK</a:t>
            </a:r>
          </a:p>
          <a:p>
            <a:pPr algn="ctr"/>
            <a:r>
              <a:rPr lang="en-US" sz="2400" dirty="0" err="1"/>
              <a:t>LiftOver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76882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6C56-787C-3449-860D-D9C3480C2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Biology Teaser</a:t>
            </a:r>
          </a:p>
        </p:txBody>
      </p:sp>
    </p:spTree>
    <p:extLst>
      <p:ext uri="{BB962C8B-B14F-4D97-AF65-F5344CB8AC3E}">
        <p14:creationId xmlns:p14="http://schemas.microsoft.com/office/powerpoint/2010/main" val="1246548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33923-1FCF-3D41-B461-C61C9EBFD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Variant Annotation in Sweep Regions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C8B180-0BC3-8A4B-A849-A15818E5B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709" y="1400431"/>
            <a:ext cx="7576581" cy="481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1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6C56-787C-3449-860D-D9C3480C2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Back to Technical</a:t>
            </a:r>
          </a:p>
        </p:txBody>
      </p:sp>
    </p:spTree>
    <p:extLst>
      <p:ext uri="{BB962C8B-B14F-4D97-AF65-F5344CB8AC3E}">
        <p14:creationId xmlns:p14="http://schemas.microsoft.com/office/powerpoint/2010/main" val="1297506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063DC-7B87-2B48-A751-B63BFFA24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778" y="-920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Variants Called at Population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05AEE-7998-8B4C-8E00-DB4D9B84F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54827" cy="4351338"/>
          </a:xfrm>
        </p:spPr>
        <p:txBody>
          <a:bodyPr/>
          <a:lstStyle/>
          <a:p>
            <a:r>
              <a:rPr lang="en-US" dirty="0"/>
              <a:t>Joint Genotyping Used All Datasets</a:t>
            </a:r>
          </a:p>
          <a:p>
            <a:r>
              <a:rPr lang="en-US" dirty="0"/>
              <a:t>Filters Applied to Cohorts </a:t>
            </a:r>
            <a:r>
              <a:rPr lang="en-US" b="1" u="sng" dirty="0"/>
              <a:t>Collectively</a:t>
            </a:r>
          </a:p>
          <a:p>
            <a:pPr lvl="1"/>
            <a:r>
              <a:rPr lang="en-US" dirty="0"/>
              <a:t>QD &lt; 2.0 || FS &gt; 60.0 || MQ &lt; 40.0 || </a:t>
            </a:r>
            <a:r>
              <a:rPr lang="en-US" dirty="0" err="1"/>
              <a:t>MQRankSum</a:t>
            </a:r>
            <a:r>
              <a:rPr lang="en-US" dirty="0"/>
              <a:t> &lt; -12.5 || </a:t>
            </a:r>
            <a:r>
              <a:rPr lang="en-US" dirty="0" err="1"/>
              <a:t>ReadPosRankSum</a:t>
            </a:r>
            <a:r>
              <a:rPr lang="en-US" dirty="0"/>
              <a:t> &lt; -8.0</a:t>
            </a:r>
          </a:p>
          <a:p>
            <a:pPr lvl="1"/>
            <a:r>
              <a:rPr lang="en-US" dirty="0"/>
              <a:t>Population AKA 4 Cohort Statistics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1071C66-4C5B-D545-9002-AC0AD55D90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08347" y="880342"/>
          <a:ext cx="1545453" cy="5612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Worksheet" r:id="rId3" imgW="4889500" imgH="32181800" progId="Excel.Sheet.12">
                  <p:embed/>
                </p:oleObj>
              </mc:Choice>
              <mc:Fallback>
                <p:oleObj name="Worksheet" r:id="rId3" imgW="4889500" imgH="32181800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21071C66-4C5B-D545-9002-AC0AD55D90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08347" y="880342"/>
                        <a:ext cx="1545453" cy="5612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E57209E-4870-6449-BCD1-AB1CDDA5B55D}"/>
              </a:ext>
            </a:extLst>
          </p:cNvPr>
          <p:cNvCxnSpPr>
            <a:cxnSpLocks/>
          </p:cNvCxnSpPr>
          <p:nvPr/>
        </p:nvCxnSpPr>
        <p:spPr>
          <a:xfrm flipV="1">
            <a:off x="7512908" y="880342"/>
            <a:ext cx="2100649" cy="175164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1C81BC-1512-1645-95D5-E950E6FEFB06}"/>
              </a:ext>
            </a:extLst>
          </p:cNvPr>
          <p:cNvCxnSpPr>
            <a:cxnSpLocks/>
          </p:cNvCxnSpPr>
          <p:nvPr/>
        </p:nvCxnSpPr>
        <p:spPr>
          <a:xfrm>
            <a:off x="7512908" y="3429000"/>
            <a:ext cx="2253049" cy="306387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39F08E3-5DC7-CC4B-B4A4-9DF2F674D872}"/>
              </a:ext>
            </a:extLst>
          </p:cNvPr>
          <p:cNvCxnSpPr>
            <a:cxnSpLocks/>
          </p:cNvCxnSpPr>
          <p:nvPr/>
        </p:nvCxnSpPr>
        <p:spPr>
          <a:xfrm flipV="1">
            <a:off x="9465276" y="880342"/>
            <a:ext cx="300681" cy="35314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6EDDA4A-3D91-0945-B546-853040DADF2E}"/>
              </a:ext>
            </a:extLst>
          </p:cNvPr>
          <p:cNvCxnSpPr>
            <a:cxnSpLocks/>
          </p:cNvCxnSpPr>
          <p:nvPr/>
        </p:nvCxnSpPr>
        <p:spPr>
          <a:xfrm>
            <a:off x="9465276" y="1458826"/>
            <a:ext cx="300681" cy="23405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278D3F5-15E2-DA44-8F57-A5A7D5D76139}"/>
              </a:ext>
            </a:extLst>
          </p:cNvPr>
          <p:cNvCxnSpPr>
            <a:cxnSpLocks/>
          </p:cNvCxnSpPr>
          <p:nvPr/>
        </p:nvCxnSpPr>
        <p:spPr>
          <a:xfrm flipH="1">
            <a:off x="9465276" y="1692876"/>
            <a:ext cx="295103" cy="103112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A3AA02B-857D-7E44-B3A4-6E55EF67EAAF}"/>
              </a:ext>
            </a:extLst>
          </p:cNvPr>
          <p:cNvCxnSpPr>
            <a:cxnSpLocks/>
          </p:cNvCxnSpPr>
          <p:nvPr/>
        </p:nvCxnSpPr>
        <p:spPr>
          <a:xfrm>
            <a:off x="9465276" y="3336990"/>
            <a:ext cx="300681" cy="162394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D63FB9-280F-164C-AC85-255379D77018}"/>
              </a:ext>
            </a:extLst>
          </p:cNvPr>
          <p:cNvCxnSpPr>
            <a:cxnSpLocks/>
          </p:cNvCxnSpPr>
          <p:nvPr/>
        </p:nvCxnSpPr>
        <p:spPr>
          <a:xfrm flipV="1">
            <a:off x="9634023" y="5052947"/>
            <a:ext cx="150340" cy="34622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2743B3A-4644-B741-B861-0AECEFA40214}"/>
              </a:ext>
            </a:extLst>
          </p:cNvPr>
          <p:cNvCxnSpPr>
            <a:cxnSpLocks/>
          </p:cNvCxnSpPr>
          <p:nvPr/>
        </p:nvCxnSpPr>
        <p:spPr>
          <a:xfrm>
            <a:off x="9624820" y="5609881"/>
            <a:ext cx="187388" cy="23405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A2D1EC-1B65-C440-9114-AAF56DDD50D9}"/>
              </a:ext>
            </a:extLst>
          </p:cNvPr>
          <p:cNvCxnSpPr>
            <a:cxnSpLocks/>
          </p:cNvCxnSpPr>
          <p:nvPr/>
        </p:nvCxnSpPr>
        <p:spPr>
          <a:xfrm flipV="1">
            <a:off x="9612827" y="5845437"/>
            <a:ext cx="195520" cy="13222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1DD3018-EDF2-3D43-8C78-218705AB0FCB}"/>
              </a:ext>
            </a:extLst>
          </p:cNvPr>
          <p:cNvCxnSpPr>
            <a:cxnSpLocks/>
          </p:cNvCxnSpPr>
          <p:nvPr/>
        </p:nvCxnSpPr>
        <p:spPr>
          <a:xfrm>
            <a:off x="9646015" y="6196185"/>
            <a:ext cx="166794" cy="23405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F6F2094-86CD-3B4B-920C-219DD93370B2}"/>
              </a:ext>
            </a:extLst>
          </p:cNvPr>
          <p:cNvSpPr txBox="1"/>
          <p:nvPr/>
        </p:nvSpPr>
        <p:spPr>
          <a:xfrm>
            <a:off x="9255211" y="1221817"/>
            <a:ext cx="463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15CAA5E-FE01-E340-9080-821DA0721391}"/>
              </a:ext>
            </a:extLst>
          </p:cNvPr>
          <p:cNvSpPr txBox="1"/>
          <p:nvPr/>
        </p:nvSpPr>
        <p:spPr>
          <a:xfrm>
            <a:off x="9182712" y="2883309"/>
            <a:ext cx="463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B31CB0-80E3-D243-B48E-4EEBF1099D7D}"/>
              </a:ext>
            </a:extLst>
          </p:cNvPr>
          <p:cNvSpPr txBox="1"/>
          <p:nvPr/>
        </p:nvSpPr>
        <p:spPr>
          <a:xfrm>
            <a:off x="9333052" y="5290686"/>
            <a:ext cx="463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484272-700D-234B-AC48-84AB8342F0CD}"/>
              </a:ext>
            </a:extLst>
          </p:cNvPr>
          <p:cNvSpPr txBox="1"/>
          <p:nvPr/>
        </p:nvSpPr>
        <p:spPr>
          <a:xfrm>
            <a:off x="9381175" y="5899404"/>
            <a:ext cx="463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07BD93-7A68-E049-8C15-1D16F5E004AD}"/>
              </a:ext>
            </a:extLst>
          </p:cNvPr>
          <p:cNvSpPr txBox="1"/>
          <p:nvPr/>
        </p:nvSpPr>
        <p:spPr>
          <a:xfrm>
            <a:off x="7204274" y="2883309"/>
            <a:ext cx="129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Population</a:t>
            </a:r>
          </a:p>
        </p:txBody>
      </p:sp>
    </p:spTree>
    <p:extLst>
      <p:ext uri="{BB962C8B-B14F-4D97-AF65-F5344CB8AC3E}">
        <p14:creationId xmlns:p14="http://schemas.microsoft.com/office/powerpoint/2010/main" val="2510339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71DB4-2E8D-0E4E-AA91-0BE9A19A5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6392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VCF </a:t>
            </a:r>
            <a:r>
              <a:rPr lang="en-US" dirty="0">
                <a:sym typeface="Wingdings" pitchFamily="2" charset="2"/>
              </a:rPr>
              <a:t> Tidy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8DA0B1-8A1D-C24F-AB79-60823B907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77" y="674474"/>
            <a:ext cx="7734300" cy="3581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973718-210E-4E4F-8A9F-E7A50245C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0747" y="1786883"/>
            <a:ext cx="1346200" cy="228600"/>
          </a:xfrm>
          <a:prstGeom prst="rect">
            <a:avLst/>
          </a:prstGeom>
        </p:spPr>
      </p:pic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DBFDE195-0E3A-EF4B-B8D1-88A575F2B6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655874"/>
              </p:ext>
            </p:extLst>
          </p:nvPr>
        </p:nvGraphicFramePr>
        <p:xfrm>
          <a:off x="10426185" y="298857"/>
          <a:ext cx="1545453" cy="5612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Worksheet" r:id="rId5" imgW="4889500" imgH="32181800" progId="Excel.Sheet.12">
                  <p:embed/>
                </p:oleObj>
              </mc:Choice>
              <mc:Fallback>
                <p:oleObj name="Worksheet" r:id="rId5" imgW="4889500" imgH="32181800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21071C66-4C5B-D545-9002-AC0AD55D90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26185" y="298857"/>
                        <a:ext cx="1545453" cy="5612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5BC90A9-7633-D840-BEED-F94F62D3255F}"/>
              </a:ext>
            </a:extLst>
          </p:cNvPr>
          <p:cNvCxnSpPr>
            <a:cxnSpLocks/>
          </p:cNvCxnSpPr>
          <p:nvPr/>
        </p:nvCxnSpPr>
        <p:spPr>
          <a:xfrm flipV="1">
            <a:off x="10036947" y="498438"/>
            <a:ext cx="389238" cy="128844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F0C5A4B-2621-924C-B235-70EB5519833F}"/>
              </a:ext>
            </a:extLst>
          </p:cNvPr>
          <p:cNvCxnSpPr>
            <a:cxnSpLocks/>
          </p:cNvCxnSpPr>
          <p:nvPr/>
        </p:nvCxnSpPr>
        <p:spPr>
          <a:xfrm flipV="1">
            <a:off x="9991639" y="440769"/>
            <a:ext cx="389238" cy="128844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D7783E4-F397-F44A-A239-A7AC305494F2}"/>
              </a:ext>
            </a:extLst>
          </p:cNvPr>
          <p:cNvCxnSpPr>
            <a:cxnSpLocks/>
          </p:cNvCxnSpPr>
          <p:nvPr/>
        </p:nvCxnSpPr>
        <p:spPr>
          <a:xfrm flipV="1">
            <a:off x="10082255" y="555069"/>
            <a:ext cx="389238" cy="128844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BB344A-90E5-394A-B087-03900BBD5069}"/>
              </a:ext>
            </a:extLst>
          </p:cNvPr>
          <p:cNvCxnSpPr>
            <a:cxnSpLocks/>
          </p:cNvCxnSpPr>
          <p:nvPr/>
        </p:nvCxnSpPr>
        <p:spPr>
          <a:xfrm flipV="1">
            <a:off x="10082255" y="644035"/>
            <a:ext cx="389238" cy="128844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7C76AC5-FCFD-CA47-8010-83EFE23B8F69}"/>
              </a:ext>
            </a:extLst>
          </p:cNvPr>
          <p:cNvCxnSpPr>
            <a:cxnSpLocks/>
          </p:cNvCxnSpPr>
          <p:nvPr/>
        </p:nvCxnSpPr>
        <p:spPr>
          <a:xfrm flipV="1">
            <a:off x="10071100" y="811281"/>
            <a:ext cx="389238" cy="128844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AC428B1-5632-4542-AB2A-DA8F79D7EF78}"/>
              </a:ext>
            </a:extLst>
          </p:cNvPr>
          <p:cNvCxnSpPr>
            <a:cxnSpLocks/>
          </p:cNvCxnSpPr>
          <p:nvPr/>
        </p:nvCxnSpPr>
        <p:spPr>
          <a:xfrm flipV="1">
            <a:off x="10082855" y="934803"/>
            <a:ext cx="389238" cy="128844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E71406-BF3A-4147-9566-6AFB4907F1CD}"/>
              </a:ext>
            </a:extLst>
          </p:cNvPr>
          <p:cNvCxnSpPr>
            <a:cxnSpLocks/>
          </p:cNvCxnSpPr>
          <p:nvPr/>
        </p:nvCxnSpPr>
        <p:spPr>
          <a:xfrm flipV="1">
            <a:off x="10037547" y="1090676"/>
            <a:ext cx="389238" cy="128844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9BC692-32E2-D84B-83F6-F47769CB02EB}"/>
              </a:ext>
            </a:extLst>
          </p:cNvPr>
          <p:cNvSpPr txBox="1"/>
          <p:nvPr/>
        </p:nvSpPr>
        <p:spPr>
          <a:xfrm>
            <a:off x="8690747" y="1084991"/>
            <a:ext cx="1391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Sample-Specific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37B94F6-CB60-B340-B714-8817D6F963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4719977"/>
            <a:ext cx="12192000" cy="2094693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451AF40-DFFC-2145-96C6-4A9FA0FAD416}"/>
              </a:ext>
            </a:extLst>
          </p:cNvPr>
          <p:cNvCxnSpPr/>
          <p:nvPr/>
        </p:nvCxnSpPr>
        <p:spPr>
          <a:xfrm>
            <a:off x="5523470" y="4255874"/>
            <a:ext cx="0" cy="378879"/>
          </a:xfrm>
          <a:prstGeom prst="line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51ED983-642C-9E4D-A5C8-A74C4CD63907}"/>
              </a:ext>
            </a:extLst>
          </p:cNvPr>
          <p:cNvSpPr txBox="1"/>
          <p:nvPr/>
        </p:nvSpPr>
        <p:spPr>
          <a:xfrm>
            <a:off x="6153666" y="4359882"/>
            <a:ext cx="712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GQ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7409FA-041D-8B4E-A1C7-26A364912D3C}"/>
              </a:ext>
            </a:extLst>
          </p:cNvPr>
          <p:cNvSpPr/>
          <p:nvPr/>
        </p:nvSpPr>
        <p:spPr>
          <a:xfrm>
            <a:off x="10265719" y="4340243"/>
            <a:ext cx="1926281" cy="3776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EB683C-671E-7842-BBB3-D3145CB57510}"/>
              </a:ext>
            </a:extLst>
          </p:cNvPr>
          <p:cNvSpPr txBox="1"/>
          <p:nvPr/>
        </p:nvSpPr>
        <p:spPr>
          <a:xfrm>
            <a:off x="11093465" y="4390714"/>
            <a:ext cx="712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61A3D1-96E0-3E43-A7A6-89DE69923BF9}"/>
              </a:ext>
            </a:extLst>
          </p:cNvPr>
          <p:cNvSpPr/>
          <p:nvPr/>
        </p:nvSpPr>
        <p:spPr>
          <a:xfrm>
            <a:off x="6153666" y="4359882"/>
            <a:ext cx="494269" cy="357987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3B7FFC-DB89-0141-BCE9-7FC18A64E205}"/>
              </a:ext>
            </a:extLst>
          </p:cNvPr>
          <p:cNvSpPr/>
          <p:nvPr/>
        </p:nvSpPr>
        <p:spPr>
          <a:xfrm>
            <a:off x="11228859" y="4359882"/>
            <a:ext cx="494269" cy="357987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32B224F-B4AF-8146-9059-F982B2D79640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6866239" y="2099726"/>
            <a:ext cx="2469978" cy="244482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5332186-88BA-C542-9656-9D985D3F0B5E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9336217" y="2138023"/>
            <a:ext cx="1757248" cy="243735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670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</TotalTime>
  <Words>601</Words>
  <Application>Microsoft Macintosh PowerPoint</Application>
  <PresentationFormat>Widescreen</PresentationFormat>
  <Paragraphs>171</Paragraphs>
  <Slides>31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Microsoft Excel Worksheet</vt:lpstr>
      <vt:lpstr>Analysis of Variance  in Sweep Regions Technical and Biological</vt:lpstr>
      <vt:lpstr>What to Learn Today</vt:lpstr>
      <vt:lpstr>Sample Cohort/Batch Structure</vt:lpstr>
      <vt:lpstr>Technical Details and Caveats (Methodology)</vt:lpstr>
      <vt:lpstr>Biology Teaser</vt:lpstr>
      <vt:lpstr>Variant Annotation in Sweep Regions</vt:lpstr>
      <vt:lpstr>Back to Technical</vt:lpstr>
      <vt:lpstr>Variants Called at Population Level</vt:lpstr>
      <vt:lpstr>VCF  Tidy</vt:lpstr>
      <vt:lpstr>Some Samples Are Pooled</vt:lpstr>
      <vt:lpstr>Depth Differs by Cohort/Pool</vt:lpstr>
      <vt:lpstr>Genotype Quality Differs by Cohort/Pool</vt:lpstr>
      <vt:lpstr>Depth &amp; Coverage Correlated (good) Depth, Coverage, &amp; Cohort Confounded (bad)</vt:lpstr>
      <vt:lpstr>Feature Structure</vt:lpstr>
      <vt:lpstr>Quantification/Stratification of SNPs</vt:lpstr>
      <vt:lpstr>QC Steps</vt:lpstr>
      <vt:lpstr>Missing Values/Feature Filter (Chrom 1)</vt:lpstr>
      <vt:lpstr>Hawaii High Missingness (All Sweeps)</vt:lpstr>
      <vt:lpstr>Missing Values/Sample Filter (Chrom 1)</vt:lpstr>
      <vt:lpstr>Shared Remaining Features and Samples</vt:lpstr>
      <vt:lpstr>Minor Imputation via KNN (Chrom 1)</vt:lpstr>
      <vt:lpstr>Sample by Sample (NxN) Correlation Matrix and PCA (Chrom 1)</vt:lpstr>
      <vt:lpstr>Sample by Sample (NxN) Correlation Matrix and PCA (Chrom 1)</vt:lpstr>
      <vt:lpstr>NxN Stratified by Cohort (All Regions)</vt:lpstr>
      <vt:lpstr>NxN Stratified by Depth (All Regions)</vt:lpstr>
      <vt:lpstr>Sample by Feature (NxP) SNP Matrix (Chrom 1)</vt:lpstr>
      <vt:lpstr>Increase Resolution (Repeat Process)</vt:lpstr>
      <vt:lpstr>Increase Resolution (Example)</vt:lpstr>
      <vt:lpstr>Nonsynonymous CCDC102B Mutations</vt:lpstr>
      <vt:lpstr>Contributions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Steep, Alexander</dc:creator>
  <cp:lastModifiedBy>Steep, Alexander</cp:lastModifiedBy>
  <cp:revision>28</cp:revision>
  <dcterms:created xsi:type="dcterms:W3CDTF">2022-04-07T17:55:21Z</dcterms:created>
  <dcterms:modified xsi:type="dcterms:W3CDTF">2022-04-08T14:03:01Z</dcterms:modified>
</cp:coreProperties>
</file>