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0"/>
    <a:srgbClr val="F58075"/>
    <a:srgbClr val="31C6CC"/>
    <a:srgbClr val="FBC1B1"/>
    <a:srgbClr val="F59287"/>
    <a:srgbClr val="B2C2FF"/>
    <a:srgbClr val="062BBE"/>
    <a:srgbClr val="8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7"/>
    <p:restoredTop sz="86358"/>
  </p:normalViewPr>
  <p:slideViewPr>
    <p:cSldViewPr snapToGrid="0" snapToObjects="1">
      <p:cViewPr>
        <p:scale>
          <a:sx n="83" d="100"/>
          <a:sy n="83" d="100"/>
        </p:scale>
        <p:origin x="7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EA19-4352-D74F-B3BD-13E1D4FCE69F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6909B-6CB5-8249-9891-BE54317A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deviation from 0 on the y axis demonstrates strength of t-score (proxy to significance)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6909B-6CB5-8249-9891-BE54317A0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deviation from 0 on the y axis demonstrates strength of t-score (proxy to significance)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6909B-6CB5-8249-9891-BE54317A0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deviation from 0 on the y axis demonstrates strength of t-score (proxy to significance)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6909B-6CB5-8249-9891-BE54317A0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deviation from 0 on the y axis demonstrates strength of t-score (proxy to significance)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6909B-6CB5-8249-9891-BE54317A0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deviation from 0 on the y axis demonstrates strength of t-score (proxy to significance)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6909B-6CB5-8249-9891-BE54317A0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E9E-57E7-234B-A98B-C9C7CEE9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C034B-B918-6D4C-BD00-45F72D0C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87F7-5C06-164B-97C1-AFE4443E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2D62-497A-1D4B-8C63-5483722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D975-312D-9745-B73F-154D6D0B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5175-6B2A-AD4C-8500-2165114E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3EA22-2599-E148-8BBE-1AE8FE64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9C6C-1CD6-0E47-A5B3-C6701A0D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3B5E-3E56-1D44-AF74-900379A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3E56-1553-2048-A57B-AA51932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4BB12-0BAD-F449-A190-19EA63BF2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35D7-36B5-1841-BD34-0DCB2B8D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495E-A8FA-8844-8ACD-A5611A5E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5A15-32D1-964C-9F85-C0C5A1E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5EEB-E5AD-A94B-BBF5-1F5EB14D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45AA-3675-4640-9E57-FA842C9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321C-B341-4840-BCDE-A4D3C37D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14D8-839F-784F-824B-C0825BC3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E298-6156-0449-B75B-D1931B17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6C5D-787F-7A46-BCCA-AFEA322E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A212-C3F9-694E-8CCB-F6EC77CD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D3ED-A680-AC4A-85BB-04A6CEDF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4360-6DAA-0B4D-A39D-A359121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96F1-4207-2144-AC18-AE89DEAE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F25E-008D-3A4E-BBDE-267D05C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FECB-B91A-A244-8234-0CA64F17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214F-ABC4-F948-AC72-DE444347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4CD32-C4C4-4048-9217-EA2003AB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3B30-9F1D-2046-97AE-67CC7498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6601-9AE7-5A4B-B220-1325D148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38F90-8150-4145-AED1-AB32000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AFD0-5DEF-C346-A4F0-8C503089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0674-39B7-8947-B5D5-5CED24C9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B69B2-CEF4-E340-B05A-2CA36D98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0AD3B-ACEE-3546-AFAD-FFA654A29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AF5C9-4CBB-A64E-AF0A-7E131E91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26E67-3711-0F4F-8EAE-A510722C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7B76-60A7-6142-A9C0-CEBFD4E2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4077D-29E0-5442-9FA8-F67AD2B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A32F-CB21-D745-8E3D-3BC72AE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48B64-FCFC-A743-BE38-1F2431F7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1CC01-8A65-8145-BD37-EC1A75C5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DFE4-857A-9248-8CBC-AFA680C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86BF-CFD6-1644-878D-0BD1220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94D47-EAFA-3B4C-A4BF-EDDCDEE6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DC04-C790-5544-BA50-46FF0418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303-2AE7-EB42-9AF4-7EEAC8C6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13E-67AA-6347-8EC0-D0819F15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E709-D223-374F-A043-675E1BAD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5A9F-61F1-E84C-BC68-4ADC7300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50DD-D26A-964F-A24A-76B45DD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C666-899C-2247-B787-E6404675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6F85-D701-C340-B0AC-D85E2A2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D25F3-9689-F54B-9D97-426A29C88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315A-1836-F641-97D3-91474F8F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69AB-84BD-0144-86F6-AB97CD6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48FA4-AD1F-7D49-A212-7E76BEB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1CD66-30F1-7B4E-8AAB-50D71B54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320C-01BE-5744-BE25-782C4C16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9EC8-C78D-B248-BE89-0EF90EDF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C275-5C61-5B4A-9480-1BA393A06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470C-FC50-DC42-A79F-6D86FEAAEF7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B91C-0D11-6644-B16B-FADC8EC0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6022-66C8-6344-83B0-9FCFF32E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0193-6A87-2349-8D12-ED17F06A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emf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50.jpe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B552-3934-E44C-887F-EF07ADFC9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SNP Allelic Differences </a:t>
            </a:r>
            <a:br>
              <a:rPr lang="en-US" dirty="0"/>
            </a:br>
            <a:r>
              <a:rPr lang="en-US" dirty="0"/>
              <a:t>(Bermuda vs Domestic): </a:t>
            </a:r>
            <a:br>
              <a:rPr lang="en-US" dirty="0"/>
            </a:br>
            <a:r>
              <a:rPr lang="en-US" dirty="0"/>
              <a:t> 2-Sided Wilcoxon T-tests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AF0FF-0C94-394C-9179-D866BF6A5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Alec Steep</a:t>
            </a:r>
          </a:p>
          <a:p>
            <a:r>
              <a:rPr lang="en-US" sz="2800"/>
              <a:t>04/20/2022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32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chr2:123,740,000-123,800,000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1677-6BC7-CA45-AB48-90F65529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7758"/>
            <a:ext cx="2746535" cy="2282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294689-4B94-374F-9170-2597F0FC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39" y="1048035"/>
            <a:ext cx="4799573" cy="47619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8ADE25-F231-1141-AA6A-2A20500CEF4C}"/>
              </a:ext>
            </a:extLst>
          </p:cNvPr>
          <p:cNvCxnSpPr>
            <a:cxnSpLocks/>
          </p:cNvCxnSpPr>
          <p:nvPr/>
        </p:nvCxnSpPr>
        <p:spPr>
          <a:xfrm flipV="1">
            <a:off x="2671281" y="1150706"/>
            <a:ext cx="1109609" cy="1137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CD9967-6B82-A641-AD68-D93426FD1628}"/>
              </a:ext>
            </a:extLst>
          </p:cNvPr>
          <p:cNvCxnSpPr>
            <a:cxnSpLocks/>
          </p:cNvCxnSpPr>
          <p:nvPr/>
        </p:nvCxnSpPr>
        <p:spPr>
          <a:xfrm>
            <a:off x="2671281" y="4407613"/>
            <a:ext cx="1109609" cy="1006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D020EB-985F-BA47-A93F-8BDD88D0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chr2:142,940,000-143,220,000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DDA0-6DEC-4D42-8278-E654E9B0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2767"/>
            <a:ext cx="2787724" cy="22324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8A18F9-EED7-584A-B8FB-CB10B6DA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85" y="1156383"/>
            <a:ext cx="5488855" cy="45452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6A57C-6737-FB4D-8EB5-86428D83B2A3}"/>
              </a:ext>
            </a:extLst>
          </p:cNvPr>
          <p:cNvCxnSpPr>
            <a:cxnSpLocks/>
          </p:cNvCxnSpPr>
          <p:nvPr/>
        </p:nvCxnSpPr>
        <p:spPr>
          <a:xfrm>
            <a:off x="2787724" y="4407613"/>
            <a:ext cx="952069" cy="9965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F53570-9446-FD4E-A71A-3881D3275C38}"/>
              </a:ext>
            </a:extLst>
          </p:cNvPr>
          <p:cNvCxnSpPr>
            <a:cxnSpLocks/>
          </p:cNvCxnSpPr>
          <p:nvPr/>
        </p:nvCxnSpPr>
        <p:spPr>
          <a:xfrm flipV="1">
            <a:off x="2787724" y="1156383"/>
            <a:ext cx="952069" cy="1156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B232F-AB08-8A4A-9ACC-203DE5B4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chr3:52,840,000-52,900,000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5D67B-9BC4-2341-946E-F810AB42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916"/>
            <a:ext cx="2865628" cy="25301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EFE41C-D2BF-944A-8D76-1A4EC447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23" y="880553"/>
            <a:ext cx="5604553" cy="50968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89957C-32E7-CD44-91CA-0775765B13FB}"/>
              </a:ext>
            </a:extLst>
          </p:cNvPr>
          <p:cNvCxnSpPr>
            <a:cxnSpLocks/>
          </p:cNvCxnSpPr>
          <p:nvPr/>
        </p:nvCxnSpPr>
        <p:spPr>
          <a:xfrm flipV="1">
            <a:off x="2865628" y="955497"/>
            <a:ext cx="843343" cy="1208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6776B-AB39-884E-B3AD-A409BCA18E4D}"/>
              </a:ext>
            </a:extLst>
          </p:cNvPr>
          <p:cNvCxnSpPr>
            <a:cxnSpLocks/>
          </p:cNvCxnSpPr>
          <p:nvPr/>
        </p:nvCxnSpPr>
        <p:spPr>
          <a:xfrm>
            <a:off x="2865628" y="4520629"/>
            <a:ext cx="843343" cy="10582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587B86E-C0C4-9A4C-A25A-272C97DD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chr3:92,900,000-92,960,000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0BD5B-B137-7743-9154-3C8B7734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473"/>
            <a:ext cx="2873655" cy="25550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8A7246-2EF2-544D-8236-DD96A539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59" y="1043375"/>
            <a:ext cx="7545441" cy="47712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47CF21-A512-EA4D-809A-0DB9D6465D93}"/>
              </a:ext>
            </a:extLst>
          </p:cNvPr>
          <p:cNvCxnSpPr>
            <a:cxnSpLocks/>
          </p:cNvCxnSpPr>
          <p:nvPr/>
        </p:nvCxnSpPr>
        <p:spPr>
          <a:xfrm flipV="1">
            <a:off x="2794571" y="1043375"/>
            <a:ext cx="1356189" cy="110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7F7B5-107D-B34E-9251-5FB4E1E047A0}"/>
              </a:ext>
            </a:extLst>
          </p:cNvPr>
          <p:cNvCxnSpPr>
            <a:cxnSpLocks/>
          </p:cNvCxnSpPr>
          <p:nvPr/>
        </p:nvCxnSpPr>
        <p:spPr>
          <a:xfrm>
            <a:off x="2794571" y="4510355"/>
            <a:ext cx="1356189" cy="924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5E234B4-03BE-4840-8379-2483D677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chr5:3,700,000-3,960,000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EF623-AA1D-AB47-B78D-858AAC44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725"/>
            <a:ext cx="2775194" cy="23365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CEAB3C-1ADD-B04A-95E9-D8FB39AE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36" y="732958"/>
            <a:ext cx="9298364" cy="58527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CD2383-F137-6546-9260-DD0493E80706}"/>
              </a:ext>
            </a:extLst>
          </p:cNvPr>
          <p:cNvCxnSpPr>
            <a:cxnSpLocks/>
          </p:cNvCxnSpPr>
          <p:nvPr/>
        </p:nvCxnSpPr>
        <p:spPr>
          <a:xfrm flipV="1">
            <a:off x="2775194" y="732958"/>
            <a:ext cx="348150" cy="15277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94275D-FDEC-6A4C-861B-27734A2B7B4C}"/>
              </a:ext>
            </a:extLst>
          </p:cNvPr>
          <p:cNvCxnSpPr>
            <a:cxnSpLocks/>
          </p:cNvCxnSpPr>
          <p:nvPr/>
        </p:nvCxnSpPr>
        <p:spPr>
          <a:xfrm>
            <a:off x="2775194" y="4438436"/>
            <a:ext cx="348150" cy="18801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6C291-6931-CA4F-B4E0-4FA3025D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1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chr7:19,320,000-19,380,000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397C9-8318-CB45-A003-16155834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900"/>
            <a:ext cx="2607240" cy="233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B37A98-1D07-274D-ACB7-DEC70DE9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222" y="1237049"/>
            <a:ext cx="8503578" cy="454860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8E389F-01DC-444F-B36A-A0D7813FC488}"/>
              </a:ext>
            </a:extLst>
          </p:cNvPr>
          <p:cNvCxnSpPr>
            <a:cxnSpLocks/>
          </p:cNvCxnSpPr>
          <p:nvPr/>
        </p:nvCxnSpPr>
        <p:spPr>
          <a:xfrm flipV="1">
            <a:off x="2607240" y="1237049"/>
            <a:ext cx="536652" cy="10228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94F921-DC47-D042-A546-96082ADD2A6E}"/>
              </a:ext>
            </a:extLst>
          </p:cNvPr>
          <p:cNvCxnSpPr>
            <a:cxnSpLocks/>
          </p:cNvCxnSpPr>
          <p:nvPr/>
        </p:nvCxnSpPr>
        <p:spPr>
          <a:xfrm>
            <a:off x="2517169" y="4428162"/>
            <a:ext cx="626723" cy="1047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1CBAF2-AF41-3E46-9C3C-0B9ECBBB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5126A8-70BC-8D49-AF31-472C76958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98619"/>
              </p:ext>
            </p:extLst>
          </p:nvPr>
        </p:nvGraphicFramePr>
        <p:xfrm>
          <a:off x="326059" y="1818379"/>
          <a:ext cx="40259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3" imgW="4025900" imgH="3556000" progId="Excel.Sheet.12">
                  <p:embed/>
                </p:oleObj>
              </mc:Choice>
              <mc:Fallback>
                <p:oleObj name="Worksheet" r:id="rId3" imgW="4025900" imgH="3556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059" y="1818379"/>
                        <a:ext cx="4025900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1A046E4-4013-F24B-B604-9558FE01A9AD}"/>
              </a:ext>
            </a:extLst>
          </p:cNvPr>
          <p:cNvGrpSpPr/>
          <p:nvPr/>
        </p:nvGrpSpPr>
        <p:grpSpPr>
          <a:xfrm>
            <a:off x="4665988" y="2499531"/>
            <a:ext cx="2513797" cy="818280"/>
            <a:chOff x="7032766" y="1878227"/>
            <a:chExt cx="2513797" cy="8182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BC3077-41F2-BE4F-8ACE-3596DEA7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8393" y="1973615"/>
              <a:ext cx="2388170" cy="59531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49DC10-4C3A-6A42-AA89-70C41B933498}"/>
                </a:ext>
              </a:extLst>
            </p:cNvPr>
            <p:cNvSpPr/>
            <p:nvPr/>
          </p:nvSpPr>
          <p:spPr>
            <a:xfrm>
              <a:off x="7032766" y="1878227"/>
              <a:ext cx="2513797" cy="818280"/>
            </a:xfrm>
            <a:prstGeom prst="rect">
              <a:avLst/>
            </a:prstGeom>
            <a:solidFill>
              <a:srgbClr val="FDFCFF">
                <a:alpha val="166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56F3D4-85D0-E64F-A046-0A21CCD4D29D}"/>
              </a:ext>
            </a:extLst>
          </p:cNvPr>
          <p:cNvGrpSpPr/>
          <p:nvPr/>
        </p:nvGrpSpPr>
        <p:grpSpPr>
          <a:xfrm>
            <a:off x="4665987" y="4070235"/>
            <a:ext cx="2513797" cy="818280"/>
            <a:chOff x="7032766" y="1878227"/>
            <a:chExt cx="2513797" cy="8182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7BE568-35DB-B94D-9519-BAB05CCC7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8393" y="1973615"/>
              <a:ext cx="2388170" cy="59531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7E1A5C-A7FF-6C42-AF8A-7F0F586A59CD}"/>
                </a:ext>
              </a:extLst>
            </p:cNvPr>
            <p:cNvSpPr/>
            <p:nvPr/>
          </p:nvSpPr>
          <p:spPr>
            <a:xfrm>
              <a:off x="7032766" y="1878227"/>
              <a:ext cx="2513797" cy="818280"/>
            </a:xfrm>
            <a:prstGeom prst="rect">
              <a:avLst/>
            </a:prstGeom>
            <a:solidFill>
              <a:srgbClr val="FDFCFF">
                <a:alpha val="166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20266-BC67-3240-93D7-DB71C7A76547}"/>
              </a:ext>
            </a:extLst>
          </p:cNvPr>
          <p:cNvCxnSpPr>
            <a:cxnSpLocks/>
          </p:cNvCxnSpPr>
          <p:nvPr/>
        </p:nvCxnSpPr>
        <p:spPr>
          <a:xfrm flipV="1">
            <a:off x="4351959" y="2499531"/>
            <a:ext cx="314029" cy="28077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65FC-D283-3F41-BC9F-A66554C0C111}"/>
              </a:ext>
            </a:extLst>
          </p:cNvPr>
          <p:cNvCxnSpPr>
            <a:cxnSpLocks/>
          </p:cNvCxnSpPr>
          <p:nvPr/>
        </p:nvCxnSpPr>
        <p:spPr>
          <a:xfrm>
            <a:off x="4351959" y="2823437"/>
            <a:ext cx="314028" cy="4943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B24E0E-5452-5C45-A418-76B99E4806F5}"/>
              </a:ext>
            </a:extLst>
          </p:cNvPr>
          <p:cNvCxnSpPr>
            <a:cxnSpLocks/>
          </p:cNvCxnSpPr>
          <p:nvPr/>
        </p:nvCxnSpPr>
        <p:spPr>
          <a:xfrm flipV="1">
            <a:off x="4351959" y="4065104"/>
            <a:ext cx="282641" cy="32799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0558DF-CD42-3C49-A255-7C0134925B26}"/>
              </a:ext>
            </a:extLst>
          </p:cNvPr>
          <p:cNvCxnSpPr>
            <a:cxnSpLocks/>
          </p:cNvCxnSpPr>
          <p:nvPr/>
        </p:nvCxnSpPr>
        <p:spPr>
          <a:xfrm>
            <a:off x="4361282" y="4450360"/>
            <a:ext cx="304705" cy="4381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7027FC8-CCE9-ED4A-83AA-4B131C6CB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771" y="4287867"/>
            <a:ext cx="94343" cy="2104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3CE58A8-6B18-BE43-9398-33B84B203C07}"/>
              </a:ext>
            </a:extLst>
          </p:cNvPr>
          <p:cNvSpPr/>
          <p:nvPr/>
        </p:nvSpPr>
        <p:spPr>
          <a:xfrm>
            <a:off x="4791614" y="2639916"/>
            <a:ext cx="527872" cy="64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561FD4-6D70-5446-9E33-B8C1EC669D6D}"/>
              </a:ext>
            </a:extLst>
          </p:cNvPr>
          <p:cNvSpPr/>
          <p:nvPr/>
        </p:nvSpPr>
        <p:spPr>
          <a:xfrm>
            <a:off x="4760227" y="4175472"/>
            <a:ext cx="527872" cy="64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70B4B-0F9D-814C-A897-AACDACEF2C72}"/>
              </a:ext>
            </a:extLst>
          </p:cNvPr>
          <p:cNvSpPr txBox="1"/>
          <p:nvPr/>
        </p:nvSpPr>
        <p:spPr>
          <a:xfrm>
            <a:off x="4760227" y="2648592"/>
            <a:ext cx="438530" cy="584775"/>
          </a:xfrm>
          <a:prstGeom prst="rect">
            <a:avLst/>
          </a:prstGeom>
          <a:solidFill>
            <a:srgbClr val="F59287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Ber 1</a:t>
            </a:r>
          </a:p>
          <a:p>
            <a:pPr algn="r"/>
            <a:r>
              <a:rPr lang="en-US" sz="800" dirty="0"/>
              <a:t>Ber 2</a:t>
            </a:r>
          </a:p>
          <a:p>
            <a:pPr algn="r"/>
            <a:r>
              <a:rPr lang="en-US" sz="800" dirty="0"/>
              <a:t>Ber 3</a:t>
            </a:r>
          </a:p>
          <a:p>
            <a:pPr algn="r"/>
            <a:r>
              <a:rPr lang="en-US" sz="800" dirty="0"/>
              <a:t>Ber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60786-B611-E94F-A64D-68B90B5CD34C}"/>
              </a:ext>
            </a:extLst>
          </p:cNvPr>
          <p:cNvSpPr txBox="1"/>
          <p:nvPr/>
        </p:nvSpPr>
        <p:spPr>
          <a:xfrm>
            <a:off x="4761739" y="4205935"/>
            <a:ext cx="526360" cy="584775"/>
          </a:xfrm>
          <a:prstGeom prst="rect">
            <a:avLst/>
          </a:prstGeom>
          <a:solidFill>
            <a:srgbClr val="8AB6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Dom 1</a:t>
            </a:r>
          </a:p>
          <a:p>
            <a:pPr algn="r"/>
            <a:r>
              <a:rPr lang="en-US" sz="800" dirty="0"/>
              <a:t>Dom 2</a:t>
            </a:r>
          </a:p>
          <a:p>
            <a:pPr algn="r"/>
            <a:r>
              <a:rPr lang="en-US" sz="800" dirty="0"/>
              <a:t>Dom 3</a:t>
            </a:r>
          </a:p>
          <a:p>
            <a:pPr algn="r"/>
            <a:r>
              <a:rPr lang="en-US" sz="800" dirty="0"/>
              <a:t>Dom 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EF78D47-489A-FF48-A422-240835EBC781}"/>
              </a:ext>
            </a:extLst>
          </p:cNvPr>
          <p:cNvSpPr/>
          <p:nvPr/>
        </p:nvSpPr>
        <p:spPr>
          <a:xfrm>
            <a:off x="6023429" y="2699657"/>
            <a:ext cx="261257" cy="533710"/>
          </a:xfrm>
          <a:prstGeom prst="roundRect">
            <a:avLst/>
          </a:prstGeom>
          <a:noFill/>
          <a:ln w="31750">
            <a:solidFill>
              <a:srgbClr val="F59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1D56933-9931-6740-BC36-368774EE6597}"/>
              </a:ext>
            </a:extLst>
          </p:cNvPr>
          <p:cNvSpPr/>
          <p:nvPr/>
        </p:nvSpPr>
        <p:spPr>
          <a:xfrm>
            <a:off x="6023428" y="4257000"/>
            <a:ext cx="261257" cy="533710"/>
          </a:xfrm>
          <a:prstGeom prst="roundRect">
            <a:avLst/>
          </a:prstGeom>
          <a:noFill/>
          <a:ln w="31750">
            <a:solidFill>
              <a:srgbClr val="8A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9180C-8188-EA42-A66A-29868964FDC8}"/>
              </a:ext>
            </a:extLst>
          </p:cNvPr>
          <p:cNvSpPr txBox="1"/>
          <p:nvPr/>
        </p:nvSpPr>
        <p:spPr>
          <a:xfrm>
            <a:off x="5323759" y="3352077"/>
            <a:ext cx="14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Hypothesis Test of Difference:</a:t>
            </a:r>
          </a:p>
          <a:p>
            <a:pPr algn="ctr"/>
            <a:r>
              <a:rPr lang="en-US" sz="1200" b="1" dirty="0"/>
              <a:t>Wilcoxon T-Test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19B0F8-8A36-884D-A81B-C4CB4C211587}"/>
              </a:ext>
            </a:extLst>
          </p:cNvPr>
          <p:cNvSpPr txBox="1"/>
          <p:nvPr/>
        </p:nvSpPr>
        <p:spPr>
          <a:xfrm>
            <a:off x="4823001" y="3215488"/>
            <a:ext cx="4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AA0-4A20-DF4E-AEFF-7403C5EDE5CD}"/>
              </a:ext>
            </a:extLst>
          </p:cNvPr>
          <p:cNvSpPr txBox="1"/>
          <p:nvPr/>
        </p:nvSpPr>
        <p:spPr>
          <a:xfrm>
            <a:off x="4851307" y="4754175"/>
            <a:ext cx="4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BA68B3-2A7E-4745-B237-8101EF29F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572" y="2363907"/>
            <a:ext cx="1761402" cy="135675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9B6E6B6-0FDD-2643-833D-3F23DCD4B074}"/>
              </a:ext>
            </a:extLst>
          </p:cNvPr>
          <p:cNvGrpSpPr/>
          <p:nvPr/>
        </p:nvGrpSpPr>
        <p:grpSpPr>
          <a:xfrm>
            <a:off x="8650638" y="-4392"/>
            <a:ext cx="2317531" cy="1923830"/>
            <a:chOff x="7329714" y="249954"/>
            <a:chExt cx="2317531" cy="192383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77CF359-E4D4-D640-8A32-E1B709B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29714" y="938201"/>
              <a:ext cx="2228273" cy="1235583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13C648-E27E-684E-9C68-C17BACEAC16E}"/>
                </a:ext>
              </a:extLst>
            </p:cNvPr>
            <p:cNvSpPr/>
            <p:nvPr/>
          </p:nvSpPr>
          <p:spPr>
            <a:xfrm>
              <a:off x="7329714" y="1668364"/>
              <a:ext cx="840828" cy="388883"/>
            </a:xfrm>
            <a:prstGeom prst="ellipse">
              <a:avLst/>
            </a:prstGeom>
            <a:noFill/>
            <a:ln w="19050">
              <a:solidFill>
                <a:srgbClr val="F580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6E12170-5CC9-1348-949A-B2041FB84B87}"/>
                </a:ext>
              </a:extLst>
            </p:cNvPr>
            <p:cNvSpPr/>
            <p:nvPr/>
          </p:nvSpPr>
          <p:spPr>
            <a:xfrm>
              <a:off x="8806417" y="1676555"/>
              <a:ext cx="840828" cy="388883"/>
            </a:xfrm>
            <a:prstGeom prst="ellipse">
              <a:avLst/>
            </a:prstGeom>
            <a:noFill/>
            <a:ln w="19050">
              <a:solidFill>
                <a:srgbClr val="31C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23B5DD-E176-5344-B5AD-AF956B4BF263}"/>
                </a:ext>
              </a:extLst>
            </p:cNvPr>
            <p:cNvSpPr txBox="1"/>
            <p:nvPr/>
          </p:nvSpPr>
          <p:spPr>
            <a:xfrm>
              <a:off x="7750128" y="249954"/>
              <a:ext cx="1476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T-score Distribution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73E5183F-A158-F841-81B9-3247193EF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5165" y="2363907"/>
            <a:ext cx="1619787" cy="140626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3E1C3AD-186A-B545-9B99-798E52E8EA91}"/>
              </a:ext>
            </a:extLst>
          </p:cNvPr>
          <p:cNvSpPr/>
          <p:nvPr/>
        </p:nvSpPr>
        <p:spPr>
          <a:xfrm>
            <a:off x="8882176" y="2284041"/>
            <a:ext cx="477222" cy="65437"/>
          </a:xfrm>
          <a:prstGeom prst="rect">
            <a:avLst/>
          </a:prstGeom>
          <a:solidFill>
            <a:srgbClr val="F59287"/>
          </a:solidFill>
          <a:ln>
            <a:solidFill>
              <a:srgbClr val="F59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1B4F59-2486-5543-BA61-A39CBE45773E}"/>
              </a:ext>
            </a:extLst>
          </p:cNvPr>
          <p:cNvSpPr/>
          <p:nvPr/>
        </p:nvSpPr>
        <p:spPr>
          <a:xfrm>
            <a:off x="7607572" y="2291791"/>
            <a:ext cx="1274604" cy="65437"/>
          </a:xfrm>
          <a:prstGeom prst="rect">
            <a:avLst/>
          </a:prstGeom>
          <a:solidFill>
            <a:srgbClr val="8AB600"/>
          </a:solidFill>
          <a:ln>
            <a:solidFill>
              <a:srgbClr val="8A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0525C2-004D-394A-B270-01598FEDADB9}"/>
              </a:ext>
            </a:extLst>
          </p:cNvPr>
          <p:cNvSpPr/>
          <p:nvPr/>
        </p:nvSpPr>
        <p:spPr>
          <a:xfrm>
            <a:off x="11163847" y="2274819"/>
            <a:ext cx="456892" cy="83879"/>
          </a:xfrm>
          <a:prstGeom prst="rect">
            <a:avLst/>
          </a:prstGeom>
          <a:solidFill>
            <a:srgbClr val="F59287"/>
          </a:solidFill>
          <a:ln>
            <a:solidFill>
              <a:srgbClr val="F59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21B4DB-D329-0E48-B189-D4560BE942C7}"/>
              </a:ext>
            </a:extLst>
          </p:cNvPr>
          <p:cNvSpPr/>
          <p:nvPr/>
        </p:nvSpPr>
        <p:spPr>
          <a:xfrm>
            <a:off x="10014979" y="2274820"/>
            <a:ext cx="1134655" cy="73164"/>
          </a:xfrm>
          <a:prstGeom prst="rect">
            <a:avLst/>
          </a:prstGeom>
          <a:solidFill>
            <a:srgbClr val="8AB600"/>
          </a:solidFill>
          <a:ln>
            <a:solidFill>
              <a:srgbClr val="8A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3CB80-AA44-7A44-8DE3-53CB1173777E}"/>
              </a:ext>
            </a:extLst>
          </p:cNvPr>
          <p:cNvCxnSpPr>
            <a:cxnSpLocks/>
          </p:cNvCxnSpPr>
          <p:nvPr/>
        </p:nvCxnSpPr>
        <p:spPr>
          <a:xfrm flipV="1">
            <a:off x="9368974" y="3510366"/>
            <a:ext cx="239381" cy="2102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0CB19E-5051-3843-9D1C-3B731E87B2D0}"/>
              </a:ext>
            </a:extLst>
          </p:cNvPr>
          <p:cNvCxnSpPr>
            <a:cxnSpLocks/>
          </p:cNvCxnSpPr>
          <p:nvPr/>
        </p:nvCxnSpPr>
        <p:spPr>
          <a:xfrm>
            <a:off x="9368974" y="3285619"/>
            <a:ext cx="278271" cy="1433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E16A34D-3C68-FF43-A517-C3202FCE1329}"/>
              </a:ext>
            </a:extLst>
          </p:cNvPr>
          <p:cNvSpPr/>
          <p:nvPr/>
        </p:nvSpPr>
        <p:spPr>
          <a:xfrm>
            <a:off x="9608355" y="3409454"/>
            <a:ext cx="188406" cy="74455"/>
          </a:xfrm>
          <a:prstGeom prst="ellipse">
            <a:avLst/>
          </a:prstGeom>
          <a:noFill/>
          <a:ln w="19050">
            <a:solidFill>
              <a:srgbClr val="F5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5BB6A1-6BF4-5A4F-8F71-6836922FFFBF}"/>
              </a:ext>
            </a:extLst>
          </p:cNvPr>
          <p:cNvCxnSpPr>
            <a:cxnSpLocks/>
          </p:cNvCxnSpPr>
          <p:nvPr/>
        </p:nvCxnSpPr>
        <p:spPr>
          <a:xfrm flipV="1">
            <a:off x="11652395" y="3492288"/>
            <a:ext cx="239381" cy="2778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C91614-8A84-0C40-8732-B16C5C4CDF4D}"/>
              </a:ext>
            </a:extLst>
          </p:cNvPr>
          <p:cNvCxnSpPr>
            <a:cxnSpLocks/>
          </p:cNvCxnSpPr>
          <p:nvPr/>
        </p:nvCxnSpPr>
        <p:spPr>
          <a:xfrm>
            <a:off x="11652395" y="3267541"/>
            <a:ext cx="278271" cy="1433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1DFD722-3D8C-594C-AF26-0B91DA6743BC}"/>
              </a:ext>
            </a:extLst>
          </p:cNvPr>
          <p:cNvSpPr/>
          <p:nvPr/>
        </p:nvSpPr>
        <p:spPr>
          <a:xfrm>
            <a:off x="11891776" y="3414797"/>
            <a:ext cx="188406" cy="74455"/>
          </a:xfrm>
          <a:prstGeom prst="ellipse">
            <a:avLst/>
          </a:prstGeom>
          <a:noFill/>
          <a:ln w="19050">
            <a:solidFill>
              <a:srgbClr val="31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8F2E4B-E0A9-C147-B5EC-A35514A863C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238502" y="1794958"/>
            <a:ext cx="464056" cy="1614496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1BEF38-BF81-0945-AE3F-0D40CC778662}"/>
              </a:ext>
            </a:extLst>
          </p:cNvPr>
          <p:cNvCxnSpPr>
            <a:cxnSpLocks/>
            <a:stCxn id="48" idx="6"/>
            <a:endCxn id="70" idx="0"/>
          </p:cNvCxnSpPr>
          <p:nvPr/>
        </p:nvCxnSpPr>
        <p:spPr>
          <a:xfrm>
            <a:off x="10968169" y="1616651"/>
            <a:ext cx="1017810" cy="1798146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816EE8-3851-F74C-B1C3-3A277FB2BC7F}"/>
              </a:ext>
            </a:extLst>
          </p:cNvPr>
          <p:cNvSpPr/>
          <p:nvPr/>
        </p:nvSpPr>
        <p:spPr>
          <a:xfrm>
            <a:off x="9403245" y="2420193"/>
            <a:ext cx="151861" cy="143381"/>
          </a:xfrm>
          <a:prstGeom prst="rect">
            <a:avLst/>
          </a:prstGeom>
          <a:solidFill>
            <a:srgbClr val="062BBE"/>
          </a:solidFill>
          <a:ln>
            <a:solidFill>
              <a:srgbClr val="062B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4DED18-48CB-5C4D-BE18-08D89F575882}"/>
              </a:ext>
            </a:extLst>
          </p:cNvPr>
          <p:cNvSpPr/>
          <p:nvPr/>
        </p:nvSpPr>
        <p:spPr>
          <a:xfrm>
            <a:off x="9403246" y="2627966"/>
            <a:ext cx="151861" cy="143381"/>
          </a:xfrm>
          <a:prstGeom prst="rect">
            <a:avLst/>
          </a:prstGeom>
          <a:solidFill>
            <a:srgbClr val="B2C2FF"/>
          </a:solidFill>
          <a:ln>
            <a:solidFill>
              <a:srgbClr val="B2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41AFF4-DEB4-5346-9ABA-EFD248607729}"/>
              </a:ext>
            </a:extLst>
          </p:cNvPr>
          <p:cNvSpPr/>
          <p:nvPr/>
        </p:nvSpPr>
        <p:spPr>
          <a:xfrm>
            <a:off x="9403245" y="2835739"/>
            <a:ext cx="151861" cy="143381"/>
          </a:xfrm>
          <a:prstGeom prst="rect">
            <a:avLst/>
          </a:prstGeom>
          <a:solidFill>
            <a:srgbClr val="FBC1B1"/>
          </a:solidFill>
          <a:ln>
            <a:solidFill>
              <a:srgbClr val="FBC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E178F4-4712-3E42-97BD-F2A51145FAAA}"/>
              </a:ext>
            </a:extLst>
          </p:cNvPr>
          <p:cNvSpPr txBox="1"/>
          <p:nvPr/>
        </p:nvSpPr>
        <p:spPr>
          <a:xfrm>
            <a:off x="9513545" y="2366164"/>
            <a:ext cx="571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(AA)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024227-3838-9847-A8A3-9D93B61159B7}"/>
              </a:ext>
            </a:extLst>
          </p:cNvPr>
          <p:cNvSpPr txBox="1"/>
          <p:nvPr/>
        </p:nvSpPr>
        <p:spPr>
          <a:xfrm>
            <a:off x="9516425" y="2566168"/>
            <a:ext cx="571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(AB)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D2AD2C-8369-2744-815D-5B940E4194E6}"/>
              </a:ext>
            </a:extLst>
          </p:cNvPr>
          <p:cNvSpPr txBox="1"/>
          <p:nvPr/>
        </p:nvSpPr>
        <p:spPr>
          <a:xfrm>
            <a:off x="9523230" y="2771347"/>
            <a:ext cx="571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(BB)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4D0A8-6AA2-8D4D-8FE9-F5748E547260}"/>
              </a:ext>
            </a:extLst>
          </p:cNvPr>
          <p:cNvSpPr txBox="1"/>
          <p:nvPr/>
        </p:nvSpPr>
        <p:spPr>
          <a:xfrm>
            <a:off x="7668138" y="3878913"/>
            <a:ext cx="398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T-score </a:t>
            </a:r>
            <a:r>
              <a:rPr lang="en-US" sz="2800" dirty="0">
                <a:sym typeface="Wingdings" pitchFamily="2" charset="2"/>
              </a:rPr>
              <a:t> P-value  FDR</a:t>
            </a:r>
            <a:endParaRPr lang="en-US" sz="28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39A6706-8847-EB41-BFD0-7523A1A46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3728" y="4428590"/>
            <a:ext cx="3808357" cy="2400684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8AA9B25F-C5C4-3647-A4DD-EC1026AD6F28}"/>
              </a:ext>
            </a:extLst>
          </p:cNvPr>
          <p:cNvSpPr/>
          <p:nvPr/>
        </p:nvSpPr>
        <p:spPr>
          <a:xfrm>
            <a:off x="11755794" y="5554477"/>
            <a:ext cx="188406" cy="74455"/>
          </a:xfrm>
          <a:prstGeom prst="ellipse">
            <a:avLst/>
          </a:prstGeom>
          <a:noFill/>
          <a:ln w="19050">
            <a:solidFill>
              <a:srgbClr val="F5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933FE1-B196-0540-BD18-8E01F912C4B5}"/>
              </a:ext>
            </a:extLst>
          </p:cNvPr>
          <p:cNvSpPr/>
          <p:nvPr/>
        </p:nvSpPr>
        <p:spPr>
          <a:xfrm>
            <a:off x="11760341" y="5663138"/>
            <a:ext cx="188406" cy="74455"/>
          </a:xfrm>
          <a:prstGeom prst="ellipse">
            <a:avLst/>
          </a:prstGeom>
          <a:noFill/>
          <a:ln w="19050">
            <a:solidFill>
              <a:srgbClr val="31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E45F5A1-8D59-3244-B30C-A96F04AD9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3803" y="6672716"/>
            <a:ext cx="400093" cy="15655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E12BA1-903C-9B40-AFA5-590D3D96BF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8169" y="6672716"/>
            <a:ext cx="362929" cy="15655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AFA0376-8E96-FB4F-BC56-0F03A3C13E50}"/>
              </a:ext>
            </a:extLst>
          </p:cNvPr>
          <p:cNvSpPr txBox="1"/>
          <p:nvPr/>
        </p:nvSpPr>
        <p:spPr>
          <a:xfrm rot="16200000">
            <a:off x="7401254" y="5412856"/>
            <a:ext cx="929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1 - FDR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F8D957-EAF7-2E45-9978-BDDFE53BCFF5}"/>
              </a:ext>
            </a:extLst>
          </p:cNvPr>
          <p:cNvSpPr txBox="1"/>
          <p:nvPr/>
        </p:nvSpPr>
        <p:spPr>
          <a:xfrm>
            <a:off x="7285843" y="6272388"/>
            <a:ext cx="929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0.95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D38796-86BC-1147-BF62-C226E9CDC937}"/>
              </a:ext>
            </a:extLst>
          </p:cNvPr>
          <p:cNvSpPr txBox="1"/>
          <p:nvPr/>
        </p:nvSpPr>
        <p:spPr>
          <a:xfrm>
            <a:off x="7305411" y="4479565"/>
            <a:ext cx="9298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1.00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AF16E-26DC-1347-A992-AC458AF5563A}"/>
              </a:ext>
            </a:extLst>
          </p:cNvPr>
          <p:cNvCxnSpPr>
            <a:cxnSpLocks/>
          </p:cNvCxnSpPr>
          <p:nvPr/>
        </p:nvCxnSpPr>
        <p:spPr>
          <a:xfrm flipH="1">
            <a:off x="8893626" y="3764807"/>
            <a:ext cx="1121353" cy="12701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B56C8A-495E-074A-A2DF-90E02159F849}"/>
              </a:ext>
            </a:extLst>
          </p:cNvPr>
          <p:cNvCxnSpPr>
            <a:cxnSpLocks/>
          </p:cNvCxnSpPr>
          <p:nvPr/>
        </p:nvCxnSpPr>
        <p:spPr>
          <a:xfrm flipH="1">
            <a:off x="8931659" y="3727342"/>
            <a:ext cx="1066063" cy="91503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4CF565-1F2F-4144-AD60-32DB2658F15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681965" y="318774"/>
            <a:ext cx="2389087" cy="3170478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E214620B-64FC-F74B-A085-18AB79A6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9316" y="660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SNP-Specific Significance Tests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1D4B4D-D326-AA4C-A703-04AF08C3C73C}"/>
              </a:ext>
            </a:extLst>
          </p:cNvPr>
          <p:cNvSpPr txBox="1"/>
          <p:nvPr/>
        </p:nvSpPr>
        <p:spPr>
          <a:xfrm>
            <a:off x="7963728" y="1944689"/>
            <a:ext cx="11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NxP</a:t>
            </a:r>
            <a:r>
              <a:rPr lang="en-US" dirty="0"/>
              <a:t> (- T)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EF46E0-D440-6D42-B7B6-8C919EAF871A}"/>
              </a:ext>
            </a:extLst>
          </p:cNvPr>
          <p:cNvSpPr txBox="1"/>
          <p:nvPr/>
        </p:nvSpPr>
        <p:spPr>
          <a:xfrm>
            <a:off x="10312402" y="1935361"/>
            <a:ext cx="11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NxP</a:t>
            </a:r>
            <a:r>
              <a:rPr lang="en-US" dirty="0"/>
              <a:t> (+ T)</a:t>
            </a:r>
          </a:p>
        </p:txBody>
      </p:sp>
    </p:spTree>
    <p:extLst>
      <p:ext uri="{BB962C8B-B14F-4D97-AF65-F5344CB8AC3E}">
        <p14:creationId xmlns:p14="http://schemas.microsoft.com/office/powerpoint/2010/main" val="4803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61D-6AD1-924E-9A73-B35B329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5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T-Score </a:t>
            </a:r>
            <a:r>
              <a:rPr lang="en-US" dirty="0" err="1"/>
              <a:t>QQPlots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49340-3606-7049-8713-C49E898D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1" y="1393287"/>
            <a:ext cx="2926080" cy="220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9F340-C31E-744E-B598-DF4F5F74BD50}"/>
              </a:ext>
            </a:extLst>
          </p:cNvPr>
          <p:cNvSpPr txBox="1"/>
          <p:nvPr/>
        </p:nvSpPr>
        <p:spPr>
          <a:xfrm>
            <a:off x="4625801" y="6402468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Theoretical Quantiles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AC2A5-608E-404F-AEE9-B5EE513EFC50}"/>
              </a:ext>
            </a:extLst>
          </p:cNvPr>
          <p:cNvSpPr txBox="1"/>
          <p:nvPr/>
        </p:nvSpPr>
        <p:spPr>
          <a:xfrm rot="16200000">
            <a:off x="-1520162" y="3464767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Sample Quantiles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552AAB-8AF6-D34A-949F-0B17A481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711" y="1366294"/>
            <a:ext cx="2602345" cy="22326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F1319-34BD-D549-B87D-230EB6DDB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74" y="1393287"/>
            <a:ext cx="2648958" cy="22326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B07491-F6E4-C44F-A737-F0C627E81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019" y="1361676"/>
            <a:ext cx="2726457" cy="22335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436A33-5C65-FB4E-845D-AA58B4AA0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18" y="4063061"/>
            <a:ext cx="2856394" cy="2401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9AE4E0-1B42-6741-A733-1D2F5DD8F6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8732" y="4063061"/>
            <a:ext cx="2616330" cy="22584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2D8B79-DD53-A04E-9C86-2F5D6076C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270" y="4094672"/>
            <a:ext cx="2646663" cy="2226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1B96EA-4F98-CD49-9C1A-0573C3317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2933" y="3958581"/>
            <a:ext cx="2726457" cy="23830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A47DDA-CA82-7E40-93BD-576AB953E780}"/>
              </a:ext>
            </a:extLst>
          </p:cNvPr>
          <p:cNvSpPr txBox="1"/>
          <p:nvPr/>
        </p:nvSpPr>
        <p:spPr>
          <a:xfrm>
            <a:off x="406633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chr1:150,340,000-150,420,000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C96CC-FDE1-E641-A91B-C0C9EE0029CA}"/>
              </a:ext>
            </a:extLst>
          </p:cNvPr>
          <p:cNvSpPr txBox="1"/>
          <p:nvPr/>
        </p:nvSpPr>
        <p:spPr>
          <a:xfrm>
            <a:off x="3416995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chr2:94,120,000-94,220,000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86181-BEE6-0E40-ACE0-3A8D6701D98B}"/>
              </a:ext>
            </a:extLst>
          </p:cNvPr>
          <p:cNvSpPr txBox="1"/>
          <p:nvPr/>
        </p:nvSpPr>
        <p:spPr>
          <a:xfrm>
            <a:off x="6264507" y="988269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chr2:123,740,000-123,800,000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E860-73DC-AD41-93C1-0AF86E5262D2}"/>
              </a:ext>
            </a:extLst>
          </p:cNvPr>
          <p:cNvSpPr txBox="1"/>
          <p:nvPr/>
        </p:nvSpPr>
        <p:spPr>
          <a:xfrm>
            <a:off x="9118268" y="953416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chr2:142,940,000-143,220,000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C2E-F0FA-3E45-8F51-67392ADD0538}"/>
              </a:ext>
            </a:extLst>
          </p:cNvPr>
          <p:cNvSpPr txBox="1"/>
          <p:nvPr/>
        </p:nvSpPr>
        <p:spPr>
          <a:xfrm>
            <a:off x="404053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chr3:52,840,000-52,900,000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24D14-74C0-5149-8E42-1A7A616CF67B}"/>
              </a:ext>
            </a:extLst>
          </p:cNvPr>
          <p:cNvSpPr txBox="1"/>
          <p:nvPr/>
        </p:nvSpPr>
        <p:spPr>
          <a:xfrm>
            <a:off x="3414415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chr3:92,900,000-92,960,000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E1805-7424-F241-9879-8DE0CAF36193}"/>
              </a:ext>
            </a:extLst>
          </p:cNvPr>
          <p:cNvSpPr txBox="1"/>
          <p:nvPr/>
        </p:nvSpPr>
        <p:spPr>
          <a:xfrm>
            <a:off x="6261927" y="3620400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chr5:3,700,000-3,960,000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4E40A-C65A-164B-833E-89F8BA8F8CB4}"/>
              </a:ext>
            </a:extLst>
          </p:cNvPr>
          <p:cNvSpPr txBox="1"/>
          <p:nvPr/>
        </p:nvSpPr>
        <p:spPr>
          <a:xfrm>
            <a:off x="9115688" y="3585547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chr7:19,320,000-19,380,000</a:t>
            </a:r>
          </a:p>
        </p:txBody>
      </p:sp>
    </p:spTree>
    <p:extLst>
      <p:ext uri="{BB962C8B-B14F-4D97-AF65-F5344CB8AC3E}">
        <p14:creationId xmlns:p14="http://schemas.microsoft.com/office/powerpoint/2010/main" val="33029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61D-6AD1-924E-9A73-B35B329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5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T-Score </a:t>
            </a:r>
            <a:r>
              <a:rPr lang="en-US" dirty="0" err="1"/>
              <a:t>QQPlots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9F340-C31E-744E-B598-DF4F5F74BD50}"/>
              </a:ext>
            </a:extLst>
          </p:cNvPr>
          <p:cNvSpPr txBox="1"/>
          <p:nvPr/>
        </p:nvSpPr>
        <p:spPr>
          <a:xfrm>
            <a:off x="4625801" y="6402468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Theoretical Quantiles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AC2A5-608E-404F-AEE9-B5EE513EFC50}"/>
              </a:ext>
            </a:extLst>
          </p:cNvPr>
          <p:cNvSpPr txBox="1"/>
          <p:nvPr/>
        </p:nvSpPr>
        <p:spPr>
          <a:xfrm rot="16200000">
            <a:off x="-1520162" y="3464767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Sample Quantiles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47DDA-CA82-7E40-93BD-576AB953E780}"/>
              </a:ext>
            </a:extLst>
          </p:cNvPr>
          <p:cNvSpPr txBox="1"/>
          <p:nvPr/>
        </p:nvSpPr>
        <p:spPr>
          <a:xfrm>
            <a:off x="406633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chr1:150,340,000-150,420,000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C96CC-FDE1-E641-A91B-C0C9EE0029CA}"/>
              </a:ext>
            </a:extLst>
          </p:cNvPr>
          <p:cNvSpPr txBox="1"/>
          <p:nvPr/>
        </p:nvSpPr>
        <p:spPr>
          <a:xfrm>
            <a:off x="3416995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chr2:94,120,000-94,220,000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86181-BEE6-0E40-ACE0-3A8D6701D98B}"/>
              </a:ext>
            </a:extLst>
          </p:cNvPr>
          <p:cNvSpPr txBox="1"/>
          <p:nvPr/>
        </p:nvSpPr>
        <p:spPr>
          <a:xfrm>
            <a:off x="6264507" y="988269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chr2:123,740,000-123,800,000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E860-73DC-AD41-93C1-0AF86E5262D2}"/>
              </a:ext>
            </a:extLst>
          </p:cNvPr>
          <p:cNvSpPr txBox="1"/>
          <p:nvPr/>
        </p:nvSpPr>
        <p:spPr>
          <a:xfrm>
            <a:off x="9118268" y="953416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chr2:142,940,000-143,220,000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C2E-F0FA-3E45-8F51-67392ADD0538}"/>
              </a:ext>
            </a:extLst>
          </p:cNvPr>
          <p:cNvSpPr txBox="1"/>
          <p:nvPr/>
        </p:nvSpPr>
        <p:spPr>
          <a:xfrm>
            <a:off x="404053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chr3:52,840,000-52,900,000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24D14-74C0-5149-8E42-1A7A616CF67B}"/>
              </a:ext>
            </a:extLst>
          </p:cNvPr>
          <p:cNvSpPr txBox="1"/>
          <p:nvPr/>
        </p:nvSpPr>
        <p:spPr>
          <a:xfrm>
            <a:off x="3414415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chr3:92,900,000-92,960,000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E1805-7424-F241-9879-8DE0CAF36193}"/>
              </a:ext>
            </a:extLst>
          </p:cNvPr>
          <p:cNvSpPr txBox="1"/>
          <p:nvPr/>
        </p:nvSpPr>
        <p:spPr>
          <a:xfrm>
            <a:off x="6261927" y="3620400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chr5:3,700,000-3,960,000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4E40A-C65A-164B-833E-89F8BA8F8CB4}"/>
              </a:ext>
            </a:extLst>
          </p:cNvPr>
          <p:cNvSpPr txBox="1"/>
          <p:nvPr/>
        </p:nvSpPr>
        <p:spPr>
          <a:xfrm>
            <a:off x="9115688" y="3585547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chr7:19,320,000-19,380,000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3C110-227F-3740-AA60-A736A24D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" y="1328022"/>
            <a:ext cx="2793260" cy="2325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3ED33-54B6-1141-827F-1614B940B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005" y="1326823"/>
            <a:ext cx="2772182" cy="229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9361C-085E-EB4D-A9D9-7A087FDF5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36" y="1285897"/>
            <a:ext cx="2887419" cy="233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74F6B-8497-0540-B742-F26A5FD3A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28" y="4042824"/>
            <a:ext cx="2793260" cy="235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7081A-4171-EA4D-8873-AA6FCCAC6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466" y="4036646"/>
            <a:ext cx="2793259" cy="2325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02A0E-628D-BE48-BE0D-EF1AF4620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4128" y="3964313"/>
            <a:ext cx="2858634" cy="2579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32A5D-469D-434B-AA3A-DE7011785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7014" y="4036646"/>
            <a:ext cx="2825461" cy="2496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2B936-F77E-F346-9FCF-885B40DF1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090" y="1309325"/>
            <a:ext cx="2793259" cy="23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61D-6AD1-924E-9A73-B35B329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54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NxP</a:t>
            </a:r>
            <a:r>
              <a:rPr lang="en-US" dirty="0"/>
              <a:t> Heatmaps (T&gt;0)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9F340-C31E-744E-B598-DF4F5F74BD50}"/>
              </a:ext>
            </a:extLst>
          </p:cNvPr>
          <p:cNvSpPr txBox="1"/>
          <p:nvPr/>
        </p:nvSpPr>
        <p:spPr>
          <a:xfrm>
            <a:off x="4625801" y="6402468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Samples As 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AC2A5-608E-404F-AEE9-B5EE513EFC50}"/>
              </a:ext>
            </a:extLst>
          </p:cNvPr>
          <p:cNvSpPr txBox="1"/>
          <p:nvPr/>
        </p:nvSpPr>
        <p:spPr>
          <a:xfrm rot="16200000">
            <a:off x="-2167779" y="3312724"/>
            <a:ext cx="478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SNPs as Rows (arranged by T-score)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47DDA-CA82-7E40-93BD-576AB953E780}"/>
              </a:ext>
            </a:extLst>
          </p:cNvPr>
          <p:cNvSpPr txBox="1"/>
          <p:nvPr/>
        </p:nvSpPr>
        <p:spPr>
          <a:xfrm>
            <a:off x="406633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chr1:150,340,000-150,420,000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C96CC-FDE1-E641-A91B-C0C9EE0029CA}"/>
              </a:ext>
            </a:extLst>
          </p:cNvPr>
          <p:cNvSpPr txBox="1"/>
          <p:nvPr/>
        </p:nvSpPr>
        <p:spPr>
          <a:xfrm>
            <a:off x="3416995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chr2:94,120,000-94,220,000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86181-BEE6-0E40-ACE0-3A8D6701D98B}"/>
              </a:ext>
            </a:extLst>
          </p:cNvPr>
          <p:cNvSpPr txBox="1"/>
          <p:nvPr/>
        </p:nvSpPr>
        <p:spPr>
          <a:xfrm>
            <a:off x="6264507" y="988269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chr2:123,740,000-123,800,000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E860-73DC-AD41-93C1-0AF86E5262D2}"/>
              </a:ext>
            </a:extLst>
          </p:cNvPr>
          <p:cNvSpPr txBox="1"/>
          <p:nvPr/>
        </p:nvSpPr>
        <p:spPr>
          <a:xfrm>
            <a:off x="9118268" y="953416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chr2:142,940,000-143,220,000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C2E-F0FA-3E45-8F51-67392ADD0538}"/>
              </a:ext>
            </a:extLst>
          </p:cNvPr>
          <p:cNvSpPr txBox="1"/>
          <p:nvPr/>
        </p:nvSpPr>
        <p:spPr>
          <a:xfrm>
            <a:off x="404053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chr3:52,840,000-52,900,000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24D14-74C0-5149-8E42-1A7A616CF67B}"/>
              </a:ext>
            </a:extLst>
          </p:cNvPr>
          <p:cNvSpPr txBox="1"/>
          <p:nvPr/>
        </p:nvSpPr>
        <p:spPr>
          <a:xfrm>
            <a:off x="3414415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chr3:92,900,000-92,960,000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E1805-7424-F241-9879-8DE0CAF36193}"/>
              </a:ext>
            </a:extLst>
          </p:cNvPr>
          <p:cNvSpPr txBox="1"/>
          <p:nvPr/>
        </p:nvSpPr>
        <p:spPr>
          <a:xfrm>
            <a:off x="6261927" y="3620400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chr5:3,700,000-3,960,000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4E40A-C65A-164B-833E-89F8BA8F8CB4}"/>
              </a:ext>
            </a:extLst>
          </p:cNvPr>
          <p:cNvSpPr txBox="1"/>
          <p:nvPr/>
        </p:nvSpPr>
        <p:spPr>
          <a:xfrm>
            <a:off x="9115688" y="3585547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chr7:19,320,000-19,380,000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88AA3-FBCC-0B4F-97FC-34B2A649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1" y="1394097"/>
            <a:ext cx="2632125" cy="2225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4DF823-839C-C449-A178-89DADD9D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71" y="1377481"/>
            <a:ext cx="2637991" cy="2225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3EC9-D4D2-6B4E-B659-E840127A8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77" y="1326013"/>
            <a:ext cx="2603482" cy="2260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2A361-1125-CB4F-B245-0681BEF00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396" y="1330956"/>
            <a:ext cx="2632662" cy="2225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D11E6-63EF-C543-B38C-69C133E2E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81" y="3992186"/>
            <a:ext cx="2544891" cy="222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A54B5-11F5-134F-817D-BE0BBECFF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171" y="3992186"/>
            <a:ext cx="2706755" cy="222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81D591-D908-CE43-9450-F4F19C2CA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5977" y="4014374"/>
            <a:ext cx="2630140" cy="2209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73D083-2890-E54F-84BE-45736DE7F9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0168" y="4014374"/>
            <a:ext cx="2617718" cy="22254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62933-FF34-364C-A141-CE821F3BB79C}"/>
              </a:ext>
            </a:extLst>
          </p:cNvPr>
          <p:cNvGrpSpPr/>
          <p:nvPr/>
        </p:nvGrpSpPr>
        <p:grpSpPr>
          <a:xfrm>
            <a:off x="11004368" y="17815"/>
            <a:ext cx="1157936" cy="673837"/>
            <a:chOff x="11004368" y="17815"/>
            <a:chExt cx="1157936" cy="67383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7C622A-F370-BF4A-9209-98A40258BC25}"/>
                </a:ext>
              </a:extLst>
            </p:cNvPr>
            <p:cNvSpPr/>
            <p:nvPr/>
          </p:nvSpPr>
          <p:spPr>
            <a:xfrm>
              <a:off x="11471037" y="71844"/>
              <a:ext cx="151861" cy="143381"/>
            </a:xfrm>
            <a:prstGeom prst="rect">
              <a:avLst/>
            </a:prstGeom>
            <a:solidFill>
              <a:srgbClr val="062BBE"/>
            </a:solidFill>
            <a:ln>
              <a:solidFill>
                <a:srgbClr val="062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423B54-8513-8548-A8D9-8114B9B926F3}"/>
                </a:ext>
              </a:extLst>
            </p:cNvPr>
            <p:cNvSpPr/>
            <p:nvPr/>
          </p:nvSpPr>
          <p:spPr>
            <a:xfrm>
              <a:off x="11471038" y="279617"/>
              <a:ext cx="151861" cy="143381"/>
            </a:xfrm>
            <a:prstGeom prst="rect">
              <a:avLst/>
            </a:prstGeom>
            <a:solidFill>
              <a:srgbClr val="B2C2FF"/>
            </a:solidFill>
            <a:ln>
              <a:solidFill>
                <a:srgbClr val="B2C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47E008-F77D-1846-95B3-B5BEF10B50CE}"/>
                </a:ext>
              </a:extLst>
            </p:cNvPr>
            <p:cNvSpPr/>
            <p:nvPr/>
          </p:nvSpPr>
          <p:spPr>
            <a:xfrm>
              <a:off x="11471037" y="487390"/>
              <a:ext cx="151861" cy="143381"/>
            </a:xfrm>
            <a:prstGeom prst="rect">
              <a:avLst/>
            </a:prstGeom>
            <a:solidFill>
              <a:srgbClr val="DD0000"/>
            </a:solidFill>
            <a:ln>
              <a:solidFill>
                <a:srgbClr val="D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F1FDB3-E9D1-2741-917F-E88EAA677DB8}"/>
                </a:ext>
              </a:extLst>
            </p:cNvPr>
            <p:cNvSpPr txBox="1"/>
            <p:nvPr/>
          </p:nvSpPr>
          <p:spPr>
            <a:xfrm>
              <a:off x="11581337" y="17815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 (AA)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1C99B0-6B79-4449-A3A3-4AEE015D9C75}"/>
                </a:ext>
              </a:extLst>
            </p:cNvPr>
            <p:cNvSpPr txBox="1"/>
            <p:nvPr/>
          </p:nvSpPr>
          <p:spPr>
            <a:xfrm>
              <a:off x="11584217" y="217819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 (AB)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9D9157-91D7-E944-93AF-129B9F10634B}"/>
                </a:ext>
              </a:extLst>
            </p:cNvPr>
            <p:cNvSpPr txBox="1"/>
            <p:nvPr/>
          </p:nvSpPr>
          <p:spPr>
            <a:xfrm>
              <a:off x="11591022" y="422998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 (BB)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4E86B2-341C-B34B-A0EA-EF2E4427BD83}"/>
                </a:ext>
              </a:extLst>
            </p:cNvPr>
            <p:cNvSpPr/>
            <p:nvPr/>
          </p:nvSpPr>
          <p:spPr>
            <a:xfrm>
              <a:off x="11004368" y="492503"/>
              <a:ext cx="151861" cy="143381"/>
            </a:xfrm>
            <a:prstGeom prst="rect">
              <a:avLst/>
            </a:prstGeom>
            <a:solidFill>
              <a:srgbClr val="FBC1B1"/>
            </a:solidFill>
            <a:ln>
              <a:solidFill>
                <a:srgbClr val="FBC1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D97620-DEF8-2E4D-A132-1AE57A1C7857}"/>
                </a:ext>
              </a:extLst>
            </p:cNvPr>
            <p:cNvSpPr txBox="1"/>
            <p:nvPr/>
          </p:nvSpPr>
          <p:spPr>
            <a:xfrm>
              <a:off x="11149444" y="414653"/>
              <a:ext cx="324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9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F61D-6AD1-924E-9A73-B35B329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54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NxP</a:t>
            </a:r>
            <a:r>
              <a:rPr lang="en-US" dirty="0"/>
              <a:t> Heatmaps (T&lt;0)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9F340-C31E-744E-B598-DF4F5F74BD50}"/>
              </a:ext>
            </a:extLst>
          </p:cNvPr>
          <p:cNvSpPr txBox="1"/>
          <p:nvPr/>
        </p:nvSpPr>
        <p:spPr>
          <a:xfrm>
            <a:off x="4625801" y="6402468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Samples As 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AC2A5-608E-404F-AEE9-B5EE513EFC50}"/>
              </a:ext>
            </a:extLst>
          </p:cNvPr>
          <p:cNvSpPr txBox="1"/>
          <p:nvPr/>
        </p:nvSpPr>
        <p:spPr>
          <a:xfrm rot="16200000">
            <a:off x="-2167779" y="3312724"/>
            <a:ext cx="478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SNPs as Rows (arranged by T-score)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47DDA-CA82-7E40-93BD-576AB953E780}"/>
              </a:ext>
            </a:extLst>
          </p:cNvPr>
          <p:cNvSpPr txBox="1"/>
          <p:nvPr/>
        </p:nvSpPr>
        <p:spPr>
          <a:xfrm>
            <a:off x="406633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chr1:150,340,000-150,420,000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C96CC-FDE1-E641-A91B-C0C9EE0029CA}"/>
              </a:ext>
            </a:extLst>
          </p:cNvPr>
          <p:cNvSpPr txBox="1"/>
          <p:nvPr/>
        </p:nvSpPr>
        <p:spPr>
          <a:xfrm>
            <a:off x="3416995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chr2:94,120,000-94,220,000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86181-BEE6-0E40-ACE0-3A8D6701D98B}"/>
              </a:ext>
            </a:extLst>
          </p:cNvPr>
          <p:cNvSpPr txBox="1"/>
          <p:nvPr/>
        </p:nvSpPr>
        <p:spPr>
          <a:xfrm>
            <a:off x="6264507" y="988269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chr2:123,740,000-123,800,000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E860-73DC-AD41-93C1-0AF86E5262D2}"/>
              </a:ext>
            </a:extLst>
          </p:cNvPr>
          <p:cNvSpPr txBox="1"/>
          <p:nvPr/>
        </p:nvSpPr>
        <p:spPr>
          <a:xfrm>
            <a:off x="9118268" y="953416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chr2:142,940,000-143,220,000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C2E-F0FA-3E45-8F51-67392ADD0538}"/>
              </a:ext>
            </a:extLst>
          </p:cNvPr>
          <p:cNvSpPr txBox="1"/>
          <p:nvPr/>
        </p:nvSpPr>
        <p:spPr>
          <a:xfrm>
            <a:off x="404053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chr3:52,840,000-52,900,000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24D14-74C0-5149-8E42-1A7A616CF67B}"/>
              </a:ext>
            </a:extLst>
          </p:cNvPr>
          <p:cNvSpPr txBox="1"/>
          <p:nvPr/>
        </p:nvSpPr>
        <p:spPr>
          <a:xfrm>
            <a:off x="3414415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chr3:92,900,000-92,960,000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E1805-7424-F241-9879-8DE0CAF36193}"/>
              </a:ext>
            </a:extLst>
          </p:cNvPr>
          <p:cNvSpPr txBox="1"/>
          <p:nvPr/>
        </p:nvSpPr>
        <p:spPr>
          <a:xfrm>
            <a:off x="6261927" y="3620400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chr5:3,700,000-3,960,000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4E40A-C65A-164B-833E-89F8BA8F8CB4}"/>
              </a:ext>
            </a:extLst>
          </p:cNvPr>
          <p:cNvSpPr txBox="1"/>
          <p:nvPr/>
        </p:nvSpPr>
        <p:spPr>
          <a:xfrm>
            <a:off x="9115688" y="3585547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chr7:19,320,000-19,380,000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B780B-4D77-4844-90C0-5EA74FCE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3" y="1360055"/>
            <a:ext cx="2434511" cy="222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893D3-FECC-7343-8E9A-3C29FD01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998" y="1338248"/>
            <a:ext cx="2434510" cy="2220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269C5-8FA2-A049-8096-A8A0756E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341" y="1326823"/>
            <a:ext cx="2431659" cy="222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099A7-3BA9-344C-87F9-A5F7D3D72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707" y="1344917"/>
            <a:ext cx="2344039" cy="216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24587-643C-064B-8D3E-A4459838F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44" y="3992186"/>
            <a:ext cx="2451730" cy="2210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6563E-804E-1648-BF66-B9FB3314D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297" y="4063235"/>
            <a:ext cx="2430211" cy="2164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F938A-78AD-5245-949B-4E3811020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688" y="4063235"/>
            <a:ext cx="2434312" cy="2220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72CE1-5421-424C-9D69-F03BFE1463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1470" y="4079459"/>
            <a:ext cx="2434511" cy="218803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D19946-83B9-7E4E-8EE9-0CF04503858F}"/>
              </a:ext>
            </a:extLst>
          </p:cNvPr>
          <p:cNvGrpSpPr/>
          <p:nvPr/>
        </p:nvGrpSpPr>
        <p:grpSpPr>
          <a:xfrm>
            <a:off x="11004368" y="17815"/>
            <a:ext cx="1157936" cy="673837"/>
            <a:chOff x="11004368" y="17815"/>
            <a:chExt cx="1157936" cy="6738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783E12-BC68-CE40-B52C-4922900F0C00}"/>
                </a:ext>
              </a:extLst>
            </p:cNvPr>
            <p:cNvSpPr/>
            <p:nvPr/>
          </p:nvSpPr>
          <p:spPr>
            <a:xfrm>
              <a:off x="11471037" y="71844"/>
              <a:ext cx="151861" cy="143381"/>
            </a:xfrm>
            <a:prstGeom prst="rect">
              <a:avLst/>
            </a:prstGeom>
            <a:solidFill>
              <a:srgbClr val="062BBE"/>
            </a:solidFill>
            <a:ln>
              <a:solidFill>
                <a:srgbClr val="062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EB73DC-4EC3-344A-BFF0-1704FF633D60}"/>
                </a:ext>
              </a:extLst>
            </p:cNvPr>
            <p:cNvSpPr/>
            <p:nvPr/>
          </p:nvSpPr>
          <p:spPr>
            <a:xfrm>
              <a:off x="11471038" y="279617"/>
              <a:ext cx="151861" cy="143381"/>
            </a:xfrm>
            <a:prstGeom prst="rect">
              <a:avLst/>
            </a:prstGeom>
            <a:solidFill>
              <a:srgbClr val="B2C2FF"/>
            </a:solidFill>
            <a:ln>
              <a:solidFill>
                <a:srgbClr val="B2C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3AEC37-B904-D946-B9CD-EABF61D3F5BB}"/>
                </a:ext>
              </a:extLst>
            </p:cNvPr>
            <p:cNvSpPr/>
            <p:nvPr/>
          </p:nvSpPr>
          <p:spPr>
            <a:xfrm>
              <a:off x="11471037" y="487390"/>
              <a:ext cx="151861" cy="143381"/>
            </a:xfrm>
            <a:prstGeom prst="rect">
              <a:avLst/>
            </a:prstGeom>
            <a:solidFill>
              <a:srgbClr val="DD0000"/>
            </a:solidFill>
            <a:ln>
              <a:solidFill>
                <a:srgbClr val="D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11EB9-E59D-1C48-9B64-F159D097A83E}"/>
                </a:ext>
              </a:extLst>
            </p:cNvPr>
            <p:cNvSpPr txBox="1"/>
            <p:nvPr/>
          </p:nvSpPr>
          <p:spPr>
            <a:xfrm>
              <a:off x="11581337" y="17815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 (AA)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5146A4-A299-9D4B-9BD9-D3A01491C1FA}"/>
                </a:ext>
              </a:extLst>
            </p:cNvPr>
            <p:cNvSpPr txBox="1"/>
            <p:nvPr/>
          </p:nvSpPr>
          <p:spPr>
            <a:xfrm>
              <a:off x="11584217" y="217819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 (AB)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81AA4A-2245-6849-BF46-9509ED77F099}"/>
                </a:ext>
              </a:extLst>
            </p:cNvPr>
            <p:cNvSpPr txBox="1"/>
            <p:nvPr/>
          </p:nvSpPr>
          <p:spPr>
            <a:xfrm>
              <a:off x="11591022" y="422998"/>
              <a:ext cx="571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 (BB)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4E78B7-DCCA-544D-AA14-25A16FD50D43}"/>
                </a:ext>
              </a:extLst>
            </p:cNvPr>
            <p:cNvSpPr/>
            <p:nvPr/>
          </p:nvSpPr>
          <p:spPr>
            <a:xfrm>
              <a:off x="11004368" y="492503"/>
              <a:ext cx="151861" cy="143381"/>
            </a:xfrm>
            <a:prstGeom prst="rect">
              <a:avLst/>
            </a:prstGeom>
            <a:solidFill>
              <a:srgbClr val="FBC1B1"/>
            </a:solidFill>
            <a:ln>
              <a:solidFill>
                <a:srgbClr val="FBC1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57181D-C951-214E-9C13-3246A2CEE36C}"/>
                </a:ext>
              </a:extLst>
            </p:cNvPr>
            <p:cNvSpPr txBox="1"/>
            <p:nvPr/>
          </p:nvSpPr>
          <p:spPr>
            <a:xfrm>
              <a:off x="11149444" y="414653"/>
              <a:ext cx="324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D727C0A-FD28-1744-9F08-1B633AA0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35" y="4025418"/>
            <a:ext cx="2873655" cy="255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BBABF-8A00-E544-95B2-95A409A5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4" y="1360055"/>
            <a:ext cx="2733053" cy="2351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BF61D-6AD1-924E-9A73-B35B3294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5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Sweep Location x Abs(T-scores)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9F340-C31E-744E-B598-DF4F5F74BD50}"/>
              </a:ext>
            </a:extLst>
          </p:cNvPr>
          <p:cNvSpPr txBox="1"/>
          <p:nvPr/>
        </p:nvSpPr>
        <p:spPr>
          <a:xfrm>
            <a:off x="4703291" y="6479958"/>
            <a:ext cx="347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Chromosome Position (Galgal4)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AC2A5-608E-404F-AEE9-B5EE513EFC50}"/>
              </a:ext>
            </a:extLst>
          </p:cNvPr>
          <p:cNvSpPr txBox="1"/>
          <p:nvPr/>
        </p:nvSpPr>
        <p:spPr>
          <a:xfrm rot="16200000">
            <a:off x="-2167779" y="3312724"/>
            <a:ext cx="478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Absolute Values of T-scores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47DDA-CA82-7E40-93BD-576AB953E780}"/>
              </a:ext>
            </a:extLst>
          </p:cNvPr>
          <p:cNvSpPr txBox="1"/>
          <p:nvPr/>
        </p:nvSpPr>
        <p:spPr>
          <a:xfrm>
            <a:off x="406633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chr1:150,340,000-150,420,000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C96CC-FDE1-E641-A91B-C0C9EE0029CA}"/>
              </a:ext>
            </a:extLst>
          </p:cNvPr>
          <p:cNvSpPr txBox="1"/>
          <p:nvPr/>
        </p:nvSpPr>
        <p:spPr>
          <a:xfrm>
            <a:off x="3416995" y="1021501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chr2:94,120,000-94,220,000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86181-BEE6-0E40-ACE0-3A8D6701D98B}"/>
              </a:ext>
            </a:extLst>
          </p:cNvPr>
          <p:cNvSpPr txBox="1"/>
          <p:nvPr/>
        </p:nvSpPr>
        <p:spPr>
          <a:xfrm>
            <a:off x="6264507" y="988269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chr2:123,740,000-123,800,000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5E860-73DC-AD41-93C1-0AF86E5262D2}"/>
              </a:ext>
            </a:extLst>
          </p:cNvPr>
          <p:cNvSpPr txBox="1"/>
          <p:nvPr/>
        </p:nvSpPr>
        <p:spPr>
          <a:xfrm>
            <a:off x="9118268" y="953416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chr2:142,940,000-143,220,000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2C2E-F0FA-3E45-8F51-67392ADD0538}"/>
              </a:ext>
            </a:extLst>
          </p:cNvPr>
          <p:cNvSpPr txBox="1"/>
          <p:nvPr/>
        </p:nvSpPr>
        <p:spPr>
          <a:xfrm>
            <a:off x="404053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chr3:52,840,000-52,900,000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24D14-74C0-5149-8E42-1A7A616CF67B}"/>
              </a:ext>
            </a:extLst>
          </p:cNvPr>
          <p:cNvSpPr txBox="1"/>
          <p:nvPr/>
        </p:nvSpPr>
        <p:spPr>
          <a:xfrm>
            <a:off x="3414415" y="3653632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chr3:92,900,000-92,960,000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E1805-7424-F241-9879-8DE0CAF36193}"/>
              </a:ext>
            </a:extLst>
          </p:cNvPr>
          <p:cNvSpPr txBox="1"/>
          <p:nvPr/>
        </p:nvSpPr>
        <p:spPr>
          <a:xfrm>
            <a:off x="6261927" y="3620400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chr5:3,700,000-3,960,000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4E40A-C65A-164B-833E-89F8BA8F8CB4}"/>
              </a:ext>
            </a:extLst>
          </p:cNvPr>
          <p:cNvSpPr txBox="1"/>
          <p:nvPr/>
        </p:nvSpPr>
        <p:spPr>
          <a:xfrm>
            <a:off x="9115688" y="3585547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chr7:19,320,000-19,380,000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2972AF-A03B-FC43-8EA5-5FF11734D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935" y="1326823"/>
            <a:ext cx="3055633" cy="2258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11FF0-5408-C746-B467-6035C41DE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523" y="1310036"/>
            <a:ext cx="2746535" cy="2282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BE4722-C5FC-0D46-9399-27C7A9D93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145" y="1326823"/>
            <a:ext cx="2787724" cy="2232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A03182-7F9D-C945-B041-3A7C126B2C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504" y="4050305"/>
            <a:ext cx="2865628" cy="25301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15D44-CAD9-0246-860D-F0D69E1567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968" y="4065919"/>
            <a:ext cx="2775194" cy="2336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467E1C-2852-3246-91FA-1356DC165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8006" y="4065919"/>
            <a:ext cx="2607240" cy="2338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75C9E8-2B79-0C4A-9742-0DE88D2E7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19842" y="2835"/>
            <a:ext cx="750807" cy="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4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9EC57-459B-DC43-B990-1FE4057F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86" y="680415"/>
            <a:ext cx="9354079" cy="57306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chr1:150,340,000-150,420,000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5BE65-15AE-6441-9440-B36653A0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" y="2597878"/>
            <a:ext cx="2733053" cy="23516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02FAD7-4FE4-5441-9708-FCC450C5D850}"/>
              </a:ext>
            </a:extLst>
          </p:cNvPr>
          <p:cNvCxnSpPr>
            <a:cxnSpLocks/>
          </p:cNvCxnSpPr>
          <p:nvPr/>
        </p:nvCxnSpPr>
        <p:spPr>
          <a:xfrm>
            <a:off x="2743288" y="4808306"/>
            <a:ext cx="421152" cy="1253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33A599-5DB9-924E-AF12-815332A64B2F}"/>
              </a:ext>
            </a:extLst>
          </p:cNvPr>
          <p:cNvCxnSpPr>
            <a:cxnSpLocks/>
          </p:cNvCxnSpPr>
          <p:nvPr/>
        </p:nvCxnSpPr>
        <p:spPr>
          <a:xfrm flipV="1">
            <a:off x="2743288" y="796247"/>
            <a:ext cx="421152" cy="18389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DEF4EC-AFAC-AF4F-9E87-38094B2C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C797B-40FF-4447-AC89-F4386D82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474"/>
            <a:ext cx="2650733" cy="18012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1581EF6-0C76-B943-80FD-6F78C81D8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chr2:94,120,000-94,220,000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5EF16-66B3-8746-87A2-1384A414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587" y="424732"/>
            <a:ext cx="9444413" cy="64869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6BC7A1-F1CF-1843-B1B2-66355D81EEC7}"/>
              </a:ext>
            </a:extLst>
          </p:cNvPr>
          <p:cNvCxnSpPr/>
          <p:nvPr/>
        </p:nvCxnSpPr>
        <p:spPr>
          <a:xfrm flipV="1">
            <a:off x="2321960" y="503434"/>
            <a:ext cx="667820" cy="237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E8690B-D7EB-B344-A978-2D6DF892D535}"/>
              </a:ext>
            </a:extLst>
          </p:cNvPr>
          <p:cNvCxnSpPr>
            <a:cxnSpLocks/>
          </p:cNvCxnSpPr>
          <p:nvPr/>
        </p:nvCxnSpPr>
        <p:spPr>
          <a:xfrm>
            <a:off x="2321960" y="4602822"/>
            <a:ext cx="667820" cy="20034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65A29-59ED-3F44-816E-987793835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" y="2834"/>
            <a:ext cx="827965" cy="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305</Words>
  <Application>Microsoft Macintosh PowerPoint</Application>
  <PresentationFormat>Widescreen</PresentationFormat>
  <Paragraphs>107</Paragraphs>
  <Slides>15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Worksheet</vt:lpstr>
      <vt:lpstr>SNP Allelic Differences  (Bermuda vs Domestic):   2-Sided Wilcoxon T-tests</vt:lpstr>
      <vt:lpstr>SNP-Specific Significance Tests</vt:lpstr>
      <vt:lpstr>T-Score QQPlots</vt:lpstr>
      <vt:lpstr>T-Score QQPlots</vt:lpstr>
      <vt:lpstr>NxP Heatmaps (T&gt;0)</vt:lpstr>
      <vt:lpstr>NxP Heatmaps (T&lt;0)</vt:lpstr>
      <vt:lpstr>Sweep Location x Abs(T-scores)</vt:lpstr>
      <vt:lpstr>chr1:150,340,000-150,420,000</vt:lpstr>
      <vt:lpstr>chr2:94,120,000-94,220,000</vt:lpstr>
      <vt:lpstr>chr2:123,740,000-123,800,000</vt:lpstr>
      <vt:lpstr>chr2:142,940,000-143,220,000</vt:lpstr>
      <vt:lpstr>chr3:52,840,000-52,900,000</vt:lpstr>
      <vt:lpstr>chr3:92,900,000-92,960,000</vt:lpstr>
      <vt:lpstr>chr5:3,700,000-3,960,000</vt:lpstr>
      <vt:lpstr>chr7:19,320,000-19,380,000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39</cp:revision>
  <cp:lastPrinted>2022-04-19T17:10:05Z</cp:lastPrinted>
  <dcterms:created xsi:type="dcterms:W3CDTF">2022-04-18T18:25:59Z</dcterms:created>
  <dcterms:modified xsi:type="dcterms:W3CDTF">2022-04-21T16:21:41Z</dcterms:modified>
</cp:coreProperties>
</file>