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7" r:id="rId3"/>
    <p:sldId id="262" r:id="rId4"/>
    <p:sldId id="259" r:id="rId5"/>
    <p:sldId id="266" r:id="rId6"/>
    <p:sldId id="260" r:id="rId7"/>
    <p:sldId id="265"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5" autoAdjust="0"/>
    <p:restoredTop sz="94660"/>
  </p:normalViewPr>
  <p:slideViewPr>
    <p:cSldViewPr snapToGrid="0">
      <p:cViewPr varScale="1">
        <p:scale>
          <a:sx n="69" d="100"/>
          <a:sy n="69" d="100"/>
        </p:scale>
        <p:origin x="96" y="8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19C268-A762-47AF-825B-3CA8D1D1FA22}"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59D2-5814-4287-B0D6-F415FF442AE8}" type="slidenum">
              <a:rPr lang="en-US" smtClean="0"/>
              <a:t>‹#›</a:t>
            </a:fld>
            <a:endParaRPr lang="en-US"/>
          </a:p>
        </p:txBody>
      </p:sp>
    </p:spTree>
    <p:extLst>
      <p:ext uri="{BB962C8B-B14F-4D97-AF65-F5344CB8AC3E}">
        <p14:creationId xmlns:p14="http://schemas.microsoft.com/office/powerpoint/2010/main" val="201530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9C268-A762-47AF-825B-3CA8D1D1FA22}"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59D2-5814-4287-B0D6-F415FF442AE8}" type="slidenum">
              <a:rPr lang="en-US" smtClean="0"/>
              <a:t>‹#›</a:t>
            </a:fld>
            <a:endParaRPr lang="en-US"/>
          </a:p>
        </p:txBody>
      </p:sp>
    </p:spTree>
    <p:extLst>
      <p:ext uri="{BB962C8B-B14F-4D97-AF65-F5344CB8AC3E}">
        <p14:creationId xmlns:p14="http://schemas.microsoft.com/office/powerpoint/2010/main" val="10568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9C268-A762-47AF-825B-3CA8D1D1FA22}"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59D2-5814-4287-B0D6-F415FF442AE8}" type="slidenum">
              <a:rPr lang="en-US" smtClean="0"/>
              <a:t>‹#›</a:t>
            </a:fld>
            <a:endParaRPr lang="en-US"/>
          </a:p>
        </p:txBody>
      </p:sp>
    </p:spTree>
    <p:extLst>
      <p:ext uri="{BB962C8B-B14F-4D97-AF65-F5344CB8AC3E}">
        <p14:creationId xmlns:p14="http://schemas.microsoft.com/office/powerpoint/2010/main" val="408771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9C268-A762-47AF-825B-3CA8D1D1FA22}"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59D2-5814-4287-B0D6-F415FF442AE8}" type="slidenum">
              <a:rPr lang="en-US" smtClean="0"/>
              <a:t>‹#›</a:t>
            </a:fld>
            <a:endParaRPr lang="en-US"/>
          </a:p>
        </p:txBody>
      </p:sp>
    </p:spTree>
    <p:extLst>
      <p:ext uri="{BB962C8B-B14F-4D97-AF65-F5344CB8AC3E}">
        <p14:creationId xmlns:p14="http://schemas.microsoft.com/office/powerpoint/2010/main" val="240053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19C268-A762-47AF-825B-3CA8D1D1FA22}"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59D2-5814-4287-B0D6-F415FF442AE8}" type="slidenum">
              <a:rPr lang="en-US" smtClean="0"/>
              <a:t>‹#›</a:t>
            </a:fld>
            <a:endParaRPr lang="en-US"/>
          </a:p>
        </p:txBody>
      </p:sp>
    </p:spTree>
    <p:extLst>
      <p:ext uri="{BB962C8B-B14F-4D97-AF65-F5344CB8AC3E}">
        <p14:creationId xmlns:p14="http://schemas.microsoft.com/office/powerpoint/2010/main" val="37986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19C268-A762-47AF-825B-3CA8D1D1FA22}"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59D2-5814-4287-B0D6-F415FF442AE8}" type="slidenum">
              <a:rPr lang="en-US" smtClean="0"/>
              <a:t>‹#›</a:t>
            </a:fld>
            <a:endParaRPr lang="en-US"/>
          </a:p>
        </p:txBody>
      </p:sp>
    </p:spTree>
    <p:extLst>
      <p:ext uri="{BB962C8B-B14F-4D97-AF65-F5344CB8AC3E}">
        <p14:creationId xmlns:p14="http://schemas.microsoft.com/office/powerpoint/2010/main" val="293721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19C268-A762-47AF-825B-3CA8D1D1FA22}"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759D2-5814-4287-B0D6-F415FF442AE8}" type="slidenum">
              <a:rPr lang="en-US" smtClean="0"/>
              <a:t>‹#›</a:t>
            </a:fld>
            <a:endParaRPr lang="en-US"/>
          </a:p>
        </p:txBody>
      </p:sp>
    </p:spTree>
    <p:extLst>
      <p:ext uri="{BB962C8B-B14F-4D97-AF65-F5344CB8AC3E}">
        <p14:creationId xmlns:p14="http://schemas.microsoft.com/office/powerpoint/2010/main" val="130465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19C268-A762-47AF-825B-3CA8D1D1FA22}"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59D2-5814-4287-B0D6-F415FF442AE8}" type="slidenum">
              <a:rPr lang="en-US" smtClean="0"/>
              <a:t>‹#›</a:t>
            </a:fld>
            <a:endParaRPr lang="en-US"/>
          </a:p>
        </p:txBody>
      </p:sp>
    </p:spTree>
    <p:extLst>
      <p:ext uri="{BB962C8B-B14F-4D97-AF65-F5344CB8AC3E}">
        <p14:creationId xmlns:p14="http://schemas.microsoft.com/office/powerpoint/2010/main" val="224667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9C268-A762-47AF-825B-3CA8D1D1FA22}"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8759D2-5814-4287-B0D6-F415FF442AE8}" type="slidenum">
              <a:rPr lang="en-US" smtClean="0"/>
              <a:t>‹#›</a:t>
            </a:fld>
            <a:endParaRPr lang="en-US"/>
          </a:p>
        </p:txBody>
      </p:sp>
    </p:spTree>
    <p:extLst>
      <p:ext uri="{BB962C8B-B14F-4D97-AF65-F5344CB8AC3E}">
        <p14:creationId xmlns:p14="http://schemas.microsoft.com/office/powerpoint/2010/main" val="44922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19C268-A762-47AF-825B-3CA8D1D1FA22}"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59D2-5814-4287-B0D6-F415FF442AE8}" type="slidenum">
              <a:rPr lang="en-US" smtClean="0"/>
              <a:t>‹#›</a:t>
            </a:fld>
            <a:endParaRPr lang="en-US"/>
          </a:p>
        </p:txBody>
      </p:sp>
    </p:spTree>
    <p:extLst>
      <p:ext uri="{BB962C8B-B14F-4D97-AF65-F5344CB8AC3E}">
        <p14:creationId xmlns:p14="http://schemas.microsoft.com/office/powerpoint/2010/main" val="109842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19C268-A762-47AF-825B-3CA8D1D1FA22}"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59D2-5814-4287-B0D6-F415FF442AE8}" type="slidenum">
              <a:rPr lang="en-US" smtClean="0"/>
              <a:t>‹#›</a:t>
            </a:fld>
            <a:endParaRPr lang="en-US"/>
          </a:p>
        </p:txBody>
      </p:sp>
    </p:spTree>
    <p:extLst>
      <p:ext uri="{BB962C8B-B14F-4D97-AF65-F5344CB8AC3E}">
        <p14:creationId xmlns:p14="http://schemas.microsoft.com/office/powerpoint/2010/main" val="316194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9C268-A762-47AF-825B-3CA8D1D1FA22}" type="datetimeFigureOut">
              <a:rPr lang="en-US" smtClean="0"/>
              <a:t>10/10/2019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759D2-5814-4287-B0D6-F415FF442AE8}" type="slidenum">
              <a:rPr lang="en-US" smtClean="0"/>
              <a:t>‹#›</a:t>
            </a:fld>
            <a:endParaRPr lang="en-US"/>
          </a:p>
        </p:txBody>
      </p:sp>
    </p:spTree>
    <p:extLst>
      <p:ext uri="{BB962C8B-B14F-4D97-AF65-F5344CB8AC3E}">
        <p14:creationId xmlns:p14="http://schemas.microsoft.com/office/powerpoint/2010/main" val="2086660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mailto:macdouga@med.umich.edu" TargetMode="External"/><Relationship Id="rId13" Type="http://schemas.openxmlformats.org/officeDocument/2006/relationships/hyperlink" Target="http://immunology.medicine.umich.edu/" TargetMode="External"/><Relationship Id="rId18" Type="http://schemas.openxmlformats.org/officeDocument/2006/relationships/hyperlink" Target="mailto:jscottr@umich.edu" TargetMode="External"/><Relationship Id="rId3" Type="http://schemas.openxmlformats.org/officeDocument/2006/relationships/hyperlink" Target="https://medicine.umich.edu/dept/khri/training/hearing-balance-chemical-senses-program" TargetMode="External"/><Relationship Id="rId21" Type="http://schemas.openxmlformats.org/officeDocument/2006/relationships/hyperlink" Target="https://www.derm.med.umich.edu/Training/" TargetMode="External"/><Relationship Id="rId7" Type="http://schemas.openxmlformats.org/officeDocument/2006/relationships/hyperlink" Target="https://umichpioneerprogram.org/" TargetMode="External"/><Relationship Id="rId12" Type="http://schemas.openxmlformats.org/officeDocument/2006/relationships/hyperlink" Target="mailto:scarty@med.umich.edu" TargetMode="External"/><Relationship Id="rId17" Type="http://schemas.openxmlformats.org/officeDocument/2006/relationships/hyperlink" Target="https://sites.google.com/umich.edu/bda/home" TargetMode="External"/><Relationship Id="rId2" Type="http://schemas.openxmlformats.org/officeDocument/2006/relationships/hyperlink" Target="mailto:dkohrman@umich.edu" TargetMode="External"/><Relationship Id="rId16" Type="http://schemas.openxmlformats.org/officeDocument/2006/relationships/hyperlink" Target="mailto:jtraynor@umich.edu" TargetMode="External"/><Relationship Id="rId20" Type="http://schemas.openxmlformats.org/officeDocument/2006/relationships/hyperlink" Target="mailto:sunnyw@umich.edu" TargetMode="External"/><Relationship Id="rId1" Type="http://schemas.openxmlformats.org/officeDocument/2006/relationships/slideLayout" Target="../slideLayouts/slideLayout2.xml"/><Relationship Id="rId6" Type="http://schemas.openxmlformats.org/officeDocument/2006/relationships/hyperlink" Target="mailto:shahy@umich.edu" TargetMode="External"/><Relationship Id="rId11" Type="http://schemas.openxmlformats.org/officeDocument/2006/relationships/hyperlink" Target="https://medicine.umich.edu/dept/intmed/divisions/metabolism-endocrinology-diabetes/education-training/endocrinology-fellowship-training-program" TargetMode="External"/><Relationship Id="rId5" Type="http://schemas.openxmlformats.org/officeDocument/2006/relationships/hyperlink" Target="https://medicine.umich.edu/dept/pediatrics/divisions/pediatric-hematologyoncology/pediatric-hematology-oncology-fellowship-program" TargetMode="External"/><Relationship Id="rId15" Type="http://schemas.openxmlformats.org/officeDocument/2006/relationships/hyperlink" Target="https://medicine.umich.edu/dept/ophthalmology/education-training/vision-research-training/resources-vision-research-trainees" TargetMode="External"/><Relationship Id="rId23" Type="http://schemas.openxmlformats.org/officeDocument/2006/relationships/hyperlink" Target="https://mcircc.umich.edu/mrise-program" TargetMode="External"/><Relationship Id="rId10" Type="http://schemas.openxmlformats.org/officeDocument/2006/relationships/hyperlink" Target="mailto:rauchus@med.umich.edu" TargetMode="External"/><Relationship Id="rId19" Type="http://schemas.openxmlformats.org/officeDocument/2006/relationships/hyperlink" Target="https://sph.umich.edu/elsi-fellowship/" TargetMode="External"/><Relationship Id="rId4" Type="http://schemas.openxmlformats.org/officeDocument/2006/relationships/hyperlink" Target="mailto:jshavit@umich.edu" TargetMode="External"/><Relationship Id="rId9" Type="http://schemas.openxmlformats.org/officeDocument/2006/relationships/hyperlink" Target="https://medicine.umich.edu/dept/intmed/divisions/metabolism-endocrinology-diabetes/education-training/multidisciplinary-postdoctoral-training-program-basic-diabetes-research-t32dk101357" TargetMode="External"/><Relationship Id="rId14" Type="http://schemas.openxmlformats.org/officeDocument/2006/relationships/hyperlink" Target="mailto:patricef@med.umich.edu" TargetMode="External"/><Relationship Id="rId22" Type="http://schemas.openxmlformats.org/officeDocument/2006/relationships/hyperlink" Target="mailto:coling@med.umich.edu"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mailto:jshavit@umich.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edicine.umich.edu/dept/ophthalmology/education-training/vision-research-training/resources-vision-research-traine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ites.google.com/umich.edu/bda/home"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michpioneerprogram.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bmoore@umich.ed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medicine.umich.edu/dept/intmed/divisions/metabolism-endocrinology-diabetes/education-training/multidisciplinary-postdoctoral-training-program-basic-diabetes-research-t32dk10135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edicine.umich.edu/dept/microbiology-immunology/education/doctoral-program/training-progra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122363"/>
            <a:ext cx="9753600" cy="2387600"/>
          </a:xfrm>
        </p:spPr>
        <p:txBody>
          <a:bodyPr/>
          <a:lstStyle/>
          <a:p>
            <a:r>
              <a:rPr lang="en-US" dirty="0" smtClean="0"/>
              <a:t>Postdoc Preview </a:t>
            </a:r>
            <a:r>
              <a:rPr lang="en-US" dirty="0" smtClean="0"/>
              <a:t>October </a:t>
            </a:r>
            <a:r>
              <a:rPr lang="en-US" dirty="0" smtClean="0"/>
              <a:t>2019</a:t>
            </a:r>
            <a:endParaRPr lang="en-US" dirty="0"/>
          </a:p>
        </p:txBody>
      </p:sp>
      <p:sp>
        <p:nvSpPr>
          <p:cNvPr id="3" name="Subtitle 2"/>
          <p:cNvSpPr>
            <a:spLocks noGrp="1"/>
          </p:cNvSpPr>
          <p:nvPr>
            <p:ph type="subTitle" idx="1"/>
          </p:nvPr>
        </p:nvSpPr>
        <p:spPr/>
        <p:txBody>
          <a:bodyPr/>
          <a:lstStyle/>
          <a:p>
            <a:r>
              <a:rPr lang="en-US" dirty="0" smtClean="0"/>
              <a:t>UMMS Training Grant Information</a:t>
            </a:r>
            <a:endParaRPr lang="en-US" dirty="0"/>
          </a:p>
        </p:txBody>
      </p:sp>
      <p:pic>
        <p:nvPicPr>
          <p:cNvPr id="4" name="Picture 3" descr="UMMS-MSA:PIBS:ADMINISTRATION:Graphics and Photos:Logos:PDO Logos:signature-stationery.png"/>
          <p:cNvPicPr/>
          <p:nvPr/>
        </p:nvPicPr>
        <p:blipFill>
          <a:blip r:embed="rId2">
            <a:extLst>
              <a:ext uri="{28A0092B-C50C-407E-A947-70E740481C1C}">
                <a14:useLocalDpi xmlns:a14="http://schemas.microsoft.com/office/drawing/2010/main" val="0"/>
              </a:ext>
            </a:extLst>
          </a:blip>
          <a:srcRect/>
          <a:stretch>
            <a:fillRect/>
          </a:stretch>
        </p:blipFill>
        <p:spPr bwMode="auto">
          <a:xfrm>
            <a:off x="2221252" y="5158410"/>
            <a:ext cx="7749496" cy="797780"/>
          </a:xfrm>
          <a:prstGeom prst="rect">
            <a:avLst/>
          </a:prstGeom>
          <a:noFill/>
          <a:ln>
            <a:noFill/>
          </a:ln>
        </p:spPr>
      </p:pic>
    </p:spTree>
    <p:extLst>
      <p:ext uri="{BB962C8B-B14F-4D97-AF65-F5344CB8AC3E}">
        <p14:creationId xmlns:p14="http://schemas.microsoft.com/office/powerpoint/2010/main" val="511548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Directors at Friday Lunch</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07198781"/>
              </p:ext>
            </p:extLst>
          </p:nvPr>
        </p:nvGraphicFramePr>
        <p:xfrm>
          <a:off x="124690" y="1690690"/>
          <a:ext cx="11914909" cy="4389120"/>
        </p:xfrm>
        <a:graphic>
          <a:graphicData uri="http://schemas.openxmlformats.org/drawingml/2006/table">
            <a:tbl>
              <a:tblPr firstRow="1" bandRow="1">
                <a:tableStyleId>{5C22544A-7EE6-4342-B048-85BDC9FD1C3A}</a:tableStyleId>
              </a:tblPr>
              <a:tblGrid>
                <a:gridCol w="2328824">
                  <a:extLst>
                    <a:ext uri="{9D8B030D-6E8A-4147-A177-3AD203B41FA5}">
                      <a16:colId xmlns:a16="http://schemas.microsoft.com/office/drawing/2014/main" val="1114405467"/>
                    </a:ext>
                  </a:extLst>
                </a:gridCol>
                <a:gridCol w="3032885">
                  <a:extLst>
                    <a:ext uri="{9D8B030D-6E8A-4147-A177-3AD203B41FA5}">
                      <a16:colId xmlns:a16="http://schemas.microsoft.com/office/drawing/2014/main" val="2486647724"/>
                    </a:ext>
                  </a:extLst>
                </a:gridCol>
                <a:gridCol w="6553200">
                  <a:extLst>
                    <a:ext uri="{9D8B030D-6E8A-4147-A177-3AD203B41FA5}">
                      <a16:colId xmlns:a16="http://schemas.microsoft.com/office/drawing/2014/main" val="3029814963"/>
                    </a:ext>
                  </a:extLst>
                </a:gridCol>
              </a:tblGrid>
              <a:tr h="464100">
                <a:tc>
                  <a:txBody>
                    <a:bodyPr/>
                    <a:lstStyle/>
                    <a:p>
                      <a:pPr algn="l" rtl="0" fontAlgn="ctr"/>
                      <a:r>
                        <a:rPr lang="en-US" sz="1800" u="none" strike="noStrike">
                          <a:effectLst/>
                        </a:rPr>
                        <a:t>Faculty Director</a:t>
                      </a:r>
                      <a:endParaRPr lang="en-US" sz="1800" b="1" i="0" u="none" strike="noStrike">
                        <a:solidFill>
                          <a:srgbClr val="FFFFFF"/>
                        </a:solidFill>
                        <a:effectLst/>
                        <a:latin typeface="Calibri" panose="020F0502020204030204" pitchFamily="34" charset="0"/>
                      </a:endParaRPr>
                    </a:p>
                  </a:txBody>
                  <a:tcPr marL="0" marR="0" marT="0" marB="0" anchor="ctr"/>
                </a:tc>
                <a:tc>
                  <a:txBody>
                    <a:bodyPr/>
                    <a:lstStyle/>
                    <a:p>
                      <a:pPr algn="l" rtl="0" fontAlgn="ctr"/>
                      <a:r>
                        <a:rPr lang="en-US" sz="1800" u="none" strike="noStrike" dirty="0">
                          <a:effectLst/>
                        </a:rPr>
                        <a:t>Contact</a:t>
                      </a:r>
                      <a:endParaRPr lang="en-US" sz="1800" b="1" i="0" u="none" strike="noStrike" dirty="0">
                        <a:solidFill>
                          <a:srgbClr val="FFFFFF"/>
                        </a:solidFill>
                        <a:effectLst/>
                        <a:latin typeface="Calibri" panose="020F0502020204030204" pitchFamily="34" charset="0"/>
                      </a:endParaRPr>
                    </a:p>
                  </a:txBody>
                  <a:tcPr marL="0" marR="0" marT="0" marB="0" anchor="ctr"/>
                </a:tc>
                <a:tc>
                  <a:txBody>
                    <a:bodyPr/>
                    <a:lstStyle/>
                    <a:p>
                      <a:pPr algn="l" rtl="0" fontAlgn="ctr"/>
                      <a:r>
                        <a:rPr lang="en-US" sz="1800" u="none" strike="noStrike" dirty="0">
                          <a:effectLst/>
                        </a:rPr>
                        <a:t>Training Grant/Program Title</a:t>
                      </a:r>
                      <a:endParaRPr lang="en-US" sz="1800" b="1" i="0"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4003905016"/>
                  </a:ext>
                </a:extLst>
              </a:tr>
              <a:tr h="356820">
                <a:tc>
                  <a:txBody>
                    <a:bodyPr/>
                    <a:lstStyle/>
                    <a:p>
                      <a:pPr algn="l" fontAlgn="b"/>
                      <a:r>
                        <a:rPr lang="en-US" sz="1800" u="none" strike="noStrike" dirty="0">
                          <a:effectLst/>
                        </a:rPr>
                        <a:t>David Kohrman</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2"/>
                        </a:rPr>
                        <a:t>dkohrman@umich.edu</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3"/>
                        </a:rPr>
                        <a:t>Hearing, Balance and Chemical Senses</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10468874"/>
                  </a:ext>
                </a:extLst>
              </a:tr>
              <a:tr h="356820">
                <a:tc>
                  <a:txBody>
                    <a:bodyPr/>
                    <a:lstStyle/>
                    <a:p>
                      <a:pPr algn="l" fontAlgn="b"/>
                      <a:r>
                        <a:rPr lang="en-US" sz="1800" u="none" strike="noStrike" dirty="0">
                          <a:effectLst/>
                        </a:rPr>
                        <a:t>Jordan Shavit</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4"/>
                        </a:rPr>
                        <a:t>jshavit@umich.edu</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5"/>
                        </a:rPr>
                        <a:t>Boxer Training Program in Molecular and Translational Hematology</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63645965"/>
                  </a:ext>
                </a:extLst>
              </a:tr>
              <a:tr h="356820">
                <a:tc>
                  <a:txBody>
                    <a:bodyPr/>
                    <a:lstStyle/>
                    <a:p>
                      <a:pPr algn="l" fontAlgn="b"/>
                      <a:r>
                        <a:rPr lang="en-US" sz="1800" u="none" strike="noStrike" dirty="0">
                          <a:effectLst/>
                        </a:rPr>
                        <a:t>Yatrik Shah</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6"/>
                        </a:rPr>
                        <a:t>shahy@umich.edu</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dirty="0" smtClean="0">
                          <a:hlinkClick r:id="rId7"/>
                        </a:rPr>
                        <a:t>Michigan Postdoctoral Pioneer Program</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34622693"/>
                  </a:ext>
                </a:extLst>
              </a:tr>
              <a:tr h="356820">
                <a:tc>
                  <a:txBody>
                    <a:bodyPr/>
                    <a:lstStyle/>
                    <a:p>
                      <a:pPr algn="l" fontAlgn="b"/>
                      <a:r>
                        <a:rPr lang="en-US" sz="1800" u="none" strike="noStrike">
                          <a:effectLst/>
                        </a:rPr>
                        <a:t>Ormond MacDougald</a:t>
                      </a:r>
                      <a:endParaRPr lang="en-US" sz="1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8"/>
                        </a:rPr>
                        <a:t>macdouga@med.umich.edu</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r>
                        <a:rPr lang="en-US" sz="1800" b="0" i="0" kern="1200" dirty="0" smtClean="0">
                          <a:solidFill>
                            <a:schemeClr val="dk1"/>
                          </a:solidFill>
                          <a:effectLst/>
                          <a:latin typeface="+mn-lt"/>
                          <a:ea typeface="+mn-ea"/>
                          <a:cs typeface="+mn-cs"/>
                          <a:hlinkClick r:id="rId9"/>
                        </a:rPr>
                        <a:t>Multidisciplinary Training Program in Basic Diabetes Research</a:t>
                      </a:r>
                      <a:endParaRPr lang="en-US" dirty="0"/>
                    </a:p>
                  </a:txBody>
                  <a:tcPr marL="0" marR="0" marT="0" marB="0" anchor="b"/>
                </a:tc>
                <a:extLst>
                  <a:ext uri="{0D108BD9-81ED-4DB2-BD59-A6C34878D82A}">
                    <a16:rowId xmlns:a16="http://schemas.microsoft.com/office/drawing/2014/main" val="818299912"/>
                  </a:ext>
                </a:extLst>
              </a:tr>
              <a:tr h="356820">
                <a:tc>
                  <a:txBody>
                    <a:bodyPr/>
                    <a:lstStyle/>
                    <a:p>
                      <a:pPr algn="l" fontAlgn="b"/>
                      <a:r>
                        <a:rPr lang="en-US" sz="1800" u="none" strike="noStrike">
                          <a:effectLst/>
                        </a:rPr>
                        <a:t>Richard Auchus</a:t>
                      </a:r>
                      <a:endParaRPr lang="en-US" sz="1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10"/>
                        </a:rPr>
                        <a:t>rauchus@med.umich.edu</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11"/>
                        </a:rPr>
                        <a:t>Training Program in Endocrinology and Metabolism</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23543915"/>
                  </a:ext>
                </a:extLst>
              </a:tr>
              <a:tr h="356820">
                <a:tc>
                  <a:txBody>
                    <a:bodyPr/>
                    <a:lstStyle/>
                    <a:p>
                      <a:pPr algn="l" fontAlgn="b"/>
                      <a:r>
                        <a:rPr lang="en-US" sz="1800" u="none" strike="noStrike">
                          <a:effectLst/>
                        </a:rPr>
                        <a:t>Shannon Carty</a:t>
                      </a:r>
                      <a:endParaRPr lang="en-US" sz="1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12"/>
                        </a:rPr>
                        <a:t>scarty@med.umich.edu</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13"/>
                        </a:rPr>
                        <a:t>Research Training in Experimental Immunology</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48475241"/>
                  </a:ext>
                </a:extLst>
              </a:tr>
              <a:tr h="356820">
                <a:tc>
                  <a:txBody>
                    <a:bodyPr/>
                    <a:lstStyle/>
                    <a:p>
                      <a:pPr algn="l" fontAlgn="b"/>
                      <a:r>
                        <a:rPr lang="en-US" sz="1800" u="none" strike="noStrike">
                          <a:effectLst/>
                        </a:rPr>
                        <a:t>Patrice Fort</a:t>
                      </a:r>
                      <a:endParaRPr lang="en-US" sz="1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14"/>
                        </a:rPr>
                        <a:t>patricef@med.umich.edu</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15"/>
                        </a:rPr>
                        <a:t>Vision Research Training Program</a:t>
                      </a:r>
                      <a:endParaRPr lang="en-US" dirty="0" smtClean="0"/>
                    </a:p>
                  </a:txBody>
                  <a:tcPr marL="0" marR="0" marT="0" marB="0" anchor="b"/>
                </a:tc>
                <a:extLst>
                  <a:ext uri="{0D108BD9-81ED-4DB2-BD59-A6C34878D82A}">
                    <a16:rowId xmlns:a16="http://schemas.microsoft.com/office/drawing/2014/main" val="1519157060"/>
                  </a:ext>
                </a:extLst>
              </a:tr>
              <a:tr h="356820">
                <a:tc>
                  <a:txBody>
                    <a:bodyPr/>
                    <a:lstStyle/>
                    <a:p>
                      <a:pPr algn="l" fontAlgn="b"/>
                      <a:r>
                        <a:rPr lang="en-US" sz="1800" u="none" strike="noStrike">
                          <a:effectLst/>
                        </a:rPr>
                        <a:t>John Traynor</a:t>
                      </a:r>
                      <a:endParaRPr lang="en-US" sz="1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16"/>
                        </a:rPr>
                        <a:t>jtraynor@umich.edu</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17"/>
                        </a:rPr>
                        <a:t>Postdoctoral Training in the Biology of Drug Abuse</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8561693"/>
                  </a:ext>
                </a:extLst>
              </a:tr>
              <a:tr h="356820">
                <a:tc>
                  <a:txBody>
                    <a:bodyPr/>
                    <a:lstStyle/>
                    <a:p>
                      <a:pPr algn="l" fontAlgn="b"/>
                      <a:r>
                        <a:rPr lang="en-US" sz="1800" u="none" strike="noStrike">
                          <a:effectLst/>
                        </a:rPr>
                        <a:t>Scott Roberts</a:t>
                      </a:r>
                      <a:endParaRPr lang="en-US" sz="1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18"/>
                        </a:rPr>
                        <a:t>jscottr@umich.edu</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19"/>
                        </a:rPr>
                        <a:t>UM Training Program in ELSI Research</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80616491"/>
                  </a:ext>
                </a:extLst>
              </a:tr>
              <a:tr h="356820">
                <a:tc>
                  <a:txBody>
                    <a:bodyPr/>
                    <a:lstStyle/>
                    <a:p>
                      <a:pPr algn="l" fontAlgn="b"/>
                      <a:r>
                        <a:rPr lang="en-US" sz="1800" u="none" strike="noStrike">
                          <a:effectLst/>
                        </a:rPr>
                        <a:t>Sunny Wong</a:t>
                      </a:r>
                      <a:endParaRPr lang="en-US" sz="1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20"/>
                        </a:rPr>
                        <a:t>sunnyw@umich.edu</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21"/>
                        </a:rPr>
                        <a:t>Cell and Molecular Dermatology Training Program</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13832839"/>
                  </a:ext>
                </a:extLst>
              </a:tr>
              <a:tr h="356820">
                <a:tc>
                  <a:txBody>
                    <a:bodyPr/>
                    <a:lstStyle/>
                    <a:p>
                      <a:pPr algn="l" fontAlgn="b"/>
                      <a:r>
                        <a:rPr lang="en-US" sz="1800" u="none" strike="noStrike">
                          <a:effectLst/>
                        </a:rPr>
                        <a:t>Colin Greineder</a:t>
                      </a:r>
                      <a:endParaRPr lang="en-US" sz="18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22"/>
                        </a:rPr>
                        <a:t>coling@med.umich.edu</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800" u="none" strike="noStrike" dirty="0">
                          <a:effectLst/>
                          <a:hlinkClick r:id="rId23"/>
                        </a:rPr>
                        <a:t>Michigan Resuscitation Innovation and Science Enterprise (M-RISE)</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2692349"/>
                  </a:ext>
                </a:extLst>
              </a:tr>
            </a:tbl>
          </a:graphicData>
        </a:graphic>
      </p:graphicFrame>
    </p:spTree>
    <p:extLst>
      <p:ext uri="{BB962C8B-B14F-4D97-AF65-F5344CB8AC3E}">
        <p14:creationId xmlns:p14="http://schemas.microsoft.com/office/powerpoint/2010/main" val="251991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u="sng" dirty="0">
                <a:solidFill>
                  <a:srgbClr val="0563C1"/>
                </a:solidFill>
              </a:rPr>
              <a:t>Boxer Training </a:t>
            </a:r>
            <a:r>
              <a:rPr lang="en-US" u="sng" dirty="0" smtClean="0">
                <a:solidFill>
                  <a:srgbClr val="0563C1"/>
                </a:solidFill>
              </a:rPr>
              <a:t>Program </a:t>
            </a:r>
            <a:r>
              <a:rPr lang="en-US" u="sng" dirty="0">
                <a:solidFill>
                  <a:srgbClr val="0563C1"/>
                </a:solidFill>
              </a:rPr>
              <a:t>in Molecular and Translational Hematology</a:t>
            </a:r>
          </a:p>
        </p:txBody>
      </p:sp>
      <p:sp>
        <p:nvSpPr>
          <p:cNvPr id="3" name="Content Placeholder 2"/>
          <p:cNvSpPr>
            <a:spLocks noGrp="1"/>
          </p:cNvSpPr>
          <p:nvPr>
            <p:ph idx="1"/>
          </p:nvPr>
        </p:nvSpPr>
        <p:spPr/>
        <p:txBody>
          <a:bodyPr>
            <a:normAutofit/>
          </a:bodyPr>
          <a:lstStyle/>
          <a:p>
            <a:r>
              <a:rPr lang="en-US" dirty="0" smtClean="0"/>
              <a:t>Currently in 31</a:t>
            </a:r>
            <a:r>
              <a:rPr lang="en-US" baseline="30000" dirty="0" smtClean="0"/>
              <a:t>st</a:t>
            </a:r>
            <a:r>
              <a:rPr lang="en-US" dirty="0" smtClean="0"/>
              <a:t> year of funding, supporting 6 postdoctoral fellows each year for research in benign and malignant hematology</a:t>
            </a:r>
            <a:endParaRPr lang="en-US" dirty="0"/>
          </a:p>
          <a:p>
            <a:r>
              <a:rPr lang="en-US" dirty="0"/>
              <a:t>Prospective trainees are typically nominated </a:t>
            </a:r>
            <a:r>
              <a:rPr lang="en-US" dirty="0" smtClean="0"/>
              <a:t>during </a:t>
            </a:r>
            <a:r>
              <a:rPr lang="en-US" dirty="0"/>
              <a:t>their first year </a:t>
            </a:r>
            <a:r>
              <a:rPr lang="en-US" dirty="0" smtClean="0"/>
              <a:t>of </a:t>
            </a:r>
            <a:r>
              <a:rPr lang="en-US" dirty="0"/>
              <a:t>postdoctoral </a:t>
            </a:r>
            <a:r>
              <a:rPr lang="en-US" dirty="0" smtClean="0"/>
              <a:t>training, although may be appointed later</a:t>
            </a:r>
          </a:p>
          <a:p>
            <a:r>
              <a:rPr lang="en-US" dirty="0" smtClean="0"/>
              <a:t>Support is available for a master’s training program for those who wish to gain more training in other areas, e.g. clinical trial design for translational studies, bioinformatics</a:t>
            </a:r>
            <a:endParaRPr lang="en-US" dirty="0"/>
          </a:p>
          <a:p>
            <a:r>
              <a:rPr lang="en-US" dirty="0" smtClean="0"/>
              <a:t>For </a:t>
            </a:r>
            <a:r>
              <a:rPr lang="en-US" dirty="0"/>
              <a:t>more information, contact </a:t>
            </a:r>
            <a:r>
              <a:rPr lang="en-US" dirty="0" smtClean="0"/>
              <a:t>Jordan Shavit (Director) </a:t>
            </a:r>
            <a:r>
              <a:rPr lang="en-US" dirty="0" smtClean="0">
                <a:hlinkClick r:id="rId2"/>
              </a:rPr>
              <a:t>jshavit@umich.edu</a:t>
            </a:r>
            <a:r>
              <a:rPr lang="en-US" dirty="0" smtClean="0"/>
              <a:t> </a:t>
            </a:r>
            <a:endParaRPr lang="en-US" dirty="0"/>
          </a:p>
        </p:txBody>
      </p:sp>
    </p:spTree>
    <p:extLst>
      <p:ext uri="{BB962C8B-B14F-4D97-AF65-F5344CB8AC3E}">
        <p14:creationId xmlns:p14="http://schemas.microsoft.com/office/powerpoint/2010/main" val="403085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Vision Research Training Program</a:t>
            </a:r>
            <a:r>
              <a:rPr lang="en-US" dirty="0" smtClean="0"/>
              <a:t/>
            </a:r>
            <a:br>
              <a:rPr lang="en-US" dirty="0" smtClean="0"/>
            </a:br>
            <a:endParaRPr lang="en-US" dirty="0"/>
          </a:p>
        </p:txBody>
      </p:sp>
      <p:sp>
        <p:nvSpPr>
          <p:cNvPr id="5" name="Content Placeholder 4">
            <a:extLst>
              <a:ext uri="{FF2B5EF4-FFF2-40B4-BE49-F238E27FC236}">
                <a16:creationId xmlns:a16="http://schemas.microsoft.com/office/drawing/2014/main" id="{DE0D5E7D-ED53-4E49-A195-73A1FD3C700E}"/>
              </a:ext>
            </a:extLst>
          </p:cNvPr>
          <p:cNvSpPr>
            <a:spLocks noGrp="1"/>
          </p:cNvSpPr>
          <p:nvPr>
            <p:ph idx="1"/>
          </p:nvPr>
        </p:nvSpPr>
        <p:spPr>
          <a:xfrm>
            <a:off x="838200" y="1825625"/>
            <a:ext cx="10515600" cy="4233980"/>
          </a:xfrm>
          <a:prstGeom prst="rect">
            <a:avLst/>
          </a:prstGeom>
        </p:spPr>
        <p:txBody>
          <a:bodyPr wrap="square">
            <a:spAutoFit/>
          </a:bodyPr>
          <a:lstStyle/>
          <a:p>
            <a:pPr marL="0" indent="0">
              <a:buNone/>
            </a:pPr>
            <a:r>
              <a:rPr lang="en-US" sz="2800" dirty="0" smtClean="0"/>
              <a:t>The </a:t>
            </a:r>
            <a:r>
              <a:rPr lang="en-US" sz="2800" dirty="0"/>
              <a:t>goals of the Vision Research Training Program are to provide breadth in research training and professional development to keep pace with the opportunities for careers in vision research. The VRTP (1) supports candidate-level predoctoral fellows as they undertake and complete their thesis research; (2) supports postdoctoral fellows as they begin independent research careers; (3) provides a formal structured education; (4) and requires trainees to participate in a program of professional development specific to vision research.</a:t>
            </a:r>
          </a:p>
          <a:p>
            <a:endParaRPr lang="en-US" sz="2800" dirty="0"/>
          </a:p>
          <a:p>
            <a:pPr marL="0" indent="0">
              <a:buNone/>
            </a:pPr>
            <a:r>
              <a:rPr lang="en-US" sz="2800" dirty="0"/>
              <a:t>Contact: </a:t>
            </a:r>
            <a:r>
              <a:rPr lang="en-US" sz="2800" dirty="0" smtClean="0"/>
              <a:t>Patrice Fort, </a:t>
            </a:r>
            <a:r>
              <a:rPr lang="en-US" sz="2800" dirty="0"/>
              <a:t>Ph.D. </a:t>
            </a:r>
            <a:r>
              <a:rPr lang="en-US" sz="2800" dirty="0" smtClean="0"/>
              <a:t>patricef</a:t>
            </a:r>
            <a:r>
              <a:rPr lang="en-US" sz="2800" smtClean="0"/>
              <a:t>@umich.edu </a:t>
            </a:r>
            <a:r>
              <a:rPr lang="en-US" smtClean="0"/>
              <a:t> </a:t>
            </a:r>
            <a:endParaRPr lang="en-US" dirty="0"/>
          </a:p>
        </p:txBody>
      </p:sp>
    </p:spTree>
    <p:extLst>
      <p:ext uri="{BB962C8B-B14F-4D97-AF65-F5344CB8AC3E}">
        <p14:creationId xmlns:p14="http://schemas.microsoft.com/office/powerpoint/2010/main" val="3884726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357" y="1182331"/>
            <a:ext cx="11428379" cy="4351338"/>
          </a:xfrm>
        </p:spPr>
        <p:txBody>
          <a:bodyPr>
            <a:normAutofit/>
          </a:bodyPr>
          <a:lstStyle/>
          <a:p>
            <a:pPr>
              <a:spcBef>
                <a:spcPts val="0"/>
              </a:spcBef>
            </a:pPr>
            <a:r>
              <a:rPr lang="en-US" sz="2400" dirty="0" smtClean="0"/>
              <a:t>Opportunities </a:t>
            </a:r>
            <a:r>
              <a:rPr lang="en-US" sz="2400" dirty="0"/>
              <a:t>for postdoctoral </a:t>
            </a:r>
            <a:r>
              <a:rPr lang="en-US" sz="2400" dirty="0" smtClean="0"/>
              <a:t>fellows to pursue training </a:t>
            </a:r>
            <a:r>
              <a:rPr lang="en-US" sz="2400" dirty="0"/>
              <a:t>in </a:t>
            </a:r>
            <a:r>
              <a:rPr lang="en-US" sz="2400" dirty="0" smtClean="0"/>
              <a:t>any aspect </a:t>
            </a:r>
            <a:r>
              <a:rPr lang="en-US" sz="2400" dirty="0"/>
              <a:t>of </a:t>
            </a:r>
            <a:r>
              <a:rPr lang="en-US" sz="2400" dirty="0" smtClean="0"/>
              <a:t>drug abuse/addiction research. </a:t>
            </a:r>
          </a:p>
          <a:p>
            <a:pPr marL="0" indent="0">
              <a:lnSpc>
                <a:spcPct val="50000"/>
              </a:lnSpc>
              <a:spcBef>
                <a:spcPts val="0"/>
              </a:spcBef>
              <a:buNone/>
            </a:pPr>
            <a:r>
              <a:rPr lang="en-US" sz="2400" dirty="0" smtClean="0"/>
              <a:t> </a:t>
            </a:r>
          </a:p>
          <a:p>
            <a:pPr>
              <a:spcBef>
                <a:spcPts val="0"/>
              </a:spcBef>
            </a:pPr>
            <a:r>
              <a:rPr lang="en-US" sz="2400" dirty="0"/>
              <a:t>S</a:t>
            </a:r>
            <a:r>
              <a:rPr lang="en-US" sz="2400" dirty="0" smtClean="0"/>
              <a:t>tate-of-the-art science: cell/molecule &amp; anatomical; animal </a:t>
            </a:r>
            <a:r>
              <a:rPr lang="en-US" sz="2400" dirty="0"/>
              <a:t>behavioral models; human </a:t>
            </a:r>
            <a:r>
              <a:rPr lang="en-US" sz="2400" dirty="0" smtClean="0"/>
              <a:t>imaging; </a:t>
            </a:r>
            <a:r>
              <a:rPr lang="en-US" sz="2400" dirty="0"/>
              <a:t>genomics, </a:t>
            </a:r>
            <a:r>
              <a:rPr lang="en-US" sz="2400" dirty="0" smtClean="0"/>
              <a:t>proteomics, informatics; medications development</a:t>
            </a:r>
          </a:p>
          <a:p>
            <a:pPr>
              <a:lnSpc>
                <a:spcPct val="50000"/>
              </a:lnSpc>
              <a:spcBef>
                <a:spcPts val="0"/>
              </a:spcBef>
            </a:pPr>
            <a:endParaRPr lang="en-US" sz="2400" dirty="0" smtClean="0"/>
          </a:p>
          <a:p>
            <a:pPr>
              <a:spcBef>
                <a:spcPts val="0"/>
              </a:spcBef>
            </a:pPr>
            <a:r>
              <a:rPr lang="en-US" sz="2400" dirty="0" smtClean="0"/>
              <a:t>Faculty mentors from a wide range of departments: Pharmacology, Psychology, Neuroscience, Psychiatry, Pharmacy, Chemistry, </a:t>
            </a:r>
            <a:r>
              <a:rPr lang="en-US" sz="2400" dirty="0"/>
              <a:t>C</a:t>
            </a:r>
            <a:r>
              <a:rPr lang="en-US" sz="2400" dirty="0" smtClean="0"/>
              <a:t>ell and Molecular biology</a:t>
            </a:r>
          </a:p>
          <a:p>
            <a:pPr>
              <a:lnSpc>
                <a:spcPct val="50000"/>
              </a:lnSpc>
              <a:spcBef>
                <a:spcPts val="0"/>
              </a:spcBef>
            </a:pPr>
            <a:endParaRPr lang="en-US" sz="2400" dirty="0" smtClean="0"/>
          </a:p>
          <a:p>
            <a:pPr>
              <a:spcBef>
                <a:spcPts val="0"/>
              </a:spcBef>
            </a:pPr>
            <a:r>
              <a:rPr lang="en-US" sz="2400" dirty="0" smtClean="0"/>
              <a:t>Strong drug abuse community; training </a:t>
            </a:r>
            <a:r>
              <a:rPr lang="en-US" sz="2400" dirty="0"/>
              <a:t>faculty </a:t>
            </a:r>
            <a:endParaRPr lang="en-US" sz="2400" dirty="0" smtClean="0"/>
          </a:p>
          <a:p>
            <a:pPr marL="0" indent="0">
              <a:spcBef>
                <a:spcPts val="0"/>
              </a:spcBef>
              <a:buNone/>
            </a:pPr>
            <a:r>
              <a:rPr lang="en-US" sz="2400" dirty="0" smtClean="0"/>
              <a:t>    have </a:t>
            </a:r>
            <a:r>
              <a:rPr lang="en-US" sz="2400" dirty="0"/>
              <a:t>long-term scientific </a:t>
            </a:r>
            <a:r>
              <a:rPr lang="en-US" sz="2400" dirty="0" smtClean="0"/>
              <a:t>collaborations</a:t>
            </a:r>
          </a:p>
          <a:p>
            <a:pPr>
              <a:lnSpc>
                <a:spcPct val="50000"/>
              </a:lnSpc>
              <a:spcBef>
                <a:spcPts val="0"/>
              </a:spcBef>
            </a:pPr>
            <a:endParaRPr lang="en-US" sz="2400" dirty="0" smtClean="0"/>
          </a:p>
          <a:p>
            <a:pPr>
              <a:spcBef>
                <a:spcPts val="0"/>
              </a:spcBef>
            </a:pPr>
            <a:r>
              <a:rPr lang="en-US" sz="2400" dirty="0"/>
              <a:t>S</a:t>
            </a:r>
            <a:r>
              <a:rPr lang="en-US" sz="2400" dirty="0" smtClean="0"/>
              <a:t>ophisticated, supportive</a:t>
            </a:r>
            <a:r>
              <a:rPr lang="en-US" sz="2400" dirty="0"/>
              <a:t>, research and </a:t>
            </a:r>
            <a:r>
              <a:rPr lang="en-US" sz="2400" dirty="0" smtClean="0"/>
              <a:t>training</a:t>
            </a:r>
          </a:p>
          <a:p>
            <a:pPr marL="0" indent="0">
              <a:spcBef>
                <a:spcPts val="0"/>
              </a:spcBef>
              <a:buNone/>
            </a:pPr>
            <a:r>
              <a:rPr lang="en-US" sz="2400" dirty="0"/>
              <a:t> </a:t>
            </a:r>
            <a:r>
              <a:rPr lang="en-US" sz="2400" dirty="0" smtClean="0"/>
              <a:t>  </a:t>
            </a:r>
            <a:r>
              <a:rPr lang="en-US" sz="2400" dirty="0"/>
              <a:t>environment.</a:t>
            </a:r>
          </a:p>
        </p:txBody>
      </p:sp>
      <p:pic>
        <p:nvPicPr>
          <p:cNvPr id="4" name="Picture 2" descr="https://lh3.googleusercontent.com/TDL_3QMdjCkdugIUyjd2UgCE48ZeFaC1_3r9jj1Jqb1b2O2VXcrg9F5iGbgSNDYqvW5eQG93WbNqYqWN-DymKSMOla_QKVpqvByuwCWVTD3ZtouMjQ=w1175"/>
          <p:cNvPicPr>
            <a:picLocks noChangeAspect="1" noChangeArrowheads="1"/>
          </p:cNvPicPr>
          <p:nvPr/>
        </p:nvPicPr>
        <p:blipFill rotWithShape="1">
          <a:blip r:embed="rId2">
            <a:extLst>
              <a:ext uri="{28A0092B-C50C-407E-A947-70E740481C1C}">
                <a14:useLocalDpi xmlns:a14="http://schemas.microsoft.com/office/drawing/2010/main" val="0"/>
              </a:ext>
            </a:extLst>
          </a:blip>
          <a:srcRect l="8549" t="18163" r="1328" b="20630"/>
          <a:stretch/>
        </p:blipFill>
        <p:spPr bwMode="auto">
          <a:xfrm>
            <a:off x="6660432" y="3677056"/>
            <a:ext cx="5463474" cy="278211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18747" y="145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dk1"/>
                </a:solidFill>
              </a:rPr>
              <a:t>Biology of Drug Abuse Training Program</a:t>
            </a:r>
            <a:endParaRPr lang="en-US" dirty="0"/>
          </a:p>
        </p:txBody>
      </p:sp>
      <p:sp>
        <p:nvSpPr>
          <p:cNvPr id="6" name="Rectangle 5"/>
          <p:cNvSpPr/>
          <p:nvPr/>
        </p:nvSpPr>
        <p:spPr>
          <a:xfrm>
            <a:off x="1132006" y="5535197"/>
            <a:ext cx="4636141" cy="369332"/>
          </a:xfrm>
          <a:prstGeom prst="rect">
            <a:avLst/>
          </a:prstGeom>
        </p:spPr>
        <p:txBody>
          <a:bodyPr wrap="none">
            <a:spAutoFit/>
          </a:bodyPr>
          <a:lstStyle/>
          <a:p>
            <a:r>
              <a:rPr lang="en-US" dirty="0">
                <a:hlinkClick r:id="rId3"/>
              </a:rPr>
              <a:t>https://sites.google.com/umich.edu/bda/home</a:t>
            </a:r>
            <a:endParaRPr lang="en-US" dirty="0"/>
          </a:p>
        </p:txBody>
      </p:sp>
    </p:spTree>
    <p:extLst>
      <p:ext uri="{BB962C8B-B14F-4D97-AF65-F5344CB8AC3E}">
        <p14:creationId xmlns:p14="http://schemas.microsoft.com/office/powerpoint/2010/main" val="87300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Michigan Postdoctoral Pioneer Program</a:t>
            </a:r>
            <a:endParaRPr lang="en-US" dirty="0"/>
          </a:p>
        </p:txBody>
      </p:sp>
      <p:sp>
        <p:nvSpPr>
          <p:cNvPr id="3" name="Content Placeholder 2"/>
          <p:cNvSpPr>
            <a:spLocks noGrp="1"/>
          </p:cNvSpPr>
          <p:nvPr>
            <p:ph idx="1"/>
          </p:nvPr>
        </p:nvSpPr>
        <p:spPr/>
        <p:txBody>
          <a:bodyPr>
            <a:normAutofit fontScale="92500" lnSpcReduction="10000"/>
          </a:bodyPr>
          <a:lstStyle/>
          <a:p>
            <a:pPr marL="0" indent="0" algn="ctr">
              <a:buNone/>
            </a:pPr>
            <a:r>
              <a:rPr lang="en-US" dirty="0" smtClean="0">
                <a:hlinkClick r:id="rId2"/>
              </a:rPr>
              <a:t>https://umichpioneerprogram.org/</a:t>
            </a:r>
            <a:endParaRPr lang="en-US" dirty="0" smtClean="0"/>
          </a:p>
          <a:p>
            <a:pPr marL="0" indent="0">
              <a:buNone/>
            </a:pPr>
            <a:r>
              <a:rPr lang="en-US" dirty="0"/>
              <a:t>In an effort to support innovative and collaborative work within the University of Michigan Medical School (UMMS), the Michigan Postdoctoral Pioneer Program has been established by the Endowment for Basic Sciences (EBS) to provide financial and mentoring support to highly motivated and accomplished post-doctoral fellows. Pioneer fellows will be actively co-mentored by the participating investigators and will be expected to share their time between the participating laboratory settings. Awardees will be appointed for three consecutive years. The EBS will provide 90% of the financial and logistical support for the first two years. Participating mentors will jointly provide 10% of the financial support for years 1 and 2, and 100% of the support for year 3. The stipend is set at 120% of the NIH scale for postdoctoral fellows.</a:t>
            </a:r>
          </a:p>
        </p:txBody>
      </p:sp>
    </p:spTree>
    <p:extLst>
      <p:ext uri="{BB962C8B-B14F-4D97-AF65-F5344CB8AC3E}">
        <p14:creationId xmlns:p14="http://schemas.microsoft.com/office/powerpoint/2010/main" val="2476758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Experimental Immunology</a:t>
            </a:r>
            <a:endParaRPr lang="en-US" dirty="0">
              <a:solidFill>
                <a:schemeClr val="accent1">
                  <a:lumMod val="75000"/>
                </a:schemeClr>
              </a:solidFill>
            </a:endParaRPr>
          </a:p>
        </p:txBody>
      </p:sp>
      <p:sp>
        <p:nvSpPr>
          <p:cNvPr id="3" name="Content Placeholder 2"/>
          <p:cNvSpPr>
            <a:spLocks noGrp="1"/>
          </p:cNvSpPr>
          <p:nvPr>
            <p:ph idx="1"/>
          </p:nvPr>
        </p:nvSpPr>
        <p:spPr>
          <a:xfrm>
            <a:off x="593103" y="1476833"/>
            <a:ext cx="10515600" cy="4351338"/>
          </a:xfrm>
        </p:spPr>
        <p:txBody>
          <a:bodyPr>
            <a:normAutofit fontScale="92500" lnSpcReduction="10000"/>
          </a:bodyPr>
          <a:lstStyle/>
          <a:p>
            <a:r>
              <a:rPr lang="en-US" dirty="0" smtClean="0"/>
              <a:t>Currently funds 5 pre-doctoral and 2 post-doctoral scholars</a:t>
            </a:r>
          </a:p>
          <a:p>
            <a:r>
              <a:rPr lang="en-US" dirty="0" smtClean="0"/>
              <a:t>Support for 1 or 2 years depending on progress</a:t>
            </a:r>
          </a:p>
          <a:p>
            <a:r>
              <a:rPr lang="en-US" dirty="0" smtClean="0"/>
              <a:t>Supports any project broadly related to immunology in any preceptor laboratory.</a:t>
            </a:r>
          </a:p>
          <a:p>
            <a:r>
              <a:rPr lang="en-US" dirty="0" smtClean="0"/>
              <a:t>Requires post-doctoral fellow to present during years of support in the Wednesday, noon seminar series</a:t>
            </a:r>
          </a:p>
          <a:p>
            <a:r>
              <a:rPr lang="en-US" dirty="0" smtClean="0"/>
              <a:t>Requires formation of a research advisory committee to meet twice yearly</a:t>
            </a:r>
          </a:p>
          <a:p>
            <a:r>
              <a:rPr lang="en-US" dirty="0" smtClean="0"/>
              <a:t>Applications due in Spring for July start</a:t>
            </a:r>
          </a:p>
          <a:p>
            <a:r>
              <a:rPr lang="en-US" dirty="0" smtClean="0"/>
              <a:t>For more information,  contact Beth Moore (</a:t>
            </a:r>
            <a:r>
              <a:rPr lang="en-US" dirty="0" smtClean="0">
                <a:hlinkClick r:id="rId2"/>
              </a:rPr>
              <a:t>bmoore@umich.edu</a:t>
            </a:r>
            <a:r>
              <a:rPr lang="en-US" dirty="0" smtClean="0"/>
              <a:t>) or Shannon Carty (scarty@umich.edu)</a:t>
            </a:r>
            <a:endParaRPr lang="en-US" dirty="0"/>
          </a:p>
        </p:txBody>
      </p:sp>
    </p:spTree>
    <p:extLst>
      <p:ext uri="{BB962C8B-B14F-4D97-AF65-F5344CB8AC3E}">
        <p14:creationId xmlns:p14="http://schemas.microsoft.com/office/powerpoint/2010/main" val="236364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hlinkClick r:id="rId2"/>
              </a:rPr>
              <a:t>Multidisciplinary Training Program in Basic Diabetes </a:t>
            </a:r>
            <a:r>
              <a:rPr lang="en-US" dirty="0" smtClean="0">
                <a:solidFill>
                  <a:schemeClr val="dk1"/>
                </a:solidFill>
                <a:hlinkClick r:id="rId2"/>
              </a:rPr>
              <a:t>Research</a:t>
            </a:r>
            <a:endParaRPr lang="en-US" dirty="0"/>
          </a:p>
        </p:txBody>
      </p:sp>
      <p:sp>
        <p:nvSpPr>
          <p:cNvPr id="3" name="Content Placeholder 2"/>
          <p:cNvSpPr>
            <a:spLocks noGrp="1"/>
          </p:cNvSpPr>
          <p:nvPr>
            <p:ph idx="1"/>
          </p:nvPr>
        </p:nvSpPr>
        <p:spPr>
          <a:xfrm>
            <a:off x="838200" y="1765991"/>
            <a:ext cx="10515600" cy="4351338"/>
          </a:xfrm>
        </p:spPr>
        <p:txBody>
          <a:bodyPr>
            <a:normAutofit/>
          </a:bodyPr>
          <a:lstStyle/>
          <a:p>
            <a:pPr marL="0" indent="0">
              <a:buNone/>
            </a:pPr>
            <a:r>
              <a:rPr lang="en-US" sz="2400" dirty="0"/>
              <a:t>This program provides an opportunity for postdoctoral fellows to pursue training in diverse aspects of diabetes research. Training grant preceptors fall into major interest groups across the spectrum of type 1 and 2 diabetes research - islet biology, autoimmune diabetes, adipocyte biology, neuronal regulation of metabolism, mechanisms of insulin resistance, metabolic control in liver and muscle, and diabetes complications - each area containing investigators pursuing basic research with potential translational applicability.</a:t>
            </a:r>
          </a:p>
        </p:txBody>
      </p:sp>
      <p:pic>
        <p:nvPicPr>
          <p:cNvPr id="1026" name="Picture 2" descr="Multidisciplinary Postdoctoral Training Program in Basic Diabetes Research train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712" y="4131623"/>
            <a:ext cx="5870575" cy="25830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04429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dk1"/>
                </a:solidFill>
                <a:hlinkClick r:id="rId2"/>
              </a:rPr>
              <a:t>Molecular Mechanisms in Microbial </a:t>
            </a:r>
            <a:r>
              <a:rPr lang="en-US" dirty="0" smtClean="0">
                <a:solidFill>
                  <a:schemeClr val="dk1"/>
                </a:solidFill>
                <a:hlinkClick r:id="rId2"/>
              </a:rPr>
              <a:t>Pathogenesis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a:t>Currently funds 5 </a:t>
            </a:r>
            <a:r>
              <a:rPr lang="en-US" dirty="0" err="1"/>
              <a:t>predoctoral</a:t>
            </a:r>
            <a:r>
              <a:rPr lang="en-US" dirty="0"/>
              <a:t> and 2 postdoctoral students per year.</a:t>
            </a:r>
          </a:p>
          <a:p>
            <a:r>
              <a:rPr lang="en-US" dirty="0"/>
              <a:t>Prospective trainees are typically nominated at the end of their first year in PIBS (</a:t>
            </a:r>
            <a:r>
              <a:rPr lang="en-US" dirty="0" err="1"/>
              <a:t>predoctoral</a:t>
            </a:r>
            <a:r>
              <a:rPr lang="en-US" dirty="0"/>
              <a:t>) or during their first year or postdoctoral training.</a:t>
            </a:r>
          </a:p>
          <a:p>
            <a:r>
              <a:rPr lang="en-US" dirty="0"/>
              <a:t>Coursework for </a:t>
            </a:r>
            <a:r>
              <a:rPr lang="en-US" dirty="0" err="1"/>
              <a:t>predoctoral</a:t>
            </a:r>
            <a:r>
              <a:rPr lang="en-US" dirty="0"/>
              <a:t> students is aligned with </a:t>
            </a:r>
            <a:r>
              <a:rPr lang="en-US" dirty="0" smtClean="0"/>
              <a:t>Departmental </a:t>
            </a:r>
            <a:r>
              <a:rPr lang="en-US" dirty="0"/>
              <a:t>requirements</a:t>
            </a:r>
          </a:p>
          <a:p>
            <a:r>
              <a:rPr lang="en-US" dirty="0"/>
              <a:t>All trainees participate in Science in the Clinics, a course that explores infectious diseases from a translational perspective, connecting basic science to clinical and therapeutic aspects of pathogenesis.</a:t>
            </a:r>
          </a:p>
          <a:p>
            <a:r>
              <a:rPr lang="en-US" dirty="0"/>
              <a:t>All trainees participate in the “Young Investigators” program, which brings junior investigators to campus for seminars on their research and meetings with trainees.</a:t>
            </a:r>
          </a:p>
          <a:p>
            <a:r>
              <a:rPr lang="en-US" dirty="0"/>
              <a:t>For more information, contact Vern Carruthers (Director) or Adam Lauring (Associate Director</a:t>
            </a:r>
            <a:r>
              <a:rPr lang="en-US" dirty="0" smtClean="0"/>
              <a:t>).</a:t>
            </a:r>
            <a:endParaRPr lang="en-US" dirty="0"/>
          </a:p>
        </p:txBody>
      </p:sp>
    </p:spTree>
    <p:extLst>
      <p:ext uri="{BB962C8B-B14F-4D97-AF65-F5344CB8AC3E}">
        <p14:creationId xmlns:p14="http://schemas.microsoft.com/office/powerpoint/2010/main" val="370370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782</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Postdoc Preview October 2019</vt:lpstr>
      <vt:lpstr>Program Directors at Friday Lunch</vt:lpstr>
      <vt:lpstr>Boxer Training Program in Molecular and Translational Hematology</vt:lpstr>
      <vt:lpstr>Vision Research Training Program </vt:lpstr>
      <vt:lpstr>PowerPoint Presentation</vt:lpstr>
      <vt:lpstr>Michigan Postdoctoral Pioneer Program</vt:lpstr>
      <vt:lpstr>Experimental Immunology</vt:lpstr>
      <vt:lpstr>Multidisciplinary Training Program in Basic Diabetes Research</vt:lpstr>
      <vt:lpstr>Molecular Mechanisms in Microbial Pathogenesis </vt:lpstr>
    </vt:vector>
  </TitlesOfParts>
  <Company>University of Michigan Health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Postdoc Preview March 2019</dc:title>
  <dc:creator>Reifler, Aaron</dc:creator>
  <cp:lastModifiedBy>Reifler, Aaron</cp:lastModifiedBy>
  <cp:revision>12</cp:revision>
  <dcterms:created xsi:type="dcterms:W3CDTF">2019-03-07T15:09:09Z</dcterms:created>
  <dcterms:modified xsi:type="dcterms:W3CDTF">2019-10-10T18:58:17Z</dcterms:modified>
</cp:coreProperties>
</file>