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9" r:id="rId16"/>
    <p:sldId id="280" r:id="rId17"/>
    <p:sldId id="281" r:id="rId18"/>
    <p:sldId id="269" r:id="rId19"/>
    <p:sldId id="270" r:id="rId20"/>
    <p:sldId id="277" r:id="rId21"/>
    <p:sldId id="271" r:id="rId22"/>
    <p:sldId id="278" r:id="rId23"/>
    <p:sldId id="272" r:id="rId24"/>
    <p:sldId id="273" r:id="rId25"/>
    <p:sldId id="274" r:id="rId26"/>
  </p:sldIdLst>
  <p:sldSz cx="12192000" cy="6858000"/>
  <p:notesSz cx="6858000" cy="9144000"/>
  <p:embeddedFontLst>
    <p:embeddedFont>
      <p:font typeface="Space Grotesk" panose="020B0604020202020204" charset="0"/>
      <p:regular r:id="rId28"/>
      <p:bold r:id="rId29"/>
    </p:embeddedFont>
    <p:embeddedFont>
      <p:font typeface="Space Grotesk Light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wRauuDpVcfHIEhMMeH27RlV49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ee5779be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37ee5779be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ee5779be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37ee5779be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815f1d03a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3815f1d03a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815f1d03a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3815f1d03a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815f1d03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815f1d03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815f1d03a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3815f1d03a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815f1d03a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3815f1d03a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815f1d03a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3815f1d03a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815f1d03a0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3815f1d03a0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81852240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381852240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ee5779be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37ee5779be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ee5779be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7ee5779be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ee5779be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37ee5779be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ee5779be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37ee5779be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ee5779be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37ee5779be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ee5779be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37ee5779be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lab.research.google.com/drive/1TMqLAGx8DErVvy29T1pzkIfRfe0KKbeW" TargetMode="External"/><Relationship Id="rId4" Type="http://schemas.openxmlformats.org/officeDocument/2006/relationships/hyperlink" Target="https://github.com/almtav08/course-python-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lab.research.google.com/drive/1TMqLAGx8DErVvy29T1pzkIfRfe0KKbeW" TargetMode="External"/><Relationship Id="rId4" Type="http://schemas.openxmlformats.org/officeDocument/2006/relationships/hyperlink" Target="https://github.com/almtav08/course-python-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2589451"/>
            <a:ext cx="9144000" cy="13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Space Grotesk"/>
              <a:buNone/>
            </a:pPr>
            <a:r>
              <a:rPr lang="es-ES" sz="5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Entorno profesional y preparación de datos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933295"/>
            <a:ext cx="91440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3000"/>
              <a:buNone/>
            </a:pPr>
            <a:r>
              <a:rPr lang="es-ES" sz="3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Alex Martínez Martínez</a:t>
            </a:r>
            <a:endParaRPr/>
          </a:p>
        </p:txBody>
      </p:sp>
      <p:pic>
        <p:nvPicPr>
          <p:cNvPr id="86" name="Google Shape;86;p1" descr="Logotip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1720325"/>
            <a:ext cx="2674249" cy="86913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804073" y="162963"/>
            <a:ext cx="65838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Valencian Graduate School and Research Network of Artificial Intelligence</a:t>
            </a:r>
            <a:endParaRPr sz="1400" b="0" i="0" u="none" strike="noStrike" cap="none">
              <a:solidFill>
                <a:schemeClr val="lt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804073" y="6356483"/>
            <a:ext cx="65838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Valencian Graduate School and Research Network of Artificial Intelligence</a:t>
            </a:r>
            <a:endParaRPr sz="1400" b="0" i="0" u="none" strike="noStrike" cap="none">
              <a:solidFill>
                <a:schemeClr val="lt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89" name="Google Shape;89;p1"/>
          <p:cNvSpPr txBox="1"/>
          <p:nvPr/>
        </p:nvSpPr>
        <p:spPr>
          <a:xfrm rot="-5400000">
            <a:off x="-240290" y="3275111"/>
            <a:ext cx="10086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sz="1400" b="0" i="0" u="none" strike="noStrike" cap="none">
              <a:solidFill>
                <a:schemeClr val="lt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90" name="Google Shape;90;p1"/>
          <p:cNvSpPr txBox="1"/>
          <p:nvPr/>
        </p:nvSpPr>
        <p:spPr>
          <a:xfrm rot="5400000">
            <a:off x="11423682" y="3275111"/>
            <a:ext cx="10086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sz="1400" b="0" i="0" u="none" strike="noStrike" cap="none">
              <a:solidFill>
                <a:schemeClr val="lt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37ee5779bec_0_82" descr="Un dibujo de un perro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37ee5779bec_0_82"/>
          <p:cNvSpPr txBox="1"/>
          <p:nvPr/>
        </p:nvSpPr>
        <p:spPr>
          <a:xfrm>
            <a:off x="6197850" y="2892755"/>
            <a:ext cx="49536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marR="0" lvl="0" indent="-317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</a:pPr>
            <a:r>
              <a:rPr lang="es-ES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Biblioteca de machine learning.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marR="0" lvl="0" indent="-317500" algn="just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Space Grotesk"/>
              <a:buChar char="●"/>
            </a:pPr>
            <a:r>
              <a:rPr lang="es-ES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Incluye algoritmos para clasificación, regresión, clustering y herramientas para preprocesamiento, validación y selección de modelos.</a:t>
            </a:r>
            <a:endParaRPr/>
          </a:p>
        </p:txBody>
      </p:sp>
      <p:sp>
        <p:nvSpPr>
          <p:cNvPr id="202" name="Google Shape;202;g37ee5779bec_0_82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Entorno y Stack</a:t>
            </a:r>
            <a:r>
              <a:rPr lang="es-ES" sz="1600" b="0" i="0" u="none" strike="noStrike" cap="none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1600" b="0" i="0" u="none" strike="noStrike" cap="non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</a:t>
            </a: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Scikit-learn</a:t>
            </a:r>
            <a:endParaRPr/>
          </a:p>
        </p:txBody>
      </p:sp>
      <p:sp>
        <p:nvSpPr>
          <p:cNvPr id="203" name="Google Shape;203;g37ee5779bec_0_82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lang="es-ES" sz="1600" b="0" i="0" u="none" strike="noStrike" cap="non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sz="1600" b="0" i="0" u="none" strike="noStrike" cap="non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204" name="Google Shape;204;g37ee5779bec_0_82"/>
          <p:cNvSpPr txBox="1">
            <a:spLocks noGrp="1"/>
          </p:cNvSpPr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1.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Entorno y Stack</a:t>
            </a:r>
            <a:endParaRPr/>
          </a:p>
        </p:txBody>
      </p:sp>
      <p:sp>
        <p:nvSpPr>
          <p:cNvPr id="205" name="Google Shape;205;g37ee5779bec_0_82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2400"/>
              <a:buFont typeface="Space Grotesk"/>
              <a:buNone/>
            </a:pPr>
            <a:r>
              <a:rPr lang="es-ES" sz="24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Scikit-learn</a:t>
            </a:r>
            <a:endParaRPr/>
          </a:p>
        </p:txBody>
      </p:sp>
      <p:pic>
        <p:nvPicPr>
          <p:cNvPr id="206" name="Google Shape;206;g37ee5779bec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85613"/>
            <a:ext cx="5893052" cy="3232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37ee5779bec_0_118" descr="Un dibujo de un perro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7ee5779bec_0_118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Limpieza y Procesado </a:t>
            </a:r>
            <a:r>
              <a:rPr lang="es-ES" sz="1600" b="0" i="0" u="none" strike="noStrike" cap="non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</a:t>
            </a: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Objetivos</a:t>
            </a:r>
            <a:endParaRPr sz="1600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13" name="Google Shape;213;g37ee5779bec_0_118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lang="es-ES" sz="1600" b="0" i="0" u="none" strike="noStrike" cap="non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sz="1600" b="0" i="0" u="none" strike="noStrike" cap="non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214" name="Google Shape;214;g37ee5779bec_0_118"/>
          <p:cNvSpPr txBox="1">
            <a:spLocks noGrp="1"/>
          </p:cNvSpPr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2.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Limpieza y Procesado</a:t>
            </a:r>
            <a:endParaRPr/>
          </a:p>
        </p:txBody>
      </p:sp>
      <p:sp>
        <p:nvSpPr>
          <p:cNvPr id="215" name="Google Shape;215;g37ee5779bec_0_118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2400"/>
              <a:buFont typeface="Space Grotesk"/>
              <a:buNone/>
            </a:pPr>
            <a:r>
              <a:rPr lang="es-ES" sz="24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Objetivos</a:t>
            </a:r>
            <a:endParaRPr/>
          </a:p>
        </p:txBody>
      </p:sp>
      <p:sp>
        <p:nvSpPr>
          <p:cNvPr id="216" name="Google Shape;216;g37ee5779bec_0_118"/>
          <p:cNvSpPr txBox="1">
            <a:spLocks noGrp="1"/>
          </p:cNvSpPr>
          <p:nvPr>
            <p:ph type="body" idx="1"/>
          </p:nvPr>
        </p:nvSpPr>
        <p:spPr>
          <a:xfrm>
            <a:off x="633749" y="2157250"/>
            <a:ext cx="7729500" cy="3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Identificar y tratar valores nulos.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Aplicar diferentes técnicas de imputación.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Codificar variables categóricas.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Escalar y normalizar variables numéricas.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3815f1d03a0_0_9" descr="Un dibujo de un perro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3815f1d03a0_0_9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Limpieza y Procesado </a:t>
            </a:r>
            <a:r>
              <a:rPr lang="es-ES" sz="1600" b="0" i="0" u="none" strike="noStrike" cap="non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</a:t>
            </a: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Valores Nulos</a:t>
            </a:r>
            <a:endParaRPr sz="1600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23" name="Google Shape;223;g3815f1d03a0_0_9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lang="es-ES" sz="1600" b="0" i="0" u="none" strike="noStrike" cap="non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sz="1600" b="0" i="0" u="none" strike="noStrike" cap="non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224" name="Google Shape;224;g3815f1d03a0_0_9"/>
          <p:cNvSpPr txBox="1">
            <a:spLocks noGrp="1"/>
          </p:cNvSpPr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2.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Limpieza y Procesado</a:t>
            </a:r>
            <a:endParaRPr/>
          </a:p>
        </p:txBody>
      </p:sp>
      <p:sp>
        <p:nvSpPr>
          <p:cNvPr id="225" name="Google Shape;225;g3815f1d03a0_0_9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Valores Nulos</a:t>
            </a:r>
            <a:endParaRPr/>
          </a:p>
        </p:txBody>
      </p:sp>
      <p:pic>
        <p:nvPicPr>
          <p:cNvPr id="226" name="Google Shape;226;g3815f1d03a0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125" y="1885613"/>
            <a:ext cx="5832751" cy="417409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3815f1d03a0_0_9"/>
          <p:cNvSpPr txBox="1"/>
          <p:nvPr/>
        </p:nvSpPr>
        <p:spPr>
          <a:xfrm>
            <a:off x="6197875" y="3191917"/>
            <a:ext cx="49536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marR="0" lvl="0" indent="-317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</a:pPr>
            <a:r>
              <a:rPr lang="es-ES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Un valor nulo representa la ausencia de un dato. Es decir, indica que no hay ningún valor registrado para esa posición o variable.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marR="0" lvl="0" indent="-317500" algn="just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Space Grotesk"/>
              <a:buChar char="●"/>
            </a:pPr>
            <a:r>
              <a:rPr lang="es-ES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No es lo mismo que un cero o una cadena vacía.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3815f1d03a0_0_19" descr="Un dibujo de un perro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3815f1d03a0_0_19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Limpieza y Procesado </a:t>
            </a:r>
            <a:r>
              <a:rPr lang="es-ES" sz="1600" b="0" i="0" u="none" strike="noStrike" cap="non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</a:t>
            </a: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Imputación</a:t>
            </a:r>
            <a:endParaRPr sz="1600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34" name="Google Shape;234;g3815f1d03a0_0_19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lang="es-ES" sz="1600" b="0" i="0" u="none" strike="noStrike" cap="non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sz="1600" b="0" i="0" u="none" strike="noStrike" cap="non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235" name="Google Shape;235;g3815f1d03a0_0_19"/>
          <p:cNvSpPr txBox="1">
            <a:spLocks noGrp="1"/>
          </p:cNvSpPr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2.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Limpieza y Procesado</a:t>
            </a:r>
            <a:endParaRPr/>
          </a:p>
        </p:txBody>
      </p:sp>
      <p:sp>
        <p:nvSpPr>
          <p:cNvPr id="236" name="Google Shape;236;g3815f1d03a0_0_19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Imputación</a:t>
            </a:r>
            <a:endParaRPr/>
          </a:p>
        </p:txBody>
      </p:sp>
      <p:sp>
        <p:nvSpPr>
          <p:cNvPr id="237" name="Google Shape;237;g3815f1d03a0_0_19"/>
          <p:cNvSpPr txBox="1">
            <a:spLocks noGrp="1"/>
          </p:cNvSpPr>
          <p:nvPr>
            <p:ph type="body" idx="1"/>
          </p:nvPr>
        </p:nvSpPr>
        <p:spPr>
          <a:xfrm>
            <a:off x="1046479" y="2157257"/>
            <a:ext cx="10102800" cy="3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La imputación es el proceso de rellenar los valores nulos en un conjunto de datos con valores estimados.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Variables categóricas y numéricas no pueden seguir la misma estrategia.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Ejemplos de imputación: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42900" algn="just" rtl="0"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Media: Se reemplazan los valores nulos por la media de la columna. Es simple y rápido.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42900" algn="just" rtl="0"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Mediana: Se usan los valores de la mediana de la columna. Es más robusto.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42900" algn="just" rtl="0">
              <a:spcBef>
                <a:spcPts val="1000"/>
              </a:spcBef>
              <a:spcAft>
                <a:spcPts val="100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KNNImputer: Utiliza los k vecinos más cercanos de un registro para estimar los valores faltantes, basándose en similitudes entre filas.</a:t>
            </a:r>
            <a:endParaRPr sz="14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E152FCD-FBFA-FCD4-81EF-705F83A182FE}"/>
              </a:ext>
            </a:extLst>
          </p:cNvPr>
          <p:cNvSpPr txBox="1"/>
          <p:nvPr/>
        </p:nvSpPr>
        <p:spPr>
          <a:xfrm>
            <a:off x="397041" y="409074"/>
            <a:ext cx="12056645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dirty="0"/>
              <a:t>Apuntes Stella: </a:t>
            </a:r>
          </a:p>
          <a:p>
            <a:pPr>
              <a:buNone/>
            </a:pPr>
            <a:r>
              <a:rPr lang="es-ES" sz="2000" b="1" dirty="0"/>
              <a:t>¿Cuál es la mejor estrategia de imputación?</a:t>
            </a:r>
            <a:br>
              <a:rPr lang="es-ES" dirty="0"/>
            </a:br>
            <a:br>
              <a:rPr lang="es-ES" dirty="0"/>
            </a:br>
            <a:r>
              <a:rPr lang="es-ES" sz="2000" b="1" dirty="0"/>
              <a:t>Imputación por Media</a:t>
            </a:r>
          </a:p>
          <a:p>
            <a:r>
              <a:rPr lang="es-ES" dirty="0"/>
              <a:t>Se usa para </a:t>
            </a:r>
            <a:r>
              <a:rPr lang="es-ES" b="1" dirty="0"/>
              <a:t>variables numéricas</a:t>
            </a:r>
            <a:r>
              <a:rPr lang="es-ES" dirty="0"/>
              <a:t> con una distribución aproximadamente normal.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Ventajas:</a:t>
            </a:r>
            <a:r>
              <a:rPr lang="es-ES" dirty="0"/>
              <a:t> Es simple y rápida de implementar.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Desventajas:</a:t>
            </a:r>
            <a:r>
              <a:rPr lang="es-ES" dirty="0"/>
              <a:t> Es muy sensible a valores atípicos (</a:t>
            </a:r>
            <a:r>
              <a:rPr lang="es-ES" dirty="0" err="1"/>
              <a:t>outliers</a:t>
            </a:r>
            <a:r>
              <a:rPr lang="es-ES" dirty="0"/>
              <a:t>) y puede reducir la varianza real de los datos.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pPr>
              <a:buNone/>
            </a:pP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5505134-872F-3694-608F-7A70C7C00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41" y="2294146"/>
            <a:ext cx="5341965" cy="226970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0602C80-BBA1-7653-9B91-2A0EE1685348}"/>
              </a:ext>
            </a:extLst>
          </p:cNvPr>
          <p:cNvSpPr txBox="1"/>
          <p:nvPr/>
        </p:nvSpPr>
        <p:spPr>
          <a:xfrm>
            <a:off x="514349" y="4707994"/>
            <a:ext cx="622634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*Forma de saber la distribución</a:t>
            </a:r>
          </a:p>
          <a:p>
            <a:r>
              <a:rPr lang="es-ES" dirty="0"/>
              <a:t># Crea el histograma </a:t>
            </a:r>
          </a:p>
          <a:p>
            <a:r>
              <a:rPr lang="es-ES" dirty="0" err="1"/>
              <a:t>sns.histplot</a:t>
            </a:r>
            <a:r>
              <a:rPr lang="es-ES" dirty="0"/>
              <a:t>(</a:t>
            </a:r>
            <a:r>
              <a:rPr lang="es-ES" dirty="0" err="1"/>
              <a:t>data_normal</a:t>
            </a:r>
            <a:r>
              <a:rPr lang="es-ES" dirty="0"/>
              <a:t>, </a:t>
            </a:r>
            <a:r>
              <a:rPr lang="es-ES" dirty="0" err="1"/>
              <a:t>kde</a:t>
            </a:r>
            <a:r>
              <a:rPr lang="es-ES" dirty="0"/>
              <a:t>=True)</a:t>
            </a:r>
          </a:p>
          <a:p>
            <a:r>
              <a:rPr lang="es-ES" dirty="0" err="1"/>
              <a:t>plt.title</a:t>
            </a:r>
            <a:r>
              <a:rPr lang="es-ES" dirty="0"/>
              <a:t>('Histograma de Distribución de Datos’)</a:t>
            </a:r>
          </a:p>
          <a:p>
            <a:r>
              <a:rPr lang="es-ES" dirty="0" err="1"/>
              <a:t>plt.xlabel</a:t>
            </a:r>
            <a:r>
              <a:rPr lang="es-ES" dirty="0"/>
              <a:t>('Valor’) </a:t>
            </a:r>
          </a:p>
          <a:p>
            <a:r>
              <a:rPr lang="es-ES" dirty="0" err="1"/>
              <a:t>plt.ylabel</a:t>
            </a:r>
            <a:r>
              <a:rPr lang="es-ES" dirty="0"/>
              <a:t>('Frecuencia’)</a:t>
            </a:r>
          </a:p>
          <a:p>
            <a:r>
              <a:rPr lang="es-ES" dirty="0" err="1"/>
              <a:t>plt.show</a:t>
            </a:r>
            <a:r>
              <a:rPr lang="es-E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6931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2078BDF-C79F-0EC0-9E8A-DE193ED88742}"/>
              </a:ext>
            </a:extLst>
          </p:cNvPr>
          <p:cNvSpPr txBox="1"/>
          <p:nvPr/>
        </p:nvSpPr>
        <p:spPr>
          <a:xfrm>
            <a:off x="270709" y="255200"/>
            <a:ext cx="11921291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000" b="1" dirty="0"/>
              <a:t>Imputación por Mediana</a:t>
            </a:r>
          </a:p>
          <a:p>
            <a:pPr>
              <a:buNone/>
            </a:pPr>
            <a:r>
              <a:rPr lang="es-ES" dirty="0"/>
              <a:t>Es ideal para </a:t>
            </a:r>
            <a:r>
              <a:rPr lang="es-ES" b="1" dirty="0"/>
              <a:t>variables numéricas</a:t>
            </a:r>
            <a:r>
              <a:rPr lang="es-ES" dirty="0"/>
              <a:t> que tienen </a:t>
            </a:r>
            <a:r>
              <a:rPr lang="es-ES" b="1" dirty="0" err="1"/>
              <a:t>outliers</a:t>
            </a:r>
            <a:r>
              <a:rPr lang="es-ES" dirty="0"/>
              <a:t> o una distribución asimétrica.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Ventajas:</a:t>
            </a:r>
            <a:r>
              <a:rPr lang="es-ES" dirty="0"/>
              <a:t> Es más robusta que la media frente a valores extremos.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Desventajas:</a:t>
            </a:r>
            <a:r>
              <a:rPr lang="es-ES" dirty="0"/>
              <a:t> Puede no ser un valor representativo si la distribución de datos es multimodal.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None/>
            </a:pPr>
            <a:r>
              <a:rPr lang="es-ES" sz="2000" b="1" dirty="0"/>
              <a:t>Imputación por Moda</a:t>
            </a:r>
          </a:p>
          <a:p>
            <a:pPr>
              <a:buNone/>
            </a:pPr>
            <a:r>
              <a:rPr lang="es-ES" dirty="0"/>
              <a:t>Este método se aplica principalmente a </a:t>
            </a:r>
            <a:r>
              <a:rPr lang="es-ES" b="1" dirty="0"/>
              <a:t>variables categóricas</a:t>
            </a:r>
            <a:r>
              <a:rPr lang="es-ES" dirty="0"/>
              <a:t> o numéricas discretas.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Ventajas:</a:t>
            </a:r>
            <a:r>
              <a:rPr lang="es-ES" dirty="0"/>
              <a:t> Mantiene la naturaleza de las variables categóricas.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Desventajas:</a:t>
            </a:r>
            <a:r>
              <a:rPr lang="es-ES" dirty="0"/>
              <a:t> Puede no ser útil si los datos tienen varias modas o si la distribución es uniforme.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C7DFEE-4F40-BE4B-5103-BA3CD2E55D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746"/>
          <a:stretch>
            <a:fillRect/>
          </a:stretch>
        </p:blipFill>
        <p:spPr>
          <a:xfrm>
            <a:off x="284712" y="1421730"/>
            <a:ext cx="2073477" cy="20190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01BD401-8F1D-5C6E-0BF7-4F79F41A5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31" y="4583781"/>
            <a:ext cx="4793760" cy="201901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F21BBEB-9222-4299-0C91-8B46FADA8F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714"/>
          <a:stretch>
            <a:fillRect/>
          </a:stretch>
        </p:blipFill>
        <p:spPr>
          <a:xfrm>
            <a:off x="2358189" y="1512009"/>
            <a:ext cx="2550695" cy="190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2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152A962-6D02-1736-0C3A-7523F398B31B}"/>
              </a:ext>
            </a:extLst>
          </p:cNvPr>
          <p:cNvSpPr txBox="1"/>
          <p:nvPr/>
        </p:nvSpPr>
        <p:spPr>
          <a:xfrm>
            <a:off x="279733" y="261082"/>
            <a:ext cx="1179997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000" b="1" dirty="0" err="1"/>
              <a:t>KNNImputer</a:t>
            </a:r>
            <a:r>
              <a:rPr lang="es-ES" sz="2000" b="1" dirty="0"/>
              <a:t> (K-</a:t>
            </a:r>
            <a:r>
              <a:rPr lang="es-ES" sz="2000" b="1" dirty="0" err="1"/>
              <a:t>Nearest</a:t>
            </a:r>
            <a:r>
              <a:rPr lang="es-ES" sz="2000" b="1" dirty="0"/>
              <a:t> </a:t>
            </a:r>
            <a:r>
              <a:rPr lang="es-ES" sz="2000" b="1" dirty="0" err="1"/>
              <a:t>Neighbors</a:t>
            </a:r>
            <a:r>
              <a:rPr lang="es-ES" sz="2000" b="1" dirty="0"/>
              <a:t> </a:t>
            </a:r>
            <a:r>
              <a:rPr lang="es-ES" sz="2000" b="1" dirty="0" err="1"/>
              <a:t>Imputation</a:t>
            </a:r>
            <a:r>
              <a:rPr lang="es-ES" sz="2000" b="1" dirty="0"/>
              <a:t>)</a:t>
            </a:r>
          </a:p>
          <a:p>
            <a:pPr>
              <a:buNone/>
            </a:pPr>
            <a:r>
              <a:rPr lang="es-ES" dirty="0"/>
              <a:t>Se utiliza cuando hay </a:t>
            </a:r>
            <a:r>
              <a:rPr lang="es-ES" b="1" dirty="0"/>
              <a:t>patrones complejos</a:t>
            </a:r>
            <a:r>
              <a:rPr lang="es-ES" dirty="0"/>
              <a:t> y relaciones entre las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Ventajas:</a:t>
            </a:r>
            <a:r>
              <a:rPr lang="es-ES" dirty="0"/>
              <a:t> Es más preciso, ya que considera las relaciones entre las variables correlacionadas para estimar los valores faltantes.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Desventajas:</a:t>
            </a:r>
            <a:r>
              <a:rPr lang="es-ES" dirty="0"/>
              <a:t> Es un método </a:t>
            </a:r>
            <a:r>
              <a:rPr lang="es-ES" b="1" dirty="0"/>
              <a:t>computacionalmente costoso</a:t>
            </a:r>
            <a:r>
              <a:rPr lang="es-ES" dirty="0"/>
              <a:t> y muy sensible a la escala de los datos, por lo que es necesario normalizar las variables previamente.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32AD09-4ACE-0498-F113-6B378FC4A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33" y="1666875"/>
            <a:ext cx="4114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7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C5B3C-371A-EB8B-FD9D-299178728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334" y="543448"/>
            <a:ext cx="2837330" cy="609442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BE3ACDF-1743-4CF5-E6A7-AFD5CFF4B2E8}"/>
              </a:ext>
            </a:extLst>
          </p:cNvPr>
          <p:cNvSpPr txBox="1"/>
          <p:nvPr/>
        </p:nvSpPr>
        <p:spPr>
          <a:xfrm>
            <a:off x="0" y="220123"/>
            <a:ext cx="1219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s-ES" b="1" dirty="0"/>
              <a:t>Guía de decisión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4267648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3815f1d03a0_0_0" descr="Un dibujo de un perro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3815f1d03a0_0_0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Limpieza y Procesado </a:t>
            </a:r>
            <a:r>
              <a:rPr lang="es-ES" sz="1600" b="0" i="0" u="none" strike="noStrike" cap="non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</a:t>
            </a: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Codificación Categórica</a:t>
            </a:r>
            <a:endParaRPr sz="1600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44" name="Google Shape;244;g3815f1d03a0_0_0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lang="es-ES" sz="1600" b="0" i="0" u="none" strike="noStrike" cap="non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sz="1600" b="0" i="0" u="none" strike="noStrike" cap="non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245" name="Google Shape;245;g3815f1d03a0_0_0"/>
          <p:cNvSpPr txBox="1">
            <a:spLocks noGrp="1"/>
          </p:cNvSpPr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2.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Limpieza y Procesado</a:t>
            </a:r>
            <a:endParaRPr/>
          </a:p>
        </p:txBody>
      </p:sp>
      <p:sp>
        <p:nvSpPr>
          <p:cNvPr id="246" name="Google Shape;246;g3815f1d03a0_0_0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2400"/>
              <a:buFont typeface="Space Grotesk"/>
              <a:buNone/>
            </a:pPr>
            <a:r>
              <a:rPr lang="es-ES" sz="24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Codificación Categórica</a:t>
            </a:r>
            <a:endParaRPr/>
          </a:p>
        </p:txBody>
      </p:sp>
      <p:sp>
        <p:nvSpPr>
          <p:cNvPr id="247" name="Google Shape;247;g3815f1d03a0_0_0"/>
          <p:cNvSpPr txBox="1">
            <a:spLocks noGrp="1"/>
          </p:cNvSpPr>
          <p:nvPr>
            <p:ph type="body" idx="1"/>
          </p:nvPr>
        </p:nvSpPr>
        <p:spPr>
          <a:xfrm>
            <a:off x="1046475" y="2157256"/>
            <a:ext cx="101028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100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La codificación categórica es el proceso de convertir variables categóricas en valores numéricos que los modelos puedan entender.</a:t>
            </a:r>
            <a:endParaRPr sz="14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48" name="Google Shape;248;g3815f1d03a0_0_0"/>
          <p:cNvSpPr txBox="1">
            <a:spLocks noGrp="1"/>
          </p:cNvSpPr>
          <p:nvPr>
            <p:ph type="body" idx="1"/>
          </p:nvPr>
        </p:nvSpPr>
        <p:spPr>
          <a:xfrm>
            <a:off x="4603200" y="2814250"/>
            <a:ext cx="29856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color → (</a:t>
            </a:r>
            <a:r>
              <a:rPr lang="es-ES" sz="1800">
                <a:solidFill>
                  <a:srgbClr val="E06666"/>
                </a:solidFill>
                <a:latin typeface="Space Grotesk"/>
                <a:ea typeface="Space Grotesk"/>
                <a:cs typeface="Space Grotesk"/>
                <a:sym typeface="Space Grotesk"/>
              </a:rPr>
              <a:t>rojo</a:t>
            </a: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, </a:t>
            </a:r>
            <a:r>
              <a:rPr lang="es-ES" sz="1800">
                <a:solidFill>
                  <a:srgbClr val="6D9EEB"/>
                </a:solidFill>
                <a:latin typeface="Space Grotesk"/>
                <a:ea typeface="Space Grotesk"/>
                <a:cs typeface="Space Grotesk"/>
                <a:sym typeface="Space Grotesk"/>
              </a:rPr>
              <a:t>azul</a:t>
            </a: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, </a:t>
            </a:r>
            <a:r>
              <a:rPr lang="es-ES" sz="1800">
                <a:solidFill>
                  <a:srgbClr val="93C47D"/>
                </a:solidFill>
                <a:latin typeface="Space Grotesk"/>
                <a:ea typeface="Space Grotesk"/>
                <a:cs typeface="Space Grotesk"/>
                <a:sym typeface="Space Grotesk"/>
              </a:rPr>
              <a:t>verde</a:t>
            </a: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)</a:t>
            </a:r>
            <a:endParaRPr sz="1800"/>
          </a:p>
        </p:txBody>
      </p:sp>
      <p:sp>
        <p:nvSpPr>
          <p:cNvPr id="249" name="Google Shape;249;g3815f1d03a0_0_0"/>
          <p:cNvSpPr txBox="1">
            <a:spLocks noGrp="1"/>
          </p:cNvSpPr>
          <p:nvPr>
            <p:ph type="body" idx="1"/>
          </p:nvPr>
        </p:nvSpPr>
        <p:spPr>
          <a:xfrm>
            <a:off x="2488050" y="3363401"/>
            <a:ext cx="3540000" cy="14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ONE HOT ENCODING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rojo → [1., 0., 0.]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azul → [0., 1., 0.]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verde → [0., 0., 1.]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50" name="Google Shape;250;g3815f1d03a0_0_0"/>
          <p:cNvSpPr txBox="1">
            <a:spLocks noGrp="1"/>
          </p:cNvSpPr>
          <p:nvPr>
            <p:ph type="body" idx="1"/>
          </p:nvPr>
        </p:nvSpPr>
        <p:spPr>
          <a:xfrm>
            <a:off x="6324550" y="3363401"/>
            <a:ext cx="3540000" cy="14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ORDINAL ENCODING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rojo → 0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azul → 1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verde → 2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3815f1d03a0_0_39" descr="Un dibujo de un perro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3815f1d03a0_0_39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Limpieza y Procesado </a:t>
            </a:r>
            <a:r>
              <a:rPr lang="es-ES" sz="1600" b="0" i="0" u="none" strike="noStrike" cap="non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</a:t>
            </a: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Escalado y normalización</a:t>
            </a:r>
            <a:endParaRPr sz="1600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57" name="Google Shape;257;g3815f1d03a0_0_39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lang="es-ES" sz="1600" b="0" i="0" u="none" strike="noStrike" cap="non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sz="1600" b="0" i="0" u="none" strike="noStrike" cap="non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258" name="Google Shape;258;g3815f1d03a0_0_39"/>
          <p:cNvSpPr txBox="1">
            <a:spLocks noGrp="1"/>
          </p:cNvSpPr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2.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Limpieza y Procesado</a:t>
            </a:r>
            <a:endParaRPr/>
          </a:p>
        </p:txBody>
      </p:sp>
      <p:sp>
        <p:nvSpPr>
          <p:cNvPr id="259" name="Google Shape;259;g3815f1d03a0_0_39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2400"/>
              <a:buFont typeface="Space Grotesk"/>
              <a:buNone/>
            </a:pPr>
            <a:r>
              <a:rPr lang="es-ES" sz="24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Escalado y normalización</a:t>
            </a:r>
            <a:endParaRPr/>
          </a:p>
        </p:txBody>
      </p:sp>
      <p:sp>
        <p:nvSpPr>
          <p:cNvPr id="260" name="Google Shape;260;g3815f1d03a0_0_39"/>
          <p:cNvSpPr txBox="1">
            <a:spLocks noGrp="1"/>
          </p:cNvSpPr>
          <p:nvPr>
            <p:ph type="body" idx="1"/>
          </p:nvPr>
        </p:nvSpPr>
        <p:spPr>
          <a:xfrm>
            <a:off x="1046475" y="2157256"/>
            <a:ext cx="101028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34327" algn="just" rtl="0">
              <a:spcBef>
                <a:spcPts val="0"/>
              </a:spcBef>
              <a:spcAft>
                <a:spcPts val="1000"/>
              </a:spcAft>
              <a:buSzPct val="1000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El escalado y la normalización son técnicas para transformar los datos numéricos y que todos estén en rangos comparables, lo cual mejora el rendimiento de muchos modelos.</a:t>
            </a:r>
            <a:endParaRPr sz="14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61" name="Google Shape;261;g3815f1d03a0_0_39"/>
          <p:cNvSpPr txBox="1">
            <a:spLocks noGrp="1"/>
          </p:cNvSpPr>
          <p:nvPr>
            <p:ph type="body" idx="1"/>
          </p:nvPr>
        </p:nvSpPr>
        <p:spPr>
          <a:xfrm>
            <a:off x="3935950" y="2814250"/>
            <a:ext cx="35400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nota media → [0, 10]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None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suma de notas → [0, 10000]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62" name="Google Shape;262;g3815f1d03a0_0_39"/>
          <p:cNvSpPr/>
          <p:nvPr/>
        </p:nvSpPr>
        <p:spPr>
          <a:xfrm>
            <a:off x="4136725" y="3189775"/>
            <a:ext cx="3110100" cy="339000"/>
          </a:xfrm>
          <a:prstGeom prst="roundRect">
            <a:avLst>
              <a:gd name="adj" fmla="val 16667"/>
            </a:avLst>
          </a:prstGeom>
          <a:solidFill>
            <a:srgbClr val="3F0099">
              <a:alpha val="2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3815f1d03a0_0_39"/>
          <p:cNvSpPr txBox="1"/>
          <p:nvPr/>
        </p:nvSpPr>
        <p:spPr>
          <a:xfrm>
            <a:off x="7246825" y="3143725"/>
            <a:ext cx="3738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Influirá mucho más que nota media.</a:t>
            </a: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64" name="Google Shape;264;g3815f1d03a0_0_39"/>
          <p:cNvSpPr txBox="1">
            <a:spLocks noGrp="1"/>
          </p:cNvSpPr>
          <p:nvPr>
            <p:ph type="body" idx="1"/>
          </p:nvPr>
        </p:nvSpPr>
        <p:spPr>
          <a:xfrm>
            <a:off x="1046475" y="3727271"/>
            <a:ext cx="10102800" cy="11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Escalado: Ajusta los datos para que entren en un rango específico, por ejemplo entre 0 y 1.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Normalización: Ajusta los datos para que la magnitud del vector de características sea 1.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0099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6116371" y="2306166"/>
            <a:ext cx="5257800" cy="3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Un dibujo de un perro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8570616" y="6212110"/>
            <a:ext cx="3173239" cy="20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 Light"/>
              <a:buNone/>
            </a:pPr>
            <a:r>
              <a:rPr lang="es-ES" sz="16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sz="1600" b="0" i="0" u="none" strike="noStrike" cap="none">
              <a:solidFill>
                <a:schemeClr val="lt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246691" y="2306166"/>
            <a:ext cx="49947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3200"/>
              <a:buFont typeface="Space Grotesk"/>
              <a:buNone/>
            </a:pPr>
            <a:r>
              <a:rPr lang="es-ES" sz="3200" b="1" i="0" u="none" strike="noStrike" cap="non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01. </a:t>
            </a:r>
            <a:r>
              <a:rPr lang="es-ES" sz="3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Entorno y Stack</a:t>
            </a:r>
            <a:endParaRPr sz="3200" b="1" i="0" u="none" strike="noStrike" cap="non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9013965" y="2306166"/>
            <a:ext cx="912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ace Grotesk"/>
              <a:buNone/>
            </a:pPr>
            <a:r>
              <a:rPr lang="es-ES" sz="32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/0</a:t>
            </a:r>
            <a:r>
              <a:rPr lang="es-ES" sz="32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2246700" y="3122600"/>
            <a:ext cx="5257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3200"/>
              <a:buFont typeface="Space Grotesk"/>
              <a:buNone/>
            </a:pPr>
            <a:r>
              <a:rPr lang="es-ES" sz="3200" b="1" i="0" u="none" strike="noStrike" cap="non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02.</a:t>
            </a:r>
            <a:r>
              <a:rPr lang="es-ES" sz="32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3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Limpieza y Procesado</a:t>
            </a:r>
            <a:endParaRPr sz="3200" b="1" i="0" u="none" strike="noStrike" cap="non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9013965" y="3122594"/>
            <a:ext cx="912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ace Grotesk"/>
              <a:buNone/>
            </a:pPr>
            <a:r>
              <a:rPr lang="es-ES" sz="32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/</a:t>
            </a:r>
            <a:r>
              <a:rPr lang="es-ES" sz="32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11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246691" y="3982566"/>
            <a:ext cx="49947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3200"/>
              <a:buFont typeface="Space Grotesk"/>
              <a:buNone/>
            </a:pPr>
            <a:r>
              <a:rPr lang="es-ES" sz="3200" b="1" i="0" u="none" strike="noStrike" cap="non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03.</a:t>
            </a:r>
            <a:r>
              <a:rPr lang="es-ES" sz="32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3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Pipelines</a:t>
            </a:r>
            <a:endParaRPr sz="3200" b="1" i="0" u="none" strike="noStrike" cap="non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9013965" y="3982566"/>
            <a:ext cx="912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ace Grotesk"/>
              <a:buNone/>
            </a:pPr>
            <a:r>
              <a:rPr lang="es-ES" sz="32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/</a:t>
            </a:r>
            <a:r>
              <a:rPr lang="es-ES" sz="32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16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2246700" y="4766325"/>
            <a:ext cx="6656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3200"/>
              <a:buFont typeface="Space Grotesk"/>
              <a:buNone/>
            </a:pPr>
            <a:r>
              <a:rPr lang="es-ES" sz="3200" b="1" i="0" u="none" strike="noStrike" cap="non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04.</a:t>
            </a:r>
            <a:r>
              <a:rPr lang="es-ES" sz="32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3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Ingeniería de Características</a:t>
            </a:r>
            <a:endParaRPr sz="3200" b="1" i="0" u="none" strike="noStrike" cap="non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9013965" y="4766337"/>
            <a:ext cx="912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ace Grotesk"/>
              <a:buNone/>
            </a:pPr>
            <a:r>
              <a:rPr lang="es-ES" sz="32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/</a:t>
            </a:r>
            <a:r>
              <a:rPr lang="es-ES" sz="32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17</a:t>
            </a:r>
            <a:endParaRPr/>
          </a:p>
        </p:txBody>
      </p:sp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448147" y="455626"/>
            <a:ext cx="10515600" cy="108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</a:pPr>
            <a:r>
              <a:rPr lang="es-ES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Tabla de</a:t>
            </a:r>
            <a:br>
              <a:rPr lang="es-ES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s-ES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contenidos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2246700" y="5550075"/>
            <a:ext cx="6656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3200"/>
              <a:buFont typeface="Space Grotesk"/>
              <a:buNone/>
            </a:pPr>
            <a:r>
              <a:rPr lang="es-ES" sz="3200" b="1" i="0" u="none" strike="noStrike" cap="non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0</a:t>
            </a:r>
            <a:r>
              <a:rPr lang="es-ES" sz="3200" b="1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5</a:t>
            </a:r>
            <a:r>
              <a:rPr lang="es-ES" sz="3200" b="1" i="0" u="none" strike="noStrike" cap="non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.</a:t>
            </a:r>
            <a:r>
              <a:rPr lang="es-ES" sz="32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3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Taller Completo</a:t>
            </a:r>
            <a:endParaRPr sz="3200" b="1" i="0" u="none" strike="noStrike" cap="non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9013965" y="5550087"/>
            <a:ext cx="912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ace Grotesk"/>
              <a:buNone/>
            </a:pPr>
            <a:r>
              <a:rPr lang="es-ES" sz="32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/</a:t>
            </a:r>
            <a:r>
              <a:rPr lang="es-ES" sz="32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18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A09B8BB-513A-8C6B-48EB-F45D03BCE381}"/>
              </a:ext>
            </a:extLst>
          </p:cNvPr>
          <p:cNvSpPr txBox="1"/>
          <p:nvPr/>
        </p:nvSpPr>
        <p:spPr>
          <a:xfrm>
            <a:off x="565483" y="457200"/>
            <a:ext cx="52337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Apuntes Stella:</a:t>
            </a:r>
          </a:p>
          <a:p>
            <a:r>
              <a:rPr lang="es-ES" sz="2000" b="1" dirty="0"/>
              <a:t>Codificación de variables categóricas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67312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g3815f1d03a0_0_54" descr="Un dibujo de un perro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3815f1d03a0_0_54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Pipelines</a:t>
            </a:r>
            <a:endParaRPr sz="1600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71" name="Google Shape;271;g3815f1d03a0_0_54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lang="es-ES" sz="1600" b="0" i="0" u="none" strike="noStrike" cap="non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sz="1600" b="0" i="0" u="none" strike="noStrike" cap="non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272" name="Google Shape;272;g3815f1d03a0_0_54"/>
          <p:cNvSpPr txBox="1">
            <a:spLocks noGrp="1"/>
          </p:cNvSpPr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3.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Pipelines</a:t>
            </a:r>
            <a:endParaRPr/>
          </a:p>
        </p:txBody>
      </p:sp>
      <p:sp>
        <p:nvSpPr>
          <p:cNvPr id="273" name="Google Shape;273;g3815f1d03a0_0_54"/>
          <p:cNvSpPr txBox="1">
            <a:spLocks noGrp="1"/>
          </p:cNvSpPr>
          <p:nvPr>
            <p:ph type="body" idx="1"/>
          </p:nvPr>
        </p:nvSpPr>
        <p:spPr>
          <a:xfrm>
            <a:off x="1046475" y="1744400"/>
            <a:ext cx="10102800" cy="41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Una pipeline en scikit-learn es una forma de encadenar varios pasos de procesamiento y un modelo en un solo objeto que se puede entrenar y usar para hacer predicciones de manera ordenada y reproducible.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Permite automatizar tareas como: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42900" algn="just" rtl="0"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Preprocesamiento (imputación de nulos, codificación categórica, escalado, normalización, etc.).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42900" algn="just" rtl="0"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Entrenamiento del modelo (regresión, clasificación, clustering…).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Ventajas: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42900" algn="just" rtl="0"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Evita errores al aplicar transformaciones a los datos de entrenamiento y test de manera diferente.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42900" algn="just" rtl="0">
              <a:spcBef>
                <a:spcPts val="1000"/>
              </a:spcBef>
              <a:spcAft>
                <a:spcPts val="100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Hace que el código sea más limpio y fácil de reproducir.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624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3815f1d03a0_0_67" descr="Un dibujo de un perro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3815f1d03a0_0_67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Ingeniería de características</a:t>
            </a:r>
            <a:endParaRPr sz="1600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0" name="Google Shape;280;g3815f1d03a0_0_67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lang="es-ES" sz="1600" b="0" i="0" u="none" strike="noStrike" cap="non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sz="1600" b="0" i="0" u="none" strike="noStrike" cap="non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281" name="Google Shape;281;g3815f1d03a0_0_67"/>
          <p:cNvSpPr txBox="1">
            <a:spLocks noGrp="1"/>
          </p:cNvSpPr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4.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Ingeniería de características</a:t>
            </a:r>
            <a:endParaRPr/>
          </a:p>
        </p:txBody>
      </p:sp>
      <p:sp>
        <p:nvSpPr>
          <p:cNvPr id="282" name="Google Shape;282;g3815f1d03a0_0_67"/>
          <p:cNvSpPr txBox="1">
            <a:spLocks noGrp="1"/>
          </p:cNvSpPr>
          <p:nvPr>
            <p:ph type="body" idx="1"/>
          </p:nvPr>
        </p:nvSpPr>
        <p:spPr>
          <a:xfrm>
            <a:off x="1046475" y="1744400"/>
            <a:ext cx="10102800" cy="41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La ingeniería de características es el proceso de crear, transformar o seleccionar variables de un dataset para que los modelos puedan aprender mejor.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Su objetivo es extraer la información más relevante de los datos y representarla de forma que facilite la predicción.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Algunas técnicas comunes: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42900" algn="just" rtl="0"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Transformaciones: logaritmos, raíces, escalado, normalización.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42900" algn="just" rtl="0"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Combinación de variables: sumar, restar, multiplicar columnas para generar nuevas características.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42900" algn="just" rtl="0"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Codificación de variables categóricas: label encoding, one-hot encoding.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42900" algn="just" rtl="0"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Extracción de información de fechas o textos: día de la semana, mes, longitud del texto, frecuencia de palabras.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42900" algn="just" rtl="0">
              <a:spcBef>
                <a:spcPts val="1000"/>
              </a:spcBef>
              <a:spcAft>
                <a:spcPts val="100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Selección de características: elegir solo las más relevantes para el modelo.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g3815f1d03a0_0_81" descr="Un dibujo de un perro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3815f1d03a0_0_81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Taller</a:t>
            </a:r>
            <a:endParaRPr sz="1600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9" name="Google Shape;289;g3815f1d03a0_0_81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lang="es-ES" sz="1600" b="0" i="0" u="none" strike="noStrike" cap="non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sz="1600" b="0" i="0" u="none" strike="noStrike" cap="non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290" name="Google Shape;290;g3815f1d03a0_0_81"/>
          <p:cNvSpPr txBox="1">
            <a:spLocks noGrp="1"/>
          </p:cNvSpPr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5.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Taller</a:t>
            </a:r>
            <a:endParaRPr/>
          </a:p>
        </p:txBody>
      </p:sp>
      <p:sp>
        <p:nvSpPr>
          <p:cNvPr id="291" name="Google Shape;291;g3815f1d03a0_0_81"/>
          <p:cNvSpPr txBox="1">
            <a:spLocks noGrp="1"/>
          </p:cNvSpPr>
          <p:nvPr>
            <p:ph type="body" idx="1"/>
          </p:nvPr>
        </p:nvSpPr>
        <p:spPr>
          <a:xfrm>
            <a:off x="1044600" y="1774325"/>
            <a:ext cx="10102800" cy="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ES">
                <a:latin typeface="Space Grotesk"/>
                <a:ea typeface="Space Grotesk"/>
                <a:cs typeface="Space Grotesk"/>
                <a:sym typeface="Space Grotesk"/>
              </a:rPr>
              <a:t>¡Para el resto de la clase de hoy es hora de probar todo lo que hemos visto hasta ahora!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92" name="Google Shape;292;g3815f1d03a0_0_81"/>
          <p:cNvSpPr txBox="1"/>
          <p:nvPr/>
        </p:nvSpPr>
        <p:spPr>
          <a:xfrm>
            <a:off x="1862625" y="3151125"/>
            <a:ext cx="8463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u="sng">
                <a:solidFill>
                  <a:schemeClr val="hlink"/>
                </a:solidFill>
                <a:latin typeface="Space Grotesk"/>
                <a:ea typeface="Space Grotesk"/>
                <a:cs typeface="Space Grotesk"/>
                <a:sym typeface="Space Grotesk"/>
                <a:hlinkClick r:id="rId4"/>
              </a:rPr>
              <a:t>https://github.com/almtav08/course-python-ml</a:t>
            </a:r>
            <a:endParaRPr sz="2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293" name="Google Shape;293;g3815f1d03a0_0_81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9950" y="4041650"/>
            <a:ext cx="1572075" cy="9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7" descr="Logotip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77890" y="2838114"/>
            <a:ext cx="3636219" cy="11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7"/>
          <p:cNvSpPr txBox="1"/>
          <p:nvPr/>
        </p:nvSpPr>
        <p:spPr>
          <a:xfrm>
            <a:off x="2804073" y="162963"/>
            <a:ext cx="65838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Valencian Graduate School and Research Network of Artificial Intelligence</a:t>
            </a:r>
            <a:endParaRPr sz="1400" b="0" i="0" u="none" strike="noStrike" cap="none">
              <a:solidFill>
                <a:schemeClr val="lt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300" name="Google Shape;300;p7"/>
          <p:cNvSpPr txBox="1"/>
          <p:nvPr/>
        </p:nvSpPr>
        <p:spPr>
          <a:xfrm>
            <a:off x="2804073" y="6356483"/>
            <a:ext cx="65838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Valencian Graduate School and Research Network of Artificial Intelligence</a:t>
            </a:r>
            <a:endParaRPr sz="1400" b="0" i="0" u="none" strike="noStrike" cap="none">
              <a:solidFill>
                <a:schemeClr val="lt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301" name="Google Shape;301;p7"/>
          <p:cNvSpPr txBox="1"/>
          <p:nvPr/>
        </p:nvSpPr>
        <p:spPr>
          <a:xfrm rot="-5400000">
            <a:off x="-240290" y="3275111"/>
            <a:ext cx="10086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sz="1400" b="0" i="0" u="none" strike="noStrike" cap="none">
              <a:solidFill>
                <a:schemeClr val="lt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302" name="Google Shape;302;p7"/>
          <p:cNvSpPr txBox="1"/>
          <p:nvPr/>
        </p:nvSpPr>
        <p:spPr>
          <a:xfrm rot="5400000">
            <a:off x="11423682" y="3275111"/>
            <a:ext cx="10086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sz="1400" b="0" i="0" u="none" strike="noStrike" cap="none">
              <a:solidFill>
                <a:schemeClr val="lt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38185224045_0_0" descr="Un dibujo de un perro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38185224045_0_0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Enlaces</a:t>
            </a:r>
            <a:endParaRPr sz="1600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5" name="Google Shape;115;g38185224045_0_0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lang="es-ES" sz="1600" b="0" i="0" u="none" strike="noStrike" cap="non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sz="1600" b="0" i="0" u="none" strike="noStrike" cap="non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16" name="Google Shape;116;g38185224045_0_0"/>
          <p:cNvSpPr txBox="1">
            <a:spLocks noGrp="1"/>
          </p:cNvSpPr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0.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Enlaces</a:t>
            </a:r>
            <a:endParaRPr/>
          </a:p>
        </p:txBody>
      </p:sp>
      <p:sp>
        <p:nvSpPr>
          <p:cNvPr id="117" name="Google Shape;117;g38185224045_0_0"/>
          <p:cNvSpPr txBox="1"/>
          <p:nvPr/>
        </p:nvSpPr>
        <p:spPr>
          <a:xfrm>
            <a:off x="1864500" y="2533725"/>
            <a:ext cx="8463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u="sng">
                <a:solidFill>
                  <a:schemeClr val="hlink"/>
                </a:solidFill>
                <a:latin typeface="Space Grotesk"/>
                <a:ea typeface="Space Grotesk"/>
                <a:cs typeface="Space Grotesk"/>
                <a:sym typeface="Space Grotesk"/>
                <a:hlinkClick r:id="rId4"/>
              </a:rPr>
              <a:t>https://github.com/almtav08/course-python-ml</a:t>
            </a:r>
            <a:endParaRPr sz="2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18" name="Google Shape;118;g38185224045_0_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1825" y="3424250"/>
            <a:ext cx="1572075" cy="9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37ee5779bec_0_93" descr="Un dibujo de un perro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37ee5779bec_0_93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Entorno y Stack </a:t>
            </a:r>
            <a:r>
              <a:rPr lang="es-ES" sz="1600" b="0" i="0" u="none" strike="noStrike" cap="non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</a:t>
            </a: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Objetivos</a:t>
            </a:r>
            <a:endParaRPr sz="1600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5" name="Google Shape;125;g37ee5779bec_0_93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lang="es-ES" sz="1600" b="0" i="0" u="none" strike="noStrike" cap="non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sz="1600" b="0" i="0" u="none" strike="noStrike" cap="non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26" name="Google Shape;126;g37ee5779bec_0_93"/>
          <p:cNvSpPr txBox="1">
            <a:spLocks noGrp="1"/>
          </p:cNvSpPr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1.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Entorno y Stack</a:t>
            </a:r>
            <a:endParaRPr/>
          </a:p>
        </p:txBody>
      </p:sp>
      <p:sp>
        <p:nvSpPr>
          <p:cNvPr id="127" name="Google Shape;127;g37ee5779bec_0_93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2400"/>
              <a:buFont typeface="Space Grotesk"/>
              <a:buNone/>
            </a:pPr>
            <a:r>
              <a:rPr lang="es-ES" sz="24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Objetivos</a:t>
            </a:r>
            <a:endParaRPr/>
          </a:p>
        </p:txBody>
      </p:sp>
      <p:sp>
        <p:nvSpPr>
          <p:cNvPr id="128" name="Google Shape;128;g37ee5779bec_0_93"/>
          <p:cNvSpPr txBox="1">
            <a:spLocks noGrp="1"/>
          </p:cNvSpPr>
          <p:nvPr>
            <p:ph type="body" idx="1"/>
          </p:nvPr>
        </p:nvSpPr>
        <p:spPr>
          <a:xfrm>
            <a:off x="633743" y="2157257"/>
            <a:ext cx="3540000" cy="3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Conocer el stack típico de ciencia de datos con Python.</a:t>
            </a:r>
            <a:endParaRPr sz="3200"/>
          </a:p>
        </p:txBody>
      </p:sp>
      <p:sp>
        <p:nvSpPr>
          <p:cNvPr id="129" name="Google Shape;129;g37ee5779bec_0_93"/>
          <p:cNvSpPr txBox="1"/>
          <p:nvPr/>
        </p:nvSpPr>
        <p:spPr>
          <a:xfrm>
            <a:off x="4329612" y="2165148"/>
            <a:ext cx="3540000" cy="3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Preparar un entorno reproducible y una estructura de proyecto.</a:t>
            </a:r>
            <a:endParaRPr sz="1800" b="0" i="0" u="none" strike="noStrike" cap="none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0" name="Google Shape;130;g37ee5779bec_0_93"/>
          <p:cNvSpPr txBox="1"/>
          <p:nvPr/>
        </p:nvSpPr>
        <p:spPr>
          <a:xfrm>
            <a:off x="8022438" y="2157257"/>
            <a:ext cx="3540000" cy="3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Cargar un dataset y realizar un EDA inicial con gráficos sencillos.</a:t>
            </a:r>
            <a:endParaRPr sz="1800"/>
          </a:p>
        </p:txBody>
      </p:sp>
      <p:pic>
        <p:nvPicPr>
          <p:cNvPr id="131" name="Google Shape;131;g37ee5779bec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5313" y="2968605"/>
            <a:ext cx="1556876" cy="155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37ee5779bec_0_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7922" y="3121396"/>
            <a:ext cx="1254500" cy="145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37ee5779bec_0_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59950" y="3226363"/>
            <a:ext cx="2265009" cy="12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37ee5779bec_0_3" descr="Un dibujo de un perro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37ee5779bec_0_3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Entorno y Stack </a:t>
            </a:r>
            <a:r>
              <a:rPr lang="es-ES" sz="1600" b="0" i="0" u="none" strike="noStrike" cap="non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</a:t>
            </a: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Librerías</a:t>
            </a:r>
            <a:endParaRPr sz="1600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0" name="Google Shape;140;g37ee5779bec_0_3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lang="es-ES" sz="1600" b="0" i="0" u="none" strike="noStrike" cap="non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sz="1600" b="0" i="0" u="none" strike="noStrike" cap="non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41" name="Google Shape;141;g37ee5779bec_0_3"/>
          <p:cNvSpPr txBox="1">
            <a:spLocks noGrp="1"/>
          </p:cNvSpPr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1.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Entorno y Stack</a:t>
            </a:r>
            <a:endParaRPr/>
          </a:p>
        </p:txBody>
      </p:sp>
      <p:sp>
        <p:nvSpPr>
          <p:cNvPr id="142" name="Google Shape;142;g37ee5779bec_0_3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2400"/>
              <a:buFont typeface="Space Grotesk"/>
              <a:buNone/>
            </a:pPr>
            <a:r>
              <a:rPr lang="es-ES" sz="24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Librerías</a:t>
            </a:r>
            <a:endParaRPr/>
          </a:p>
        </p:txBody>
      </p:sp>
      <p:grpSp>
        <p:nvGrpSpPr>
          <p:cNvPr id="143" name="Google Shape;143;g37ee5779bec_0_3"/>
          <p:cNvGrpSpPr/>
          <p:nvPr/>
        </p:nvGrpSpPr>
        <p:grpSpPr>
          <a:xfrm>
            <a:off x="1169525" y="2541055"/>
            <a:ext cx="1556876" cy="1775883"/>
            <a:chOff x="1180025" y="2179217"/>
            <a:chExt cx="1556876" cy="1775883"/>
          </a:xfrm>
        </p:grpSpPr>
        <p:pic>
          <p:nvPicPr>
            <p:cNvPr id="144" name="Google Shape;144;g37ee5779bec_0_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80025" y="2179217"/>
              <a:ext cx="1556876" cy="1556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g37ee5779bec_0_3"/>
            <p:cNvSpPr txBox="1"/>
            <p:nvPr/>
          </p:nvSpPr>
          <p:spPr>
            <a:xfrm>
              <a:off x="1295400" y="3424100"/>
              <a:ext cx="13470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>
                  <a:solidFill>
                    <a:srgbClr val="3F0099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Python</a:t>
              </a:r>
              <a:endParaRPr sz="100"/>
            </a:p>
          </p:txBody>
        </p:sp>
      </p:grpSp>
      <p:sp>
        <p:nvSpPr>
          <p:cNvPr id="146" name="Google Shape;146;g37ee5779bec_0_3"/>
          <p:cNvSpPr/>
          <p:nvPr/>
        </p:nvSpPr>
        <p:spPr>
          <a:xfrm>
            <a:off x="3072450" y="1851063"/>
            <a:ext cx="335700" cy="37542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3F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37ee5779bec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3650" y="1736213"/>
            <a:ext cx="314325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37ee5779bec_0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9688" y="1736225"/>
            <a:ext cx="31908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37ee5779bec_0_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95538" y="2908488"/>
            <a:ext cx="3879200" cy="19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37ee5779bec_0_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74750" y="2867950"/>
            <a:ext cx="4041402" cy="20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37ee5779bec_0_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40100" y="4436198"/>
            <a:ext cx="3288723" cy="177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37ee5779bec_0_35" descr="Un dibujo de un perro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7ee5779bec_0_35"/>
          <p:cNvSpPr txBox="1"/>
          <p:nvPr/>
        </p:nvSpPr>
        <p:spPr>
          <a:xfrm>
            <a:off x="6197850" y="2892755"/>
            <a:ext cx="49536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marR="0" lvl="0" indent="-317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</a:pPr>
            <a:r>
              <a:rPr lang="es-ES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Fundamental para el cálculo numérico en Python. 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marR="0" lvl="0" indent="-317500" algn="just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Space Grotesk"/>
              <a:buChar char="●"/>
            </a:pPr>
            <a:r>
              <a:rPr lang="es-ES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Ofrece estructuras de datos eficientes como los arrays multidimensionales y funciones matemáticas de alto rendimiento.</a:t>
            </a:r>
            <a:endParaRPr/>
          </a:p>
        </p:txBody>
      </p:sp>
      <p:sp>
        <p:nvSpPr>
          <p:cNvPr id="158" name="Google Shape;158;g37ee5779bec_0_35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Entorno y Stack</a:t>
            </a:r>
            <a:r>
              <a:rPr lang="es-ES" sz="1600" b="0" i="0" u="none" strike="noStrike" cap="none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1600" b="0" i="0" u="none" strike="noStrike" cap="non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</a:t>
            </a: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Numpy</a:t>
            </a:r>
            <a:endParaRPr/>
          </a:p>
        </p:txBody>
      </p:sp>
      <p:sp>
        <p:nvSpPr>
          <p:cNvPr id="159" name="Google Shape;159;g37ee5779bec_0_35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lang="es-ES" sz="1600" b="0" i="0" u="none" strike="noStrike" cap="non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sz="1600" b="0" i="0" u="none" strike="noStrike" cap="non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60" name="Google Shape;160;g37ee5779bec_0_35"/>
          <p:cNvSpPr txBox="1">
            <a:spLocks noGrp="1"/>
          </p:cNvSpPr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1.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Entorno y Stack</a:t>
            </a:r>
            <a:endParaRPr/>
          </a:p>
        </p:txBody>
      </p:sp>
      <p:sp>
        <p:nvSpPr>
          <p:cNvPr id="161" name="Google Shape;161;g37ee5779bec_0_35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2400"/>
              <a:buFont typeface="Space Grotesk"/>
              <a:buNone/>
            </a:pPr>
            <a:r>
              <a:rPr lang="es-ES" sz="24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Numpy</a:t>
            </a:r>
            <a:endParaRPr/>
          </a:p>
        </p:txBody>
      </p:sp>
      <p:pic>
        <p:nvPicPr>
          <p:cNvPr id="162" name="Google Shape;162;g37ee5779bec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842588"/>
            <a:ext cx="5893050" cy="377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37ee5779bec_0_49" descr="Un dibujo de un perro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37ee5779bec_0_49"/>
          <p:cNvSpPr txBox="1"/>
          <p:nvPr/>
        </p:nvSpPr>
        <p:spPr>
          <a:xfrm>
            <a:off x="6197850" y="2892755"/>
            <a:ext cx="49536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57200" marR="0" lvl="0" indent="-317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</a:pPr>
            <a:r>
              <a:rPr lang="es-ES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Herramienta clave para la manipulación y análisis de datos. 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marR="0" lvl="0" indent="-317500" algn="just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Space Grotesk"/>
              <a:buChar char="●"/>
            </a:pPr>
            <a:r>
              <a:rPr lang="es-ES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Proporciona estructuras como DataFrame y Series que permiten trabajar fácilmente con datos tabulares.</a:t>
            </a:r>
            <a:endParaRPr/>
          </a:p>
        </p:txBody>
      </p:sp>
      <p:sp>
        <p:nvSpPr>
          <p:cNvPr id="169" name="Google Shape;169;g37ee5779bec_0_49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Entorno y Stack</a:t>
            </a:r>
            <a:r>
              <a:rPr lang="es-ES" sz="1600" b="0" i="0" u="none" strike="noStrike" cap="none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1600" b="0" i="0" u="none" strike="noStrike" cap="non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</a:t>
            </a: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Pandas</a:t>
            </a:r>
            <a:endParaRPr/>
          </a:p>
        </p:txBody>
      </p:sp>
      <p:sp>
        <p:nvSpPr>
          <p:cNvPr id="170" name="Google Shape;170;g37ee5779bec_0_49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lang="es-ES" sz="1600" b="0" i="0" u="none" strike="noStrike" cap="non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sz="1600" b="0" i="0" u="none" strike="noStrike" cap="non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71" name="Google Shape;171;g37ee5779bec_0_49"/>
          <p:cNvSpPr txBox="1">
            <a:spLocks noGrp="1"/>
          </p:cNvSpPr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1.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Entorno y Stack</a:t>
            </a:r>
            <a:endParaRPr/>
          </a:p>
        </p:txBody>
      </p:sp>
      <p:sp>
        <p:nvSpPr>
          <p:cNvPr id="172" name="Google Shape;172;g37ee5779bec_0_49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2400"/>
              <a:buFont typeface="Space Grotesk"/>
              <a:buNone/>
            </a:pPr>
            <a:r>
              <a:rPr lang="es-ES" sz="24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Pandas</a:t>
            </a:r>
            <a:endParaRPr/>
          </a:p>
        </p:txBody>
      </p:sp>
      <p:pic>
        <p:nvPicPr>
          <p:cNvPr id="173" name="Google Shape;173;g37ee5779bec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85613"/>
            <a:ext cx="5893050" cy="3698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37ee5779bec_0_60" descr="Un dibujo de un perro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37ee5779bec_0_60"/>
          <p:cNvSpPr txBox="1"/>
          <p:nvPr/>
        </p:nvSpPr>
        <p:spPr>
          <a:xfrm>
            <a:off x="6197850" y="2892755"/>
            <a:ext cx="49536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17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</a:pPr>
            <a:r>
              <a:rPr lang="es-ES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Biblioteca de visualización 2D muy flexible.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marR="0" lvl="0" indent="-317500" algn="just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Space Grotesk"/>
              <a:buChar char="●"/>
            </a:pPr>
            <a:r>
              <a:rPr lang="es-ES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Permite crear gráficos estáticos, animados e interactivos para explorar y comunicar datos.</a:t>
            </a:r>
            <a:endParaRPr/>
          </a:p>
        </p:txBody>
      </p:sp>
      <p:sp>
        <p:nvSpPr>
          <p:cNvPr id="180" name="Google Shape;180;g37ee5779bec_0_60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Entorno y Stack</a:t>
            </a:r>
            <a:r>
              <a:rPr lang="es-ES" sz="1600" b="0" i="0" u="none" strike="noStrike" cap="none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1600" b="0" i="0" u="none" strike="noStrike" cap="non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</a:t>
            </a: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Matplotlib</a:t>
            </a:r>
            <a:endParaRPr/>
          </a:p>
        </p:txBody>
      </p:sp>
      <p:sp>
        <p:nvSpPr>
          <p:cNvPr id="181" name="Google Shape;181;g37ee5779bec_0_60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lang="es-ES" sz="1600" b="0" i="0" u="none" strike="noStrike" cap="non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sz="1600" b="0" i="0" u="none" strike="noStrike" cap="non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82" name="Google Shape;182;g37ee5779bec_0_60"/>
          <p:cNvSpPr txBox="1">
            <a:spLocks noGrp="1"/>
          </p:cNvSpPr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1.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Entorno y Stack</a:t>
            </a:r>
            <a:endParaRPr/>
          </a:p>
        </p:txBody>
      </p:sp>
      <p:sp>
        <p:nvSpPr>
          <p:cNvPr id="183" name="Google Shape;183;g37ee5779bec_0_60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2400"/>
              <a:buFont typeface="Space Grotesk"/>
              <a:buNone/>
            </a:pPr>
            <a:r>
              <a:rPr lang="es-ES" sz="24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Matplotlib</a:t>
            </a:r>
            <a:endParaRPr/>
          </a:p>
        </p:txBody>
      </p:sp>
      <p:pic>
        <p:nvPicPr>
          <p:cNvPr id="184" name="Google Shape;184;g37ee5779bec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85613"/>
            <a:ext cx="5893049" cy="3443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37ee5779bec_0_71" descr="Un dibujo de un perro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37ee5779bec_0_71"/>
          <p:cNvSpPr txBox="1"/>
          <p:nvPr/>
        </p:nvSpPr>
        <p:spPr>
          <a:xfrm>
            <a:off x="6197850" y="2892755"/>
            <a:ext cx="49536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marR="0" lvl="0" indent="-317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</a:pPr>
            <a:r>
              <a:rPr lang="es-ES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Extensión de Matplotlib enfocada en la visualización estadística.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marR="0" lvl="0" indent="-317500" algn="just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Space Grotesk"/>
              <a:buChar char="●"/>
            </a:pPr>
            <a:r>
              <a:rPr lang="es-ES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Ofrece gráficos más atractivos y funciones simplificadas para análisis exploratorio.</a:t>
            </a:r>
            <a:endParaRPr/>
          </a:p>
        </p:txBody>
      </p:sp>
      <p:sp>
        <p:nvSpPr>
          <p:cNvPr id="191" name="Google Shape;191;g37ee5779bec_0_71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Entorno y Stack</a:t>
            </a:r>
            <a:r>
              <a:rPr lang="es-ES" sz="1600" b="0" i="0" u="none" strike="noStrike" cap="none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1600" b="0" i="0" u="none" strike="noStrike" cap="non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</a:t>
            </a: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Seaborn</a:t>
            </a:r>
            <a:endParaRPr/>
          </a:p>
        </p:txBody>
      </p:sp>
      <p:sp>
        <p:nvSpPr>
          <p:cNvPr id="192" name="Google Shape;192;g37ee5779bec_0_71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lang="es-ES" sz="1600" b="0" i="0" u="none" strike="noStrike" cap="non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sz="1600" b="0" i="0" u="none" strike="noStrike" cap="non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93" name="Google Shape;193;g37ee5779bec_0_71"/>
          <p:cNvSpPr txBox="1">
            <a:spLocks noGrp="1"/>
          </p:cNvSpPr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1.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Entorno y Stack</a:t>
            </a:r>
            <a:endParaRPr/>
          </a:p>
        </p:txBody>
      </p:sp>
      <p:sp>
        <p:nvSpPr>
          <p:cNvPr id="194" name="Google Shape;194;g37ee5779bec_0_71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2400"/>
              <a:buFont typeface="Space Grotesk"/>
              <a:buNone/>
            </a:pPr>
            <a:r>
              <a:rPr lang="es-ES" sz="24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Seaborn</a:t>
            </a:r>
            <a:endParaRPr/>
          </a:p>
        </p:txBody>
      </p:sp>
      <p:pic>
        <p:nvPicPr>
          <p:cNvPr id="195" name="Google Shape;195;g37ee5779bec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85613"/>
            <a:ext cx="5893050" cy="3005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1288</Words>
  <Application>Microsoft Office PowerPoint</Application>
  <PresentationFormat>Panorámica</PresentationFormat>
  <Paragraphs>184</Paragraphs>
  <Slides>25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Space Grotesk Light</vt:lpstr>
      <vt:lpstr>Space Grotesk</vt:lpstr>
      <vt:lpstr>Calibri</vt:lpstr>
      <vt:lpstr>Arial</vt:lpstr>
      <vt:lpstr>Tema de Office 2013 - 2022</vt:lpstr>
      <vt:lpstr>Entorno profesional y preparación de datos</vt:lpstr>
      <vt:lpstr>Tabla de contenidos</vt:lpstr>
      <vt:lpstr>0. Enlaces</vt:lpstr>
      <vt:lpstr>1. Entorno y Stack</vt:lpstr>
      <vt:lpstr>1. Entorno y Stack</vt:lpstr>
      <vt:lpstr>1. Entorno y Stack</vt:lpstr>
      <vt:lpstr>1. Entorno y Stack</vt:lpstr>
      <vt:lpstr>1. Entorno y Stack</vt:lpstr>
      <vt:lpstr>1. Entorno y Stack</vt:lpstr>
      <vt:lpstr>1. Entorno y Stack</vt:lpstr>
      <vt:lpstr>2. Limpieza y Procesado</vt:lpstr>
      <vt:lpstr>2. Limpieza y Procesado</vt:lpstr>
      <vt:lpstr>2. Limpieza y Procesado</vt:lpstr>
      <vt:lpstr>Presentación de PowerPoint</vt:lpstr>
      <vt:lpstr>Presentación de PowerPoint</vt:lpstr>
      <vt:lpstr>Presentación de PowerPoint</vt:lpstr>
      <vt:lpstr>Presentación de PowerPoint</vt:lpstr>
      <vt:lpstr>2. Limpieza y Procesado</vt:lpstr>
      <vt:lpstr>2. Limpieza y Procesado</vt:lpstr>
      <vt:lpstr>Presentación de PowerPoint</vt:lpstr>
      <vt:lpstr>3. Pipelines</vt:lpstr>
      <vt:lpstr>Presentación de PowerPoint</vt:lpstr>
      <vt:lpstr>4. Ingeniería de características</vt:lpstr>
      <vt:lpstr>5. Taller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Fernando Mínguez Mínguez</dc:creator>
  <cp:lastModifiedBy>Stella Esparza Torregrosa</cp:lastModifiedBy>
  <cp:revision>1</cp:revision>
  <dcterms:created xsi:type="dcterms:W3CDTF">2023-06-06T09:43:29Z</dcterms:created>
  <dcterms:modified xsi:type="dcterms:W3CDTF">2025-09-24T17:57:13Z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0x01010000BD17CAACDD644DAE2A1473ED435AE2</vt:lpwstr>
  </property>
</Properties>
</file>