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Space Grotesk Light"/>
      <p:regular r:id="rId26"/>
      <p:bold r:id="rId27"/>
    </p:embeddedFont>
    <p:embeddedFont>
      <p:font typeface="Space Grotesk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jzhs5l2UWz68SkWhgodQNaAfD8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paceGroteskLight-regular.fntdata"/><Relationship Id="rId25" Type="http://schemas.openxmlformats.org/officeDocument/2006/relationships/slide" Target="slides/slide21.xml"/><Relationship Id="rId28" Type="http://schemas.openxmlformats.org/officeDocument/2006/relationships/font" Target="fonts/SpaceGrotesk-regular.fntdata"/><Relationship Id="rId27" Type="http://schemas.openxmlformats.org/officeDocument/2006/relationships/font" Target="fonts/SpaceGrotesk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paceGrotes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1861f436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381861f4365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1861f43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81861f436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ee5779be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37ee5779bec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1861f436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g381861f4365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1861f436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381861f4365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1861f436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381861f4365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1861f436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381861f436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1861f436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381861f4365_0_1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1861f436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381861f4365_0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81861f4365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81861f4365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15f1d03a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3815f1d03a0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185224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818522404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ee5779be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7ee5779bec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1861f43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381861f4365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1861f43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81861f436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1861f436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381861f4365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2884d8d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382884d8d1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1861f436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81861f4365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github.com/almtav08/course-python-ml" TargetMode="External"/><Relationship Id="rId5" Type="http://schemas.openxmlformats.org/officeDocument/2006/relationships/hyperlink" Target="https://colab.research.google.com/drive/13sARdG7aRavnFaBgoZQrHF_HTjp2VSFi" TargetMode="External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github.com/almtav08/course-python-ml" TargetMode="External"/><Relationship Id="rId5" Type="http://schemas.openxmlformats.org/officeDocument/2006/relationships/hyperlink" Target="https://colab.research.google.com/drive/13sARdG7aRavnFaBgoZQrHF_HTjp2VSFi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2589451"/>
            <a:ext cx="9144000" cy="132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Space Grotesk"/>
              <a:buNone/>
            </a:pPr>
            <a:r>
              <a:rPr lang="es-ES" sz="5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Entrenamiento de modelos y evaluación avanzada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933295"/>
            <a:ext cx="91440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000"/>
              <a:buNone/>
            </a:pPr>
            <a:r>
              <a:rPr lang="es-ES" sz="3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Alex Martínez Martínez</a:t>
            </a:r>
            <a:endParaRPr/>
          </a:p>
        </p:txBody>
      </p:sp>
      <p:pic>
        <p:nvPicPr>
          <p:cNvPr descr="Logotipo&#10;&#10;Descripción generada automáticamente"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0" y="1720325"/>
            <a:ext cx="2674249" cy="86913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804073" y="162963"/>
            <a:ext cx="65838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Valencian Graduate School and Research Network of Artificial Intelligence</a:t>
            </a:r>
            <a:endParaRPr b="0" i="0" sz="14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804073" y="6356483"/>
            <a:ext cx="65838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Valencian Graduate School and Research Network of Artificial Intelligence</a:t>
            </a:r>
            <a:endParaRPr b="0" i="0" sz="14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89" name="Google Shape;89;p1"/>
          <p:cNvSpPr txBox="1"/>
          <p:nvPr/>
        </p:nvSpPr>
        <p:spPr>
          <a:xfrm rot="-5400000">
            <a:off x="-240290" y="3275111"/>
            <a:ext cx="10086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4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90" name="Google Shape;90;p1"/>
          <p:cNvSpPr txBox="1"/>
          <p:nvPr/>
        </p:nvSpPr>
        <p:spPr>
          <a:xfrm rot="5400000">
            <a:off x="11423682" y="3275111"/>
            <a:ext cx="10086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4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189" name="Google Shape;189;g381861f4365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81861f4365_0_51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Ajuste del modelo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91" name="Google Shape;191;g381861f4365_0_51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92" name="Google Shape;192;g381861f4365_0_51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/>
          </a:p>
        </p:txBody>
      </p:sp>
      <p:sp>
        <p:nvSpPr>
          <p:cNvPr id="193" name="Google Shape;193;g381861f4365_0_51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Ajuste del modelo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81861f4365_0_51"/>
          <p:cNvSpPr txBox="1"/>
          <p:nvPr>
            <p:ph idx="1" type="body"/>
          </p:nvPr>
        </p:nvSpPr>
        <p:spPr>
          <a:xfrm>
            <a:off x="1046479" y="2157257"/>
            <a:ext cx="10102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Tomemos como ejemplo la regresión logística multinomial. Cuenta con 2 tipos de </a:t>
            </a: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parámetros</a:t>
            </a: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 (pesos W y sesgos b). La salida de este modelo son probabilidades.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Aquí el modelo necesita ajustar sus parámetros para que las probabilidades predichas se acerquen lo más posible a las clases reales. Función de pérdida.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El ajuste se hace mediante descenso de gradiente: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Inicialización de los parámetros.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Cálculo de la pérdida en los datos.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Derivadas (gradientes) → indican en qué dirección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cambiar los parámetros para reducir la pérdida.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Actualización iterativa de los parámetros.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Se repite hasta que el error se estabiliza.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95" name="Google Shape;195;g381861f4365_0_51"/>
          <p:cNvSpPr/>
          <p:nvPr/>
        </p:nvSpPr>
        <p:spPr>
          <a:xfrm>
            <a:off x="7834875" y="3050225"/>
            <a:ext cx="2272800" cy="289200"/>
          </a:xfrm>
          <a:prstGeom prst="roundRect">
            <a:avLst>
              <a:gd fmla="val 16667" name="adj"/>
            </a:avLst>
          </a:prstGeom>
          <a:solidFill>
            <a:srgbClr val="3F0099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81861f4365_0_51"/>
          <p:cNvSpPr/>
          <p:nvPr/>
        </p:nvSpPr>
        <p:spPr>
          <a:xfrm>
            <a:off x="4569550" y="3421925"/>
            <a:ext cx="2577600" cy="289200"/>
          </a:xfrm>
          <a:prstGeom prst="roundRect">
            <a:avLst>
              <a:gd fmla="val 16667" name="adj"/>
            </a:avLst>
          </a:prstGeom>
          <a:solidFill>
            <a:srgbClr val="3F0099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381861f4365_0_51" title="5d0dec87-adf9-4566-a094-047d55eb35b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5195" y="3438120"/>
            <a:ext cx="3310301" cy="26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02" name="Google Shape;202;g381861f4365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81861f4365_0_96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Funciones de Activación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4" name="Google Shape;204;g381861f4365_0_96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05" name="Google Shape;205;g381861f4365_0_96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/>
          </a:p>
        </p:txBody>
      </p:sp>
      <p:sp>
        <p:nvSpPr>
          <p:cNvPr id="206" name="Google Shape;206;g381861f4365_0_96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Funciones de Activación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81861f4365_0_96"/>
          <p:cNvSpPr txBox="1"/>
          <p:nvPr>
            <p:ph idx="1" type="body"/>
          </p:nvPr>
        </p:nvSpPr>
        <p:spPr>
          <a:xfrm>
            <a:off x="1046475" y="2157256"/>
            <a:ext cx="101028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Una función de activación es una transformación no lineal aplicada a la salida que permite al modelo aprender relaciones complejas más allá de lo lineal.</a:t>
            </a:r>
            <a:endParaRPr sz="14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08" name="Google Shape;208;g381861f4365_0_96" title="0385b130-7ba1-4dc1-bb93-c0214ba67da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1075" y="2866981"/>
            <a:ext cx="9429849" cy="3093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13" name="Google Shape;213;g37ee5779bec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37ee5779bec_0_118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Objetivos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15" name="Google Shape;215;g37ee5779bec_0_118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16" name="Google Shape;216;g37ee5779bec_0_118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endParaRPr/>
          </a:p>
        </p:txBody>
      </p:sp>
      <p:sp>
        <p:nvSpPr>
          <p:cNvPr id="217" name="Google Shape;217;g37ee5779bec_0_118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b="0" i="0" lang="es-ES" sz="24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Objetivos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7ee5779bec_0_118"/>
          <p:cNvSpPr txBox="1"/>
          <p:nvPr>
            <p:ph idx="1" type="body"/>
          </p:nvPr>
        </p:nvSpPr>
        <p:spPr>
          <a:xfrm>
            <a:off x="1046479" y="2157257"/>
            <a:ext cx="10102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La evaluación de modelos es el proceso de medir qué tan bien un modelo de cumple con la tarea para la que fue entrenado. Se utiliza para determinar su precisión, confiabilidad y capacidad de generalización a datos nuevos.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No basta con que un modelo funcione con los datos que ya conoce, hay que comprobar que funcione también con datos que nunca ha visto.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23" name="Google Shape;223;g381861f4365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81861f4365_0_117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Métricas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5" name="Google Shape;225;g381861f4365_0_117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26" name="Google Shape;226;g381861f4365_0_117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endParaRPr/>
          </a:p>
        </p:txBody>
      </p:sp>
      <p:sp>
        <p:nvSpPr>
          <p:cNvPr id="227" name="Google Shape;227;g381861f4365_0_117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Métricas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81861f4365_0_117"/>
          <p:cNvSpPr txBox="1"/>
          <p:nvPr>
            <p:ph idx="1" type="body"/>
          </p:nvPr>
        </p:nvSpPr>
        <p:spPr>
          <a:xfrm>
            <a:off x="5432575" y="2157250"/>
            <a:ext cx="5716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Accuracy: Proporción de predicciones correctas.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Precision: Fracción de verdaderos positivos.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Recall: Verdaderos positivos detectados.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F1: Relación entre Precision y Recall.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Curva ROC: Relación entre la tasa de verdaderos positivos y la tasa de falsos positivos.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Matriz de confusión: Muestra los aciertos y errores de un modelo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29" name="Google Shape;229;g381861f4365_0_117" title="59179472-d0b6-4b32-8110-33d20bd8067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50" y="2711745"/>
            <a:ext cx="2568875" cy="22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381861f4365_0_117" title="a639a2ed-13f3-4291-8ad5-1030468e721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3699" y="4035824"/>
            <a:ext cx="2568874" cy="206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81861f4365_0_117" title="faea08de-0bb6-4498-a4da-9e92240ead3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2012" y="1905226"/>
            <a:ext cx="2511950" cy="201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36" name="Google Shape;236;g381861f4365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81861f4365_0_140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Overfitting y Underfitting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38" name="Google Shape;238;g381861f4365_0_140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39" name="Google Shape;239;g381861f4365_0_140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endParaRPr/>
          </a:p>
        </p:txBody>
      </p:sp>
      <p:sp>
        <p:nvSpPr>
          <p:cNvPr id="240" name="Google Shape;240;g381861f4365_0_140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Overfitting y Underfitting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81861f4365_0_140"/>
          <p:cNvSpPr txBox="1"/>
          <p:nvPr>
            <p:ph idx="1" type="body"/>
          </p:nvPr>
        </p:nvSpPr>
        <p:spPr>
          <a:xfrm>
            <a:off x="5432575" y="2157250"/>
            <a:ext cx="5716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Underfitting (subajuste): El modelo es demasiado simple y no logra capturar las relaciones de los datos. Tiene mal rendimiento tanto en el conjunto de entrenamiento como en el de prueba.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Overfitting (sobreajuste): El modelo es demasiado complejo y se ajusta demasiado a los datos de entrenamiento, incluso al ruido. Tiene alto rendimiento en entrenamiento pero bajo rendimiento en prueba.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42" name="Google Shape;242;g381861f4365_0_140" title="f59b792d-4002-4df4-a3f0-df7b94e8788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9675" y="2087460"/>
            <a:ext cx="3994676" cy="3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47" name="Google Shape;247;g381861f4365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81861f4365_0_154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Regularización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9" name="Google Shape;249;g381861f4365_0_154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50" name="Google Shape;250;g381861f4365_0_154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endParaRPr/>
          </a:p>
        </p:txBody>
      </p:sp>
      <p:sp>
        <p:nvSpPr>
          <p:cNvPr id="251" name="Google Shape;251;g381861f4365_0_154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Regularización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81861f4365_0_154"/>
          <p:cNvSpPr txBox="1"/>
          <p:nvPr>
            <p:ph idx="1" type="body"/>
          </p:nvPr>
        </p:nvSpPr>
        <p:spPr>
          <a:xfrm>
            <a:off x="1046479" y="2157257"/>
            <a:ext cx="10102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La regularización es una técnica que ayuda a un modelo a generalizar mejor a datos nuevos y evitar el overfitting.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Tipos comunes de regularización: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L1 (Lasso): añade una penalización proporcional a la suma de los valores absolutos de los coeficientes. Promueve la sparsity (muchos coeficientes en cero).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L2 (Ridge): añade una penalización proporcional a la suma de los cuadrados de los coeficientes. Tiende a reducir los coeficientes pero no a hacerlos cero.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57" name="Google Shape;257;g381861f4365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381861f4365_0_165"/>
          <p:cNvSpPr txBox="1"/>
          <p:nvPr/>
        </p:nvSpPr>
        <p:spPr>
          <a:xfrm>
            <a:off x="448151" y="6212100"/>
            <a:ext cx="7027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Curvas de Validación y Aprendizaje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59" name="Google Shape;259;g381861f4365_0_165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60" name="Google Shape;260;g381861f4365_0_165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endParaRPr/>
          </a:p>
        </p:txBody>
      </p:sp>
      <p:sp>
        <p:nvSpPr>
          <p:cNvPr id="261" name="Google Shape;261;g381861f4365_0_165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Curvas de Validación y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81861f4365_0_165"/>
          <p:cNvSpPr txBox="1"/>
          <p:nvPr>
            <p:ph idx="1" type="body"/>
          </p:nvPr>
        </p:nvSpPr>
        <p:spPr>
          <a:xfrm>
            <a:off x="5432575" y="2157250"/>
            <a:ext cx="5716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Nos ayudan a diagnosticar el rendimiento de un modelo.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Curva de aprendizaje: muestra cómo varía el rendimiento a medida que aumentamos el número de ejemplos de entrenamiento.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Curva de validación: muestra cómo afecta un hiperparámetro al rendimiento en entrenamiento y validación.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63" name="Google Shape;263;g381861f4365_0_165" title="358995f9-f3f2-4f33-9821-24678ed9b3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925" y="1733220"/>
            <a:ext cx="2863775" cy="2231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81861f4365_0_165" title="0f582490-deb1-4af9-85d6-19b29e33ad3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6350" y="3929250"/>
            <a:ext cx="3315968" cy="22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69" name="Google Shape;269;g381861f4365_0_1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381861f4365_0_178"/>
          <p:cNvSpPr txBox="1"/>
          <p:nvPr/>
        </p:nvSpPr>
        <p:spPr>
          <a:xfrm>
            <a:off x="448151" y="6212100"/>
            <a:ext cx="70278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Interpretación de Modelos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71" name="Google Shape;271;g381861f4365_0_178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72" name="Google Shape;272;g381861f4365_0_178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2.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endParaRPr/>
          </a:p>
        </p:txBody>
      </p:sp>
      <p:sp>
        <p:nvSpPr>
          <p:cNvPr id="273" name="Google Shape;273;g381861f4365_0_178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Interpretación de Modelos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381861f4365_0_178"/>
          <p:cNvSpPr txBox="1"/>
          <p:nvPr>
            <p:ph idx="1" type="body"/>
          </p:nvPr>
        </p:nvSpPr>
        <p:spPr>
          <a:xfrm>
            <a:off x="5497588" y="2339550"/>
            <a:ext cx="57168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Busca entender cómo y por qué un modelo toma decisiones.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Permite identificar qué variables son más importantes.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Aumenta la confianza en el uso del modelo.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Ayuda a detectar sesgos y mejorar el modelo.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275" name="Google Shape;275;g381861f4365_0_178" title="fbb59851-700d-4d64-8bb6-ca167d3fbc4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513" y="2386075"/>
            <a:ext cx="5441375" cy="2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80" name="Google Shape;280;g381861f4365_0_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81861f4365_0_190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Validación Cruzada</a:t>
            </a:r>
            <a:endParaRPr sz="1600">
              <a:solidFill>
                <a:srgbClr val="3F009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2" name="Google Shape;282;g381861f4365_0_190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83" name="Google Shape;283;g381861f4365_0_190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Validación Cruzada</a:t>
            </a:r>
            <a:endParaRPr/>
          </a:p>
        </p:txBody>
      </p:sp>
      <p:sp>
        <p:nvSpPr>
          <p:cNvPr id="284" name="Google Shape;284;g381861f4365_0_190"/>
          <p:cNvSpPr txBox="1"/>
          <p:nvPr>
            <p:ph idx="1" type="body"/>
          </p:nvPr>
        </p:nvSpPr>
        <p:spPr>
          <a:xfrm>
            <a:off x="1046475" y="1764349"/>
            <a:ext cx="101028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La validación cruzada es una técnica para evaluar un modelo de manera más robusta y confiable, comprobando cómo se comporta con datos que no ha visto durante el entrenamiento.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Funcionamiento: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Se divide el conjunto de datos en k partes (folds).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El modelo se entrena con k−1 partes y se prueba con la parte restante.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Se repite el proceso k veces, usando cada parte como conjunto de prueba una vez.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Se calculan métricas promedio para obtener una estimación más estable del rendimiento del modelo.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Evita que la evaluación dependa de cómo se dividieron los datos y ayuda a detectar overfitting o underfitting.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89" name="Google Shape;289;g381861f4365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381861f4365_0_199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GridSearchCV</a:t>
            </a:r>
            <a:endParaRPr sz="1600">
              <a:solidFill>
                <a:srgbClr val="3F009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91" name="Google Shape;291;g381861f4365_0_199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292" name="Google Shape;292;g381861f4365_0_199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GridSearchCV</a:t>
            </a:r>
            <a:endParaRPr/>
          </a:p>
        </p:txBody>
      </p:sp>
      <p:sp>
        <p:nvSpPr>
          <p:cNvPr id="293" name="Google Shape;293;g381861f4365_0_199"/>
          <p:cNvSpPr txBox="1"/>
          <p:nvPr>
            <p:ph idx="1" type="body"/>
          </p:nvPr>
        </p:nvSpPr>
        <p:spPr>
          <a:xfrm>
            <a:off x="1046475" y="1764349"/>
            <a:ext cx="101028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Técnica para encontrar los mejores hiperparámetros de un modelo probando sistemáticamente todas las combinaciones posibles en una “rejilla” (grid) y evaluándolas mediante validación cruzada.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Automatiza la búsqueda del conjunto de parámetros que maximiza el rendimiento del modelo en datos no vistos, evitando ajustes manuales y sesgados.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F0099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6116371" y="2306166"/>
            <a:ext cx="52578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 dibujo de un perro&#10;&#10;Descripción generada automáticamente con confianza media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8570616" y="6212110"/>
            <a:ext cx="3173239" cy="207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246701" y="2306175"/>
            <a:ext cx="56580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01.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 b="1" i="0" sz="3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9013965" y="2306166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2246700" y="3122600"/>
            <a:ext cx="6266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02.</a:t>
            </a: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Evaluación de Modelos</a:t>
            </a:r>
            <a:endParaRPr b="1" i="0" sz="3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9013965" y="3122594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246691" y="3982566"/>
            <a:ext cx="4994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03.</a:t>
            </a: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Validación Cruzada</a:t>
            </a:r>
            <a:endParaRPr b="1" i="0" sz="3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9013965" y="3982566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/1</a:t>
            </a:r>
            <a:r>
              <a:rPr b="1"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246700" y="4766325"/>
            <a:ext cx="6656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04.</a:t>
            </a: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GridSearchCV</a:t>
            </a:r>
            <a:endParaRPr b="1" i="0" sz="3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9013965" y="4766337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/1</a:t>
            </a:r>
            <a:r>
              <a:rPr b="1"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>
            <p:ph type="title"/>
          </p:nvPr>
        </p:nvSpPr>
        <p:spPr>
          <a:xfrm>
            <a:off x="448147" y="455626"/>
            <a:ext cx="10515600" cy="10824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es-ES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Tabla de</a:t>
            </a:r>
            <a:br>
              <a:rPr lang="es-ES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s-ES" sz="30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contenidos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2246700" y="5550075"/>
            <a:ext cx="66561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05.</a:t>
            </a: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Taller </a:t>
            </a:r>
            <a:r>
              <a:rPr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Benchmarking</a:t>
            </a:r>
            <a:endParaRPr b="1" i="0" sz="3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9013965" y="5550087"/>
            <a:ext cx="912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pace Grotesk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/1</a:t>
            </a:r>
            <a:r>
              <a:rPr b="1" lang="es-ES" sz="32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298" name="Google Shape;298;g3815f1d03a0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815f1d03a0_0_81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Taller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0" name="Google Shape;300;g3815f1d03a0_0_81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01" name="Google Shape;301;g3815f1d03a0_0_81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5.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Taller</a:t>
            </a:r>
            <a:endParaRPr/>
          </a:p>
        </p:txBody>
      </p:sp>
      <p:sp>
        <p:nvSpPr>
          <p:cNvPr id="302" name="Google Shape;302;g3815f1d03a0_0_81"/>
          <p:cNvSpPr txBox="1"/>
          <p:nvPr>
            <p:ph idx="1" type="body"/>
          </p:nvPr>
        </p:nvSpPr>
        <p:spPr>
          <a:xfrm>
            <a:off x="1044600" y="1774325"/>
            <a:ext cx="101028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SzPts val="1800"/>
              <a:buNone/>
            </a:pPr>
            <a:r>
              <a:rPr lang="es-ES">
                <a:latin typeface="Space Grotesk"/>
                <a:ea typeface="Space Grotesk"/>
                <a:cs typeface="Space Grotesk"/>
                <a:sym typeface="Space Grotesk"/>
              </a:rPr>
              <a:t>¡Para el resto de la clase de hoy es hora de probar todo lo que hemos visto hasta ahora!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3" name="Google Shape;303;g3815f1d03a0_0_81"/>
          <p:cNvSpPr txBox="1"/>
          <p:nvPr/>
        </p:nvSpPr>
        <p:spPr>
          <a:xfrm>
            <a:off x="1862625" y="3151125"/>
            <a:ext cx="84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sng" cap="none" strike="noStrike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4"/>
              </a:rPr>
              <a:t>https://github.com/almtav08/course-python-ml</a:t>
            </a:r>
            <a:endParaRPr b="0" i="0" sz="2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04" name="Google Shape;304;g3815f1d03a0_0_8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9913" y="4041650"/>
            <a:ext cx="1572075" cy="9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309" name="Google Shape;3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7890" y="2838114"/>
            <a:ext cx="3636219" cy="1181771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 txBox="1"/>
          <p:nvPr/>
        </p:nvSpPr>
        <p:spPr>
          <a:xfrm>
            <a:off x="2804073" y="162963"/>
            <a:ext cx="65838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Valencian Graduate School and Research Network of Artificial Intelligence</a:t>
            </a:r>
            <a:endParaRPr b="0" i="0" sz="14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2804073" y="6356483"/>
            <a:ext cx="65838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Valencian Graduate School and Research Network of Artificial Intelligence</a:t>
            </a:r>
            <a:endParaRPr b="0" i="0" sz="14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12" name="Google Shape;312;p7"/>
          <p:cNvSpPr txBox="1"/>
          <p:nvPr/>
        </p:nvSpPr>
        <p:spPr>
          <a:xfrm rot="-5400000">
            <a:off x="-240290" y="3275111"/>
            <a:ext cx="10086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4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313" name="Google Shape;313;p7"/>
          <p:cNvSpPr txBox="1"/>
          <p:nvPr/>
        </p:nvSpPr>
        <p:spPr>
          <a:xfrm rot="5400000">
            <a:off x="11423682" y="3275111"/>
            <a:ext cx="10086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400" u="none" cap="none" strike="noStrike">
              <a:solidFill>
                <a:schemeClr val="lt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113" name="Google Shape;113;g381852240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38185224045_0_0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Enlaces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" name="Google Shape;115;g38185224045_0_0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16" name="Google Shape;116;g38185224045_0_0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0.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Enlaces</a:t>
            </a:r>
            <a:endParaRPr/>
          </a:p>
        </p:txBody>
      </p:sp>
      <p:sp>
        <p:nvSpPr>
          <p:cNvPr id="117" name="Google Shape;117;g38185224045_0_0"/>
          <p:cNvSpPr txBox="1"/>
          <p:nvPr/>
        </p:nvSpPr>
        <p:spPr>
          <a:xfrm>
            <a:off x="1864500" y="2533725"/>
            <a:ext cx="846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sng" cap="none" strike="noStrike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4"/>
              </a:rPr>
              <a:t>https://github.com/almtav08/course-python-ml</a:t>
            </a:r>
            <a:endParaRPr b="0" i="0" sz="2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18" name="Google Shape;118;g38185224045_0_0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11825" y="3424250"/>
            <a:ext cx="1572075" cy="9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123" name="Google Shape;123;g37ee5779bec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7ee5779bec_0_93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Descripción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5" name="Google Shape;125;g37ee5779bec_0_93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26" name="Google Shape;126;g37ee5779bec_0_93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/>
          </a:p>
        </p:txBody>
      </p:sp>
      <p:sp>
        <p:nvSpPr>
          <p:cNvPr id="127" name="Google Shape;127;g37ee5779bec_0_93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Descripción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7ee5779bec_0_93"/>
          <p:cNvSpPr txBox="1"/>
          <p:nvPr>
            <p:ph idx="1" type="body"/>
          </p:nvPr>
        </p:nvSpPr>
        <p:spPr>
          <a:xfrm>
            <a:off x="1046479" y="2157257"/>
            <a:ext cx="10102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Un modelo supervisado es un tipo de modelo de aprendizaje automático que se entrena con un conjunto de datos etiquetados, es decir, cada ejemplo tiene sus características (X) y su respuesta correcta (y).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Dentro del aprendizaje supervisado hay dos grandes tareas: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Clasificación → predecir etiquetas discretas (ej. spam / no spam).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Regresión → predecir valores numéricos continuos (ej. precio de una casa).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Otros tipos de modelos: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No supervisados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Semisupervisados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Aprendizaje por refuerzo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133" name="Google Shape;133;g381861f4365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81861f4365_0_2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Regresión Logística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5" name="Google Shape;135;g381861f4365_0_2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36" name="Google Shape;136;g381861f4365_0_2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/>
          </a:p>
        </p:txBody>
      </p:sp>
      <p:sp>
        <p:nvSpPr>
          <p:cNvPr id="137" name="Google Shape;137;g381861f4365_0_2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Regresión Logística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81861f4365_0_2"/>
          <p:cNvSpPr txBox="1"/>
          <p:nvPr>
            <p:ph idx="1" type="body"/>
          </p:nvPr>
        </p:nvSpPr>
        <p:spPr>
          <a:xfrm>
            <a:off x="5432575" y="2157250"/>
            <a:ext cx="5716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La regresión logística es un modelo de aprendizaje supervisado usado principalmente para clasificación binaria (dos clases, como spam/no spam, aprobado/suspenso).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Funcionamiento: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Combinación Lineal de las Características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Transforma ese resultado a un valor entre 0 y 1.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En base a ese valor decide si pertenece a una clase u otra con una función de activación.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39" name="Google Shape;139;g381861f4365_0_2" title="e1948dbf-8e0f-4890-87c6-d38096d43ab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476" y="2360638"/>
            <a:ext cx="3957475" cy="29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81861f4365_0_2"/>
          <p:cNvSpPr/>
          <p:nvPr/>
        </p:nvSpPr>
        <p:spPr>
          <a:xfrm>
            <a:off x="9703100" y="4787550"/>
            <a:ext cx="1448400" cy="289200"/>
          </a:xfrm>
          <a:prstGeom prst="roundRect">
            <a:avLst>
              <a:gd fmla="val 16667" name="adj"/>
            </a:avLst>
          </a:prstGeom>
          <a:solidFill>
            <a:srgbClr val="3F0099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81861f4365_0_2"/>
          <p:cNvSpPr/>
          <p:nvPr/>
        </p:nvSpPr>
        <p:spPr>
          <a:xfrm>
            <a:off x="6379525" y="5047450"/>
            <a:ext cx="1338600" cy="289200"/>
          </a:xfrm>
          <a:prstGeom prst="roundRect">
            <a:avLst>
              <a:gd fmla="val 16667" name="adj"/>
            </a:avLst>
          </a:prstGeom>
          <a:solidFill>
            <a:srgbClr val="3F0099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146" name="Google Shape;146;g381861f436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81861f4365_0_15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 Forest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48" name="Google Shape;148;g381861f4365_0_15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49" name="Google Shape;149;g381861f4365_0_15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/>
          </a:p>
        </p:txBody>
      </p:sp>
      <p:sp>
        <p:nvSpPr>
          <p:cNvPr id="150" name="Google Shape;150;g381861f4365_0_15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81861f4365_0_15"/>
          <p:cNvSpPr txBox="1"/>
          <p:nvPr>
            <p:ph idx="1" type="body"/>
          </p:nvPr>
        </p:nvSpPr>
        <p:spPr>
          <a:xfrm>
            <a:off x="5432575" y="2157250"/>
            <a:ext cx="5716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Un árbol de decisión es un modelo de aprendizaje supervisado que se usa para clasificación y regresión. Su funcionamiento imita una especie de "diagrama de preguntas" que va dividiendo los datos hasta llegar a una decisión final.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Funcionamiento: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El árbol formula preguntas basadas en una característica.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Cada camino da lugar a un nodo hoja que corresponde a la clase.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52" name="Google Shape;152;g381861f4365_0_15" title="090eefc6-d2f5-4a98-bce2-33457d58e4f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600" y="2672062"/>
            <a:ext cx="4538674" cy="235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157" name="Google Shape;157;g381861f4365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81861f4365_0_26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SVM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59" name="Google Shape;159;g381861f4365_0_26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60" name="Google Shape;160;g381861f4365_0_26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/>
          </a:p>
        </p:txBody>
      </p:sp>
      <p:sp>
        <p:nvSpPr>
          <p:cNvPr id="161" name="Google Shape;161;g381861f4365_0_26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SVM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81861f4365_0_26"/>
          <p:cNvSpPr txBox="1"/>
          <p:nvPr>
            <p:ph idx="1" type="body"/>
          </p:nvPr>
        </p:nvSpPr>
        <p:spPr>
          <a:xfrm>
            <a:off x="5432575" y="2157250"/>
            <a:ext cx="5716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El SVM busca encontrar un hiperplano (una línea en 2D, un plano en 3D, o una superficie en más dimensiones) que separe las clases de la mejor forma posible.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Funcionamiento: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</a:t>
            </a: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 SVM elige el hiperplano que deja la mayor distancia entre las dos clases.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Cuando las clases no se pueden separar en el espacio original, el SVM transforma los datos a un espacio de mayor dimensión.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63" name="Google Shape;163;g381861f4365_0_26" title="2ec61ce6-0912-4b2c-8575-fffdc774d54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471" y="2298088"/>
            <a:ext cx="3803391" cy="28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168" name="Google Shape;168;g382884d8d1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82884d8d16_0_0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Oversampling y Undersampling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70" name="Google Shape;170;g382884d8d16_0_0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71" name="Google Shape;171;g382884d8d16_0_0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/>
          </a:p>
        </p:txBody>
      </p:sp>
      <p:sp>
        <p:nvSpPr>
          <p:cNvPr id="172" name="Google Shape;172;g382884d8d16_0_0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Oversampling y Undersampling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82884d8d16_0_0"/>
          <p:cNvSpPr txBox="1"/>
          <p:nvPr>
            <p:ph idx="1" type="body"/>
          </p:nvPr>
        </p:nvSpPr>
        <p:spPr>
          <a:xfrm>
            <a:off x="1046479" y="2157257"/>
            <a:ext cx="10102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Es común encontrarnos con datos desbalanceados. Las clases en un conjunto de datos no están representadas de manera equitativa. 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Problema Principal: Este desbalance puede hacer que los modelos de aprendizaje automático ignoren la clase minoritaria.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Soluciones: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Oversampling: Consiste en aumentar artificialmente los datos de la clase minoritaria.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Undersampling: Consiste en reducir el número de ejemplos de la clase mayoritaria para equilibrar el dataset.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 dibujo de un perro&#10;&#10;Descripción generada automáticamente con confianza media" id="178" name="Google Shape;178;g381861f4365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1471" y="438086"/>
            <a:ext cx="592382" cy="65700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81861f4365_0_37"/>
          <p:cNvSpPr txBox="1"/>
          <p:nvPr/>
        </p:nvSpPr>
        <p:spPr>
          <a:xfrm>
            <a:off x="448147" y="6212110"/>
            <a:ext cx="5876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"/>
              <a:buNone/>
            </a:pPr>
            <a:r>
              <a:rPr lang="es-ES" sz="16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r>
              <a:rPr b="0" i="0" lang="es-ES" sz="1600" u="none" cap="none" strike="noStrike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0" i="0" lang="es-ES" sz="1600" u="none" cap="none" strike="noStrike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/ </a:t>
            </a:r>
            <a:r>
              <a:rPr lang="es-ES" sz="16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Multiclase</a:t>
            </a:r>
            <a:endParaRPr b="0" i="0" sz="1600" u="none" cap="none" strike="noStrike">
              <a:solidFill>
                <a:srgbClr val="10C3F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0" name="Google Shape;180;g381861f4365_0_37"/>
          <p:cNvSpPr txBox="1"/>
          <p:nvPr/>
        </p:nvSpPr>
        <p:spPr>
          <a:xfrm>
            <a:off x="8570616" y="6212110"/>
            <a:ext cx="3173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0099"/>
              </a:buClr>
              <a:buSzPts val="1600"/>
              <a:buFont typeface="Space Grotesk Light"/>
              <a:buNone/>
            </a:pPr>
            <a:r>
              <a:rPr b="0" i="0" lang="es-ES" sz="1600" u="none" cap="none" strike="noStrike">
                <a:solidFill>
                  <a:srgbClr val="3F0099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valgrai.eu</a:t>
            </a:r>
            <a:endParaRPr b="0" i="0" sz="1600" u="none" cap="none" strike="noStrike">
              <a:solidFill>
                <a:srgbClr val="3F0099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181" name="Google Shape;181;g381861f4365_0_37"/>
          <p:cNvSpPr txBox="1"/>
          <p:nvPr>
            <p:ph type="title"/>
          </p:nvPr>
        </p:nvSpPr>
        <p:spPr>
          <a:xfrm>
            <a:off x="448147" y="758231"/>
            <a:ext cx="105156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4000"/>
              <a:buFont typeface="Space Grotesk"/>
              <a:buNone/>
            </a:pPr>
            <a:r>
              <a:rPr lang="es-ES" sz="40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1. </a:t>
            </a:r>
            <a:r>
              <a:rPr lang="es-ES" sz="4000">
                <a:solidFill>
                  <a:srgbClr val="3F0099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Modelos Supervisados</a:t>
            </a:r>
            <a:endParaRPr/>
          </a:p>
        </p:txBody>
      </p:sp>
      <p:sp>
        <p:nvSpPr>
          <p:cNvPr id="182" name="Google Shape;182;g381861f4365_0_37"/>
          <p:cNvSpPr txBox="1"/>
          <p:nvPr/>
        </p:nvSpPr>
        <p:spPr>
          <a:xfrm>
            <a:off x="1046479" y="1247213"/>
            <a:ext cx="9917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0C3F3"/>
              </a:buClr>
              <a:buSzPts val="2400"/>
              <a:buFont typeface="Space Grotesk"/>
              <a:buNone/>
            </a:pPr>
            <a:r>
              <a:rPr lang="es-ES" sz="2400">
                <a:solidFill>
                  <a:srgbClr val="10C3F3"/>
                </a:solidFill>
                <a:latin typeface="Space Grotesk"/>
                <a:ea typeface="Space Grotesk"/>
                <a:cs typeface="Space Grotesk"/>
                <a:sym typeface="Space Grotesk"/>
              </a:rPr>
              <a:t>Multiclase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g381861f4365_0_37"/>
          <p:cNvSpPr txBox="1"/>
          <p:nvPr>
            <p:ph idx="1" type="body"/>
          </p:nvPr>
        </p:nvSpPr>
        <p:spPr>
          <a:xfrm>
            <a:off x="1046479" y="2157257"/>
            <a:ext cx="10102800" cy="3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La clasificación multiclase es un tipo de problema de aprendizaje supervisado en el que los datos pueden pertenecer a más de dos clases posibles.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Muchos algoritmos nativamente manejan multiclase (Random Forest)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Otros que originalmente son binarios tienen que implementar estrategias: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One vs Rest: Se entrena un clasificador por cada clase contra todas las demás.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One vs One: Se entrena un clasificador para cada par de clases.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1" marL="9144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•"/>
            </a:pPr>
            <a:r>
              <a:rPr lang="es-ES" sz="1800">
                <a:latin typeface="Space Grotesk"/>
                <a:ea typeface="Space Grotesk"/>
                <a:cs typeface="Space Grotesk"/>
                <a:sym typeface="Space Grotesk"/>
              </a:rPr>
              <a:t>Softmax: Una función de activación que convierte las salidas en probabilidades para todas las clases a la vez.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84" name="Google Shape;184;g381861f4365_0_37"/>
          <p:cNvSpPr/>
          <p:nvPr/>
        </p:nvSpPr>
        <p:spPr>
          <a:xfrm>
            <a:off x="3602650" y="3930300"/>
            <a:ext cx="2577600" cy="289200"/>
          </a:xfrm>
          <a:prstGeom prst="roundRect">
            <a:avLst>
              <a:gd fmla="val 16667" name="adj"/>
            </a:avLst>
          </a:prstGeom>
          <a:solidFill>
            <a:srgbClr val="3F0099">
              <a:alpha val="28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2023-06-06T09:43:29Z</dcterms:created>
  <dc:creator>Fernando Mínguez Mínguez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0x01010000BD17CAACDD644DAE2A1473ED435AE2</vt:lpwstr>
  </property>
</Properties>
</file>