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63" r:id="rId8"/>
    <p:sldId id="264" r:id="rId9"/>
    <p:sldId id="265" r:id="rId10"/>
    <p:sldId id="266" r:id="rId11"/>
    <p:sldId id="279" r:id="rId12"/>
    <p:sldId id="280" r:id="rId13"/>
    <p:sldId id="281" r:id="rId14"/>
    <p:sldId id="282" r:id="rId15"/>
    <p:sldId id="283" r:id="rId16"/>
    <p:sldId id="267" r:id="rId17"/>
    <p:sldId id="268" r:id="rId18"/>
    <p:sldId id="269" r:id="rId19"/>
    <p:sldId id="274" r:id="rId20"/>
    <p:sldId id="275" r:id="rId21"/>
    <p:sldId id="276" r:id="rId22"/>
    <p:sldId id="277" r:id="rId23"/>
    <p:sldId id="278"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2634" autoAdjust="0"/>
  </p:normalViewPr>
  <p:slideViewPr>
    <p:cSldViewPr>
      <p:cViewPr varScale="1">
        <p:scale>
          <a:sx n="111" d="100"/>
          <a:sy n="111" d="100"/>
        </p:scale>
        <p:origin x="133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1"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1048672"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79D8AF40-DA89-49CD-9B8D-1DCD618B2A10}" type="datetimeFigureOut">
              <a:rPr lang="en-US" smtClean="0"/>
              <a:t>11/28/2023</a:t>
            </a:fld>
            <a:endParaRPr lang="en-US"/>
          </a:p>
        </p:txBody>
      </p:sp>
      <p:sp>
        <p:nvSpPr>
          <p:cNvPr id="1048673"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1048674"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CAC573E-1D24-4983-9927-A39351D4924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5"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1048666"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455C520-C95D-40CD-A4AD-72B883DA428B}" type="datetimeFigureOut">
              <a:rPr lang="en-IN" smtClean="0"/>
              <a:t>28-11-2023</a:t>
            </a:fld>
            <a:endParaRPr lang="en-IN"/>
          </a:p>
        </p:txBody>
      </p:sp>
      <p:sp>
        <p:nvSpPr>
          <p:cNvPr id="1048667"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1048668"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1048670"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3239604-A4F1-4560-97B5-63C8B9D7448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p:sp>
      <p:sp>
        <p:nvSpPr>
          <p:cNvPr id="1048639" name="Notes Placeholder 2"/>
          <p:cNvSpPr>
            <a:spLocks noGrp="1"/>
          </p:cNvSpPr>
          <p:nvPr>
            <p:ph type="body" idx="1"/>
          </p:nvPr>
        </p:nvSpPr>
        <p:spPr/>
        <p:txBody>
          <a:bodyPr/>
          <a:lstStyle/>
          <a:p>
            <a:endParaRPr lang="en-IN" dirty="0"/>
          </a:p>
        </p:txBody>
      </p:sp>
      <p:sp>
        <p:nvSpPr>
          <p:cNvPr id="1048640" name="Slide Number Placeholder 3"/>
          <p:cNvSpPr>
            <a:spLocks noGrp="1"/>
          </p:cNvSpPr>
          <p:nvPr>
            <p:ph type="sldNum" sz="quarter" idx="5"/>
          </p:nvPr>
        </p:nvSpPr>
        <p:spPr/>
        <p:txBody>
          <a:bodyPr/>
          <a:lstStyle/>
          <a:p>
            <a:fld id="{F3239604-A4F1-4560-97B5-63C8B9D74489}" type="slidenum">
              <a:rPr lang="en-IN" smtClean="0"/>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49" name="Holder 2"/>
          <p:cNvSpPr>
            <a:spLocks noGrp="1"/>
          </p:cNvSpPr>
          <p:nvPr>
            <p:ph type="ctrTitle"/>
          </p:nvPr>
        </p:nvSpPr>
        <p:spPr>
          <a:xfrm>
            <a:off x="685800" y="2125980"/>
            <a:ext cx="7772400" cy="1440180"/>
          </a:xfrm>
          <a:prstGeom prst="rect">
            <a:avLst/>
          </a:prstGeom>
        </p:spPr>
        <p:txBody>
          <a:bodyPr wrap="square" lIns="0" tIns="0" rIns="0" bIns="0">
            <a:spAutoFit/>
          </a:bodyPr>
          <a:lstStyle/>
          <a:p>
            <a:endParaRPr/>
          </a:p>
        </p:txBody>
      </p:sp>
      <p:sp>
        <p:nvSpPr>
          <p:cNvPr id="1048650" name="Holder 3"/>
          <p:cNvSpPr>
            <a:spLocks noGrp="1"/>
          </p:cNvSpPr>
          <p:nvPr>
            <p:ph type="subTitle" idx="4"/>
          </p:nvPr>
        </p:nvSpPr>
        <p:spPr>
          <a:xfrm>
            <a:off x="1371600" y="3840480"/>
            <a:ext cx="6400800" cy="1714500"/>
          </a:xfrm>
          <a:prstGeom prst="rect">
            <a:avLst/>
          </a:prstGeom>
        </p:spPr>
        <p:txBody>
          <a:bodyPr wrap="square" lIns="0" tIns="0" rIns="0" bIns="0">
            <a:spAutoFit/>
          </a:bodyPr>
          <a:lstStyle/>
          <a:p>
            <a:endParaRPr/>
          </a:p>
        </p:txBody>
      </p:sp>
      <p:sp>
        <p:nvSpPr>
          <p:cNvPr id="1048651" name="Holder 6"/>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Slide Number Placeholder 4"/>
          <p:cNvSpPr>
            <a:spLocks noGrp="1"/>
          </p:cNvSpPr>
          <p:nvPr>
            <p:ph type="sldNum" sz="quarter" idx="12"/>
          </p:nvPr>
        </p:nvSpPr>
        <p:spPr/>
        <p:txBody>
          <a:bodyPr/>
          <a:lstStyle/>
          <a:p>
            <a:pPr marL="38100">
              <a:lnSpc>
                <a:spcPts val="2090"/>
              </a:lnSpc>
            </a:pPr>
            <a:fld id="{81D60167-4931-47E6-BA6A-407CBD079E47}" type="slidenum">
              <a:rPr lang="en-US" spc="-5" smtClean="0"/>
              <a:t>‹#›</a:t>
            </a:fld>
            <a:endParaRPr lang="en-US" spc="-5" dirty="0"/>
          </a:p>
        </p:txBody>
      </p:sp>
      <p:sp>
        <p:nvSpPr>
          <p:cNvPr id="1048598" name="Date Placeholder 5"/>
          <p:cNvSpPr>
            <a:spLocks noGrp="1"/>
          </p:cNvSpPr>
          <p:nvPr>
            <p:ph type="dt" sz="half" idx="13"/>
          </p:nvPr>
        </p:nvSpPr>
        <p:spPr>
          <a:xfrm>
            <a:off x="1234236" y="6448358"/>
            <a:ext cx="2870200" cy="222884"/>
          </a:xfrm>
          <a:prstGeom prst="rect">
            <a:avLst/>
          </a:prstGeom>
        </p:spPr>
        <p:txBody>
          <a:bodyPr/>
          <a:lstStyle/>
          <a:p>
            <a:pPr marL="12700">
              <a:lnSpc>
                <a:spcPts val="1630"/>
              </a:lnSpc>
            </a:pPr>
            <a:endParaRPr lang="en-US" i="1" dirty="0">
              <a:latin typeface="Times New Roman"/>
              <a:cs typeface="Times New Roman"/>
            </a:endParaRPr>
          </a:p>
        </p:txBody>
      </p:sp>
      <p:sp>
        <p:nvSpPr>
          <p:cNvPr id="1048599" name="Footer Placeholder 6"/>
          <p:cNvSpPr>
            <a:spLocks noGrp="1"/>
          </p:cNvSpPr>
          <p:nvPr>
            <p:ph type="ftr" sz="quarter" idx="14"/>
          </p:nvPr>
        </p:nvSpPr>
        <p:spPr>
          <a:xfrm>
            <a:off x="231140" y="6448358"/>
            <a:ext cx="537845" cy="222884"/>
          </a:xfrm>
          <a:prstGeom prst="rect">
            <a:avLst/>
          </a:prstGeom>
        </p:spPr>
        <p:txBody>
          <a:bodyPr/>
          <a:lstStyle/>
          <a:p>
            <a:pPr marL="12700">
              <a:lnSpc>
                <a:spcPts val="1630"/>
              </a:lnSpc>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79"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1048580" name="Holder 3"/>
          <p:cNvSpPr>
            <a:spLocks noGrp="1"/>
          </p:cNvSpPr>
          <p:nvPr>
            <p:ph type="body" idx="1"/>
          </p:nvPr>
        </p:nvSpPr>
        <p:spPr/>
        <p:txBody>
          <a:bodyPr lIns="0" tIns="0" rIns="0" bIns="0"/>
          <a:lstStyle>
            <a:lvl1pPr>
              <a:defRPr sz="2400" b="0" i="0">
                <a:solidFill>
                  <a:srgbClr val="404040"/>
                </a:solidFill>
                <a:latin typeface="Times New Roman"/>
                <a:cs typeface="Times New Roman"/>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55"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1048656" name="Holder 3"/>
          <p:cNvSpPr>
            <a:spLocks noGrp="1"/>
          </p:cNvSpPr>
          <p:nvPr>
            <p:ph sz="half" idx="2"/>
          </p:nvPr>
        </p:nvSpPr>
        <p:spPr>
          <a:xfrm>
            <a:off x="457200" y="1577340"/>
            <a:ext cx="3977640" cy="4526280"/>
          </a:xfrm>
          <a:prstGeom prst="rect">
            <a:avLst/>
          </a:prstGeom>
        </p:spPr>
        <p:txBody>
          <a:bodyPr wrap="square" lIns="0" tIns="0" rIns="0" bIns="0">
            <a:spAutoFit/>
          </a:bodyPr>
          <a:lstStyle/>
          <a:p>
            <a:endParaRPr/>
          </a:p>
        </p:txBody>
      </p:sp>
      <p:sp>
        <p:nvSpPr>
          <p:cNvPr id="1048657" name="Holder 4"/>
          <p:cNvSpPr>
            <a:spLocks noGrp="1"/>
          </p:cNvSpPr>
          <p:nvPr>
            <p:ph sz="half" idx="3"/>
          </p:nvPr>
        </p:nvSpPr>
        <p:spPr>
          <a:xfrm>
            <a:off x="4709160" y="1577340"/>
            <a:ext cx="3977640" cy="4526280"/>
          </a:xfrm>
          <a:prstGeom prst="rect">
            <a:avLst/>
          </a:prstGeom>
        </p:spPr>
        <p:txBody>
          <a:bodyPr wrap="square" lIns="0" tIns="0" rIns="0" bIns="0">
            <a:spAutoFit/>
          </a:bodyPr>
          <a:lstStyle/>
          <a:p>
            <a:endParaRPr/>
          </a:p>
        </p:txBody>
      </p:sp>
      <p:sp>
        <p:nvSpPr>
          <p:cNvPr id="1048658" name="Holder 7"/>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90"/>
              </a:lnSpc>
            </a:pPr>
            <a:fld id="{81D60167-4931-47E6-BA6A-407CBD079E47}" type="slidenum">
              <a:rPr spc="-5" dirty="0"/>
              <a:t>‹#›</a:t>
            </a:fld>
            <a:endParaRPr spc="-5" dirty="0"/>
          </a:p>
        </p:txBody>
      </p:sp>
      <p:sp>
        <p:nvSpPr>
          <p:cNvPr id="1048659" name="Date Placeholder 7"/>
          <p:cNvSpPr>
            <a:spLocks noGrp="1"/>
          </p:cNvSpPr>
          <p:nvPr>
            <p:ph type="dt" sz="half" idx="10"/>
          </p:nvPr>
        </p:nvSpPr>
        <p:spPr>
          <a:xfrm>
            <a:off x="1234236" y="6448358"/>
            <a:ext cx="2870200" cy="222884"/>
          </a:xfrm>
          <a:prstGeom prst="rect">
            <a:avLst/>
          </a:prstGeom>
        </p:spPr>
        <p:txBody>
          <a:bodyPr/>
          <a:lstStyle/>
          <a:p>
            <a:pPr marL="12700">
              <a:lnSpc>
                <a:spcPts val="1630"/>
              </a:lnSpc>
            </a:pPr>
            <a:endParaRPr lang="en-US" i="1" dirty="0">
              <a:latin typeface="Times New Roman"/>
              <a:cs typeface="Times New Roman"/>
            </a:endParaRPr>
          </a:p>
        </p:txBody>
      </p:sp>
      <p:sp>
        <p:nvSpPr>
          <p:cNvPr id="1048660" name="Footer Placeholder 8"/>
          <p:cNvSpPr>
            <a:spLocks noGrp="1"/>
          </p:cNvSpPr>
          <p:nvPr>
            <p:ph type="ftr" sz="quarter" idx="11"/>
          </p:nvPr>
        </p:nvSpPr>
        <p:spPr>
          <a:xfrm>
            <a:off x="231140" y="6448358"/>
            <a:ext cx="537845" cy="222884"/>
          </a:xfrm>
          <a:prstGeom prst="rect">
            <a:avLst/>
          </a:prstGeom>
        </p:spPr>
        <p:txBody>
          <a:bodyPr/>
          <a:lstStyle/>
          <a:p>
            <a:pPr marL="12700">
              <a:lnSpc>
                <a:spcPts val="1630"/>
              </a:lnSpc>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61"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1048662" name="Holder 5"/>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90"/>
              </a:lnSpc>
            </a:pPr>
            <a:fld id="{81D60167-4931-47E6-BA6A-407CBD079E47}" type="slidenum">
              <a:rPr spc="-5" dirty="0"/>
              <a:t>‹#›</a:t>
            </a:fld>
            <a:endParaRPr spc="-5" dirty="0"/>
          </a:p>
        </p:txBody>
      </p:sp>
      <p:sp>
        <p:nvSpPr>
          <p:cNvPr id="1048663" name="Date Placeholder 5"/>
          <p:cNvSpPr>
            <a:spLocks noGrp="1"/>
          </p:cNvSpPr>
          <p:nvPr>
            <p:ph type="dt" sz="half" idx="10"/>
          </p:nvPr>
        </p:nvSpPr>
        <p:spPr>
          <a:xfrm>
            <a:off x="1234236" y="6448358"/>
            <a:ext cx="2870200" cy="222884"/>
          </a:xfrm>
          <a:prstGeom prst="rect">
            <a:avLst/>
          </a:prstGeom>
        </p:spPr>
        <p:txBody>
          <a:bodyPr/>
          <a:lstStyle/>
          <a:p>
            <a:pPr marL="12700">
              <a:lnSpc>
                <a:spcPts val="1630"/>
              </a:lnSpc>
            </a:pPr>
            <a:endParaRPr lang="en-US" i="1" dirty="0">
              <a:latin typeface="Times New Roman"/>
              <a:cs typeface="Times New Roman"/>
            </a:endParaRPr>
          </a:p>
        </p:txBody>
      </p:sp>
      <p:sp>
        <p:nvSpPr>
          <p:cNvPr id="1048664" name="Footer Placeholder 6"/>
          <p:cNvSpPr>
            <a:spLocks noGrp="1"/>
          </p:cNvSpPr>
          <p:nvPr>
            <p:ph type="ftr" sz="quarter" idx="11"/>
          </p:nvPr>
        </p:nvSpPr>
        <p:spPr>
          <a:xfrm>
            <a:off x="231140" y="6448358"/>
            <a:ext cx="537845" cy="222884"/>
          </a:xfrm>
          <a:prstGeom prst="rect">
            <a:avLst/>
          </a:prstGeom>
        </p:spPr>
        <p:txBody>
          <a:bodyPr/>
          <a:lstStyle/>
          <a:p>
            <a:pPr marL="12700">
              <a:lnSpc>
                <a:spcPts val="1630"/>
              </a:lnSpc>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52" name="Holder 4"/>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90"/>
              </a:lnSpc>
            </a:pPr>
            <a:fld id="{81D60167-4931-47E6-BA6A-407CBD079E47}" type="slidenum">
              <a:rPr spc="-5" dirty="0"/>
              <a:t>‹#›</a:t>
            </a:fld>
            <a:endParaRPr spc="-5" dirty="0"/>
          </a:p>
        </p:txBody>
      </p:sp>
      <p:sp>
        <p:nvSpPr>
          <p:cNvPr id="1048653" name="Date Placeholder 4"/>
          <p:cNvSpPr>
            <a:spLocks noGrp="1"/>
          </p:cNvSpPr>
          <p:nvPr>
            <p:ph type="dt" sz="half" idx="10"/>
          </p:nvPr>
        </p:nvSpPr>
        <p:spPr>
          <a:xfrm>
            <a:off x="1234236" y="6448358"/>
            <a:ext cx="2870200" cy="222884"/>
          </a:xfrm>
          <a:prstGeom prst="rect">
            <a:avLst/>
          </a:prstGeom>
        </p:spPr>
        <p:txBody>
          <a:bodyPr/>
          <a:lstStyle/>
          <a:p>
            <a:pPr marL="12700">
              <a:lnSpc>
                <a:spcPts val="1630"/>
              </a:lnSpc>
            </a:pPr>
            <a:endParaRPr lang="en-US" i="1" dirty="0">
              <a:latin typeface="Times New Roman"/>
              <a:cs typeface="Times New Roman"/>
            </a:endParaRPr>
          </a:p>
        </p:txBody>
      </p:sp>
      <p:sp>
        <p:nvSpPr>
          <p:cNvPr id="1048654" name="Footer Placeholder 5"/>
          <p:cNvSpPr>
            <a:spLocks noGrp="1"/>
          </p:cNvSpPr>
          <p:nvPr>
            <p:ph type="ftr" sz="quarter" idx="11"/>
          </p:nvPr>
        </p:nvSpPr>
        <p:spPr>
          <a:xfrm>
            <a:off x="231140" y="6448358"/>
            <a:ext cx="537845" cy="222884"/>
          </a:xfrm>
          <a:prstGeom prst="rect">
            <a:avLst/>
          </a:prstGeom>
        </p:spPr>
        <p:txBody>
          <a:bodyPr/>
          <a:lstStyle/>
          <a:p>
            <a:pPr marL="12700">
              <a:lnSpc>
                <a:spcPts val="1630"/>
              </a:lnSpc>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2"/>
          <p:cNvPicPr>
            <a:picLocks noChangeAspect="1" noChangeArrowheads="1"/>
          </p:cNvPicPr>
          <p:nvPr userDrawn="1"/>
        </p:nvPicPr>
        <p:blipFill>
          <a:blip r:embed="rId8"/>
          <a:srcRect/>
          <a:stretch>
            <a:fillRect/>
          </a:stretch>
        </p:blipFill>
        <p:spPr bwMode="auto">
          <a:xfrm>
            <a:off x="0" y="0"/>
            <a:ext cx="9144000" cy="6858000"/>
          </a:xfrm>
          <a:prstGeom prst="rect">
            <a:avLst/>
          </a:prstGeom>
          <a:noFill/>
          <a:ln>
            <a:noFill/>
          </a:ln>
          <a:effectLst/>
        </p:spPr>
      </p:pic>
      <p:sp>
        <p:nvSpPr>
          <p:cNvPr id="1048576" name="Holder 2"/>
          <p:cNvSpPr>
            <a:spLocks noGrp="1"/>
          </p:cNvSpPr>
          <p:nvPr>
            <p:ph type="title"/>
          </p:nvPr>
        </p:nvSpPr>
        <p:spPr>
          <a:xfrm>
            <a:off x="1161694" y="361315"/>
            <a:ext cx="6820611" cy="94488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1048577" name="Holder 3"/>
          <p:cNvSpPr>
            <a:spLocks noGrp="1"/>
          </p:cNvSpPr>
          <p:nvPr>
            <p:ph type="body" idx="1"/>
          </p:nvPr>
        </p:nvSpPr>
        <p:spPr>
          <a:xfrm>
            <a:off x="535940" y="1089405"/>
            <a:ext cx="7997825" cy="4342130"/>
          </a:xfrm>
          <a:prstGeom prst="rect">
            <a:avLst/>
          </a:prstGeom>
        </p:spPr>
        <p:txBody>
          <a:bodyPr wrap="square" lIns="0" tIns="0" rIns="0" bIns="0">
            <a:spAutoFit/>
          </a:bodyPr>
          <a:lstStyle>
            <a:lvl1pPr>
              <a:defRPr sz="2400" b="0" i="0">
                <a:solidFill>
                  <a:srgbClr val="404040"/>
                </a:solidFill>
                <a:latin typeface="Times New Roman"/>
                <a:cs typeface="Times New Roman"/>
              </a:defRPr>
            </a:lvl1pPr>
          </a:lstStyle>
          <a:p>
            <a:endParaRPr/>
          </a:p>
        </p:txBody>
      </p:sp>
      <p:sp>
        <p:nvSpPr>
          <p:cNvPr id="1048578" name="Holder 6"/>
          <p:cNvSpPr>
            <a:spLocks noGrp="1"/>
          </p:cNvSpPr>
          <p:nvPr>
            <p:ph type="sldNum" sz="quarter" idx="7"/>
          </p:nvPr>
        </p:nvSpPr>
        <p:spPr>
          <a:xfrm>
            <a:off x="8751061" y="6450597"/>
            <a:ext cx="329565" cy="281304"/>
          </a:xfrm>
          <a:prstGeom prst="rect">
            <a:avLst/>
          </a:prstGeom>
        </p:spPr>
        <p:txBody>
          <a:bodyPr wrap="square" lIns="0" tIns="0" rIns="0" bIns="0">
            <a:spAutoFit/>
          </a:bodyPr>
          <a:lstStyle>
            <a:lvl1pPr>
              <a:defRPr sz="1800" b="1" i="0">
                <a:solidFill>
                  <a:schemeClr val="bg1"/>
                </a:solidFill>
                <a:latin typeface="Arial"/>
                <a:cs typeface="Arial"/>
              </a:defRPr>
            </a:lvl1pPr>
          </a:lstStyle>
          <a:p>
            <a:pPr marL="38100">
              <a:lnSpc>
                <a:spcPts val="20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object 2"/>
          <p:cNvSpPr txBox="1"/>
          <p:nvPr/>
        </p:nvSpPr>
        <p:spPr>
          <a:xfrm>
            <a:off x="665332" y="3740523"/>
            <a:ext cx="3807156" cy="77470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Mr. Rahul Gopal</a:t>
            </a:r>
            <a:endParaRPr sz="2000" dirty="0">
              <a:latin typeface="Times New Roman" panose="02020603050405020304" pitchFamily="18" charset="0"/>
              <a:cs typeface="Times New Roman" panose="02020603050405020304" pitchFamily="18" charset="0"/>
            </a:endParaRPr>
          </a:p>
          <a:p>
            <a:pPr marL="1434465" marR="5080" indent="-40005">
              <a:lnSpc>
                <a:spcPct val="100000"/>
              </a:lnSpc>
            </a:pPr>
            <a:r>
              <a:rPr sz="2000" dirty="0">
                <a:solidFill>
                  <a:srgbClr val="375F92"/>
                </a:solidFill>
                <a:latin typeface="Times New Roman" panose="02020603050405020304" pitchFamily="18" charset="0"/>
                <a:cs typeface="Times New Roman" panose="02020603050405020304" pitchFamily="18" charset="0"/>
              </a:rPr>
              <a:t>Assistant Professor  </a:t>
            </a:r>
            <a:r>
              <a:rPr lang="en-US" sz="2000" dirty="0">
                <a:solidFill>
                  <a:srgbClr val="375F92"/>
                </a:solidFill>
                <a:latin typeface="Times New Roman" panose="02020603050405020304" pitchFamily="18" charset="0"/>
                <a:cs typeface="Times New Roman" panose="02020603050405020304" pitchFamily="18" charset="0"/>
              </a:rPr>
              <a:t>Dept. of </a:t>
            </a:r>
            <a:r>
              <a:rPr sz="2000" dirty="0">
                <a:solidFill>
                  <a:srgbClr val="375F92"/>
                </a:solidFill>
                <a:latin typeface="Times New Roman" panose="02020603050405020304" pitchFamily="18" charset="0"/>
                <a:cs typeface="Times New Roman" panose="02020603050405020304" pitchFamily="18" charset="0"/>
              </a:rPr>
              <a:t>CSE</a:t>
            </a:r>
            <a:endParaRPr sz="2000" dirty="0">
              <a:latin typeface="Times New Roman" panose="02020603050405020304" pitchFamily="18" charset="0"/>
              <a:cs typeface="Times New Roman" panose="02020603050405020304" pitchFamily="18" charset="0"/>
            </a:endParaRPr>
          </a:p>
        </p:txBody>
      </p:sp>
      <p:sp>
        <p:nvSpPr>
          <p:cNvPr id="1048582" name="object 3"/>
          <p:cNvSpPr txBox="1"/>
          <p:nvPr/>
        </p:nvSpPr>
        <p:spPr>
          <a:xfrm>
            <a:off x="4724400" y="3733800"/>
            <a:ext cx="4267199" cy="1562100"/>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panose="02020603050405020304" pitchFamily="18" charset="0"/>
                <a:cs typeface="Times New Roman" panose="02020603050405020304" pitchFamily="18" charset="0"/>
              </a:rPr>
              <a:t>Presented By : </a:t>
            </a:r>
            <a:endParaRPr lang="en-US" b="1" dirty="0">
              <a:latin typeface="Times New Roman" panose="02020603050405020304" pitchFamily="18" charset="0"/>
              <a:cs typeface="Times New Roman" panose="02020603050405020304" pitchFamily="18" charset="0"/>
            </a:endParaRPr>
          </a:p>
          <a:p>
            <a:pPr marL="12700">
              <a:lnSpc>
                <a:spcPct val="150000"/>
              </a:lnSpc>
              <a:spcBef>
                <a:spcPts val="100"/>
              </a:spcBef>
            </a:pPr>
            <a:r>
              <a:rPr lang="en-US" dirty="0">
                <a:latin typeface="Times New Roman" panose="02020603050405020304" pitchFamily="18" charset="0"/>
                <a:ea typeface="Microsoft Himalaya" pitchFamily="2" charset="0"/>
                <a:cs typeface="Times New Roman" panose="02020603050405020304" pitchFamily="18" charset="0"/>
              </a:rPr>
              <a:t>	      Group IV</a:t>
            </a:r>
          </a:p>
          <a:p>
            <a:pPr marL="12700">
              <a:spcBef>
                <a:spcPts val="100"/>
              </a:spcBef>
              <a:tabLst>
                <a:tab pos="2152650" algn="l"/>
              </a:tabLst>
            </a:pPr>
            <a:r>
              <a:rPr lang="en-US" dirty="0">
                <a:latin typeface="Times New Roman" panose="02020603050405020304" pitchFamily="18" charset="0"/>
                <a:ea typeface="Microsoft Himalaya" pitchFamily="2" charset="0"/>
                <a:cs typeface="Times New Roman" panose="02020603050405020304" pitchFamily="18" charset="0"/>
              </a:rPr>
              <a:t>ADITYA R NAIR	          - STC20CS006</a:t>
            </a:r>
          </a:p>
          <a:p>
            <a:pPr marL="12700">
              <a:spcBef>
                <a:spcPts val="100"/>
              </a:spcBef>
              <a:tabLst>
                <a:tab pos="2152650" algn="l"/>
              </a:tabLst>
            </a:pPr>
            <a:r>
              <a:rPr lang="en-IN" dirty="0">
                <a:latin typeface="Times New Roman" panose="02020603050405020304" pitchFamily="18" charset="0"/>
                <a:ea typeface="Microsoft Himalaya" pitchFamily="2" charset="0"/>
                <a:cs typeface="Times New Roman" panose="02020603050405020304" pitchFamily="18" charset="0"/>
              </a:rPr>
              <a:t>ANN MARIA SUNNY          </a:t>
            </a:r>
            <a:r>
              <a:rPr lang="en-US" dirty="0">
                <a:latin typeface="Times New Roman" panose="02020603050405020304" pitchFamily="18" charset="0"/>
                <a:ea typeface="Microsoft Himalaya" pitchFamily="2" charset="0"/>
                <a:cs typeface="Times New Roman" panose="02020603050405020304" pitchFamily="18" charset="0"/>
              </a:rPr>
              <a:t>- STC20CS018</a:t>
            </a:r>
          </a:p>
          <a:p>
            <a:pPr marL="12700">
              <a:spcBef>
                <a:spcPts val="100"/>
              </a:spcBef>
              <a:tabLst>
                <a:tab pos="2152650" algn="l"/>
              </a:tabLst>
            </a:pPr>
            <a:r>
              <a:rPr lang="en-US" dirty="0">
                <a:latin typeface="Times New Roman" panose="02020603050405020304" pitchFamily="18" charset="0"/>
                <a:ea typeface="Microsoft Himalaya" pitchFamily="2" charset="0"/>
                <a:cs typeface="Times New Roman" panose="02020603050405020304" pitchFamily="18" charset="0"/>
              </a:rPr>
              <a:t>NADAR NAWAS	          - STC20CS040</a:t>
            </a:r>
          </a:p>
          <a:p>
            <a:pPr marL="12700">
              <a:spcBef>
                <a:spcPts val="100"/>
              </a:spcBef>
              <a:tabLst>
                <a:tab pos="2152650" algn="l"/>
              </a:tabLst>
            </a:pPr>
            <a:r>
              <a:rPr lang="en-US" dirty="0">
                <a:latin typeface="Times New Roman" panose="02020603050405020304" pitchFamily="18" charset="0"/>
                <a:ea typeface="Microsoft Himalaya" pitchFamily="2" charset="0"/>
                <a:cs typeface="Times New Roman" panose="02020603050405020304" pitchFamily="18" charset="0"/>
              </a:rPr>
              <a:t>STEEVE BINU BABY	- STC20CS055</a:t>
            </a:r>
          </a:p>
        </p:txBody>
      </p:sp>
      <p:sp>
        <p:nvSpPr>
          <p:cNvPr id="1048583" name="object 4"/>
          <p:cNvSpPr txBox="1">
            <a:spLocks noGrp="1"/>
          </p:cNvSpPr>
          <p:nvPr>
            <p:ph type="title"/>
          </p:nvPr>
        </p:nvSpPr>
        <p:spPr>
          <a:xfrm>
            <a:off x="681535" y="1219200"/>
            <a:ext cx="8085729" cy="1674817"/>
          </a:xfrm>
          <a:prstGeom prst="rect">
            <a:avLst/>
          </a:prstGeom>
        </p:spPr>
        <p:txBody>
          <a:bodyPr vert="horz" wrap="square" lIns="0" tIns="12700" rIns="0" bIns="0" rtlCol="0">
            <a:spAutoFit/>
          </a:bodyPr>
          <a:lstStyle/>
          <a:p>
            <a:pPr marL="12065" marR="5080" indent="635" algn="ctr">
              <a:lnSpc>
                <a:spcPct val="100000"/>
              </a:lnSpc>
              <a:spcBef>
                <a:spcPts val="100"/>
              </a:spcBef>
              <a:tabLst>
                <a:tab pos="1969770" algn="l"/>
              </a:tabLst>
            </a:pPr>
            <a:r>
              <a:rPr lang="en-US" b="1" dirty="0">
                <a:effectLst>
                  <a:glow rad="63500">
                    <a:schemeClr val="accent5">
                      <a:satMod val="175000"/>
                      <a:alpha val="40000"/>
                    </a:schemeClr>
                  </a:glow>
                  <a:outerShdw blurRad="38100" dist="38100" dir="2700000" algn="tl">
                    <a:srgbClr val="000000">
                      <a:alpha val="43137"/>
                    </a:srgbClr>
                  </a:outerShdw>
                </a:effectLst>
              </a:rPr>
              <a:t>STUDENTS CREDENTIALS SHARING BASED ON DECENTRALIZED APPLICATION</a:t>
            </a:r>
            <a:endParaRPr lang="en-IN" b="1" dirty="0">
              <a:effectLst>
                <a:glow rad="63500">
                  <a:schemeClr val="accent5">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4" name="Slide Number Placeholder 10"/>
          <p:cNvSpPr>
            <a:spLocks noGrp="1"/>
          </p:cNvSpPr>
          <p:nvPr>
            <p:ph type="sldNum" sz="quarter" idx="4294967295"/>
          </p:nvPr>
        </p:nvSpPr>
        <p:spPr>
          <a:xfrm>
            <a:off x="8751061" y="6450597"/>
            <a:ext cx="329565" cy="269304"/>
          </a:xfrm>
        </p:spPr>
        <p:txBody>
          <a:bodyPr/>
          <a:lstStyle/>
          <a:p>
            <a:pPr marL="38100">
              <a:lnSpc>
                <a:spcPts val="2090"/>
              </a:lnSpc>
            </a:pPr>
            <a:fld id="{81D60167-4931-47E6-BA6A-407CBD079E47}" type="slidenum">
              <a:rPr lang="en-IN" spc="-5" smtClean="0">
                <a:latin typeface="Times New Roman" panose="02020603050405020304" pitchFamily="18" charset="0"/>
                <a:cs typeface="Times New Roman" panose="02020603050405020304" pitchFamily="18" charset="0"/>
              </a:rPr>
              <a:t>1</a:t>
            </a:fld>
            <a:endParaRPr lang="en-IN" spc="-5" dirty="0">
              <a:latin typeface="Times New Roman" panose="02020603050405020304" pitchFamily="18" charset="0"/>
              <a:cs typeface="Times New Roman" panose="02020603050405020304" pitchFamily="18" charset="0"/>
            </a:endParaRPr>
          </a:p>
        </p:txBody>
      </p:sp>
      <p:sp>
        <p:nvSpPr>
          <p:cNvPr id="1048585" name="TextBox 4"/>
          <p:cNvSpPr txBox="1"/>
          <p:nvPr/>
        </p:nvSpPr>
        <p:spPr>
          <a:xfrm>
            <a:off x="381000" y="6485093"/>
            <a:ext cx="5410200" cy="300339"/>
          </a:xfrm>
          <a:prstGeom prst="rect">
            <a:avLst/>
          </a:prstGeom>
          <a:noFill/>
        </p:spPr>
        <p:txBody>
          <a:bodyPr wrap="square" rtlCol="0">
            <a:spAutoFit/>
          </a:bodyPr>
          <a:lstStyle/>
          <a:p>
            <a:pPr marL="12700">
              <a:lnSpc>
                <a:spcPts val="1630"/>
              </a:lnSpc>
            </a:pPr>
            <a:r>
              <a:rPr lang="en-US" sz="1800" b="0" i="0" dirty="0">
                <a:solidFill>
                  <a:schemeClr val="tx1"/>
                </a:solidFill>
                <a:latin typeface="Times New Roman" panose="02020603050405020304" pitchFamily="18" charset="0"/>
                <a:ea typeface="Microsoft Sans Serif" pitchFamily="34" charset="0"/>
                <a:cs typeface="Times New Roman" panose="02020603050405020304" pitchFamily="18" charset="0"/>
              </a:rPr>
              <a:t>S7 B.Tech.                        Project Progress First Review</a:t>
            </a:r>
          </a:p>
        </p:txBody>
      </p:sp>
      <p:sp>
        <p:nvSpPr>
          <p:cNvPr id="1048586" name="TextBox 5"/>
          <p:cNvSpPr txBox="1"/>
          <p:nvPr/>
        </p:nvSpPr>
        <p:spPr>
          <a:xfrm>
            <a:off x="6477000" y="6450597"/>
            <a:ext cx="2057400" cy="320041"/>
          </a:xfrm>
          <a:prstGeom prst="rect">
            <a:avLst/>
          </a:prstGeom>
          <a:noFill/>
        </p:spPr>
        <p:txBody>
          <a:bodyPr wrap="square" rtlCol="0">
            <a:spAutoFit/>
          </a:bodyPr>
          <a:lstStyle/>
          <a:p>
            <a:fld id="{5E3FC25B-C27E-415F-B8E9-20B2205E3007}" type="datetime3">
              <a:rPr lang="en-US" sz="1800" smtClean="0">
                <a:latin typeface="Times New Roman" panose="02020603050405020304" pitchFamily="18" charset="0"/>
                <a:ea typeface="Microsoft Sans Serif" pitchFamily="34" charset="0"/>
                <a:cs typeface="Times New Roman" panose="02020603050405020304" pitchFamily="18" charset="0"/>
              </a:rPr>
              <a:t>28 November 2023</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1219200" y="152400"/>
            <a:ext cx="6820611" cy="457200"/>
          </a:xfrm>
        </p:spPr>
        <p:txBody>
          <a:bodyPr/>
          <a:lstStyle/>
          <a:p>
            <a:pPr algn="ctr"/>
            <a:r>
              <a:rPr lang="en-US" b="1" u="sng" dirty="0"/>
              <a:t>LITERATURE REVIEW</a:t>
            </a:r>
          </a:p>
        </p:txBody>
      </p:sp>
      <p:sp>
        <p:nvSpPr>
          <p:cNvPr id="1048614"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10</a:t>
            </a:fld>
            <a:endParaRPr lang="en-US" spc="-5" dirty="0"/>
          </a:p>
        </p:txBody>
      </p:sp>
      <p:graphicFrame>
        <p:nvGraphicFramePr>
          <p:cNvPr id="4194306" name="Table 3"/>
          <p:cNvGraphicFramePr>
            <a:graphicFrameLocks noGrp="1"/>
          </p:cNvGraphicFramePr>
          <p:nvPr>
            <p:extLst>
              <p:ext uri="{D42A27DB-BD31-4B8C-83A1-F6EECF244321}">
                <p14:modId xmlns:p14="http://schemas.microsoft.com/office/powerpoint/2010/main" val="489459620"/>
              </p:ext>
            </p:extLst>
          </p:nvPr>
        </p:nvGraphicFramePr>
        <p:xfrm>
          <a:off x="446077" y="1143000"/>
          <a:ext cx="8610600" cy="4991947"/>
        </p:xfrm>
        <a:graphic>
          <a:graphicData uri="http://schemas.openxmlformats.org/drawingml/2006/table">
            <a:tbl>
              <a:tblPr firstRow="1" bandRow="1">
                <a:tableStyleId>{D7AC3CCA-C797-4891-BE02-D94E43425B78}</a:tableStyleId>
              </a:tblPr>
              <a:tblGrid>
                <a:gridCol w="465438">
                  <a:extLst>
                    <a:ext uri="{9D8B030D-6E8A-4147-A177-3AD203B41FA5}">
                      <a16:colId xmlns:a16="http://schemas.microsoft.com/office/drawing/2014/main" val="20000"/>
                    </a:ext>
                  </a:extLst>
                </a:gridCol>
                <a:gridCol w="2978802">
                  <a:extLst>
                    <a:ext uri="{9D8B030D-6E8A-4147-A177-3AD203B41FA5}">
                      <a16:colId xmlns:a16="http://schemas.microsoft.com/office/drawing/2014/main" val="20001"/>
                    </a:ext>
                  </a:extLst>
                </a:gridCol>
                <a:gridCol w="1722120">
                  <a:extLst>
                    <a:ext uri="{9D8B030D-6E8A-4147-A177-3AD203B41FA5}">
                      <a16:colId xmlns:a16="http://schemas.microsoft.com/office/drawing/2014/main" val="20002"/>
                    </a:ext>
                  </a:extLst>
                </a:gridCol>
                <a:gridCol w="1722120">
                  <a:extLst>
                    <a:ext uri="{9D8B030D-6E8A-4147-A177-3AD203B41FA5}">
                      <a16:colId xmlns:a16="http://schemas.microsoft.com/office/drawing/2014/main" val="20003"/>
                    </a:ext>
                  </a:extLst>
                </a:gridCol>
                <a:gridCol w="1722120">
                  <a:extLst>
                    <a:ext uri="{9D8B030D-6E8A-4147-A177-3AD203B41FA5}">
                      <a16:colId xmlns:a16="http://schemas.microsoft.com/office/drawing/2014/main" val="20004"/>
                    </a:ext>
                  </a:extLst>
                </a:gridCol>
              </a:tblGrid>
              <a:tr h="1756789">
                <a:tc>
                  <a:txBody>
                    <a:bodyPr/>
                    <a:lstStyle/>
                    <a:p>
                      <a:r>
                        <a:rPr lang="en-US" b="0" dirty="0">
                          <a:latin typeface="Times New Roman" panose="02020603050405020304" pitchFamily="18" charset="0"/>
                          <a:cs typeface="Times New Roman" panose="02020603050405020304" pitchFamily="18" charset="0"/>
                        </a:rPr>
                        <a:t>6</a:t>
                      </a:r>
                    </a:p>
                  </a:txBody>
                  <a:tcPr/>
                </a:tc>
                <a:tc>
                  <a:txBody>
                    <a:bodyPr/>
                    <a:lstStyle/>
                    <a:p>
                      <a:r>
                        <a:rPr lang="en-US" b="0" dirty="0">
                          <a:latin typeface="Times New Roman" panose="02020603050405020304" pitchFamily="18" charset="0"/>
                          <a:cs typeface="Times New Roman" panose="02020603050405020304" pitchFamily="18" charset="0"/>
                        </a:rPr>
                        <a:t>Blockchain</a:t>
                      </a:r>
                      <a:r>
                        <a:rPr lang="en-US" b="0" baseline="0" dirty="0">
                          <a:latin typeface="Times New Roman" panose="02020603050405020304" pitchFamily="18" charset="0"/>
                          <a:cs typeface="Times New Roman" panose="02020603050405020304" pitchFamily="18" charset="0"/>
                        </a:rPr>
                        <a:t> for Credibility in Educational Development</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Educational Data</a:t>
                      </a:r>
                    </a:p>
                  </a:txBody>
                  <a:tcPr/>
                </a:tc>
                <a:tc>
                  <a:txBody>
                    <a:bodyPr/>
                    <a:lstStyle/>
                    <a:p>
                      <a:r>
                        <a:rPr lang="en-US" b="0" dirty="0">
                          <a:latin typeface="Times New Roman" panose="02020603050405020304" pitchFamily="18" charset="0"/>
                          <a:cs typeface="Times New Roman" panose="02020603050405020304" pitchFamily="18" charset="0"/>
                        </a:rPr>
                        <a:t>Blockchain Technology</a:t>
                      </a:r>
                    </a:p>
                  </a:txBody>
                  <a:tcPr/>
                </a:tc>
                <a:tc>
                  <a:txBody>
                    <a:bodyPr/>
                    <a:lstStyle/>
                    <a:p>
                      <a:r>
                        <a:rPr lang="en-US" b="0" dirty="0">
                          <a:latin typeface="Times New Roman" panose="02020603050405020304" pitchFamily="18" charset="0"/>
                          <a:cs typeface="Times New Roman" panose="02020603050405020304" pitchFamily="18" charset="0"/>
                        </a:rPr>
                        <a:t>Enhanced Credibility in Educational Records and Performance Evaluation (95%)</a:t>
                      </a:r>
                    </a:p>
                  </a:txBody>
                  <a:tcPr/>
                </a:tc>
                <a:extLst>
                  <a:ext uri="{0D108BD9-81ED-4DB2-BD59-A6C34878D82A}">
                    <a16:rowId xmlns:a16="http://schemas.microsoft.com/office/drawing/2014/main" val="10000"/>
                  </a:ext>
                </a:extLst>
              </a:tr>
              <a:tr h="1277665">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latin typeface="Times New Roman" panose="02020603050405020304" pitchFamily="18" charset="0"/>
                          <a:cs typeface="Times New Roman" panose="02020603050405020304" pitchFamily="18" charset="0"/>
                        </a:rPr>
                        <a:t>A Blockchain Based Verification System for Academic Certificates</a:t>
                      </a:r>
                    </a:p>
                  </a:txBody>
                  <a:tcPr/>
                </a:tc>
                <a:tc>
                  <a:txBody>
                    <a:bodyPr/>
                    <a:lstStyle/>
                    <a:p>
                      <a:r>
                        <a:rPr lang="en-US" dirty="0">
                          <a:latin typeface="Times New Roman" panose="02020603050405020304" pitchFamily="18" charset="0"/>
                          <a:cs typeface="Times New Roman" panose="02020603050405020304" pitchFamily="18" charset="0"/>
                        </a:rPr>
                        <a:t>Academic Certificate Data</a:t>
                      </a:r>
                    </a:p>
                  </a:txBody>
                  <a:tcPr/>
                </a:tc>
                <a:tc>
                  <a:txBody>
                    <a:bodyPr/>
                    <a:lstStyle/>
                    <a:p>
                      <a:r>
                        <a:rPr lang="en-US" dirty="0">
                          <a:latin typeface="Times New Roman" panose="02020603050405020304" pitchFamily="18" charset="0"/>
                          <a:cs typeface="Times New Roman" panose="02020603050405020304" pitchFamily="18" charset="0"/>
                        </a:rPr>
                        <a:t>Blockchain Verification Algorithm</a:t>
                      </a:r>
                    </a:p>
                  </a:txBody>
                  <a:tcPr/>
                </a:tc>
                <a:tc>
                  <a:txBody>
                    <a:bodyPr/>
                    <a:lstStyle/>
                    <a:p>
                      <a:r>
                        <a:rPr lang="en-US" dirty="0">
                          <a:latin typeface="Times New Roman" panose="02020603050405020304" pitchFamily="18" charset="0"/>
                          <a:cs typeface="Times New Roman" panose="02020603050405020304" pitchFamily="18" charset="0"/>
                        </a:rPr>
                        <a:t>Enhanced Certificate Verification and Authenticity (96%)</a:t>
                      </a:r>
                    </a:p>
                  </a:txBody>
                  <a:tcPr/>
                </a:tc>
                <a:extLst>
                  <a:ext uri="{0D108BD9-81ED-4DB2-BD59-A6C34878D82A}">
                    <a16:rowId xmlns:a16="http://schemas.microsoft.com/office/drawing/2014/main" val="10001"/>
                  </a:ext>
                </a:extLst>
              </a:tr>
              <a:tr h="1517227">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latin typeface="Times New Roman" panose="02020603050405020304" pitchFamily="18" charset="0"/>
                          <a:cs typeface="Times New Roman" panose="02020603050405020304" pitchFamily="18" charset="0"/>
                        </a:rPr>
                        <a:t>Smart Education Based on Blockchain Technology</a:t>
                      </a:r>
                    </a:p>
                  </a:txBody>
                  <a:tcPr/>
                </a:tc>
                <a:tc>
                  <a:txBody>
                    <a:bodyPr/>
                    <a:lstStyle/>
                    <a:p>
                      <a:r>
                        <a:rPr lang="en-US" dirty="0">
                          <a:latin typeface="Times New Roman" panose="02020603050405020304" pitchFamily="18" charset="0"/>
                          <a:cs typeface="Times New Roman" panose="02020603050405020304" pitchFamily="18" charset="0"/>
                        </a:rPr>
                        <a:t>Educational Data</a:t>
                      </a:r>
                    </a:p>
                  </a:txBody>
                  <a:tcPr/>
                </a:tc>
                <a:tc>
                  <a:txBody>
                    <a:bodyPr/>
                    <a:lstStyle/>
                    <a:p>
                      <a:r>
                        <a:rPr lang="en-US" dirty="0">
                          <a:latin typeface="Times New Roman" panose="02020603050405020304" pitchFamily="18" charset="0"/>
                          <a:cs typeface="Times New Roman" panose="02020603050405020304" pitchFamily="18" charset="0"/>
                        </a:rPr>
                        <a:t>Smart Blockchain Algorithm</a:t>
                      </a:r>
                    </a:p>
                  </a:txBody>
                  <a:tcPr/>
                </a:tc>
                <a:tc>
                  <a:txBody>
                    <a:bodyPr/>
                    <a:lstStyle/>
                    <a:p>
                      <a:r>
                        <a:rPr lang="en-US" dirty="0">
                          <a:latin typeface="Times New Roman" panose="02020603050405020304" pitchFamily="18" charset="0"/>
                          <a:cs typeface="Times New Roman" panose="02020603050405020304" pitchFamily="18" charset="0"/>
                        </a:rPr>
                        <a:t>Enhanced Efficiency and Security in Smart Education (94%)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8130-D501-DC22-B5E1-98C26FB972D1}"/>
              </a:ext>
            </a:extLst>
          </p:cNvPr>
          <p:cNvSpPr>
            <a:spLocks noGrp="1"/>
          </p:cNvSpPr>
          <p:nvPr>
            <p:ph type="title"/>
          </p:nvPr>
        </p:nvSpPr>
        <p:spPr>
          <a:xfrm>
            <a:off x="1275994" y="381000"/>
            <a:ext cx="6820611" cy="553998"/>
          </a:xfrm>
        </p:spPr>
        <p:txBody>
          <a:bodyPr/>
          <a:lstStyle/>
          <a:p>
            <a:pPr algn="ctr"/>
            <a:r>
              <a:rPr lang="en-US" b="1" dirty="0"/>
              <a:t>   </a:t>
            </a:r>
            <a:r>
              <a:rPr lang="en-US" b="1" u="sng" dirty="0"/>
              <a:t>EXISTING SYSTEM</a:t>
            </a:r>
          </a:p>
        </p:txBody>
      </p:sp>
      <p:sp>
        <p:nvSpPr>
          <p:cNvPr id="3" name="Slide Number Placeholder 2">
            <a:extLst>
              <a:ext uri="{FF2B5EF4-FFF2-40B4-BE49-F238E27FC236}">
                <a16:creationId xmlns:a16="http://schemas.microsoft.com/office/drawing/2014/main" id="{15317E4A-83B0-F1BA-1094-75CDCCFE9553}"/>
              </a:ext>
            </a:extLst>
          </p:cNvPr>
          <p:cNvSpPr>
            <a:spLocks noGrp="1"/>
          </p:cNvSpPr>
          <p:nvPr>
            <p:ph type="sldNum" sz="quarter" idx="12"/>
          </p:nvPr>
        </p:nvSpPr>
        <p:spPr/>
        <p:txBody>
          <a:bodyPr/>
          <a:lstStyle/>
          <a:p>
            <a:pPr marL="38100">
              <a:lnSpc>
                <a:spcPts val="2090"/>
              </a:lnSpc>
            </a:pPr>
            <a:fld id="{81D60167-4931-47E6-BA6A-407CBD079E47}" type="slidenum">
              <a:rPr lang="en-US" spc="-5" smtClean="0"/>
              <a:t>11</a:t>
            </a:fld>
            <a:endParaRPr lang="en-US" spc="-5" dirty="0"/>
          </a:p>
        </p:txBody>
      </p:sp>
      <p:pic>
        <p:nvPicPr>
          <p:cNvPr id="6" name="Picture 5">
            <a:extLst>
              <a:ext uri="{FF2B5EF4-FFF2-40B4-BE49-F238E27FC236}">
                <a16:creationId xmlns:a16="http://schemas.microsoft.com/office/drawing/2014/main" id="{FF5B4071-1AA2-FC18-DC4D-FFEE65687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71600"/>
            <a:ext cx="5715000" cy="3962400"/>
          </a:xfrm>
          <a:prstGeom prst="rect">
            <a:avLst/>
          </a:prstGeom>
        </p:spPr>
      </p:pic>
      <p:sp>
        <p:nvSpPr>
          <p:cNvPr id="7" name="TextBox 6">
            <a:extLst>
              <a:ext uri="{FF2B5EF4-FFF2-40B4-BE49-F238E27FC236}">
                <a16:creationId xmlns:a16="http://schemas.microsoft.com/office/drawing/2014/main" id="{75BA06C7-1C19-4E04-0F69-CA9D1EE5C65F}"/>
              </a:ext>
            </a:extLst>
          </p:cNvPr>
          <p:cNvSpPr txBox="1"/>
          <p:nvPr/>
        </p:nvSpPr>
        <p:spPr>
          <a:xfrm>
            <a:off x="2819400" y="5486400"/>
            <a:ext cx="4572000" cy="3810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CredChain Architecture</a:t>
            </a:r>
          </a:p>
        </p:txBody>
      </p:sp>
    </p:spTree>
    <p:extLst>
      <p:ext uri="{BB962C8B-B14F-4D97-AF65-F5344CB8AC3E}">
        <p14:creationId xmlns:p14="http://schemas.microsoft.com/office/powerpoint/2010/main" val="267381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657112-50D3-ED30-82F0-249D76B492AD}"/>
              </a:ext>
            </a:extLst>
          </p:cNvPr>
          <p:cNvSpPr>
            <a:spLocks noGrp="1"/>
          </p:cNvSpPr>
          <p:nvPr>
            <p:ph type="sldNum" sz="quarter" idx="12"/>
          </p:nvPr>
        </p:nvSpPr>
        <p:spPr/>
        <p:txBody>
          <a:bodyPr/>
          <a:lstStyle/>
          <a:p>
            <a:pPr marL="38100">
              <a:lnSpc>
                <a:spcPts val="2090"/>
              </a:lnSpc>
            </a:pPr>
            <a:fld id="{81D60167-4931-47E6-BA6A-407CBD079E47}" type="slidenum">
              <a:rPr lang="en-US" spc="-5" smtClean="0"/>
              <a:t>12</a:t>
            </a:fld>
            <a:endParaRPr lang="en-US" spc="-5" dirty="0"/>
          </a:p>
        </p:txBody>
      </p:sp>
      <p:sp>
        <p:nvSpPr>
          <p:cNvPr id="4" name="TextBox 3">
            <a:extLst>
              <a:ext uri="{FF2B5EF4-FFF2-40B4-BE49-F238E27FC236}">
                <a16:creationId xmlns:a16="http://schemas.microsoft.com/office/drawing/2014/main" id="{EE67FA5D-412C-A008-8E6D-46EA47598AA4}"/>
              </a:ext>
            </a:extLst>
          </p:cNvPr>
          <p:cNvSpPr txBox="1"/>
          <p:nvPr/>
        </p:nvSpPr>
        <p:spPr>
          <a:xfrm>
            <a:off x="685800" y="1143000"/>
            <a:ext cx="7696200" cy="498598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architecture is comprised of two parts: the SSI platform and a decentralized application layer which provides the means for users to interact with the blockchain network using a client wallet application.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Registered issuer hosts Identity and Fact Data Repository to store recipient’s identity data and facts and a cloud storage called Verifiable Credential to store and share generated credentials.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service layer includes Account Services (for blockchain account management), DID Services (for managing DIDs), Issuer Services (for managing issuer eligibility to sign credential) and Credential Services (for managing credentials).</a:t>
            </a:r>
          </a:p>
          <a:p>
            <a:endParaRPr lang="en-US" dirty="0"/>
          </a:p>
        </p:txBody>
      </p:sp>
      <p:sp>
        <p:nvSpPr>
          <p:cNvPr id="2" name="TextBox 1">
            <a:extLst>
              <a:ext uri="{FF2B5EF4-FFF2-40B4-BE49-F238E27FC236}">
                <a16:creationId xmlns:a16="http://schemas.microsoft.com/office/drawing/2014/main" id="{27770BC0-4A97-011C-D167-DACBA39CE17D}"/>
              </a:ext>
            </a:extLst>
          </p:cNvPr>
          <p:cNvSpPr txBox="1"/>
          <p:nvPr/>
        </p:nvSpPr>
        <p:spPr>
          <a:xfrm>
            <a:off x="1371600" y="304800"/>
            <a:ext cx="64008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EXISTING SYSTEM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54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2A1C71-44DF-D5B7-E3CA-CA2D80F1D9A1}"/>
              </a:ext>
            </a:extLst>
          </p:cNvPr>
          <p:cNvSpPr>
            <a:spLocks noGrp="1"/>
          </p:cNvSpPr>
          <p:nvPr>
            <p:ph type="sldNum" sz="quarter" idx="12"/>
          </p:nvPr>
        </p:nvSpPr>
        <p:spPr/>
        <p:txBody>
          <a:bodyPr/>
          <a:lstStyle/>
          <a:p>
            <a:pPr marL="38100">
              <a:lnSpc>
                <a:spcPts val="2090"/>
              </a:lnSpc>
            </a:pPr>
            <a:fld id="{81D60167-4931-47E6-BA6A-407CBD079E47}" type="slidenum">
              <a:rPr lang="en-US" spc="-5" smtClean="0"/>
              <a:t>13</a:t>
            </a:fld>
            <a:endParaRPr lang="en-US" spc="-5" dirty="0"/>
          </a:p>
        </p:txBody>
      </p:sp>
      <p:sp>
        <p:nvSpPr>
          <p:cNvPr id="4" name="TextBox 3">
            <a:extLst>
              <a:ext uri="{FF2B5EF4-FFF2-40B4-BE49-F238E27FC236}">
                <a16:creationId xmlns:a16="http://schemas.microsoft.com/office/drawing/2014/main" id="{7F9888F5-523D-1AE6-1C11-B9FFD3254757}"/>
              </a:ext>
            </a:extLst>
          </p:cNvPr>
          <p:cNvSpPr txBox="1"/>
          <p:nvPr/>
        </p:nvSpPr>
        <p:spPr>
          <a:xfrm>
            <a:off x="571500" y="1007959"/>
            <a:ext cx="8001000" cy="498598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an account in the SSI platform generates a blockchain account, key pair, and registers a new DID for the user. The key pair is used primarily for signing the credentials.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Upon successful registration, the DID Registry smart contract is initiated to store the DID and associated DDO.</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issuers are already registered in the system and their information is stored on another smart contract Issuer Registry after getting approval from the platform owner.</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 begins by a recipient sending an access request to the </a:t>
            </a:r>
            <a:r>
              <a:rPr lang="en-US" sz="2000" dirty="0" err="1">
                <a:latin typeface="Times New Roman" panose="02020603050405020304" pitchFamily="18" charset="0"/>
                <a:cs typeface="Times New Roman" panose="02020603050405020304" pitchFamily="18" charset="0"/>
              </a:rPr>
              <a:t>DApp</a:t>
            </a:r>
            <a:r>
              <a:rPr lang="en-US" sz="2000" dirty="0">
                <a:latin typeface="Times New Roman" panose="02020603050405020304" pitchFamily="18" charset="0"/>
                <a:cs typeface="Times New Roman" panose="02020603050405020304" pitchFamily="18" charset="0"/>
              </a:rPr>
              <a:t> server along with his DID, and information relevant for the issuer.</a:t>
            </a:r>
          </a:p>
          <a:p>
            <a:endParaRPr lang="en-US" dirty="0"/>
          </a:p>
        </p:txBody>
      </p:sp>
      <p:sp>
        <p:nvSpPr>
          <p:cNvPr id="5" name="TextBox 4">
            <a:extLst>
              <a:ext uri="{FF2B5EF4-FFF2-40B4-BE49-F238E27FC236}">
                <a16:creationId xmlns:a16="http://schemas.microsoft.com/office/drawing/2014/main" id="{F23E32D9-4926-C765-926C-4F4B8C36BE83}"/>
              </a:ext>
            </a:extLst>
          </p:cNvPr>
          <p:cNvSpPr txBox="1"/>
          <p:nvPr/>
        </p:nvSpPr>
        <p:spPr>
          <a:xfrm>
            <a:off x="1409700" y="344375"/>
            <a:ext cx="63246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EXISTING SYSTEM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90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122628-F6D6-10B2-86ED-72A70FE7C6FA}"/>
              </a:ext>
            </a:extLst>
          </p:cNvPr>
          <p:cNvSpPr>
            <a:spLocks noGrp="1"/>
          </p:cNvSpPr>
          <p:nvPr>
            <p:ph type="sldNum" sz="quarter" idx="12"/>
          </p:nvPr>
        </p:nvSpPr>
        <p:spPr/>
        <p:txBody>
          <a:bodyPr/>
          <a:lstStyle/>
          <a:p>
            <a:pPr marL="38100">
              <a:lnSpc>
                <a:spcPts val="2090"/>
              </a:lnSpc>
            </a:pPr>
            <a:fld id="{81D60167-4931-47E6-BA6A-407CBD079E47}" type="slidenum">
              <a:rPr lang="en-US" spc="-5" smtClean="0"/>
              <a:t>14</a:t>
            </a:fld>
            <a:endParaRPr lang="en-US" spc="-5" dirty="0"/>
          </a:p>
        </p:txBody>
      </p:sp>
      <p:sp>
        <p:nvSpPr>
          <p:cNvPr id="4" name="TextBox 3">
            <a:extLst>
              <a:ext uri="{FF2B5EF4-FFF2-40B4-BE49-F238E27FC236}">
                <a16:creationId xmlns:a16="http://schemas.microsoft.com/office/drawing/2014/main" id="{33C3B24C-F053-E21D-CF07-02B98BD35D7C}"/>
              </a:ext>
            </a:extLst>
          </p:cNvPr>
          <p:cNvSpPr txBox="1"/>
          <p:nvPr/>
        </p:nvSpPr>
        <p:spPr>
          <a:xfrm>
            <a:off x="762000" y="1066800"/>
            <a:ext cx="7772400" cy="498598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DApp</a:t>
            </a:r>
            <a:r>
              <a:rPr lang="en-US" sz="2000" dirty="0">
                <a:latin typeface="Times New Roman" panose="02020603050405020304" pitchFamily="18" charset="0"/>
                <a:cs typeface="Times New Roman" panose="02020603050405020304" pitchFamily="18" charset="0"/>
              </a:rPr>
              <a:t> server collects the issuer identification details and  forwards the access request to that issuer.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issuer verifies recipient’s information against the course enrollment data from Identity and Fact Data Repository and obtains the recipient’s service endpoint from provided DID, then sends an acceptance notification to the recipient via the </a:t>
            </a:r>
            <a:r>
              <a:rPr lang="en-US" sz="2000" dirty="0" err="1">
                <a:latin typeface="Times New Roman" panose="02020603050405020304" pitchFamily="18" charset="0"/>
                <a:cs typeface="Times New Roman" panose="02020603050405020304" pitchFamily="18" charset="0"/>
              </a:rPr>
              <a:t>DApp</a:t>
            </a:r>
            <a:r>
              <a:rPr lang="en-US" sz="2000" dirty="0">
                <a:latin typeface="Times New Roman" panose="02020603050405020304" pitchFamily="18" charset="0"/>
                <a:cs typeface="Times New Roman" panose="02020603050405020304" pitchFamily="18" charset="0"/>
              </a:rPr>
              <a:t> server.</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identities have been established , the recipient sends a request for a credential to the </a:t>
            </a:r>
            <a:r>
              <a:rPr lang="en-US" sz="2000" dirty="0" err="1">
                <a:latin typeface="Times New Roman" panose="02020603050405020304" pitchFamily="18" charset="0"/>
                <a:cs typeface="Times New Roman" panose="02020603050405020304" pitchFamily="18" charset="0"/>
              </a:rPr>
              <a:t>DApp</a:t>
            </a:r>
            <a:r>
              <a:rPr lang="en-US" sz="2000" dirty="0">
                <a:latin typeface="Times New Roman" panose="02020603050405020304" pitchFamily="18" charset="0"/>
                <a:cs typeface="Times New Roman" panose="02020603050405020304" pitchFamily="18" charset="0"/>
              </a:rPr>
              <a:t> server.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server verifies the identity against the DID Registry and  forwards the request to the issuer along with the recipient’s DID. </a:t>
            </a:r>
          </a:p>
          <a:p>
            <a:endParaRPr lang="en-US" dirty="0"/>
          </a:p>
        </p:txBody>
      </p:sp>
      <p:sp>
        <p:nvSpPr>
          <p:cNvPr id="5" name="TextBox 4">
            <a:extLst>
              <a:ext uri="{FF2B5EF4-FFF2-40B4-BE49-F238E27FC236}">
                <a16:creationId xmlns:a16="http://schemas.microsoft.com/office/drawing/2014/main" id="{2282D74A-FE22-E311-58AF-86E23E4B0457}"/>
              </a:ext>
            </a:extLst>
          </p:cNvPr>
          <p:cNvSpPr txBox="1"/>
          <p:nvPr/>
        </p:nvSpPr>
        <p:spPr>
          <a:xfrm>
            <a:off x="1143000" y="304800"/>
            <a:ext cx="6477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EXISTING SYSTEM</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78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82FEE3-4E4D-5150-CF13-FC5BE4CCA5B8}"/>
              </a:ext>
            </a:extLst>
          </p:cNvPr>
          <p:cNvSpPr>
            <a:spLocks noGrp="1"/>
          </p:cNvSpPr>
          <p:nvPr>
            <p:ph type="sldNum" sz="quarter" idx="7"/>
          </p:nvPr>
        </p:nvSpPr>
        <p:spPr/>
        <p:txBody>
          <a:bodyPr/>
          <a:lstStyle/>
          <a:p>
            <a:pPr marL="38100">
              <a:lnSpc>
                <a:spcPts val="2090"/>
              </a:lnSpc>
            </a:pPr>
            <a:fld id="{81D60167-4931-47E6-BA6A-407CBD079E47}" type="slidenum">
              <a:rPr lang="en-US" spc="-5" smtClean="0"/>
              <a:t>15</a:t>
            </a:fld>
            <a:endParaRPr lang="en-US" spc="-5" dirty="0"/>
          </a:p>
        </p:txBody>
      </p:sp>
      <p:sp>
        <p:nvSpPr>
          <p:cNvPr id="3" name="TextBox 2">
            <a:extLst>
              <a:ext uri="{FF2B5EF4-FFF2-40B4-BE49-F238E27FC236}">
                <a16:creationId xmlns:a16="http://schemas.microsoft.com/office/drawing/2014/main" id="{24ADBD61-76A2-939A-ACCD-AED5604AD157}"/>
              </a:ext>
            </a:extLst>
          </p:cNvPr>
          <p:cNvSpPr txBox="1"/>
          <p:nvPr/>
        </p:nvSpPr>
        <p:spPr>
          <a:xfrm>
            <a:off x="609600" y="1066800"/>
            <a:ext cx="7696200" cy="60386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Upon receiving the credential request, the issuer fetches relevant data from its Identity and Fact Data Repository and create a credential .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issuer then calls the function Sign() from SDA to sign the generated credential.</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Next, the issuer creates a blockchain transaction to store the hash of signed credential in the Credential Registry as a record of the issuance.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issuer uploads the credential to their private cloud storage Verifiable Credential and generates a shareable link, then sends it to the recipient via the </a:t>
            </a:r>
            <a:r>
              <a:rPr lang="en-US" sz="2000" dirty="0" err="1">
                <a:latin typeface="Times New Roman" panose="02020603050405020304" pitchFamily="18" charset="0"/>
                <a:cs typeface="Times New Roman" panose="02020603050405020304" pitchFamily="18" charset="0"/>
              </a:rPr>
              <a:t>DApp</a:t>
            </a:r>
            <a:r>
              <a:rPr lang="en-US" sz="2000" dirty="0">
                <a:latin typeface="Times New Roman" panose="02020603050405020304" pitchFamily="18" charset="0"/>
                <a:cs typeface="Times New Roman" panose="02020603050405020304" pitchFamily="18" charset="0"/>
              </a:rPr>
              <a:t> server which then notifies the recipient.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recipient in turn may view the credential and downloads it to their device.</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DF6581-CA33-4C12-5833-C9CA0477CED7}"/>
              </a:ext>
            </a:extLst>
          </p:cNvPr>
          <p:cNvSpPr txBox="1"/>
          <p:nvPr/>
        </p:nvSpPr>
        <p:spPr>
          <a:xfrm>
            <a:off x="1066800" y="381000"/>
            <a:ext cx="64008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EXISTING SYSTEM</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81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295400" y="328658"/>
            <a:ext cx="6686905" cy="457200"/>
          </a:xfrm>
        </p:spPr>
        <p:txBody>
          <a:bodyPr/>
          <a:lstStyle/>
          <a:p>
            <a:pPr algn="ctr"/>
            <a:r>
              <a:rPr lang="en-US" b="1" u="sng" dirty="0"/>
              <a:t>PROPOSED SYSTEM</a:t>
            </a:r>
          </a:p>
        </p:txBody>
      </p:sp>
      <p:sp>
        <p:nvSpPr>
          <p:cNvPr id="1048616"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16</a:t>
            </a:fld>
            <a:endParaRPr lang="en-US" spc="-5" dirty="0"/>
          </a:p>
        </p:txBody>
      </p:sp>
      <p:sp>
        <p:nvSpPr>
          <p:cNvPr id="1048617" name="TextBox 3"/>
          <p:cNvSpPr txBox="1"/>
          <p:nvPr/>
        </p:nvSpPr>
        <p:spPr>
          <a:xfrm>
            <a:off x="2111857" y="1524000"/>
            <a:ext cx="5867400" cy="3810000"/>
          </a:xfrm>
          <a:prstGeom prst="rect">
            <a:avLst/>
          </a:prstGeom>
          <a:blipFill dpi="0" rotWithShape="1">
            <a:blip r:embed="rId2"/>
            <a:srcRect/>
            <a:stretch>
              <a:fillRect/>
            </a:stretch>
          </a:blipFill>
        </p:spPr>
        <p:txBody>
          <a:bodyPr wrap="squar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838200" y="280928"/>
            <a:ext cx="7144105" cy="457201"/>
          </a:xfrm>
        </p:spPr>
        <p:txBody>
          <a:bodyPr/>
          <a:lstStyle/>
          <a:p>
            <a:pPr algn="ctr"/>
            <a:r>
              <a:rPr lang="en-US" b="1" u="sng" dirty="0"/>
              <a:t>PROPOSED SYSTEM</a:t>
            </a:r>
          </a:p>
        </p:txBody>
      </p:sp>
      <p:sp>
        <p:nvSpPr>
          <p:cNvPr id="1048619"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17</a:t>
            </a:fld>
            <a:endParaRPr lang="en-US" spc="-5" dirty="0"/>
          </a:p>
        </p:txBody>
      </p:sp>
      <p:sp>
        <p:nvSpPr>
          <p:cNvPr id="1048620" name="TextBox 3"/>
          <p:cNvSpPr txBox="1"/>
          <p:nvPr/>
        </p:nvSpPr>
        <p:spPr>
          <a:xfrm>
            <a:off x="914400" y="1447800"/>
            <a:ext cx="7696200" cy="4985980"/>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(i) Registration of User: assigns a unique ID to every user. The way to create unique IDs is discretion of the government body.</a:t>
            </a:r>
          </a:p>
          <a:p>
            <a:pPr>
              <a:lnSpc>
                <a:spcPct val="150000"/>
              </a:lnSpc>
            </a:pPr>
            <a:r>
              <a:rPr lang="en-US" sz="2000" dirty="0">
                <a:latin typeface="Times New Roman" panose="02020603050405020304" pitchFamily="18" charset="0"/>
                <a:cs typeface="Times New Roman" panose="02020603050405020304" pitchFamily="18" charset="0"/>
              </a:rPr>
              <a:t>(ii) Sign-up and Login of User: allows users to undergo one-time sign-up process which would ease future logins.</a:t>
            </a:r>
          </a:p>
          <a:p>
            <a:pPr>
              <a:lnSpc>
                <a:spcPct val="150000"/>
              </a:lnSpc>
            </a:pPr>
            <a:r>
              <a:rPr lang="en-US" sz="2000" dirty="0">
                <a:latin typeface="Times New Roman" panose="02020603050405020304" pitchFamily="18" charset="0"/>
                <a:cs typeface="Times New Roman" panose="02020603050405020304" pitchFamily="18" charset="0"/>
              </a:rPr>
              <a:t>(iii) Enrollment of Student: happens at the time of admission.</a:t>
            </a:r>
          </a:p>
          <a:p>
            <a:pPr>
              <a:lnSpc>
                <a:spcPct val="150000"/>
              </a:lnSpc>
            </a:pPr>
            <a:r>
              <a:rPr lang="en-US" sz="2000" dirty="0">
                <a:latin typeface="Times New Roman" panose="02020603050405020304" pitchFamily="18" charset="0"/>
                <a:cs typeface="Times New Roman" panose="02020603050405020304" pitchFamily="18" charset="0"/>
              </a:rPr>
              <a:t>(iv) Uploading of Credential: by school or company or professor.</a:t>
            </a:r>
          </a:p>
          <a:p>
            <a:pPr>
              <a:lnSpc>
                <a:spcPct val="150000"/>
              </a:lnSpc>
            </a:pPr>
            <a:r>
              <a:rPr lang="en-US" sz="2000" dirty="0">
                <a:latin typeface="Times New Roman" panose="02020603050405020304" pitchFamily="18" charset="0"/>
                <a:cs typeface="Times New Roman" panose="02020603050405020304" pitchFamily="18" charset="0"/>
              </a:rPr>
              <a:t>(v) Retrieval and Viewing of Credential: enables students to retrieve their credentials.</a:t>
            </a:r>
          </a:p>
          <a:p>
            <a:pPr>
              <a:lnSpc>
                <a:spcPct val="150000"/>
              </a:lnSpc>
            </a:pPr>
            <a:r>
              <a:rPr lang="en-US" sz="2000" dirty="0">
                <a:latin typeface="Times New Roman" panose="02020603050405020304" pitchFamily="18" charset="0"/>
                <a:cs typeface="Times New Roman" panose="02020603050405020304" pitchFamily="18" charset="0"/>
              </a:rPr>
              <a:t>(vi) Searching Student Information: facilitates stakeholders to search student’s information.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161694" y="361315"/>
            <a:ext cx="6820611" cy="457200"/>
          </a:xfrm>
        </p:spPr>
        <p:txBody>
          <a:bodyPr/>
          <a:lstStyle/>
          <a:p>
            <a:pPr algn="ctr"/>
            <a:r>
              <a:rPr lang="en-US" b="1" u="sng" dirty="0"/>
              <a:t>PROPOSED SYSTEM</a:t>
            </a:r>
          </a:p>
        </p:txBody>
      </p:sp>
      <p:sp>
        <p:nvSpPr>
          <p:cNvPr id="1048622"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18</a:t>
            </a:fld>
            <a:endParaRPr lang="en-US" spc="-5" dirty="0"/>
          </a:p>
        </p:txBody>
      </p:sp>
      <p:sp>
        <p:nvSpPr>
          <p:cNvPr id="1048623" name="TextBox 3"/>
          <p:cNvSpPr txBox="1"/>
          <p:nvPr/>
        </p:nvSpPr>
        <p:spPr>
          <a:xfrm>
            <a:off x="1161694" y="1828800"/>
            <a:ext cx="7220306" cy="2345322"/>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(vii) Sending Access Request: allows schools, professors and companies to send access request to students to view their credentials.</a:t>
            </a:r>
          </a:p>
          <a:p>
            <a:pPr>
              <a:lnSpc>
                <a:spcPct val="150000"/>
              </a:lnSpc>
            </a:pPr>
            <a:r>
              <a:rPr lang="en-US" sz="2000" dirty="0">
                <a:latin typeface="Times New Roman" panose="02020603050405020304" pitchFamily="18" charset="0"/>
                <a:cs typeface="Times New Roman" panose="02020603050405020304" pitchFamily="18" charset="0"/>
              </a:rPr>
              <a:t>(viii) Granting Access Right: empowers students to approve the received access requests.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1161694" y="361315"/>
            <a:ext cx="6820611" cy="553998"/>
          </a:xfrm>
        </p:spPr>
        <p:txBody>
          <a:bodyPr/>
          <a:lstStyle/>
          <a:p>
            <a:pPr algn="ctr"/>
            <a:r>
              <a:rPr lang="en-US" b="1" u="sng" dirty="0"/>
              <a:t>CONCLUSION</a:t>
            </a:r>
          </a:p>
        </p:txBody>
      </p:sp>
      <p:sp>
        <p:nvSpPr>
          <p:cNvPr id="1048633"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19</a:t>
            </a:fld>
            <a:endParaRPr lang="en-US" spc="-5" dirty="0"/>
          </a:p>
        </p:txBody>
      </p:sp>
      <p:sp>
        <p:nvSpPr>
          <p:cNvPr id="1048634" name="TextBox 4"/>
          <p:cNvSpPr txBox="1"/>
          <p:nvPr/>
        </p:nvSpPr>
        <p:spPr>
          <a:xfrm>
            <a:off x="762000" y="1218219"/>
            <a:ext cx="8077200" cy="4191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presents a simple blockchain based architecture for secure sharing student’s credentials.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Sharing the students’ credentials is the major problem for the organizations to issue to the students.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decentralized application (</a:t>
            </a:r>
            <a:r>
              <a:rPr lang="en-US" sz="2000" dirty="0" err="1">
                <a:latin typeface="Times New Roman" panose="02020603050405020304" pitchFamily="18" charset="0"/>
                <a:cs typeface="Times New Roman" panose="02020603050405020304" pitchFamily="18" charset="0"/>
              </a:rPr>
              <a:t>DApp</a:t>
            </a:r>
            <a:r>
              <a:rPr lang="en-US" sz="2000" dirty="0">
                <a:latin typeface="Times New Roman" panose="02020603050405020304" pitchFamily="18" charset="0"/>
                <a:cs typeface="Times New Roman" panose="02020603050405020304" pitchFamily="18" charset="0"/>
              </a:rPr>
              <a:t>) will be built using Blockchain technology which provides the security and decentralization features.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security and authenticity are being ensured by the smart contracts in the block chain. In the study, a block chain-based architecture for the safe transfer of student IDs will be presented.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object 2"/>
          <p:cNvSpPr txBox="1">
            <a:spLocks noGrp="1"/>
          </p:cNvSpPr>
          <p:nvPr>
            <p:ph type="title"/>
          </p:nvPr>
        </p:nvSpPr>
        <p:spPr>
          <a:xfrm>
            <a:off x="3568446" y="444753"/>
            <a:ext cx="2908554" cy="419100"/>
          </a:xfrm>
          <a:prstGeom prst="rect">
            <a:avLst/>
          </a:prstGeom>
        </p:spPr>
        <p:txBody>
          <a:bodyPr vert="horz" wrap="square" lIns="0" tIns="12700" rIns="0" bIns="0" rtlCol="0">
            <a:spAutoFit/>
          </a:bodyPr>
          <a:lstStyle/>
          <a:p>
            <a:pPr marL="12700">
              <a:lnSpc>
                <a:spcPct val="100000"/>
              </a:lnSpc>
              <a:spcBef>
                <a:spcPts val="100"/>
              </a:spcBef>
            </a:pPr>
            <a:r>
              <a:rPr sz="3200" b="1" u="heavy" spc="-5" dirty="0">
                <a:uFill>
                  <a:solidFill>
                    <a:srgbClr val="000000"/>
                  </a:solidFill>
                </a:uFill>
                <a:latin typeface="Times New Roman" panose="02020603050405020304" pitchFamily="18" charset="0"/>
                <a:cs typeface="Times New Roman" panose="02020603050405020304" pitchFamily="18" charset="0"/>
              </a:rPr>
              <a:t>OUTLINE</a:t>
            </a:r>
          </a:p>
        </p:txBody>
      </p:sp>
      <p:sp>
        <p:nvSpPr>
          <p:cNvPr id="1048588" name="object 3"/>
          <p:cNvSpPr txBox="1"/>
          <p:nvPr/>
        </p:nvSpPr>
        <p:spPr>
          <a:xfrm>
            <a:off x="1965591" y="1219200"/>
            <a:ext cx="4538726" cy="4580100"/>
          </a:xfrm>
          <a:prstGeom prst="rect">
            <a:avLst/>
          </a:prstGeom>
        </p:spPr>
        <p:txBody>
          <a:bodyPr vert="horz" wrap="square" lIns="0" tIns="85725" rIns="0" bIns="0" rtlCol="0">
            <a:spAutoFit/>
          </a:bodyPr>
          <a:lstStyle/>
          <a:p>
            <a:pPr marL="527685" indent="-515620">
              <a:spcBef>
                <a:spcPts val="675"/>
              </a:spcBef>
              <a:buFont typeface="Wingdings" pitchFamily="2" charset="2"/>
              <a:buChar char="§"/>
              <a:tabLst>
                <a:tab pos="527685" algn="l"/>
                <a:tab pos="528320" algn="l"/>
              </a:tabLst>
            </a:pPr>
            <a:r>
              <a:rPr sz="2800" b="1" dirty="0">
                <a:latin typeface="Times New Roman" panose="02020603050405020304" pitchFamily="18" charset="0"/>
                <a:cs typeface="Times New Roman" panose="02020603050405020304" pitchFamily="18" charset="0"/>
              </a:rPr>
              <a:t>Abstract </a:t>
            </a:r>
          </a:p>
          <a:p>
            <a:pPr marL="527685" indent="-515620">
              <a:spcBef>
                <a:spcPts val="575"/>
              </a:spcBef>
              <a:buFont typeface="Wingdings" pitchFamily="2" charset="2"/>
              <a:buChar char="§"/>
              <a:tabLst>
                <a:tab pos="527685" algn="l"/>
                <a:tab pos="528320" algn="l"/>
              </a:tabLst>
            </a:pPr>
            <a:r>
              <a:rPr sz="2800" b="1" dirty="0">
                <a:latin typeface="Times New Roman" panose="02020603050405020304" pitchFamily="18" charset="0"/>
                <a:cs typeface="Times New Roman" panose="02020603050405020304" pitchFamily="18" charset="0"/>
              </a:rPr>
              <a:t>Introduction </a:t>
            </a:r>
            <a:endParaRPr lang="en-US" sz="2800" b="1" dirty="0">
              <a:latin typeface="Times New Roman" panose="02020603050405020304" pitchFamily="18" charset="0"/>
              <a:cs typeface="Times New Roman" panose="02020603050405020304" pitchFamily="18" charset="0"/>
            </a:endParaRPr>
          </a:p>
          <a:p>
            <a:pPr marL="527685" indent="-515620">
              <a:spcBef>
                <a:spcPts val="575"/>
              </a:spcBef>
              <a:buFont typeface="Wingdings" pitchFamily="2" charset="2"/>
              <a:buChar char="§"/>
              <a:tabLst>
                <a:tab pos="527685" algn="l"/>
                <a:tab pos="528320" algn="l"/>
              </a:tabLst>
            </a:pPr>
            <a:r>
              <a:rPr lang="en-US" sz="2800" b="1" dirty="0">
                <a:latin typeface="Times New Roman" panose="02020603050405020304" pitchFamily="18" charset="0"/>
                <a:cs typeface="Times New Roman" panose="02020603050405020304" pitchFamily="18" charset="0"/>
              </a:rPr>
              <a:t>Requirements</a:t>
            </a:r>
          </a:p>
          <a:p>
            <a:pPr marL="527685" indent="-515620">
              <a:spcBef>
                <a:spcPts val="575"/>
              </a:spcBef>
              <a:buFont typeface="Wingdings" pitchFamily="2" charset="2"/>
              <a:buChar char="§"/>
              <a:tabLst>
                <a:tab pos="527685" algn="l"/>
                <a:tab pos="528320" algn="l"/>
              </a:tabLst>
            </a:pPr>
            <a:r>
              <a:rPr lang="en-US" sz="2800" b="1" dirty="0">
                <a:latin typeface="Times New Roman" panose="02020603050405020304" pitchFamily="18" charset="0"/>
                <a:cs typeface="Times New Roman" panose="02020603050405020304" pitchFamily="18" charset="0"/>
              </a:rPr>
              <a:t>Implementation</a:t>
            </a:r>
          </a:p>
          <a:p>
            <a:pPr marL="527685" indent="-515620">
              <a:spcBef>
                <a:spcPts val="575"/>
              </a:spcBef>
              <a:buFont typeface="Wingdings" pitchFamily="2" charset="2"/>
              <a:buChar char="§"/>
              <a:tabLst>
                <a:tab pos="527685" algn="l"/>
                <a:tab pos="528320" algn="l"/>
              </a:tabLst>
            </a:pPr>
            <a:r>
              <a:rPr lang="en-US" sz="2800" b="1" dirty="0">
                <a:latin typeface="Times New Roman" panose="02020603050405020304" pitchFamily="18" charset="0"/>
                <a:cs typeface="Times New Roman" panose="02020603050405020304" pitchFamily="18" charset="0"/>
              </a:rPr>
              <a:t>Literature Review</a:t>
            </a:r>
          </a:p>
          <a:p>
            <a:pPr marL="527685" indent="-515620">
              <a:spcBef>
                <a:spcPts val="575"/>
              </a:spcBef>
              <a:buFont typeface="Wingdings" pitchFamily="2" charset="2"/>
              <a:buChar char="§"/>
              <a:tabLst>
                <a:tab pos="527685" algn="l"/>
                <a:tab pos="528320" algn="l"/>
              </a:tabLst>
            </a:pPr>
            <a:r>
              <a:rPr lang="en-US" sz="2800" b="1" dirty="0">
                <a:latin typeface="Times New Roman" panose="02020603050405020304" pitchFamily="18" charset="0"/>
                <a:cs typeface="Times New Roman" panose="02020603050405020304" pitchFamily="18" charset="0"/>
              </a:rPr>
              <a:t>Existing System</a:t>
            </a:r>
          </a:p>
          <a:p>
            <a:pPr marL="527685" indent="-515620">
              <a:spcBef>
                <a:spcPts val="575"/>
              </a:spcBef>
              <a:buFont typeface="Wingdings" pitchFamily="2" charset="2"/>
              <a:buChar char="§"/>
              <a:tabLst>
                <a:tab pos="527685" algn="l"/>
                <a:tab pos="528320" algn="l"/>
              </a:tabLst>
            </a:pPr>
            <a:r>
              <a:rPr lang="en-US" sz="2800" b="1" dirty="0">
                <a:latin typeface="Times New Roman" panose="02020603050405020304" pitchFamily="18" charset="0"/>
                <a:cs typeface="Times New Roman" panose="02020603050405020304" pitchFamily="18" charset="0"/>
              </a:rPr>
              <a:t>Proposed </a:t>
            </a:r>
            <a:r>
              <a:rPr sz="2800" b="1" dirty="0">
                <a:latin typeface="Times New Roman" panose="02020603050405020304" pitchFamily="18" charset="0"/>
                <a:cs typeface="Times New Roman" panose="02020603050405020304" pitchFamily="18" charset="0"/>
              </a:rPr>
              <a:t>System</a:t>
            </a:r>
            <a:endParaRPr lang="en-IN" sz="2800" b="1" dirty="0">
              <a:latin typeface="Times New Roman" panose="02020603050405020304" pitchFamily="18" charset="0"/>
              <a:cs typeface="Times New Roman" panose="02020603050405020304" pitchFamily="18" charset="0"/>
            </a:endParaRPr>
          </a:p>
          <a:p>
            <a:pPr marL="527685" indent="-515620">
              <a:spcBef>
                <a:spcPts val="575"/>
              </a:spcBef>
              <a:buFont typeface="Wingdings" pitchFamily="2" charset="2"/>
              <a:buChar char="§"/>
              <a:tabLst>
                <a:tab pos="527685" algn="l"/>
                <a:tab pos="528320" algn="l"/>
              </a:tabLst>
            </a:pPr>
            <a:r>
              <a:rPr sz="2800" b="1" dirty="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a:p>
            <a:pPr marL="527685" indent="-515620">
              <a:spcBef>
                <a:spcPts val="575"/>
              </a:spcBef>
              <a:buFont typeface="Wingdings" pitchFamily="2" charset="2"/>
              <a:buChar char="§"/>
              <a:tabLst>
                <a:tab pos="527685" algn="l"/>
                <a:tab pos="528320" algn="l"/>
              </a:tabLst>
            </a:pPr>
            <a:r>
              <a:rPr sz="2800" b="1" dirty="0">
                <a:latin typeface="Times New Roman" panose="02020603050405020304" pitchFamily="18" charset="0"/>
                <a:cs typeface="Times New Roman" panose="02020603050405020304" pitchFamily="18" charset="0"/>
              </a:rPr>
              <a:t>References</a:t>
            </a:r>
          </a:p>
        </p:txBody>
      </p:sp>
      <p:sp>
        <p:nvSpPr>
          <p:cNvPr id="1048589" name="Slide Number Placeholder 12"/>
          <p:cNvSpPr>
            <a:spLocks noGrp="1"/>
          </p:cNvSpPr>
          <p:nvPr>
            <p:ph type="sldNum" sz="quarter" idx="4294967295"/>
          </p:nvPr>
        </p:nvSpPr>
        <p:spPr>
          <a:xfrm>
            <a:off x="8751061" y="6450597"/>
            <a:ext cx="329565" cy="269304"/>
          </a:xfrm>
        </p:spPr>
        <p:txBody>
          <a:bodyPr/>
          <a:lstStyle/>
          <a:p>
            <a:pPr marL="38100">
              <a:lnSpc>
                <a:spcPts val="2090"/>
              </a:lnSpc>
            </a:pPr>
            <a:fld id="{81D60167-4931-47E6-BA6A-407CBD079E47}" type="slidenum">
              <a:rPr lang="en-IN" spc="-5" smtClean="0">
                <a:latin typeface="Times New Roman" panose="02020603050405020304" pitchFamily="18" charset="0"/>
                <a:cs typeface="Times New Roman" panose="02020603050405020304" pitchFamily="18" charset="0"/>
              </a:rPr>
              <a:t>2</a:t>
            </a:fld>
            <a:endParaRPr lang="en-IN"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object 2"/>
          <p:cNvSpPr txBox="1">
            <a:spLocks noGrp="1"/>
          </p:cNvSpPr>
          <p:nvPr>
            <p:ph type="title"/>
          </p:nvPr>
        </p:nvSpPr>
        <p:spPr>
          <a:xfrm>
            <a:off x="3048000" y="304800"/>
            <a:ext cx="3428239" cy="566822"/>
          </a:xfrm>
          <a:prstGeom prst="rect">
            <a:avLst/>
          </a:prstGeom>
        </p:spPr>
        <p:txBody>
          <a:bodyPr vert="horz" wrap="square" lIns="0" tIns="12700" rIns="0" bIns="0" rtlCol="0">
            <a:spAutoFit/>
          </a:bodyPr>
          <a:lstStyle/>
          <a:p>
            <a:pPr marL="12700">
              <a:lnSpc>
                <a:spcPct val="100000"/>
              </a:lnSpc>
              <a:spcBef>
                <a:spcPts val="100"/>
              </a:spcBef>
            </a:pPr>
            <a:r>
              <a:rPr b="1" u="sng" dirty="0">
                <a:latin typeface="Times New Roman" panose="02020603050405020304" pitchFamily="18" charset="0"/>
                <a:cs typeface="Times New Roman" panose="02020603050405020304" pitchFamily="18" charset="0"/>
              </a:rPr>
              <a:t>REFERENCES</a:t>
            </a:r>
          </a:p>
        </p:txBody>
      </p:sp>
      <p:sp>
        <p:nvSpPr>
          <p:cNvPr id="1048636" name="CustomShape 2"/>
          <p:cNvSpPr/>
          <p:nvPr/>
        </p:nvSpPr>
        <p:spPr>
          <a:xfrm>
            <a:off x="476693" y="990599"/>
            <a:ext cx="8382000" cy="5153025"/>
          </a:xfrm>
          <a:prstGeom prst="rect">
            <a:avLst/>
          </a:prstGeom>
          <a:noFill/>
          <a:ln>
            <a:noFill/>
          </a:ln>
        </p:spPr>
        <p:txBody>
          <a:bodyPr lIns="90000" tIns="45000" rIns="90000" bIns="45000"/>
          <a:lstStyle/>
          <a:p>
            <a:pPr marL="342900" indent="-342900" algn="just">
              <a:lnSpc>
                <a:spcPct val="150000"/>
              </a:lnSpc>
              <a:buFont typeface="Arial" panose="020B0604020202020204" pitchFamily="34" charset="0"/>
              <a:buChar char="•"/>
            </a:pPr>
            <a:r>
              <a:rPr lang="en-US" sz="2000" i="0" dirty="0">
                <a:solidFill>
                  <a:srgbClr val="333333"/>
                </a:solidFill>
                <a:effectLst/>
                <a:latin typeface="Times New Roman" panose="02020603050405020304" pitchFamily="18" charset="0"/>
                <a:cs typeface="Times New Roman" panose="02020603050405020304" pitchFamily="18" charset="0"/>
              </a:rPr>
              <a:t>Anjali Singh, SPS Chauhan, Amit Kumar Goel, "Blockchain Based Verification of Educational and Professional Certificates", </a:t>
            </a:r>
            <a:r>
              <a:rPr lang="en-US" sz="2000" i="1" dirty="0">
                <a:solidFill>
                  <a:srgbClr val="333333"/>
                </a:solidFill>
                <a:effectLst/>
                <a:latin typeface="Times New Roman" panose="02020603050405020304" pitchFamily="18" charset="0"/>
                <a:cs typeface="Times New Roman" panose="02020603050405020304" pitchFamily="18" charset="0"/>
              </a:rPr>
              <a:t>2023 </a:t>
            </a:r>
            <a:r>
              <a:rPr lang="en-US" sz="2000" dirty="0">
                <a:solidFill>
                  <a:srgbClr val="333333"/>
                </a:solidFill>
                <a:effectLst/>
                <a:latin typeface="Times New Roman" panose="02020603050405020304" pitchFamily="18" charset="0"/>
                <a:cs typeface="Times New Roman" panose="02020603050405020304" pitchFamily="18" charset="0"/>
              </a:rPr>
              <a:t>2nd International Conference on Computational Systems and Communication (ICCSC)</a:t>
            </a:r>
            <a:r>
              <a:rPr lang="en-US" sz="2000" i="0" dirty="0">
                <a:solidFill>
                  <a:srgbClr val="333333"/>
                </a:solidFill>
                <a:effectLst/>
                <a:latin typeface="Times New Roman" panose="02020603050405020304" pitchFamily="18" charset="0"/>
                <a:cs typeface="Times New Roman" panose="02020603050405020304" pitchFamily="18" charset="0"/>
              </a:rPr>
              <a:t>, pp.1-7, 2023.</a:t>
            </a:r>
          </a:p>
          <a:p>
            <a:pPr marL="342900" indent="-342900" algn="just">
              <a:lnSpc>
                <a:spcPct val="150000"/>
              </a:lnSpc>
              <a:buFont typeface="Arial" panose="020B0604020202020204" pitchFamily="34" charset="0"/>
              <a:buChar char="•"/>
            </a:pPr>
            <a:r>
              <a:rPr lang="en-US" sz="2000" i="0" dirty="0">
                <a:solidFill>
                  <a:srgbClr val="333333"/>
                </a:solidFill>
                <a:effectLst/>
                <a:latin typeface="Times New Roman" panose="02020603050405020304" pitchFamily="18" charset="0"/>
                <a:cs typeface="Times New Roman" panose="02020603050405020304" pitchFamily="18" charset="0"/>
              </a:rPr>
              <a:t>Shubham Dubey, Aditya Kumar Tiwary, "Smart Education based on Blockchain Technology", </a:t>
            </a:r>
            <a:r>
              <a:rPr lang="en-US" sz="2000" dirty="0">
                <a:solidFill>
                  <a:srgbClr val="333333"/>
                </a:solidFill>
                <a:effectLst/>
                <a:latin typeface="Times New Roman" panose="02020603050405020304" pitchFamily="18" charset="0"/>
                <a:cs typeface="Times New Roman" panose="02020603050405020304" pitchFamily="18" charset="0"/>
              </a:rPr>
              <a:t>2023 International Conference on Sustainable Computing and Smart Systems (ICSCSS), </a:t>
            </a:r>
            <a:r>
              <a:rPr lang="en-US" sz="2000" i="0" dirty="0">
                <a:solidFill>
                  <a:srgbClr val="333333"/>
                </a:solidFill>
                <a:effectLst/>
                <a:latin typeface="Times New Roman" panose="02020603050405020304" pitchFamily="18" charset="0"/>
                <a:cs typeface="Times New Roman" panose="02020603050405020304" pitchFamily="18" charset="0"/>
              </a:rPr>
              <a:t>pp.1485-1490, 2023.</a:t>
            </a: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i="0" dirty="0">
                <a:solidFill>
                  <a:srgbClr val="333333"/>
                </a:solidFill>
                <a:effectLst/>
                <a:latin typeface="Times New Roman" panose="02020603050405020304" pitchFamily="18" charset="0"/>
                <a:cs typeface="Times New Roman" panose="02020603050405020304" pitchFamily="18" charset="0"/>
              </a:rPr>
              <a:t>Aamna Tariq, Hina Binte Haq, Syed Taha Ali, "Cerberus: A Blockchain-Based Accreditation and Degree Verification System",</a:t>
            </a:r>
            <a:r>
              <a:rPr lang="en-US" sz="2000" dirty="0">
                <a:solidFill>
                  <a:srgbClr val="333333"/>
                </a:solidFill>
                <a:effectLst/>
                <a:latin typeface="Times New Roman" panose="02020603050405020304" pitchFamily="18" charset="0"/>
                <a:cs typeface="Times New Roman" panose="02020603050405020304" pitchFamily="18" charset="0"/>
              </a:rPr>
              <a:t> IEEE Transactions on Computational Social Systems</a:t>
            </a:r>
            <a:r>
              <a:rPr lang="en-US" sz="2000" i="0" dirty="0">
                <a:solidFill>
                  <a:srgbClr val="333333"/>
                </a:solidFill>
                <a:effectLst/>
                <a:latin typeface="Times New Roman" panose="02020603050405020304" pitchFamily="18" charset="0"/>
                <a:cs typeface="Times New Roman" panose="02020603050405020304" pitchFamily="18" charset="0"/>
              </a:rPr>
              <a:t>, vol.10, no.4, pp.1503-1514, 2023.</a:t>
            </a:r>
          </a:p>
          <a:p>
            <a:pPr algn="just">
              <a:lnSpc>
                <a:spcPct val="139000"/>
              </a:lnSpc>
              <a:buSzPct val="45000"/>
            </a:pPr>
            <a:endParaRPr sz="2000" dirty="0">
              <a:latin typeface="Times New Roman" panose="02020603050405020304" pitchFamily="18" charset="0"/>
              <a:cs typeface="Times New Roman" panose="02020603050405020304" pitchFamily="18" charset="0"/>
            </a:endParaRPr>
          </a:p>
          <a:p>
            <a:pPr algn="just">
              <a:lnSpc>
                <a:spcPct val="139000"/>
              </a:lnSpc>
              <a:buSzPct val="45000"/>
            </a:pPr>
            <a:endParaRPr sz="2000" dirty="0">
              <a:latin typeface="Times New Roman" panose="02020603050405020304" pitchFamily="18" charset="0"/>
              <a:cs typeface="Times New Roman" panose="02020603050405020304" pitchFamily="18" charset="0"/>
            </a:endParaRPr>
          </a:p>
        </p:txBody>
      </p:sp>
      <p:sp>
        <p:nvSpPr>
          <p:cNvPr id="1048637" name="Slide Number Placeholder 12"/>
          <p:cNvSpPr>
            <a:spLocks noGrp="1"/>
          </p:cNvSpPr>
          <p:nvPr>
            <p:ph type="sldNum" sz="quarter" idx="4294967295"/>
          </p:nvPr>
        </p:nvSpPr>
        <p:spPr>
          <a:xfrm>
            <a:off x="8751061" y="6450597"/>
            <a:ext cx="329565" cy="269304"/>
          </a:xfrm>
        </p:spPr>
        <p:txBody>
          <a:bodyPr/>
          <a:lstStyle/>
          <a:p>
            <a:pPr marL="38100">
              <a:lnSpc>
                <a:spcPts val="2090"/>
              </a:lnSpc>
            </a:pPr>
            <a:fld id="{81D60167-4931-47E6-BA6A-407CBD079E47}" type="slidenum">
              <a:rPr lang="en-IN" spc="-5" smtClean="0">
                <a:latin typeface="Times New Roman" panose="02020603050405020304" pitchFamily="18" charset="0"/>
                <a:cs typeface="Times New Roman" panose="02020603050405020304" pitchFamily="18" charset="0"/>
              </a:rPr>
              <a:t>20</a:t>
            </a:fld>
            <a:endParaRPr lang="en-IN"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1161694" y="361315"/>
            <a:ext cx="6820611" cy="553998"/>
          </a:xfrm>
        </p:spPr>
        <p:txBody>
          <a:bodyPr/>
          <a:lstStyle/>
          <a:p>
            <a:pPr algn="ctr"/>
            <a:r>
              <a:rPr lang="en-US" b="1" u="sng" dirty="0"/>
              <a:t>REFERENCES</a:t>
            </a:r>
          </a:p>
        </p:txBody>
      </p:sp>
      <p:sp>
        <p:nvSpPr>
          <p:cNvPr id="1048642"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21</a:t>
            </a:fld>
            <a:endParaRPr lang="en-US" spc="-5" dirty="0"/>
          </a:p>
        </p:txBody>
      </p:sp>
      <p:sp>
        <p:nvSpPr>
          <p:cNvPr id="1048643" name="TextBox 3"/>
          <p:cNvSpPr txBox="1"/>
          <p:nvPr/>
        </p:nvSpPr>
        <p:spPr>
          <a:xfrm>
            <a:off x="729868" y="1066800"/>
            <a:ext cx="8021193" cy="519372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900" b="0" i="0" dirty="0">
                <a:solidFill>
                  <a:srgbClr val="333333"/>
                </a:solidFill>
                <a:effectLst/>
                <a:latin typeface="Times New Roman" panose="02020603050405020304" pitchFamily="18" charset="0"/>
                <a:cs typeface="Times New Roman" panose="02020603050405020304" pitchFamily="18" charset="0"/>
              </a:rPr>
              <a:t>Swatesh Kumar Ambast, T A Sumesh, "A Blockchain Based Credential Verification System using IPFS",</a:t>
            </a:r>
            <a:r>
              <a:rPr lang="en-US" sz="1900" b="0" dirty="0">
                <a:solidFill>
                  <a:srgbClr val="333333"/>
                </a:solidFill>
                <a:effectLst/>
                <a:latin typeface="Times New Roman" panose="02020603050405020304" pitchFamily="18" charset="0"/>
                <a:cs typeface="Times New Roman" panose="02020603050405020304" pitchFamily="18" charset="0"/>
              </a:rPr>
              <a:t> 2022 IEEE 19th India Council International Conference (INDICON), </a:t>
            </a:r>
            <a:r>
              <a:rPr lang="en-US" sz="1900" b="0" i="0" dirty="0">
                <a:solidFill>
                  <a:srgbClr val="333333"/>
                </a:solidFill>
                <a:effectLst/>
                <a:latin typeface="Times New Roman" panose="02020603050405020304" pitchFamily="18" charset="0"/>
                <a:cs typeface="Times New Roman" panose="02020603050405020304" pitchFamily="18" charset="0"/>
              </a:rPr>
              <a:t>pp.1-5, 2022.</a:t>
            </a:r>
          </a:p>
          <a:p>
            <a:pPr marL="342900" indent="-342900" algn="just">
              <a:lnSpc>
                <a:spcPct val="150000"/>
              </a:lnSpc>
              <a:buFont typeface="Arial" panose="020B0604020202020204" pitchFamily="34" charset="0"/>
              <a:buChar char="•"/>
            </a:pPr>
            <a:r>
              <a:rPr lang="en-US" sz="1900" b="0" i="0" dirty="0">
                <a:solidFill>
                  <a:srgbClr val="333333"/>
                </a:solidFill>
                <a:effectLst/>
                <a:latin typeface="Times New Roman" panose="02020603050405020304" pitchFamily="18" charset="0"/>
                <a:cs typeface="Times New Roman" panose="02020603050405020304" pitchFamily="18" charset="0"/>
              </a:rPr>
              <a:t>Mercy Effiong, Alex Norta, Chibuzor Udokwu, Marie Hattingh, "Adoption of Blockchain Technology in Academic Certificate-Verification Systems", </a:t>
            </a:r>
            <a:r>
              <a:rPr lang="en-US" sz="1900" b="0" dirty="0">
                <a:solidFill>
                  <a:srgbClr val="333333"/>
                </a:solidFill>
                <a:effectLst/>
                <a:latin typeface="Times New Roman" panose="02020603050405020304" pitchFamily="18" charset="0"/>
                <a:cs typeface="Times New Roman" panose="02020603050405020304" pitchFamily="18" charset="0"/>
              </a:rPr>
              <a:t>2022 IEEE 1st Global Emerging Technology Blockchain Forum: Blockchain &amp; Beyond (iGETblockchain)</a:t>
            </a:r>
            <a:r>
              <a:rPr lang="en-US" sz="1900" b="0" i="0" dirty="0">
                <a:solidFill>
                  <a:srgbClr val="333333"/>
                </a:solidFill>
                <a:effectLst/>
                <a:latin typeface="Times New Roman" panose="02020603050405020304" pitchFamily="18" charset="0"/>
                <a:cs typeface="Times New Roman" panose="02020603050405020304" pitchFamily="18" charset="0"/>
              </a:rPr>
              <a:t>, pp.1-6, 2022.</a:t>
            </a:r>
          </a:p>
          <a:p>
            <a:pPr marL="342900" indent="-342900" algn="just">
              <a:lnSpc>
                <a:spcPct val="150000"/>
              </a:lnSpc>
              <a:buFont typeface="Arial" panose="020B0604020202020204" pitchFamily="34" charset="0"/>
              <a:buChar char="•"/>
            </a:pPr>
            <a:r>
              <a:rPr lang="en-US" sz="1900" b="0" i="0" dirty="0">
                <a:solidFill>
                  <a:srgbClr val="333333"/>
                </a:solidFill>
                <a:effectLst/>
                <a:latin typeface="Times New Roman" panose="02020603050405020304" pitchFamily="18" charset="0"/>
                <a:cs typeface="Times New Roman" panose="02020603050405020304" pitchFamily="18" charset="0"/>
              </a:rPr>
              <a:t>Raihan Sulaiman, Andry Alamsyah, Puspita Wulansari, "Reshaping the Future of Recruitment through Talent Reputation and Verifiable Credentials using Blockchain Technology", </a:t>
            </a:r>
            <a:r>
              <a:rPr lang="en-US" sz="1900" b="0" dirty="0">
                <a:solidFill>
                  <a:srgbClr val="333333"/>
                </a:solidFill>
                <a:effectLst/>
                <a:latin typeface="Times New Roman" panose="02020603050405020304" pitchFamily="18" charset="0"/>
                <a:cs typeface="Times New Roman" panose="02020603050405020304" pitchFamily="18" charset="0"/>
              </a:rPr>
              <a:t>2022 10th International Conference on Information and Communication Technology (ICoICT), </a:t>
            </a:r>
            <a:r>
              <a:rPr lang="en-US" sz="1900" b="0" i="0" dirty="0">
                <a:solidFill>
                  <a:srgbClr val="333333"/>
                </a:solidFill>
                <a:effectLst/>
                <a:latin typeface="Times New Roman" panose="02020603050405020304" pitchFamily="18" charset="0"/>
                <a:cs typeface="Times New Roman" panose="02020603050405020304" pitchFamily="18" charset="0"/>
              </a:rPr>
              <a:t>pp.316-321, 2022</a:t>
            </a:r>
            <a:r>
              <a:rPr lang="en-US" b="0" i="0" dirty="0">
                <a:solidFill>
                  <a:srgbClr val="333333"/>
                </a:solidFill>
                <a:effectLst/>
                <a:latin typeface="Times New Roman" panose="02020603050405020304" pitchFamily="18" charset="0"/>
                <a:cs typeface="Times New Roman" panose="02020603050405020304" pitchFamily="18" charset="0"/>
              </a:rPr>
              <a:t>.</a:t>
            </a:r>
            <a:endParaRPr lang="en-US" dirty="0">
              <a:solidFill>
                <a:srgbClr val="333333"/>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1295400" y="457200"/>
            <a:ext cx="6820611" cy="553998"/>
          </a:xfrm>
        </p:spPr>
        <p:txBody>
          <a:bodyPr/>
          <a:lstStyle/>
          <a:p>
            <a:pPr algn="ctr"/>
            <a:r>
              <a:rPr lang="en-US" b="1" u="sng" dirty="0"/>
              <a:t>REFERENCES</a:t>
            </a:r>
          </a:p>
        </p:txBody>
      </p:sp>
      <p:sp>
        <p:nvSpPr>
          <p:cNvPr id="1048645"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22</a:t>
            </a:fld>
            <a:endParaRPr lang="en-US" spc="-5" dirty="0"/>
          </a:p>
        </p:txBody>
      </p:sp>
      <p:sp>
        <p:nvSpPr>
          <p:cNvPr id="1048646" name="TextBox 3"/>
          <p:cNvSpPr txBox="1"/>
          <p:nvPr/>
        </p:nvSpPr>
        <p:spPr>
          <a:xfrm>
            <a:off x="685800" y="1295400"/>
            <a:ext cx="7684261" cy="4653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A. Mishra, A. Kalla, N. A. Singh and M. Liyanage, "Implementation and Analysis of Blockchain Based DApp for Secure Sharing of Students' Credentials," 2020 IEEE 17th Annual Consumer Communications &amp; Networking Conference (CCNC), Las Vegas, NV, USA, 2020, pp. 1-2, doi: 10.1109/CCNC46108.2020.9045196.</a:t>
            </a:r>
          </a:p>
          <a:p>
            <a:pPr marL="342900" indent="-342900" algn="just">
              <a:lnSpc>
                <a:spcPct val="150000"/>
              </a:lnSpc>
              <a:buFont typeface="Arial" panose="020B0604020202020204" pitchFamily="34" charset="0"/>
              <a:buChar char="•"/>
            </a:pPr>
            <a:r>
              <a:rPr lang="en-US" sz="2000" i="0" dirty="0">
                <a:solidFill>
                  <a:srgbClr val="333333"/>
                </a:solidFill>
                <a:effectLst/>
                <a:latin typeface="Times New Roman" panose="02020603050405020304" pitchFamily="18" charset="0"/>
                <a:cs typeface="Times New Roman" panose="02020603050405020304" pitchFamily="18" charset="0"/>
              </a:rPr>
              <a:t>Archana </a:t>
            </a:r>
            <a:r>
              <a:rPr lang="en-US" sz="2000" i="0" dirty="0" err="1">
                <a:solidFill>
                  <a:srgbClr val="333333"/>
                </a:solidFill>
                <a:effectLst/>
                <a:latin typeface="Times New Roman" panose="02020603050405020304" pitchFamily="18" charset="0"/>
                <a:cs typeface="Times New Roman" panose="02020603050405020304" pitchFamily="18" charset="0"/>
              </a:rPr>
              <a:t>Bathula</a:t>
            </a:r>
            <a:r>
              <a:rPr lang="en-US" sz="2000" i="0" dirty="0">
                <a:solidFill>
                  <a:srgbClr val="333333"/>
                </a:solidFill>
                <a:effectLst/>
                <a:latin typeface="Times New Roman" panose="02020603050405020304" pitchFamily="18" charset="0"/>
                <a:cs typeface="Times New Roman" panose="02020603050405020304" pitchFamily="18" charset="0"/>
              </a:rPr>
              <a:t>, Suneet kr. Gupta, Suresh </a:t>
            </a:r>
            <a:r>
              <a:rPr lang="en-US" sz="2000" i="0" dirty="0" err="1">
                <a:solidFill>
                  <a:srgbClr val="333333"/>
                </a:solidFill>
                <a:effectLst/>
                <a:latin typeface="Times New Roman" panose="02020603050405020304" pitchFamily="18" charset="0"/>
                <a:cs typeface="Times New Roman" panose="02020603050405020304" pitchFamily="18" charset="0"/>
              </a:rPr>
              <a:t>Merugu</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Sanagala</a:t>
            </a:r>
            <a:r>
              <a:rPr lang="en-US" sz="2000" i="0" dirty="0">
                <a:solidFill>
                  <a:srgbClr val="333333"/>
                </a:solidFill>
                <a:effectLst/>
                <a:latin typeface="Times New Roman" panose="02020603050405020304" pitchFamily="18" charset="0"/>
                <a:cs typeface="Times New Roman" panose="02020603050405020304" pitchFamily="18" charset="0"/>
              </a:rPr>
              <a:t> S. Skandha, "Academic Projects on Certification Management Using Blockchain- A Review", </a:t>
            </a:r>
            <a:r>
              <a:rPr lang="en-US" sz="2000" dirty="0">
                <a:solidFill>
                  <a:srgbClr val="333333"/>
                </a:solidFill>
                <a:effectLst/>
                <a:latin typeface="Times New Roman" panose="02020603050405020304" pitchFamily="18" charset="0"/>
                <a:cs typeface="Times New Roman" panose="02020603050405020304" pitchFamily="18" charset="0"/>
              </a:rPr>
              <a:t>2022 International Conference on Recent Trends in Microelectronics, Automation, Computing and Communications Systems (ICMACC)</a:t>
            </a:r>
            <a:r>
              <a:rPr lang="en-US" sz="2000" i="0" dirty="0">
                <a:solidFill>
                  <a:srgbClr val="333333"/>
                </a:solidFill>
                <a:effectLst/>
                <a:latin typeface="Times New Roman" panose="02020603050405020304" pitchFamily="18" charset="0"/>
                <a:cs typeface="Times New Roman" panose="02020603050405020304" pitchFamily="18" charset="0"/>
              </a:rPr>
              <a:t>, pp.1-6, 2022.</a:t>
            </a:r>
            <a:fld id="{E312BEC1-9F07-474E-AF73-C058246DC70D}" type="slidenum">
              <a:rPr lang="en-US" sz="2000" i="0" smtClean="0">
                <a:solidFill>
                  <a:srgbClr val="333333"/>
                </a:solidFill>
                <a:effectLst/>
                <a:latin typeface="Times New Roman" panose="02020603050405020304" pitchFamily="18" charset="0"/>
                <a:cs typeface="Times New Roman" panose="02020603050405020304" pitchFamily="18" charset="0"/>
              </a:rPr>
              <a:pPr marL="342900" indent="-342900" algn="just">
                <a:lnSpc>
                  <a:spcPct val="150000"/>
                </a:lnSpc>
                <a:buFont typeface="Arial" panose="020B0604020202020204" pitchFamily="34" charset="0"/>
                <a:buChar char="•"/>
              </a:pPr>
              <a:t>22</a:t>
            </a:fld>
            <a:fld id="{BF713700-F889-4701-9905-C754272773B3}" type="slidenum">
              <a:rPr lang="en-US" sz="2000" i="0" smtClean="0">
                <a:solidFill>
                  <a:srgbClr val="333333"/>
                </a:solidFill>
                <a:effectLst/>
                <a:latin typeface="Times New Roman" panose="02020603050405020304" pitchFamily="18" charset="0"/>
                <a:cs typeface="Times New Roman" panose="02020603050405020304" pitchFamily="18" charset="0"/>
              </a:rPr>
              <a:pPr marL="342900" indent="-342900" algn="just">
                <a:lnSpc>
                  <a:spcPct val="150000"/>
                </a:lnSpc>
                <a:buFont typeface="Arial" panose="020B0604020202020204" pitchFamily="34" charset="0"/>
                <a:buChar char="•"/>
              </a:pPr>
              <a:t>22</a:t>
            </a:fld>
            <a:fld id="{81C1D759-6371-4DF8-A0E2-CFDE2236B653}" type="slidenum">
              <a:rPr lang="en-US" sz="2000" i="0" smtClean="0">
                <a:solidFill>
                  <a:srgbClr val="333333"/>
                </a:solidFill>
                <a:effectLst/>
                <a:latin typeface="Times New Roman" panose="02020603050405020304" pitchFamily="18" charset="0"/>
                <a:cs typeface="Times New Roman" panose="02020603050405020304" pitchFamily="18" charset="0"/>
              </a:rPr>
              <a:pPr marL="342900" indent="-342900" algn="just">
                <a:lnSpc>
                  <a:spcPct val="150000"/>
                </a:lnSpc>
                <a:buFont typeface="Arial" panose="020B0604020202020204" pitchFamily="34" charset="0"/>
                <a:buChar char="•"/>
              </a:pPr>
              <a:t>22</a:t>
            </a:fld>
            <a:fld id="{DC581A8B-4A68-4D8F-BDDB-98E6116909C5}" type="slidenum">
              <a:rPr lang="en-US" sz="2000" i="0" smtClean="0">
                <a:solidFill>
                  <a:srgbClr val="333333"/>
                </a:solidFill>
                <a:effectLst/>
                <a:latin typeface="Times New Roman" panose="02020603050405020304" pitchFamily="18" charset="0"/>
                <a:cs typeface="Times New Roman" panose="02020603050405020304" pitchFamily="18" charset="0"/>
              </a:rPr>
              <a:pPr marL="342900" indent="-342900" algn="just">
                <a:lnSpc>
                  <a:spcPct val="150000"/>
                </a:lnSpc>
                <a:buFont typeface="Arial" panose="020B0604020202020204" pitchFamily="34" charset="0"/>
                <a:buChar char="•"/>
              </a:pPr>
              <a:t>22</a:t>
            </a:fld>
            <a:r>
              <a:rPr lang="en-US" sz="2000" i="0" dirty="0">
                <a:solidFill>
                  <a:srgbClr val="333333"/>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066800" y="2667000"/>
            <a:ext cx="6820611" cy="615553"/>
          </a:xfrm>
        </p:spPr>
        <p:txBody>
          <a:bodyPr/>
          <a:lstStyle/>
          <a:p>
            <a:pPr algn="ctr"/>
            <a:r>
              <a:rPr lang="en-US" sz="4000" b="1" dirty="0">
                <a:effectLst>
                  <a:outerShdw blurRad="38100" dist="38100" dir="2700000" algn="tl">
                    <a:srgbClr val="000000">
                      <a:alpha val="43137"/>
                    </a:srgbClr>
                  </a:outerShdw>
                </a:effectLst>
              </a:rPr>
              <a:t>THANK YOU</a:t>
            </a:r>
          </a:p>
        </p:txBody>
      </p:sp>
      <p:sp>
        <p:nvSpPr>
          <p:cNvPr id="1048648"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23</a:t>
            </a:fld>
            <a:endParaRPr lang="en-US"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object 2"/>
          <p:cNvSpPr txBox="1">
            <a:spLocks noGrp="1"/>
          </p:cNvSpPr>
          <p:nvPr>
            <p:ph type="title"/>
          </p:nvPr>
        </p:nvSpPr>
        <p:spPr>
          <a:xfrm>
            <a:off x="3149600" y="289836"/>
            <a:ext cx="2844800" cy="419100"/>
          </a:xfrm>
          <a:prstGeom prst="rect">
            <a:avLst/>
          </a:prstGeom>
        </p:spPr>
        <p:txBody>
          <a:bodyPr vert="horz" wrap="square" lIns="0" tIns="12700" rIns="0" bIns="0" rtlCol="0">
            <a:spAutoFit/>
          </a:bodyPr>
          <a:lstStyle/>
          <a:p>
            <a:pPr marL="12700">
              <a:lnSpc>
                <a:spcPct val="100000"/>
              </a:lnSpc>
              <a:spcBef>
                <a:spcPts val="100"/>
              </a:spcBef>
            </a:pPr>
            <a:r>
              <a:rPr sz="3200" b="1" u="heavy" dirty="0">
                <a:uFill>
                  <a:solidFill>
                    <a:srgbClr val="000000"/>
                  </a:solidFill>
                </a:uFill>
                <a:latin typeface="Times New Roman" panose="02020603050405020304" pitchFamily="18" charset="0"/>
                <a:cs typeface="Times New Roman" panose="02020603050405020304" pitchFamily="18" charset="0"/>
              </a:rPr>
              <a:t>ABSTRACT</a:t>
            </a:r>
          </a:p>
        </p:txBody>
      </p:sp>
      <p:sp>
        <p:nvSpPr>
          <p:cNvPr id="1048591" name="object 3"/>
          <p:cNvSpPr txBox="1"/>
          <p:nvPr/>
        </p:nvSpPr>
        <p:spPr>
          <a:xfrm>
            <a:off x="459740" y="1637755"/>
            <a:ext cx="8303260" cy="4254501"/>
          </a:xfrm>
          <a:prstGeom prst="rect">
            <a:avLst/>
          </a:prstGeom>
        </p:spPr>
        <p:txBody>
          <a:bodyPr vert="horz" wrap="square" lIns="0" tIns="12700" rIns="0" bIns="0" rtlCol="0" anchor="ctr">
            <a:spAutoFit/>
          </a:bodyPr>
          <a:lstStyle/>
          <a:p>
            <a:pPr marL="355600" marR="5080" indent="-342900" algn="just">
              <a:lnSpc>
                <a:spcPct val="150000"/>
              </a:lnSpc>
              <a:spcBef>
                <a:spcPts val="100"/>
              </a:spcBef>
              <a:buFont typeface="Arial"/>
              <a:buChar char="•"/>
              <a:tabLst>
                <a:tab pos="355600" algn="l"/>
              </a:tabLst>
            </a:pPr>
            <a:r>
              <a:rPr lang="en-US" sz="2000" b="0" i="0" u="none" strike="noStrike" dirty="0">
                <a:effectLst/>
                <a:latin typeface="Times New Roman" panose="02020603050405020304" pitchFamily="18" charset="0"/>
                <a:cs typeface="Times New Roman" panose="02020603050405020304" pitchFamily="18" charset="0"/>
              </a:rPr>
              <a:t>In the era of digital transformation, traditional methods of verifying and sharing academic credentials face numerous challenges, including fraud, inefficiency, and a lack of transparency. </a:t>
            </a:r>
          </a:p>
          <a:p>
            <a:pPr marL="355600" marR="5080" indent="-342900" algn="just">
              <a:lnSpc>
                <a:spcPct val="150000"/>
              </a:lnSpc>
              <a:spcBef>
                <a:spcPts val="100"/>
              </a:spcBef>
              <a:buFont typeface="Arial"/>
              <a:buChar char="•"/>
              <a:tabLst>
                <a:tab pos="355600" algn="l"/>
              </a:tabLst>
            </a:pPr>
            <a:r>
              <a:rPr lang="en-US" sz="2000" b="0" i="0" u="none" strike="noStrike" dirty="0">
                <a:effectLst/>
                <a:latin typeface="Times New Roman" panose="02020603050405020304" pitchFamily="18" charset="0"/>
                <a:cs typeface="Times New Roman" panose="02020603050405020304" pitchFamily="18" charset="0"/>
              </a:rPr>
              <a:t>This abstract outlines the development of a decentralized application (DApp) utilizing blockchain technology to securely manage and share student credentials .</a:t>
            </a:r>
          </a:p>
          <a:p>
            <a:pPr marL="355600" marR="5080" indent="-342900" algn="just">
              <a:lnSpc>
                <a:spcPct val="150000"/>
              </a:lnSpc>
              <a:spcBef>
                <a:spcPts val="100"/>
              </a:spcBef>
              <a:buFont typeface="Arial"/>
              <a:buChar char="•"/>
              <a:tabLst>
                <a:tab pos="355600" algn="l"/>
              </a:tabLst>
            </a:pPr>
            <a:r>
              <a:rPr lang="en-US" sz="2000" b="0" i="0" u="none" strike="noStrike" dirty="0">
                <a:effectLst/>
                <a:latin typeface="Times New Roman" panose="02020603050405020304" pitchFamily="18" charset="0"/>
                <a:cs typeface="Times New Roman" panose="02020603050405020304" pitchFamily="18" charset="0"/>
              </a:rPr>
              <a:t>This introduces a novel approach to credential sharing by leveraging the power of blockchain, specifically Ethereum, to create a tamper-proof, transparent, and user-centric system. </a:t>
            </a:r>
          </a:p>
          <a:p>
            <a:pPr marL="355600" marR="5080" indent="-342900" algn="just">
              <a:lnSpc>
                <a:spcPct val="150000"/>
              </a:lnSpc>
              <a:spcBef>
                <a:spcPts val="100"/>
              </a:spcBef>
              <a:buFont typeface="Arial"/>
              <a:buChar char="•"/>
              <a:tabLst>
                <a:tab pos="355600" algn="l"/>
              </a:tabLst>
            </a:pPr>
            <a:r>
              <a:rPr lang="en-US" sz="2000" b="0" i="0" u="none" strike="noStrike" dirty="0">
                <a:effectLst/>
                <a:latin typeface="Times New Roman" panose="02020603050405020304" pitchFamily="18" charset="0"/>
                <a:cs typeface="Times New Roman" panose="02020603050405020304" pitchFamily="18" charset="0"/>
              </a:rPr>
              <a:t>In this decentralized ecosystem, students are given ownership of their academic records, ensuring privacy and control over their data .</a:t>
            </a:r>
            <a:endParaRPr lang="en-US" sz="2000" dirty="0">
              <a:latin typeface="Times New Roman" panose="02020603050405020304" pitchFamily="18" charset="0"/>
              <a:cs typeface="Times New Roman" panose="02020603050405020304" pitchFamily="18" charset="0"/>
            </a:endParaRPr>
          </a:p>
          <a:p>
            <a:pPr marL="12700" marR="5080" algn="just">
              <a:lnSpc>
                <a:spcPct val="150000"/>
              </a:lnSpc>
              <a:spcBef>
                <a:spcPts val="100"/>
              </a:spcBef>
              <a:tabLst>
                <a:tab pos="355600" algn="l"/>
              </a:tabLst>
            </a:pPr>
            <a:endParaRPr lang="en-US" sz="2000" dirty="0">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1048592" name="Slide Number Placeholder 12"/>
          <p:cNvSpPr>
            <a:spLocks noGrp="1"/>
          </p:cNvSpPr>
          <p:nvPr>
            <p:ph type="sldNum" sz="quarter" idx="4294967295"/>
          </p:nvPr>
        </p:nvSpPr>
        <p:spPr>
          <a:xfrm>
            <a:off x="8751061" y="6450597"/>
            <a:ext cx="329565" cy="269304"/>
          </a:xfrm>
        </p:spPr>
        <p:txBody>
          <a:bodyPr/>
          <a:lstStyle/>
          <a:p>
            <a:pPr marL="38100">
              <a:lnSpc>
                <a:spcPts val="2090"/>
              </a:lnSpc>
            </a:pPr>
            <a:fld id="{81D60167-4931-47E6-BA6A-407CBD079E47}" type="slidenum">
              <a:rPr lang="en-IN" spc="-5" smtClean="0">
                <a:latin typeface="Times New Roman" panose="02020603050405020304" pitchFamily="18" charset="0"/>
                <a:cs typeface="Times New Roman" panose="02020603050405020304" pitchFamily="18" charset="0"/>
              </a:rPr>
              <a:t>3</a:t>
            </a:fld>
            <a:endParaRPr lang="en-IN"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object 3"/>
          <p:cNvSpPr txBox="1"/>
          <p:nvPr/>
        </p:nvSpPr>
        <p:spPr>
          <a:xfrm>
            <a:off x="643744" y="1230897"/>
            <a:ext cx="8074660" cy="6243504"/>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lang="en-US" sz="2000" dirty="0">
                <a:latin typeface="Times New Roman" panose="02020603050405020304" pitchFamily="18" charset="0"/>
                <a:cs typeface="Times New Roman" panose="02020603050405020304" pitchFamily="18" charset="0"/>
              </a:rPr>
              <a:t>Most digital credential sharing schemes adopt centralized storage and management of credentials and associated keys, which could lead to a single point of failure and high security risks.</a:t>
            </a:r>
          </a:p>
          <a:p>
            <a:pPr marL="299085" marR="5080" indent="-287020" algn="just">
              <a:lnSpc>
                <a:spcPct val="150000"/>
              </a:lnSpc>
              <a:spcBef>
                <a:spcPts val="100"/>
              </a:spcBef>
              <a:buFont typeface="Arial"/>
              <a:buChar char="•"/>
              <a:tabLst>
                <a:tab pos="299720" algn="l"/>
              </a:tabLst>
            </a:pPr>
            <a:r>
              <a:rPr lang="en-US" sz="2000" dirty="0">
                <a:latin typeface="Times New Roman" panose="02020603050405020304" pitchFamily="18" charset="0"/>
                <a:cs typeface="Times New Roman" panose="02020603050405020304" pitchFamily="18" charset="0"/>
              </a:rPr>
              <a:t>If data sharing is unavoidable, one approach to strengthen privacy is to minimize the data being disclosed.</a:t>
            </a:r>
          </a:p>
          <a:p>
            <a:pPr marL="299085" marR="5080" indent="-287020" algn="just">
              <a:lnSpc>
                <a:spcPct val="150000"/>
              </a:lnSpc>
              <a:spcBef>
                <a:spcPts val="100"/>
              </a:spcBef>
              <a:buFont typeface="Arial"/>
              <a:buChar char="•"/>
              <a:tabLst>
                <a:tab pos="299720" algn="l"/>
              </a:tabLst>
            </a:pPr>
            <a:r>
              <a:rPr lang="en-US" sz="2000" dirty="0">
                <a:latin typeface="Times New Roman" panose="02020603050405020304" pitchFamily="18" charset="0"/>
                <a:cs typeface="Times New Roman" panose="02020603050405020304" pitchFamily="18" charset="0"/>
              </a:rPr>
              <a:t>Our design is flexible in that the user has full control of the credentials .</a:t>
            </a:r>
          </a:p>
          <a:p>
            <a:pPr marL="299085" marR="5080" indent="-287020" algn="just">
              <a:lnSpc>
                <a:spcPct val="150000"/>
              </a:lnSpc>
              <a:spcBef>
                <a:spcPts val="100"/>
              </a:spcBef>
              <a:buFont typeface="Arial"/>
              <a:buChar char="•"/>
              <a:tabLst>
                <a:tab pos="299720" algn="l"/>
              </a:tabLst>
            </a:pPr>
            <a:r>
              <a:rPr lang="en-US" sz="2000" dirty="0">
                <a:latin typeface="Times New Roman" panose="02020603050405020304" pitchFamily="18" charset="0"/>
                <a:cs typeface="Times New Roman" panose="02020603050405020304" pitchFamily="18" charset="0"/>
              </a:rPr>
              <a:t>To increase the scalability, the proposed system uses a secure off-chain storage mechanism(IPFS) .</a:t>
            </a:r>
          </a:p>
          <a:p>
            <a:pPr marL="299085" marR="5080" indent="-287020" algn="just">
              <a:lnSpc>
                <a:spcPct val="150000"/>
              </a:lnSpc>
              <a:spcBef>
                <a:spcPts val="100"/>
              </a:spcBef>
              <a:buFont typeface="Arial"/>
              <a:buChar char="•"/>
              <a:tabLst>
                <a:tab pos="299720" algn="l"/>
              </a:tabLst>
            </a:pPr>
            <a:r>
              <a:rPr lang="en-US" sz="2000" dirty="0">
                <a:latin typeface="Times New Roman" panose="02020603050405020304" pitchFamily="18" charset="0"/>
                <a:cs typeface="Times New Roman" panose="02020603050405020304" pitchFamily="18" charset="0"/>
              </a:rPr>
              <a:t>The performance and viability of the proposed architecture is analyzed by using an Ethereum based prototypical implementation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299085" marR="5080" indent="-287020" algn="just">
              <a:spcBef>
                <a:spcPts val="100"/>
              </a:spcBef>
              <a:buFont typeface="Arial"/>
              <a:buChar char="•"/>
              <a:tabLst>
                <a:tab pos="299720" algn="l"/>
              </a:tabLst>
            </a:pPr>
            <a:endParaRPr lang="en-US" sz="2000" dirty="0">
              <a:latin typeface="Times New Roman" panose="02020603050405020304" pitchFamily="18" charset="0"/>
              <a:cs typeface="Times New Roman" panose="02020603050405020304" pitchFamily="18" charset="0"/>
            </a:endParaRPr>
          </a:p>
          <a:p>
            <a:pPr marL="299085" marR="5080" indent="-287020" algn="just">
              <a:spcBef>
                <a:spcPts val="100"/>
              </a:spcBef>
              <a:buFont typeface="Arial"/>
              <a:buChar char="•"/>
              <a:tabLst>
                <a:tab pos="299720" algn="l"/>
              </a:tabLst>
            </a:pPr>
            <a:endParaRPr lang="en-US" sz="2000" dirty="0">
              <a:latin typeface="Times New Roman" panose="02020603050405020304" pitchFamily="18" charset="0"/>
              <a:cs typeface="Times New Roman" panose="02020603050405020304" pitchFamily="18" charset="0"/>
            </a:endParaRPr>
          </a:p>
          <a:p>
            <a:pPr marL="299085" marR="5080" indent="-287020" algn="just">
              <a:lnSpc>
                <a:spcPct val="150000"/>
              </a:lnSpc>
              <a:spcBef>
                <a:spcPts val="100"/>
              </a:spcBef>
              <a:buFont typeface="Arial"/>
              <a:buChar char="•"/>
              <a:tabLst>
                <a:tab pos="299720" algn="l"/>
              </a:tabLst>
            </a:pPr>
            <a:endParaRPr lang="en-US" sz="2200" dirty="0">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1048594" name="Slide Number Placeholder 12"/>
          <p:cNvSpPr>
            <a:spLocks noGrp="1"/>
          </p:cNvSpPr>
          <p:nvPr>
            <p:ph type="sldNum" sz="quarter" idx="4294967295"/>
          </p:nvPr>
        </p:nvSpPr>
        <p:spPr>
          <a:xfrm>
            <a:off x="8751061" y="6450597"/>
            <a:ext cx="329565" cy="269304"/>
          </a:xfrm>
        </p:spPr>
        <p:txBody>
          <a:bodyPr/>
          <a:lstStyle/>
          <a:p>
            <a:pPr marL="38100">
              <a:lnSpc>
                <a:spcPts val="2090"/>
              </a:lnSpc>
            </a:pPr>
            <a:fld id="{81D60167-4931-47E6-BA6A-407CBD079E47}" type="slidenum">
              <a:rPr lang="en-IN" spc="-5" smtClean="0">
                <a:latin typeface="Times New Roman" panose="02020603050405020304" pitchFamily="18" charset="0"/>
                <a:cs typeface="Times New Roman" panose="02020603050405020304" pitchFamily="18" charset="0"/>
              </a:rPr>
              <a:t>4</a:t>
            </a:fld>
            <a:endParaRPr lang="en-IN" spc="-5" dirty="0">
              <a:latin typeface="Times New Roman" panose="02020603050405020304" pitchFamily="18" charset="0"/>
              <a:cs typeface="Times New Roman" panose="02020603050405020304" pitchFamily="18" charset="0"/>
            </a:endParaRPr>
          </a:p>
        </p:txBody>
      </p:sp>
      <p:sp>
        <p:nvSpPr>
          <p:cNvPr id="1048595" name="object 2"/>
          <p:cNvSpPr txBox="1">
            <a:spLocks noGrp="1"/>
          </p:cNvSpPr>
          <p:nvPr>
            <p:ph type="title"/>
          </p:nvPr>
        </p:nvSpPr>
        <p:spPr>
          <a:xfrm>
            <a:off x="1527429" y="533400"/>
            <a:ext cx="5715000" cy="419100"/>
          </a:xfrm>
          <a:prstGeom prst="rect">
            <a:avLst/>
          </a:prstGeom>
        </p:spPr>
        <p:txBody>
          <a:bodyPr vert="horz" wrap="square" lIns="0" tIns="12700" rIns="0" bIns="0" rtlCol="0">
            <a:spAutoFit/>
          </a:bodyPr>
          <a:lstStyle/>
          <a:p>
            <a:pPr marL="12700" algn="ctr">
              <a:lnSpc>
                <a:spcPct val="100000"/>
              </a:lnSpc>
              <a:spcBef>
                <a:spcPts val="100"/>
              </a:spcBef>
            </a:pPr>
            <a:r>
              <a:rPr sz="3200" b="1" u="heavy" dirty="0">
                <a:uFill>
                  <a:solidFill>
                    <a:srgbClr val="000000"/>
                  </a:solidFill>
                </a:u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161694" y="361315"/>
            <a:ext cx="6820611" cy="457200"/>
          </a:xfrm>
        </p:spPr>
        <p:txBody>
          <a:bodyPr/>
          <a:lstStyle/>
          <a:p>
            <a:pPr algn="ctr"/>
            <a:r>
              <a:rPr lang="en-US" b="1" u="sng" dirty="0"/>
              <a:t>REQUIREMENTS</a:t>
            </a:r>
          </a:p>
        </p:txBody>
      </p:sp>
      <p:sp>
        <p:nvSpPr>
          <p:cNvPr id="1048601"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5</a:t>
            </a:fld>
            <a:endParaRPr lang="en-US" spc="-5" dirty="0"/>
          </a:p>
        </p:txBody>
      </p:sp>
      <p:sp>
        <p:nvSpPr>
          <p:cNvPr id="1048602" name="TextBox 3"/>
          <p:cNvSpPr txBox="1"/>
          <p:nvPr/>
        </p:nvSpPr>
        <p:spPr>
          <a:xfrm>
            <a:off x="819505" y="1143000"/>
            <a:ext cx="7162800" cy="4862870"/>
          </a:xfrm>
          <a:prstGeom prst="rect">
            <a:avLst/>
          </a:prstGeom>
          <a:noFill/>
        </p:spPr>
        <p:txBody>
          <a:bodyPr wrap="square" rtlCol="0">
            <a:spAutoFit/>
          </a:bodyPr>
          <a:lstStyle/>
          <a:p>
            <a:pPr marL="0" indent="0">
              <a:buNone/>
            </a:pPr>
            <a:r>
              <a:rPr lang="en-US" sz="2600" u="sng" dirty="0">
                <a:latin typeface="Times New Roman" panose="02020603050405020304" pitchFamily="18" charset="0"/>
                <a:cs typeface="Times New Roman" panose="02020603050405020304" pitchFamily="18" charset="0"/>
              </a:rPr>
              <a:t>Languages used</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Web3js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Solidity</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React</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Node.js</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Front End (Web </a:t>
            </a:r>
            <a:r>
              <a:rPr lang="en-US" sz="2400" u="sng" dirty="0" err="1">
                <a:latin typeface="Times New Roman" panose="02020603050405020304" pitchFamily="18" charset="0"/>
                <a:cs typeface="Times New Roman" panose="02020603050405020304" pitchFamily="18" charset="0"/>
              </a:rPr>
              <a:t>DApp</a:t>
            </a:r>
            <a:r>
              <a:rPr lang="en-US" sz="2400" u="sng"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React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Back End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Node.JS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Web3.JS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Hosting Services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Metamask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066800" y="321122"/>
            <a:ext cx="6915505" cy="457200"/>
          </a:xfrm>
        </p:spPr>
        <p:txBody>
          <a:bodyPr/>
          <a:lstStyle/>
          <a:p>
            <a:pPr algn="ctr"/>
            <a:r>
              <a:rPr lang="en-US" b="1" u="sng" dirty="0"/>
              <a:t>IMPLEMENTATION</a:t>
            </a:r>
          </a:p>
        </p:txBody>
      </p:sp>
      <p:sp>
        <p:nvSpPr>
          <p:cNvPr id="1048604"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6</a:t>
            </a:fld>
            <a:endParaRPr lang="en-US" spc="-5" dirty="0"/>
          </a:p>
        </p:txBody>
      </p:sp>
      <p:sp>
        <p:nvSpPr>
          <p:cNvPr id="1048605" name="TextBox 3"/>
          <p:cNvSpPr txBox="1"/>
          <p:nvPr/>
        </p:nvSpPr>
        <p:spPr>
          <a:xfrm>
            <a:off x="1143000" y="990600"/>
            <a:ext cx="7467600" cy="5447645"/>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For the first-level implementation, three different types of stakeholders are considered:</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School</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Student</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Company</a:t>
            </a:r>
          </a:p>
          <a:p>
            <a:pPr>
              <a:lnSpc>
                <a:spcPct val="150000"/>
              </a:lnSpc>
            </a:pPr>
            <a:r>
              <a:rPr lang="en-US" sz="2000" dirty="0">
                <a:latin typeface="Times New Roman" panose="02020603050405020304" pitchFamily="18" charset="0"/>
                <a:cs typeface="Times New Roman" panose="02020603050405020304" pitchFamily="18" charset="0"/>
              </a:rPr>
              <a:t>School dashboard has two options:</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to add students to the list of enrolled students </a:t>
            </a:r>
          </a:p>
          <a:p>
            <a:pPr>
              <a:lnSpc>
                <a:spcPct val="150000"/>
              </a:lnSpc>
            </a:pPr>
            <a:r>
              <a:rPr lang="en-US" sz="2000" dirty="0">
                <a:latin typeface="Times New Roman" panose="02020603050405020304" pitchFamily="18" charset="0"/>
                <a:cs typeface="Times New Roman" panose="02020603050405020304" pitchFamily="18" charset="0"/>
              </a:rPr>
              <a:t> (ii) to upload credentials for already enrolled students. When a credential is uploaded on IPFS, a hash value is returned. This hash value along with the metadata of the credential is pushed to the Ethereum such that only intended student can view it.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161694" y="361315"/>
            <a:ext cx="6820611" cy="457200"/>
          </a:xfrm>
        </p:spPr>
        <p:txBody>
          <a:bodyPr/>
          <a:lstStyle/>
          <a:p>
            <a:pPr algn="ctr"/>
            <a:r>
              <a:rPr lang="en-US" b="1" u="sng" dirty="0"/>
              <a:t>IMPLEMENTATION</a:t>
            </a:r>
          </a:p>
        </p:txBody>
      </p:sp>
      <p:sp>
        <p:nvSpPr>
          <p:cNvPr id="1048607"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7</a:t>
            </a:fld>
            <a:endParaRPr lang="en-US" spc="-5" dirty="0"/>
          </a:p>
        </p:txBody>
      </p:sp>
      <p:sp>
        <p:nvSpPr>
          <p:cNvPr id="1048608" name="TextBox 3"/>
          <p:cNvSpPr txBox="1"/>
          <p:nvPr/>
        </p:nvSpPr>
        <p:spPr>
          <a:xfrm>
            <a:off x="761999" y="1447800"/>
            <a:ext cx="7989061"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Student dashboard offers three options:</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to view the uploaded credentials</a:t>
            </a:r>
          </a:p>
          <a:p>
            <a:pPr marL="0" indent="0">
              <a:lnSpc>
                <a:spcPct val="150000"/>
              </a:lnSpc>
              <a:buNone/>
            </a:pPr>
            <a:r>
              <a:rPr lang="en-US" sz="2000" dirty="0">
                <a:latin typeface="Times New Roman" panose="02020603050405020304" pitchFamily="18" charset="0"/>
                <a:cs typeface="Times New Roman" panose="02020603050405020304" pitchFamily="18" charset="0"/>
              </a:rPr>
              <a:t>      (ii) to view the access requests sent by the companies </a:t>
            </a:r>
          </a:p>
          <a:p>
            <a:pPr marL="0" indent="0">
              <a:lnSpc>
                <a:spcPct val="150000"/>
              </a:lnSpc>
              <a:buNone/>
            </a:pPr>
            <a:r>
              <a:rPr lang="en-US" sz="2000" dirty="0">
                <a:latin typeface="Times New Roman" panose="02020603050405020304" pitchFamily="18" charset="0"/>
                <a:cs typeface="Times New Roman" panose="02020603050405020304" pitchFamily="18" charset="0"/>
              </a:rPr>
              <a:t>      (iii) to grant access after viewing those access requests.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Company dashboard has three options:</a:t>
            </a:r>
          </a:p>
          <a:p>
            <a:pPr marL="0" indent="0">
              <a:lnSpc>
                <a:spcPct val="150000"/>
              </a:lnSpc>
              <a:buNone/>
            </a:pPr>
            <a:r>
              <a:rPr lang="en-US" sz="2000" dirty="0">
                <a:latin typeface="Times New Roman" panose="02020603050405020304" pitchFamily="18" charset="0"/>
                <a:cs typeface="Times New Roman" panose="02020603050405020304" pitchFamily="18" charset="0"/>
              </a:rPr>
              <a:t>      (i) to view the list of schools and the students enrolled under a selected              	school</a:t>
            </a:r>
          </a:p>
          <a:p>
            <a:pPr marL="0" indent="0">
              <a:lnSpc>
                <a:spcPct val="150000"/>
              </a:lnSpc>
              <a:buNone/>
            </a:pPr>
            <a:r>
              <a:rPr lang="en-US" sz="2000" dirty="0">
                <a:latin typeface="Times New Roman" panose="02020603050405020304" pitchFamily="18" charset="0"/>
                <a:cs typeface="Times New Roman" panose="02020603050405020304" pitchFamily="18" charset="0"/>
              </a:rPr>
              <a:t>      (ii) to send an access request</a:t>
            </a:r>
          </a:p>
          <a:p>
            <a:pPr marL="0" indent="0">
              <a:lnSpc>
                <a:spcPct val="150000"/>
              </a:lnSpc>
              <a:buNone/>
            </a:pPr>
            <a:r>
              <a:rPr lang="en-US" sz="2000" dirty="0">
                <a:latin typeface="Times New Roman" panose="02020603050405020304" pitchFamily="18" charset="0"/>
                <a:cs typeface="Times New Roman" panose="02020603050405020304" pitchFamily="18" charset="0"/>
              </a:rPr>
              <a:t>      (iii) to view the credentials once the students grants access.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161694" y="361315"/>
            <a:ext cx="6820611" cy="457200"/>
          </a:xfrm>
        </p:spPr>
        <p:txBody>
          <a:bodyPr/>
          <a:lstStyle/>
          <a:p>
            <a:pPr algn="ctr"/>
            <a:r>
              <a:rPr lang="en-US" b="1" u="sng" dirty="0"/>
              <a:t>LITERATURE REVIEW</a:t>
            </a:r>
          </a:p>
        </p:txBody>
      </p:sp>
      <p:sp>
        <p:nvSpPr>
          <p:cNvPr id="1048610"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8</a:t>
            </a:fld>
            <a:endParaRPr lang="en-US" spc="-5" dirty="0"/>
          </a:p>
        </p:txBody>
      </p:sp>
      <p:graphicFrame>
        <p:nvGraphicFramePr>
          <p:cNvPr id="4194304" name="Table 6"/>
          <p:cNvGraphicFramePr>
            <a:graphicFrameLocks noGrp="1"/>
          </p:cNvGraphicFramePr>
          <p:nvPr>
            <p:extLst>
              <p:ext uri="{D42A27DB-BD31-4B8C-83A1-F6EECF244321}">
                <p14:modId xmlns:p14="http://schemas.microsoft.com/office/powerpoint/2010/main" val="3361969612"/>
              </p:ext>
            </p:extLst>
          </p:nvPr>
        </p:nvGraphicFramePr>
        <p:xfrm>
          <a:off x="457200" y="1524001"/>
          <a:ext cx="8534401" cy="4601622"/>
        </p:xfrm>
        <a:graphic>
          <a:graphicData uri="http://schemas.openxmlformats.org/drawingml/2006/table">
            <a:tbl>
              <a:tblPr firstRow="1" bandRow="1">
                <a:tableStyleId>{D7AC3CCA-C797-4891-BE02-D94E43425B78}</a:tableStyleId>
              </a:tblPr>
              <a:tblGrid>
                <a:gridCol w="662247">
                  <a:extLst>
                    <a:ext uri="{9D8B030D-6E8A-4147-A177-3AD203B41FA5}">
                      <a16:colId xmlns:a16="http://schemas.microsoft.com/office/drawing/2014/main" val="20000"/>
                    </a:ext>
                  </a:extLst>
                </a:gridCol>
                <a:gridCol w="2868510">
                  <a:extLst>
                    <a:ext uri="{9D8B030D-6E8A-4147-A177-3AD203B41FA5}">
                      <a16:colId xmlns:a16="http://schemas.microsoft.com/office/drawing/2014/main" val="20001"/>
                    </a:ext>
                  </a:extLst>
                </a:gridCol>
                <a:gridCol w="1707126">
                  <a:extLst>
                    <a:ext uri="{9D8B030D-6E8A-4147-A177-3AD203B41FA5}">
                      <a16:colId xmlns:a16="http://schemas.microsoft.com/office/drawing/2014/main" val="20002"/>
                    </a:ext>
                  </a:extLst>
                </a:gridCol>
                <a:gridCol w="1648259">
                  <a:extLst>
                    <a:ext uri="{9D8B030D-6E8A-4147-A177-3AD203B41FA5}">
                      <a16:colId xmlns:a16="http://schemas.microsoft.com/office/drawing/2014/main" val="20003"/>
                    </a:ext>
                  </a:extLst>
                </a:gridCol>
                <a:gridCol w="1648259">
                  <a:extLst>
                    <a:ext uri="{9D8B030D-6E8A-4147-A177-3AD203B41FA5}">
                      <a16:colId xmlns:a16="http://schemas.microsoft.com/office/drawing/2014/main" val="20004"/>
                    </a:ext>
                  </a:extLst>
                </a:gridCol>
              </a:tblGrid>
              <a:tr h="852582">
                <a:tc>
                  <a:txBody>
                    <a:bodyPr/>
                    <a:lstStyle/>
                    <a:p>
                      <a:r>
                        <a:rPr lang="en-US" dirty="0">
                          <a:latin typeface="Times New Roman" panose="02020603050405020304" pitchFamily="18" charset="0"/>
                          <a:cs typeface="Times New Roman" panose="02020603050405020304" pitchFamily="18" charset="0"/>
                        </a:rPr>
                        <a:t>SL. No</a:t>
                      </a:r>
                    </a:p>
                  </a:txBody>
                  <a:tcPr/>
                </a:tc>
                <a:tc>
                  <a:txBody>
                    <a:bodyPr/>
                    <a:lstStyle/>
                    <a:p>
                      <a:r>
                        <a:rPr lang="en-US" dirty="0">
                          <a:latin typeface="Times New Roman" panose="02020603050405020304" pitchFamily="18" charset="0"/>
                          <a:cs typeface="Times New Roman" panose="02020603050405020304" pitchFamily="18" charset="0"/>
                        </a:rPr>
                        <a:t>Name</a:t>
                      </a:r>
                    </a:p>
                  </a:txBody>
                  <a:tcPr/>
                </a:tc>
                <a:tc>
                  <a:txBody>
                    <a:bodyPr/>
                    <a:lstStyle/>
                    <a:p>
                      <a:r>
                        <a:rPr lang="en-US" dirty="0">
                          <a:latin typeface="Times New Roman" panose="02020603050405020304" pitchFamily="18" charset="0"/>
                          <a:cs typeface="Times New Roman" panose="02020603050405020304" pitchFamily="18" charset="0"/>
                        </a:rPr>
                        <a:t>Dataset</a:t>
                      </a:r>
                    </a:p>
                  </a:txBody>
                  <a:tcPr/>
                </a:tc>
                <a:tc>
                  <a:txBody>
                    <a:bodyPr/>
                    <a:lstStyle/>
                    <a:p>
                      <a:r>
                        <a:rPr lang="en-US" dirty="0">
                          <a:latin typeface="Times New Roman" panose="02020603050405020304" pitchFamily="18" charset="0"/>
                          <a:cs typeface="Times New Roman" panose="02020603050405020304" pitchFamily="18" charset="0"/>
                        </a:rPr>
                        <a:t>Algorithm</a:t>
                      </a:r>
                    </a:p>
                  </a:txBody>
                  <a:tcPr/>
                </a:tc>
                <a:tc>
                  <a:txBody>
                    <a:bodyPr/>
                    <a:lstStyle/>
                    <a:p>
                      <a:r>
                        <a:rPr lang="en-US"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0000"/>
                  </a:ext>
                </a:extLst>
              </a:tr>
              <a:tr h="1707309">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Blockchain based Verifiable</a:t>
                      </a:r>
                      <a:r>
                        <a:rPr lang="en-US" baseline="0" dirty="0">
                          <a:latin typeface="Times New Roman" panose="02020603050405020304" pitchFamily="18" charset="0"/>
                          <a:cs typeface="Times New Roman" panose="02020603050405020304" pitchFamily="18" charset="0"/>
                        </a:rPr>
                        <a:t> Credential Sharing with Selective Disclosure</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Credential Data</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Verifiable Blockchain</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Improved Selective Disclosure and Privacy Protection (97%) </a:t>
                      </a:r>
                    </a:p>
                  </a:txBody>
                  <a:tcPr/>
                </a:tc>
                <a:extLst>
                  <a:ext uri="{0D108BD9-81ED-4DB2-BD59-A6C34878D82A}">
                    <a16:rowId xmlns:a16="http://schemas.microsoft.com/office/drawing/2014/main" val="10001"/>
                  </a:ext>
                </a:extLst>
              </a:tr>
              <a:tr h="1707309">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Implementation and Analysis of Blockchain-Based </a:t>
                      </a:r>
                      <a:r>
                        <a:rPr lang="en-US" dirty="0" err="1">
                          <a:latin typeface="Times New Roman" panose="02020603050405020304" pitchFamily="18" charset="0"/>
                          <a:cs typeface="Times New Roman" panose="02020603050405020304" pitchFamily="18" charset="0"/>
                        </a:rPr>
                        <a:t>DApp</a:t>
                      </a:r>
                      <a:r>
                        <a:rPr lang="en-US" dirty="0">
                          <a:latin typeface="Times New Roman" panose="02020603050405020304" pitchFamily="18" charset="0"/>
                          <a:cs typeface="Times New Roman" panose="02020603050405020304" pitchFamily="18" charset="0"/>
                        </a:rPr>
                        <a:t> for Secure Sharing of Students’ Credentials</a:t>
                      </a:r>
                    </a:p>
                    <a:p>
                      <a:pPr marL="0" marR="0" lvl="0" indent="0" algn="l" defTabSz="91440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 Academic Records Dataset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Blockchain Technology</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Enhanced Security and Decentralized Sharing (95%)</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143000" y="215537"/>
            <a:ext cx="6820611" cy="457200"/>
          </a:xfrm>
        </p:spPr>
        <p:txBody>
          <a:bodyPr/>
          <a:lstStyle/>
          <a:p>
            <a:pPr algn="ctr"/>
            <a:r>
              <a:rPr lang="en-US" b="1" u="sng" dirty="0"/>
              <a:t>LITERATURE REVIEW</a:t>
            </a:r>
          </a:p>
        </p:txBody>
      </p:sp>
      <p:sp>
        <p:nvSpPr>
          <p:cNvPr id="1048612" name="Slide Number Placeholder 2"/>
          <p:cNvSpPr>
            <a:spLocks noGrp="1"/>
          </p:cNvSpPr>
          <p:nvPr>
            <p:ph type="sldNum" sz="quarter" idx="12"/>
          </p:nvPr>
        </p:nvSpPr>
        <p:spPr/>
        <p:txBody>
          <a:bodyPr/>
          <a:lstStyle/>
          <a:p>
            <a:pPr marL="38100">
              <a:lnSpc>
                <a:spcPts val="2090"/>
              </a:lnSpc>
            </a:pPr>
            <a:fld id="{81D60167-4931-47E6-BA6A-407CBD079E47}" type="slidenum">
              <a:rPr lang="en-US" spc="-5" smtClean="0"/>
              <a:t>9</a:t>
            </a:fld>
            <a:endParaRPr lang="en-US" spc="-5" dirty="0"/>
          </a:p>
        </p:txBody>
      </p:sp>
      <p:graphicFrame>
        <p:nvGraphicFramePr>
          <p:cNvPr id="4194305" name="Table 3"/>
          <p:cNvGraphicFramePr>
            <a:graphicFrameLocks noGrp="1"/>
          </p:cNvGraphicFramePr>
          <p:nvPr>
            <p:extLst>
              <p:ext uri="{D42A27DB-BD31-4B8C-83A1-F6EECF244321}">
                <p14:modId xmlns:p14="http://schemas.microsoft.com/office/powerpoint/2010/main" val="4069152179"/>
              </p:ext>
            </p:extLst>
          </p:nvPr>
        </p:nvGraphicFramePr>
        <p:xfrm>
          <a:off x="533401" y="990600"/>
          <a:ext cx="8245964" cy="5212080"/>
        </p:xfrm>
        <a:graphic>
          <a:graphicData uri="http://schemas.openxmlformats.org/drawingml/2006/table">
            <a:tbl>
              <a:tblPr firstRow="1" bandRow="1">
                <a:tableStyleId>{D7AC3CCA-C797-4891-BE02-D94E43425B78}</a:tableStyleId>
              </a:tblPr>
              <a:tblGrid>
                <a:gridCol w="380999">
                  <a:extLst>
                    <a:ext uri="{9D8B030D-6E8A-4147-A177-3AD203B41FA5}">
                      <a16:colId xmlns:a16="http://schemas.microsoft.com/office/drawing/2014/main" val="20000"/>
                    </a:ext>
                  </a:extLst>
                </a:gridCol>
                <a:gridCol w="2592621">
                  <a:extLst>
                    <a:ext uri="{9D8B030D-6E8A-4147-A177-3AD203B41FA5}">
                      <a16:colId xmlns:a16="http://schemas.microsoft.com/office/drawing/2014/main" val="20001"/>
                    </a:ext>
                  </a:extLst>
                </a:gridCol>
                <a:gridCol w="1757448">
                  <a:extLst>
                    <a:ext uri="{9D8B030D-6E8A-4147-A177-3AD203B41FA5}">
                      <a16:colId xmlns:a16="http://schemas.microsoft.com/office/drawing/2014/main" val="20002"/>
                    </a:ext>
                  </a:extLst>
                </a:gridCol>
                <a:gridCol w="1757448">
                  <a:extLst>
                    <a:ext uri="{9D8B030D-6E8A-4147-A177-3AD203B41FA5}">
                      <a16:colId xmlns:a16="http://schemas.microsoft.com/office/drawing/2014/main" val="20003"/>
                    </a:ext>
                  </a:extLst>
                </a:gridCol>
                <a:gridCol w="1757448">
                  <a:extLst>
                    <a:ext uri="{9D8B030D-6E8A-4147-A177-3AD203B41FA5}">
                      <a16:colId xmlns:a16="http://schemas.microsoft.com/office/drawing/2014/main" val="20004"/>
                    </a:ext>
                  </a:extLst>
                </a:gridCol>
              </a:tblGrid>
              <a:tr h="1686560">
                <a:tc>
                  <a:txBody>
                    <a:bodyPr/>
                    <a:lstStyle/>
                    <a:p>
                      <a:r>
                        <a:rPr lang="en-US" b="0" dirty="0">
                          <a:latin typeface="Times New Roman" panose="02020603050405020304" pitchFamily="18" charset="0"/>
                          <a:cs typeface="Times New Roman" panose="02020603050405020304" pitchFamily="18" charset="0"/>
                        </a:rPr>
                        <a:t>3</a:t>
                      </a:r>
                    </a:p>
                  </a:txBody>
                  <a:tcPr/>
                </a:tc>
                <a:tc>
                  <a:txBody>
                    <a:bodyPr/>
                    <a:lstStyle/>
                    <a:p>
                      <a:r>
                        <a:rPr lang="en-US" b="0" dirty="0">
                          <a:latin typeface="Times New Roman" panose="02020603050405020304" pitchFamily="18" charset="0"/>
                          <a:cs typeface="Times New Roman" panose="02020603050405020304" pitchFamily="18" charset="0"/>
                        </a:rPr>
                        <a:t>Privacy Protected</a:t>
                      </a:r>
                      <a:r>
                        <a:rPr lang="en-US" b="0" baseline="0" dirty="0">
                          <a:latin typeface="Times New Roman" panose="02020603050405020304" pitchFamily="18" charset="0"/>
                          <a:cs typeface="Times New Roman" panose="02020603050405020304" pitchFamily="18" charset="0"/>
                        </a:rPr>
                        <a:t> Blockchain Based Architecture and Implementation for Sharing of Students’ Credentials</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Students Credentials Data</a:t>
                      </a:r>
                    </a:p>
                  </a:txBody>
                  <a:tcPr/>
                </a:tc>
                <a:tc>
                  <a:txBody>
                    <a:bodyPr/>
                    <a:lstStyle/>
                    <a:p>
                      <a:r>
                        <a:rPr lang="en-US" b="0" dirty="0">
                          <a:latin typeface="Times New Roman" panose="02020603050405020304" pitchFamily="18" charset="0"/>
                          <a:cs typeface="Times New Roman" panose="02020603050405020304" pitchFamily="18" charset="0"/>
                        </a:rPr>
                        <a:t>Privacy</a:t>
                      </a:r>
                      <a:r>
                        <a:rPr lang="en-US" b="0" baseline="0" dirty="0">
                          <a:latin typeface="Times New Roman" panose="02020603050405020304" pitchFamily="18" charset="0"/>
                          <a:cs typeface="Times New Roman" panose="02020603050405020304" pitchFamily="18" charset="0"/>
                        </a:rPr>
                        <a:t> </a:t>
                      </a:r>
                      <a:r>
                        <a:rPr lang="en-US" b="0" baseline="0" dirty="0" err="1">
                          <a:latin typeface="Times New Roman" panose="02020603050405020304" pitchFamily="18" charset="0"/>
                          <a:cs typeface="Times New Roman" panose="02020603050405020304" pitchFamily="18" charset="0"/>
                        </a:rPr>
                        <a:t>Preaserving</a:t>
                      </a:r>
                      <a:r>
                        <a:rPr lang="en-US" b="0" baseline="0" dirty="0">
                          <a:latin typeface="Times New Roman" panose="02020603050405020304" pitchFamily="18" charset="0"/>
                          <a:cs typeface="Times New Roman" panose="02020603050405020304" pitchFamily="18" charset="0"/>
                        </a:rPr>
                        <a:t> Blockchain</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Enhanced Privacy And Secure Sharing (96%)</a:t>
                      </a:r>
                    </a:p>
                  </a:txBody>
                  <a:tcPr/>
                </a:tc>
                <a:extLst>
                  <a:ext uri="{0D108BD9-81ED-4DB2-BD59-A6C34878D82A}">
                    <a16:rowId xmlns:a16="http://schemas.microsoft.com/office/drawing/2014/main" val="10000"/>
                  </a:ext>
                </a:extLst>
              </a:tr>
              <a:tr h="1686560">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Blockchain-based framework for secure Educational Credentials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Educational Credential Data</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Blockchain Technology</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Improved Security and Credential Verification (95%)</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8656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A Secure and Privacy Preserving Student</a:t>
                      </a:r>
                      <a:r>
                        <a:rPr lang="en-US" baseline="0" dirty="0">
                          <a:latin typeface="Times New Roman" panose="02020603050405020304" pitchFamily="18" charset="0"/>
                          <a:cs typeface="Times New Roman" panose="02020603050405020304" pitchFamily="18" charset="0"/>
                        </a:rPr>
                        <a:t> Credential Verification System Using Blockchain Technology</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Student Credential Data</a:t>
                      </a:r>
                    </a:p>
                  </a:txBody>
                  <a:tcPr/>
                </a:tc>
                <a:tc>
                  <a:txBody>
                    <a:bodyPr/>
                    <a:lstStyle/>
                    <a:p>
                      <a:r>
                        <a:rPr lang="en-US" dirty="0">
                          <a:latin typeface="Times New Roman" panose="02020603050405020304" pitchFamily="18" charset="0"/>
                          <a:cs typeface="Times New Roman" panose="02020603050405020304" pitchFamily="18" charset="0"/>
                        </a:rPr>
                        <a:t>Privacy Preserving Blockchain Algorithm</a:t>
                      </a:r>
                    </a:p>
                  </a:txBody>
                  <a:tcPr/>
                </a:tc>
                <a:tc>
                  <a:txBody>
                    <a:bodyPr/>
                    <a:lstStyle/>
                    <a:p>
                      <a:r>
                        <a:rPr lang="en-US" dirty="0">
                          <a:latin typeface="Times New Roman" panose="02020603050405020304" pitchFamily="18" charset="0"/>
                          <a:cs typeface="Times New Roman" panose="02020603050405020304" pitchFamily="18" charset="0"/>
                        </a:rPr>
                        <a:t>Enhanced Security and Privacy In Credential Verification (96%)</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1763</Words>
  <Application>Microsoft Office PowerPoint</Application>
  <PresentationFormat>On-screen Show (4:3)</PresentationFormat>
  <Paragraphs>189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STUDENTS CREDENTIALS SHARING BASED ON DECENTRALIZED APPLICATION</vt:lpstr>
      <vt:lpstr>OUTLINE</vt:lpstr>
      <vt:lpstr>ABSTRACT</vt:lpstr>
      <vt:lpstr>INTRODUCTION</vt:lpstr>
      <vt:lpstr>REQUIREMENTS</vt:lpstr>
      <vt:lpstr>IMPLEMENTATION</vt:lpstr>
      <vt:lpstr>IMPLEMENTATION</vt:lpstr>
      <vt:lpstr>LITERATURE REVIEW</vt:lpstr>
      <vt:lpstr>LITERATURE REVIEW</vt:lpstr>
      <vt:lpstr>LITERATURE REVIEW</vt:lpstr>
      <vt:lpstr>   EXISTING SYSTEM</vt:lpstr>
      <vt:lpstr>PowerPoint Presentation</vt:lpstr>
      <vt:lpstr>PowerPoint Presentation</vt:lpstr>
      <vt:lpstr>PowerPoint Presentation</vt:lpstr>
      <vt:lpstr>PowerPoint Presentation</vt:lpstr>
      <vt:lpstr>PROPOSED SYSTEM</vt:lpstr>
      <vt:lpstr>PROPOSED SYSTEM</vt:lpstr>
      <vt:lpstr>PROPOSED SYSTEM</vt:lpstr>
      <vt:lpstr>CONCLUSION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Ramakrishnan</dc:creator>
  <cp:lastModifiedBy>Steeve</cp:lastModifiedBy>
  <cp:revision>25</cp:revision>
  <dcterms:created xsi:type="dcterms:W3CDTF">2021-10-25T16:40:39Z</dcterms:created>
  <dcterms:modified xsi:type="dcterms:W3CDTF">2023-11-28T05:11:05Z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2020-11-09T00:00:00Z</vt:filetime>
  </property>
  <property fmtid="{D5CDD505-2E9C-101B-9397-08002B2CF9AE}" pid="3" name="Creator">
    <vt:lpwstr>Microsoft® PowerPoint® 2019</vt:lpwstr>
  </property>
  <property fmtid="{D5CDD505-2E9C-101B-9397-08002B2CF9AE}" pid="4" name="LastSaved">
    <vt:filetime>2021-10-26T00:00:00Z</vt:filetime>
  </property>
  <property fmtid="{D5CDD505-2E9C-101B-9397-08002B2CF9AE}" pid="5" name="ICV">
    <vt:lpwstr>774854d2ef9f4d308f5c1cdea56e40cb</vt:lpwstr>
  </property>
</Properties>
</file>