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3">
  <p:sldMasterIdLst>
    <p:sldMasterId id="2147483923" r:id="rId1"/>
  </p:sldMasterIdLst>
  <p:sldIdLst>
    <p:sldId id="256" r:id="rId2"/>
    <p:sldId id="257" r:id="rId3"/>
    <p:sldId id="283" r:id="rId4"/>
    <p:sldId id="259" r:id="rId5"/>
    <p:sldId id="261" r:id="rId6"/>
    <p:sldId id="262" r:id="rId7"/>
    <p:sldId id="273" r:id="rId8"/>
    <p:sldId id="263" r:id="rId9"/>
    <p:sldId id="278" r:id="rId10"/>
    <p:sldId id="279" r:id="rId11"/>
    <p:sldId id="280" r:id="rId12"/>
    <p:sldId id="282" r:id="rId13"/>
    <p:sldId id="281" r:id="rId14"/>
    <p:sldId id="264" r:id="rId15"/>
    <p:sldId id="265" r:id="rId16"/>
    <p:sldId id="275" r:id="rId17"/>
    <p:sldId id="276" r:id="rId18"/>
    <p:sldId id="277" r:id="rId19"/>
    <p:sldId id="271" r:id="rId20"/>
    <p:sldId id="270" r:id="rId21"/>
    <p:sldId id="284"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54"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940665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pPr/>
              <a:t>9/10/2024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3651994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D41BCC-AD73-4203-A5A6-E62EB28B0FE6}"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3495978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D41BCC-AD73-4203-A5A6-E62EB28B0FE6}"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03789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41BCC-AD73-4203-A5A6-E62EB28B0FE6}"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962618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D41BCC-AD73-4203-A5A6-E62EB28B0FE6}" type="datetimeFigureOut">
              <a:rPr lang="en-US" smtClean="0"/>
              <a:pPr/>
              <a:t>9/10/2024</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1002097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D41BCC-AD73-4203-A5A6-E62EB28B0FE6}" type="datetimeFigureOut">
              <a:rPr lang="en-US" smtClean="0"/>
              <a:pPr/>
              <a:t>9/10/2024</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3215973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2079535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1028939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D41BCC-AD73-4203-A5A6-E62EB28B0FE6}"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1569793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41BCC-AD73-4203-A5A6-E62EB28B0FE6}"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390973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D41BCC-AD73-4203-A5A6-E62EB28B0FE6}" type="datetimeFigureOut">
              <a:rPr lang="en-US" smtClean="0"/>
              <a:pPr/>
              <a:t>9/10/2024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798244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D41BCC-AD73-4203-A5A6-E62EB28B0FE6}" type="datetimeFigureOut">
              <a:rPr lang="en-US" smtClean="0"/>
              <a:pPr/>
              <a:t>9/10/2024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2091224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D41BCC-AD73-4203-A5A6-E62EB28B0FE6}" type="datetimeFigureOut">
              <a:rPr lang="en-US" smtClean="0"/>
              <a:t>9/10/2024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690817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D41BCC-AD73-4203-A5A6-E62EB28B0FE6}" type="datetimeFigureOut">
              <a:rPr lang="en-US" smtClean="0"/>
              <a:t>9/10/2024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100381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D41BCC-AD73-4203-A5A6-E62EB28B0FE6}" type="datetimeFigureOut">
              <a:rPr lang="en-US" smtClean="0"/>
              <a:pPr/>
              <a:t>9/10/2024</a:t>
            </a:fld>
            <a:endParaRPr lang="en-US"/>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191133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625969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D41BCC-AD73-4203-A5A6-E62EB28B0FE6}" type="datetimeFigureOut">
              <a:rPr lang="en-US" smtClean="0"/>
              <a:pPr/>
              <a:t>9/10/2024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1135207507"/>
      </p:ext>
    </p:extLst>
  </p:cSld>
  <p:clrMap bg1="dk1" tx1="lt1" bg2="dk2" tx2="lt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9D44D-055A-F9A6-1B86-59EBEE9C52B0}"/>
              </a:ext>
            </a:extLst>
          </p:cNvPr>
          <p:cNvSpPr>
            <a:spLocks noGrp="1"/>
          </p:cNvSpPr>
          <p:nvPr>
            <p:ph type="ctrTitle"/>
          </p:nvPr>
        </p:nvSpPr>
        <p:spPr>
          <a:xfrm>
            <a:off x="1978820" y="310080"/>
            <a:ext cx="8078667" cy="2577975"/>
          </a:xfrm>
        </p:spPr>
        <p:txBody>
          <a:bodyPr>
            <a:normAutofit fontScale="90000"/>
          </a:bodyPr>
          <a:lstStyle/>
          <a:p>
            <a:pPr algn="ctr"/>
            <a:r>
              <a:rPr lang="el-GR" sz="44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Μελέτη του πρωτοκόλλου UBSPD με μικροελεγκτή STM32</a:t>
            </a:r>
            <a:br>
              <a:rPr lang="en-US" sz="1800" dirty="0">
                <a:effectLst/>
                <a:latin typeface="Cambria" panose="02040503050406030204" pitchFamily="18" charset="0"/>
                <a:ea typeface="Times New Roman" panose="02020603050405020304" pitchFamily="18"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182A2AE2-EC46-3AC9-A74C-7E52DB1CFDF4}"/>
              </a:ext>
            </a:extLst>
          </p:cNvPr>
          <p:cNvSpPr>
            <a:spLocks noGrp="1"/>
          </p:cNvSpPr>
          <p:nvPr>
            <p:ph type="subTitle" idx="1"/>
          </p:nvPr>
        </p:nvSpPr>
        <p:spPr>
          <a:xfrm>
            <a:off x="344032" y="4207013"/>
            <a:ext cx="8825658" cy="861420"/>
          </a:xfrm>
        </p:spPr>
        <p:txBody>
          <a:bodyPr>
            <a:normAutofit/>
          </a:bodyPr>
          <a:lstStyle/>
          <a:p>
            <a:r>
              <a:rPr lang="el-GR" dirty="0" err="1">
                <a:solidFill>
                  <a:schemeClr val="tx1"/>
                </a:solidFill>
              </a:rPr>
              <a:t>Φ</a:t>
            </a:r>
            <a:r>
              <a:rPr lang="el-GR" dirty="0" err="1">
                <a:solidFill>
                  <a:schemeClr val="tx1"/>
                </a:solidFill>
                <a:latin typeface="Arial" panose="020B0604020202020204" pitchFamily="34" charset="0"/>
                <a:cs typeface="Arial" panose="020B0604020202020204" pitchFamily="34" charset="0"/>
              </a:rPr>
              <a:t>ωτοπουλοσ</a:t>
            </a:r>
            <a:r>
              <a:rPr lang="el-GR" dirty="0">
                <a:solidFill>
                  <a:schemeClr val="tx1"/>
                </a:solidFill>
                <a:latin typeface="Arial" panose="020B0604020202020204" pitchFamily="34" charset="0"/>
                <a:cs typeface="Arial" panose="020B0604020202020204" pitchFamily="34" charset="0"/>
              </a:rPr>
              <a:t> </a:t>
            </a:r>
            <a:r>
              <a:rPr lang="el-GR" dirty="0" err="1">
                <a:solidFill>
                  <a:schemeClr val="tx1"/>
                </a:solidFill>
                <a:latin typeface="Arial" panose="020B0604020202020204" pitchFamily="34" charset="0"/>
                <a:cs typeface="Arial" panose="020B0604020202020204" pitchFamily="34" charset="0"/>
              </a:rPr>
              <a:t>Στεφανοσ</a:t>
            </a:r>
            <a:r>
              <a:rPr lang="el-GR" dirty="0">
                <a:solidFill>
                  <a:schemeClr val="tx1"/>
                </a:solidFill>
                <a:latin typeface="Arial" panose="020B0604020202020204" pitchFamily="34" charset="0"/>
                <a:cs typeface="Arial" panose="020B0604020202020204" pitchFamily="34" charset="0"/>
              </a:rPr>
              <a:t>, </a:t>
            </a:r>
            <a:r>
              <a:rPr lang="el-GR" dirty="0" err="1">
                <a:solidFill>
                  <a:schemeClr val="tx1"/>
                </a:solidFill>
                <a:latin typeface="Arial" panose="020B0604020202020204" pitchFamily="34" charset="0"/>
                <a:cs typeface="Arial" panose="020B0604020202020204" pitchFamily="34" charset="0"/>
              </a:rPr>
              <a:t>Σεπτεμβριοσ</a:t>
            </a:r>
            <a:r>
              <a:rPr lang="el-GR" dirty="0">
                <a:solidFill>
                  <a:schemeClr val="tx1"/>
                </a:solidFill>
                <a:latin typeface="Arial" panose="020B0604020202020204" pitchFamily="34" charset="0"/>
                <a:cs typeface="Arial" panose="020B0604020202020204" pitchFamily="34" charset="0"/>
              </a:rPr>
              <a:t> 2024</a:t>
            </a:r>
          </a:p>
          <a:p>
            <a:r>
              <a:rPr lang="el-GR" dirty="0" err="1">
                <a:solidFill>
                  <a:schemeClr val="tx1"/>
                </a:solidFill>
                <a:latin typeface="Arial" panose="020B0604020202020204" pitchFamily="34" charset="0"/>
                <a:cs typeface="Arial" panose="020B0604020202020204" pitchFamily="34" charset="0"/>
              </a:rPr>
              <a:t>Επιβλεπων</a:t>
            </a:r>
            <a:r>
              <a:rPr lang="el-GR" dirty="0">
                <a:solidFill>
                  <a:schemeClr val="tx1"/>
                </a:solidFill>
                <a:latin typeface="Arial" panose="020B0604020202020204" pitchFamily="34" charset="0"/>
                <a:cs typeface="Arial" panose="020B0604020202020204" pitchFamily="34" charset="0"/>
              </a:rPr>
              <a:t> </a:t>
            </a:r>
            <a:r>
              <a:rPr lang="el-GR" dirty="0" err="1">
                <a:solidFill>
                  <a:schemeClr val="tx1"/>
                </a:solidFill>
                <a:latin typeface="Arial" panose="020B0604020202020204" pitchFamily="34" charset="0"/>
                <a:cs typeface="Arial" panose="020B0604020202020204" pitchFamily="34" charset="0"/>
              </a:rPr>
              <a:t>καθηγητησ</a:t>
            </a:r>
            <a:r>
              <a:rPr lang="el-GR" dirty="0">
                <a:solidFill>
                  <a:schemeClr val="tx1"/>
                </a:solidFill>
                <a:latin typeface="Arial" panose="020B0604020202020204" pitchFamily="34" charset="0"/>
                <a:cs typeface="Arial" panose="020B0604020202020204" pitchFamily="34" charset="0"/>
              </a:rPr>
              <a:t> </a:t>
            </a:r>
            <a:r>
              <a:rPr lang="el-GR" dirty="0" err="1">
                <a:solidFill>
                  <a:schemeClr val="tx1"/>
                </a:solidFill>
                <a:latin typeface="Arial" panose="020B0604020202020204" pitchFamily="34" charset="0"/>
                <a:cs typeface="Arial" panose="020B0604020202020204" pitchFamily="34" charset="0"/>
              </a:rPr>
              <a:t>Ευθυμιου</a:t>
            </a:r>
            <a:r>
              <a:rPr lang="el-GR" dirty="0">
                <a:solidFill>
                  <a:schemeClr val="tx1"/>
                </a:solidFill>
                <a:latin typeface="Arial" panose="020B0604020202020204" pitchFamily="34" charset="0"/>
                <a:cs typeface="Arial" panose="020B0604020202020204" pitchFamily="34" charset="0"/>
              </a:rPr>
              <a:t> </a:t>
            </a:r>
            <a:r>
              <a:rPr lang="el-GR" dirty="0" err="1">
                <a:solidFill>
                  <a:schemeClr val="tx1"/>
                </a:solidFill>
                <a:latin typeface="Arial" panose="020B0604020202020204" pitchFamily="34" charset="0"/>
                <a:cs typeface="Arial" panose="020B0604020202020204" pitchFamily="34" charset="0"/>
              </a:rPr>
              <a:t>αριστειδησ</a:t>
            </a:r>
            <a:endParaRPr lang="en-US" dirty="0">
              <a:solidFill>
                <a:schemeClr val="tx1"/>
              </a:solidFill>
            </a:endParaRPr>
          </a:p>
        </p:txBody>
      </p:sp>
    </p:spTree>
    <p:extLst>
      <p:ext uri="{BB962C8B-B14F-4D97-AF65-F5344CB8AC3E}">
        <p14:creationId xmlns:p14="http://schemas.microsoft.com/office/powerpoint/2010/main" val="393355498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675DD-1766-EC0E-AB1D-D1D0BDE9F7F6}"/>
              </a:ext>
            </a:extLst>
          </p:cNvPr>
          <p:cNvSpPr>
            <a:spLocks noGrp="1"/>
          </p:cNvSpPr>
          <p:nvPr>
            <p:ph type="title"/>
          </p:nvPr>
        </p:nvSpPr>
        <p:spPr>
          <a:xfrm>
            <a:off x="888813" y="112003"/>
            <a:ext cx="9404723" cy="709332"/>
          </a:xfrm>
        </p:spPr>
        <p:txBody>
          <a:bodyPr/>
          <a:lstStyle/>
          <a:p>
            <a:pPr algn="ctr"/>
            <a:r>
              <a:rPr lang="el-GR" sz="2800" b="1" kern="140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Αρχιτεκτονική του μικροελεγκτή STM32G474RE MCU</a:t>
            </a:r>
            <a:br>
              <a:rPr lang="en-US" sz="2800" b="1" kern="140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8CA022-ECFF-407B-4E9D-B6F8D3A114E4}"/>
              </a:ext>
            </a:extLst>
          </p:cNvPr>
          <p:cNvSpPr>
            <a:spLocks noGrp="1"/>
          </p:cNvSpPr>
          <p:nvPr>
            <p:ph sz="half" idx="1"/>
          </p:nvPr>
        </p:nvSpPr>
        <p:spPr>
          <a:xfrm>
            <a:off x="5483973" y="1443130"/>
            <a:ext cx="5645846" cy="4837597"/>
          </a:xfrm>
        </p:spPr>
        <p:txBody>
          <a:bodyPr>
            <a:noAutofit/>
          </a:bodyPr>
          <a:lstStyle/>
          <a:p>
            <a:pPr marL="0" indent="0" algn="just">
              <a:lnSpc>
                <a:spcPct val="150000"/>
              </a:lnSpc>
              <a:spcBef>
                <a:spcPts val="0"/>
              </a:spcBef>
              <a:spcAft>
                <a:spcPts val="300"/>
              </a:spcAft>
              <a:buNone/>
            </a:pPr>
            <a:r>
              <a:rPr lang="en-US" sz="1600" b="1">
                <a:latin typeface="Times New Roman" panose="02020603050405020304" pitchFamily="18" charset="0"/>
                <a:ea typeface="Times New Roman" panose="02020603050405020304" pitchFamily="18" charset="0"/>
              </a:rPr>
              <a:t>B2 Joystick: </a:t>
            </a:r>
            <a:r>
              <a:rPr lang="el-GR" sz="1600">
                <a:latin typeface="Times New Roman" panose="02020603050405020304" pitchFamily="18" charset="0"/>
                <a:ea typeface="Times New Roman" panose="02020603050405020304" pitchFamily="18" charset="0"/>
              </a:rPr>
              <a:t>Το </a:t>
            </a:r>
            <a:r>
              <a:rPr lang="en-US" sz="1600">
                <a:latin typeface="Times New Roman" panose="02020603050405020304" pitchFamily="18" charset="0"/>
                <a:ea typeface="Times New Roman" panose="02020603050405020304" pitchFamily="18" charset="0"/>
              </a:rPr>
              <a:t>B2 joystick </a:t>
            </a:r>
            <a:r>
              <a:rPr lang="el-GR" sz="1600">
                <a:latin typeface="Times New Roman" panose="02020603050405020304" pitchFamily="18" charset="0"/>
                <a:ea typeface="Times New Roman" panose="02020603050405020304" pitchFamily="18" charset="0"/>
              </a:rPr>
              <a:t>στη πλακέτα του </a:t>
            </a:r>
            <a:r>
              <a:rPr lang="en-US" sz="1600">
                <a:latin typeface="Times New Roman" panose="02020603050405020304" pitchFamily="18" charset="0"/>
                <a:ea typeface="Times New Roman" panose="02020603050405020304" pitchFamily="18" charset="0"/>
              </a:rPr>
              <a:t>B-G474E-DPOW1 Discovery kit </a:t>
            </a:r>
            <a:r>
              <a:rPr lang="el-GR" sz="1600">
                <a:latin typeface="Times New Roman" panose="02020603050405020304" pitchFamily="18" charset="0"/>
                <a:ea typeface="Times New Roman" panose="02020603050405020304" pitchFamily="18" charset="0"/>
              </a:rPr>
              <a:t>είναι ένα τετραθέσιο </a:t>
            </a:r>
            <a:r>
              <a:rPr lang="en-US" sz="1600">
                <a:latin typeface="Times New Roman" panose="02020603050405020304" pitchFamily="18" charset="0"/>
                <a:ea typeface="Times New Roman" panose="02020603050405020304" pitchFamily="18" charset="0"/>
              </a:rPr>
              <a:t>joystick </a:t>
            </a:r>
            <a:r>
              <a:rPr lang="el-GR" sz="1600">
                <a:latin typeface="Times New Roman" panose="02020603050405020304" pitchFamily="18" charset="0"/>
                <a:ea typeface="Times New Roman" panose="02020603050405020304" pitchFamily="18" charset="0"/>
              </a:rPr>
              <a:t>με πλήκτρο επιλογής.</a:t>
            </a:r>
          </a:p>
          <a:p>
            <a:pPr marL="0" indent="0" algn="just">
              <a:lnSpc>
                <a:spcPct val="150000"/>
              </a:lnSpc>
              <a:spcBef>
                <a:spcPts val="0"/>
              </a:spcBef>
              <a:spcAft>
                <a:spcPts val="300"/>
              </a:spcAft>
              <a:buNone/>
            </a:pPr>
            <a:r>
              <a:rPr lang="el-GR" sz="1600" b="1">
                <a:effectLst/>
                <a:latin typeface="Times New Roman" panose="02020603050405020304" pitchFamily="18" charset="0"/>
                <a:ea typeface="Times New Roman" panose="02020603050405020304" pitchFamily="18" charset="0"/>
              </a:rPr>
              <a:t>4 User LEDs: </a:t>
            </a:r>
            <a:r>
              <a:rPr lang="el-GR" sz="1600">
                <a:effectLst/>
                <a:latin typeface="Times New Roman" panose="02020603050405020304" pitchFamily="18" charset="0"/>
                <a:ea typeface="Times New Roman" panose="02020603050405020304" pitchFamily="18" charset="0"/>
              </a:rPr>
              <a:t>Τα 4 user LEDs στη πλακέτα χρησιμοποιούνται ως ενδεικτικές λυχνίες κατάστασης. Αυτές οι λυχνίες μπορούν να προγραμματιστούν να υποδεικνύουν διάφορες καταστάσεις ή γεγονότα, ανάλογα με τις ανάγκες της εφαρμογής. </a:t>
            </a:r>
          </a:p>
          <a:p>
            <a:pPr marL="0" indent="0" algn="just">
              <a:lnSpc>
                <a:spcPct val="150000"/>
              </a:lnSpc>
              <a:spcBef>
                <a:spcPts val="0"/>
              </a:spcBef>
              <a:spcAft>
                <a:spcPts val="300"/>
              </a:spcAft>
              <a:buNone/>
            </a:pPr>
            <a:r>
              <a:rPr lang="el-GR" sz="1600">
                <a:effectLst/>
                <a:latin typeface="Times New Roman" panose="02020603050405020304" pitchFamily="18" charset="0"/>
                <a:ea typeface="Times New Roman" panose="02020603050405020304" pitchFamily="18" charset="0"/>
              </a:rPr>
              <a:t>Αυτά τα δύο στοιχεία, το B2 joystick και τα 4 user LEDs, συνεισφέρουν σημαντικά στη διευκόλυνση του χρήστη κατά την ανάπτυξη και διαχείριση των εφαρμογών, προσφέροντας άμεση και ευέλικτη αλληλεπίδραση με το σύστημα και έχουν χρησιμοποιηθεί κατά κόρον στη διεκπεραίωση της εργασίας.</a:t>
            </a:r>
          </a:p>
          <a:p>
            <a:pPr marL="0" indent="0" algn="just">
              <a:lnSpc>
                <a:spcPct val="150000"/>
              </a:lnSpc>
              <a:spcBef>
                <a:spcPts val="0"/>
              </a:spcBef>
              <a:spcAft>
                <a:spcPts val="300"/>
              </a:spcAft>
              <a:buNone/>
            </a:pPr>
            <a:endParaRPr lang="en-US" sz="1600">
              <a:effectLst/>
              <a:latin typeface="Cambria" panose="02040503050406030204" pitchFamily="18" charset="0"/>
              <a:ea typeface="Times New Roman" panose="02020603050405020304" pitchFamily="18" charset="0"/>
              <a:cs typeface="Times New Roman" panose="02020603050405020304" pitchFamily="18" charset="0"/>
            </a:endParaRPr>
          </a:p>
          <a:p>
            <a:endParaRPr lang="en-US" sz="1600" dirty="0"/>
          </a:p>
        </p:txBody>
      </p:sp>
      <p:pic>
        <p:nvPicPr>
          <p:cNvPr id="4" name="image16.png" descr="A close-up of a circuit board&#10;&#10;Description automatically generated">
            <a:extLst>
              <a:ext uri="{FF2B5EF4-FFF2-40B4-BE49-F238E27FC236}">
                <a16:creationId xmlns:a16="http://schemas.microsoft.com/office/drawing/2014/main" id="{8258E115-1F1F-83F8-0872-7EDFD8CCC892}"/>
              </a:ext>
            </a:extLst>
          </p:cNvPr>
          <p:cNvPicPr/>
          <p:nvPr/>
        </p:nvPicPr>
        <p:blipFill>
          <a:blip r:embed="rId2"/>
          <a:srcRect/>
          <a:stretch>
            <a:fillRect/>
          </a:stretch>
        </p:blipFill>
        <p:spPr>
          <a:xfrm>
            <a:off x="87255" y="2136976"/>
            <a:ext cx="5274945" cy="2103755"/>
          </a:xfrm>
          <a:prstGeom prst="rect">
            <a:avLst/>
          </a:prstGeom>
          <a:ln/>
        </p:spPr>
      </p:pic>
    </p:spTree>
    <p:extLst>
      <p:ext uri="{BB962C8B-B14F-4D97-AF65-F5344CB8AC3E}">
        <p14:creationId xmlns:p14="http://schemas.microsoft.com/office/powerpoint/2010/main" val="182929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675DD-1766-EC0E-AB1D-D1D0BDE9F7F6}"/>
              </a:ext>
            </a:extLst>
          </p:cNvPr>
          <p:cNvSpPr>
            <a:spLocks noGrp="1"/>
          </p:cNvSpPr>
          <p:nvPr>
            <p:ph type="title"/>
          </p:nvPr>
        </p:nvSpPr>
        <p:spPr>
          <a:xfrm>
            <a:off x="888813" y="112003"/>
            <a:ext cx="9404723" cy="709332"/>
          </a:xfrm>
        </p:spPr>
        <p:txBody>
          <a:bodyPr/>
          <a:lstStyle/>
          <a:p>
            <a:pPr algn="ctr"/>
            <a:r>
              <a:rPr lang="el-GR" sz="2800" b="1" kern="140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Αρχιτεκτονική του μικροελεγκτή STM32G474RE MCU</a:t>
            </a:r>
            <a:br>
              <a:rPr lang="en-US" sz="2800" b="1" kern="140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8CA022-ECFF-407B-4E9D-B6F8D3A114E4}"/>
              </a:ext>
            </a:extLst>
          </p:cNvPr>
          <p:cNvSpPr>
            <a:spLocks noGrp="1"/>
          </p:cNvSpPr>
          <p:nvPr>
            <p:ph sz="half" idx="1"/>
          </p:nvPr>
        </p:nvSpPr>
        <p:spPr>
          <a:xfrm>
            <a:off x="0" y="1100230"/>
            <a:ext cx="5114925" cy="5138645"/>
          </a:xfrm>
        </p:spPr>
        <p:txBody>
          <a:bodyPr>
            <a:noAutofit/>
          </a:bodyPr>
          <a:lstStyle/>
          <a:p>
            <a:pPr marL="0" indent="0" algn="just">
              <a:lnSpc>
                <a:spcPct val="150000"/>
              </a:lnSpc>
              <a:spcBef>
                <a:spcPts val="0"/>
              </a:spcBef>
              <a:spcAft>
                <a:spcPts val="300"/>
              </a:spcAft>
              <a:buNone/>
            </a:pPr>
            <a:r>
              <a:rPr lang="el-GR" sz="1600" dirty="0">
                <a:effectLst/>
                <a:latin typeface="Times New Roman" panose="02020603050405020304" pitchFamily="18" charset="0"/>
                <a:ea typeface="Times New Roman" panose="02020603050405020304" pitchFamily="18" charset="0"/>
              </a:rPr>
              <a:t>Στους μικροελεγκτές, τα </a:t>
            </a:r>
            <a:r>
              <a:rPr lang="el-GR" sz="1600" dirty="0" err="1">
                <a:effectLst/>
                <a:latin typeface="Times New Roman" panose="02020603050405020304" pitchFamily="18" charset="0"/>
                <a:ea typeface="Times New Roman" panose="02020603050405020304" pitchFamily="18" charset="0"/>
              </a:rPr>
              <a:t>traces</a:t>
            </a:r>
            <a:r>
              <a:rPr lang="el-GR" sz="1600" dirty="0">
                <a:effectLst/>
                <a:latin typeface="Times New Roman" panose="02020603050405020304" pitchFamily="18" charset="0"/>
                <a:ea typeface="Times New Roman" panose="02020603050405020304" pitchFamily="18" charset="0"/>
              </a:rPr>
              <a:t> αναφέρονται στις καταγραφές των σημάτων ή των γεγονότων που παρακολουθούνται και καταγράφονται κατά τη λειτουργία του συστήματος. Αυτές οι καταγραφές βοηθούν στην ανάλυση και τον εντοπισμό σφαλμάτων, παρέχοντας πληροφορίες για την αλληλουχία των εντολών και την επικοινωνία μεταξύ των διάφορων περιφερειακών. Στην εικόνα, βλέπουμε μια σειρά από </a:t>
            </a:r>
            <a:r>
              <a:rPr lang="el-GR" sz="1600" dirty="0" err="1">
                <a:effectLst/>
                <a:latin typeface="Times New Roman" panose="02020603050405020304" pitchFamily="18" charset="0"/>
                <a:ea typeface="Times New Roman" panose="02020603050405020304" pitchFamily="18" charset="0"/>
              </a:rPr>
              <a:t>traces</a:t>
            </a:r>
            <a:r>
              <a:rPr lang="el-GR" sz="1600" dirty="0">
                <a:effectLst/>
                <a:latin typeface="Times New Roman" panose="02020603050405020304" pitchFamily="18" charset="0"/>
                <a:ea typeface="Times New Roman" panose="02020603050405020304" pitchFamily="18" charset="0"/>
              </a:rPr>
              <a:t> που αντιπροσωπεύουν διάφορα μηνύματα και γεγονότα που συμβαίνουν σε ένα σύστημα USB Power Delivery. Αυτές οι καταγραφές περιλαμβάνουν χρονικές σημάνσεις, θύρες επικοινωνίας και μηνύματα που ανταλλάσσονται, επιτρέποντας στους μηχανικούς να αναλύσουν τη ροή δεδομένων και να διασφαλίσουν τη σωστή λειτουργία του συστήματος.</a:t>
            </a:r>
          </a:p>
          <a:p>
            <a:pPr marL="0" indent="0" algn="just">
              <a:lnSpc>
                <a:spcPct val="150000"/>
              </a:lnSpc>
              <a:spcBef>
                <a:spcPts val="0"/>
              </a:spcBef>
              <a:spcAft>
                <a:spcPts val="300"/>
              </a:spcAft>
              <a:buNone/>
            </a:pPr>
            <a:endParaRPr lang="en-US" sz="160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US" sz="1600" dirty="0"/>
          </a:p>
        </p:txBody>
      </p:sp>
      <p:pic>
        <p:nvPicPr>
          <p:cNvPr id="5" name="image13.png" descr="A screenshot of a computer&#10;&#10;Description automatically generated">
            <a:extLst>
              <a:ext uri="{FF2B5EF4-FFF2-40B4-BE49-F238E27FC236}">
                <a16:creationId xmlns:a16="http://schemas.microsoft.com/office/drawing/2014/main" id="{F075DF6C-20D0-EF26-8D90-5F493668B36C}"/>
              </a:ext>
            </a:extLst>
          </p:cNvPr>
          <p:cNvPicPr/>
          <p:nvPr/>
        </p:nvPicPr>
        <p:blipFill>
          <a:blip r:embed="rId2"/>
          <a:srcRect/>
          <a:stretch>
            <a:fillRect/>
          </a:stretch>
        </p:blipFill>
        <p:spPr>
          <a:xfrm>
            <a:off x="5257800" y="1266824"/>
            <a:ext cx="6867525" cy="4972051"/>
          </a:xfrm>
          <a:prstGeom prst="rect">
            <a:avLst/>
          </a:prstGeom>
          <a:ln/>
        </p:spPr>
      </p:pic>
    </p:spTree>
    <p:extLst>
      <p:ext uri="{BB962C8B-B14F-4D97-AF65-F5344CB8AC3E}">
        <p14:creationId xmlns:p14="http://schemas.microsoft.com/office/powerpoint/2010/main" val="889215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675DD-1766-EC0E-AB1D-D1D0BDE9F7F6}"/>
              </a:ext>
            </a:extLst>
          </p:cNvPr>
          <p:cNvSpPr>
            <a:spLocks noGrp="1"/>
          </p:cNvSpPr>
          <p:nvPr>
            <p:ph type="title"/>
          </p:nvPr>
        </p:nvSpPr>
        <p:spPr>
          <a:xfrm>
            <a:off x="925027" y="-150548"/>
            <a:ext cx="9404723" cy="440258"/>
          </a:xfrm>
        </p:spPr>
        <p:txBody>
          <a:bodyPr/>
          <a:lstStyle/>
          <a:p>
            <a:pPr lvl="0" algn="ctr">
              <a:lnSpc>
                <a:spcPct val="200000"/>
              </a:lnSpc>
              <a:spcBef>
                <a:spcPts val="10200"/>
              </a:spcBef>
              <a:spcAft>
                <a:spcPts val="3000"/>
              </a:spcAft>
              <a:buSzPts val="2400"/>
              <a:tabLst>
                <a:tab pos="228600" algn="l"/>
                <a:tab pos="2160270" algn="l"/>
              </a:tabLst>
            </a:pPr>
            <a:r>
              <a:rPr lang="el-GR" sz="2800" b="1" kern="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Προγραμματιστική Ανάλυση</a:t>
            </a:r>
            <a:endParaRPr lang="en-US" sz="2800" b="1" kern="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8CA022-ECFF-407B-4E9D-B6F8D3A114E4}"/>
              </a:ext>
            </a:extLst>
          </p:cNvPr>
          <p:cNvSpPr>
            <a:spLocks noGrp="1"/>
          </p:cNvSpPr>
          <p:nvPr>
            <p:ph sz="half" idx="1"/>
          </p:nvPr>
        </p:nvSpPr>
        <p:spPr>
          <a:xfrm>
            <a:off x="1032096" y="1475715"/>
            <a:ext cx="9623834" cy="4716856"/>
          </a:xfrm>
        </p:spPr>
        <p:txBody>
          <a:bodyPr>
            <a:noAutofit/>
          </a:bodyPr>
          <a:lstStyle/>
          <a:p>
            <a:pPr marL="0" indent="0" algn="just">
              <a:lnSpc>
                <a:spcPct val="150000"/>
              </a:lnSpc>
              <a:spcBef>
                <a:spcPts val="0"/>
              </a:spcBef>
              <a:spcAft>
                <a:spcPts val="300"/>
              </a:spcAft>
              <a:buNone/>
            </a:pPr>
            <a:r>
              <a:rPr lang="el-GR" sz="1600" b="1" dirty="0">
                <a:effectLst/>
                <a:latin typeface="Times New Roman" panose="02020603050405020304" pitchFamily="18" charset="0"/>
                <a:ea typeface="Times New Roman" panose="02020603050405020304" pitchFamily="18" charset="0"/>
              </a:rPr>
              <a:t>Λειτουργία MX_GPIO_Init</a:t>
            </a:r>
          </a:p>
          <a:p>
            <a:pPr algn="just">
              <a:lnSpc>
                <a:spcPct val="150000"/>
              </a:lnSpc>
              <a:spcBef>
                <a:spcPts val="0"/>
              </a:spcBef>
              <a:spcAft>
                <a:spcPts val="300"/>
              </a:spcAft>
              <a:buFont typeface="Wingdings" panose="05000000000000000000" pitchFamily="2" charset="2"/>
              <a:buChar char="Ø"/>
            </a:pPr>
            <a:r>
              <a:rPr lang="el-GR" sz="1600" dirty="0">
                <a:effectLst/>
                <a:latin typeface="Times New Roman" panose="02020603050405020304" pitchFamily="18" charset="0"/>
                <a:ea typeface="Times New Roman" panose="02020603050405020304" pitchFamily="18" charset="0"/>
              </a:rPr>
              <a:t>Η συνάρτηση MX_GPIO_Init είναι υπεύθυνη για την αρχικοποίηση των GPIO pins που χρησιμοποιούνται για τα κουμπιά του joystick και τα LEDs.Οι αρχικοποιήσεις είναι απαραίτητες για την ορθή λειτουργία των Pins και έγιναν με την βοήθεια του STM32CubeIDE το οποίο είναι ένα interface της ST που μας δείχνει ποια pins αντιστοιχούν για κάθε component επάνω στον μικροελεγκτή μας.</a:t>
            </a:r>
          </a:p>
          <a:p>
            <a:pPr marL="0" indent="0" algn="just">
              <a:lnSpc>
                <a:spcPct val="150000"/>
              </a:lnSpc>
              <a:spcBef>
                <a:spcPts val="0"/>
              </a:spcBef>
              <a:spcAft>
                <a:spcPts val="300"/>
              </a:spcAft>
              <a:buNone/>
            </a:pPr>
            <a:r>
              <a:rPr lang="el-GR" sz="1600" b="1" dirty="0">
                <a:effectLst/>
                <a:latin typeface="Times New Roman" panose="02020603050405020304" pitchFamily="18" charset="0"/>
                <a:ea typeface="Times New Roman" panose="02020603050405020304" pitchFamily="18" charset="0"/>
              </a:rPr>
              <a:t>Δημιουργία σημαφόρων</a:t>
            </a:r>
          </a:p>
          <a:p>
            <a:pPr algn="just">
              <a:lnSpc>
                <a:spcPct val="150000"/>
              </a:lnSpc>
              <a:spcBef>
                <a:spcPts val="0"/>
              </a:spcBef>
              <a:spcAft>
                <a:spcPts val="300"/>
              </a:spcAft>
              <a:buFont typeface="Wingdings" panose="05000000000000000000" pitchFamily="2" charset="2"/>
              <a:buChar char="Ø"/>
            </a:pPr>
            <a:r>
              <a:rPr lang="el-GR" sz="1600" dirty="0">
                <a:effectLst/>
                <a:latin typeface="Times New Roman" panose="02020603050405020304" pitchFamily="18" charset="0"/>
                <a:ea typeface="Times New Roman" panose="02020603050405020304" pitchFamily="18" charset="0"/>
              </a:rPr>
              <a:t>Για κάθε κουμπί του joystick χρησιμοποιώ σημαφόρους για να εξασφαλίσω ότι η ακολουθία ενεργειών που πραγματοποιείται όταν το κουμπί πατιέται η κρίσιμη περιοχή θα εκτελεστεί μόνο μία φορά κάθε φορά που απαιτείται, αποτρέποντας παράλληλες εκτελέσεις που θα μπορούσαν να οδηγήσουν σε ανεπιθύμητα αποτελέσματα ή καταστάσεις ανταγωνισμού.</a:t>
            </a:r>
          </a:p>
          <a:p>
            <a:pPr marL="0" indent="0" algn="just">
              <a:lnSpc>
                <a:spcPct val="150000"/>
              </a:lnSpc>
              <a:spcBef>
                <a:spcPts val="0"/>
              </a:spcBef>
              <a:spcAft>
                <a:spcPts val="300"/>
              </a:spcAft>
              <a:buNone/>
            </a:pPr>
            <a:endParaRPr lang="en-US" sz="160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40656734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675DD-1766-EC0E-AB1D-D1D0BDE9F7F6}"/>
              </a:ext>
            </a:extLst>
          </p:cNvPr>
          <p:cNvSpPr>
            <a:spLocks noGrp="1"/>
          </p:cNvSpPr>
          <p:nvPr>
            <p:ph type="title"/>
          </p:nvPr>
        </p:nvSpPr>
        <p:spPr>
          <a:xfrm>
            <a:off x="925027" y="-150548"/>
            <a:ext cx="9404723" cy="440258"/>
          </a:xfrm>
        </p:spPr>
        <p:txBody>
          <a:bodyPr/>
          <a:lstStyle/>
          <a:p>
            <a:pPr lvl="0" algn="ctr">
              <a:lnSpc>
                <a:spcPct val="200000"/>
              </a:lnSpc>
              <a:spcBef>
                <a:spcPts val="10200"/>
              </a:spcBef>
              <a:spcAft>
                <a:spcPts val="3000"/>
              </a:spcAft>
              <a:buSzPts val="2400"/>
              <a:tabLst>
                <a:tab pos="228600" algn="l"/>
                <a:tab pos="2160270" algn="l"/>
              </a:tabLst>
            </a:pPr>
            <a:r>
              <a:rPr lang="el-GR" sz="2800" b="1" kern="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Προγραμματιστική Ανάλυση</a:t>
            </a:r>
            <a:endParaRPr lang="en-US" sz="2800" b="1" kern="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8CA022-ECFF-407B-4E9D-B6F8D3A114E4}"/>
              </a:ext>
            </a:extLst>
          </p:cNvPr>
          <p:cNvSpPr>
            <a:spLocks noGrp="1"/>
          </p:cNvSpPr>
          <p:nvPr>
            <p:ph sz="half" idx="1"/>
          </p:nvPr>
        </p:nvSpPr>
        <p:spPr>
          <a:xfrm>
            <a:off x="1315770" y="1506236"/>
            <a:ext cx="9560459" cy="4653481"/>
          </a:xfrm>
        </p:spPr>
        <p:txBody>
          <a:bodyPr>
            <a:noAutofit/>
          </a:bodyPr>
          <a:lstStyle/>
          <a:p>
            <a:pPr marL="0" indent="0" algn="just">
              <a:lnSpc>
                <a:spcPct val="150000"/>
              </a:lnSpc>
              <a:spcBef>
                <a:spcPts val="0"/>
              </a:spcBef>
              <a:spcAft>
                <a:spcPts val="300"/>
              </a:spcAft>
              <a:buNone/>
            </a:pPr>
            <a:r>
              <a:rPr lang="el-GR" sz="1600" b="1" dirty="0">
                <a:effectLst/>
                <a:latin typeface="Times New Roman" panose="02020603050405020304" pitchFamily="18" charset="0"/>
                <a:ea typeface="Times New Roman" panose="02020603050405020304" pitchFamily="18" charset="0"/>
              </a:rPr>
              <a:t>USBPD_DPM_SNK_EvaluateCapabilitiesPDO</a:t>
            </a:r>
          </a:p>
          <a:p>
            <a:pPr algn="just">
              <a:lnSpc>
                <a:spcPct val="150000"/>
              </a:lnSpc>
              <a:spcBef>
                <a:spcPts val="0"/>
              </a:spcBef>
              <a:spcAft>
                <a:spcPts val="300"/>
              </a:spcAft>
              <a:buFont typeface="Wingdings" panose="05000000000000000000" pitchFamily="2" charset="2"/>
              <a:buChar char="Ø"/>
            </a:pPr>
            <a:r>
              <a:rPr lang="el-GR" sz="1600" dirty="0">
                <a:effectLst/>
                <a:latin typeface="Times New Roman" panose="02020603050405020304" pitchFamily="18" charset="0"/>
                <a:ea typeface="Times New Roman" panose="02020603050405020304" pitchFamily="18" charset="0"/>
              </a:rPr>
              <a:t>Η συνάρτηση USBPD_DPM_SNK_EvaluateCapabilitiesPDO αναλύει τις δυνατότητες του δέκτη USB Power Delivery (USB PD). Αυτό σημαίνει ότι εξετάζει τα διαθέσιμα δεδομένα της πηγής σχετικά με την ικανότητα του να δεχτεί ισχύ από μια πηγή. Προετοιμάζει τα δεδομένα του αντικειμένου RDO (Request Data Object) που περιγράφουν τις απαιτήσεις ισχύος του δέκτη.</a:t>
            </a:r>
          </a:p>
          <a:p>
            <a:pPr marL="0" indent="0" algn="just">
              <a:lnSpc>
                <a:spcPct val="150000"/>
              </a:lnSpc>
              <a:spcBef>
                <a:spcPts val="0"/>
              </a:spcBef>
              <a:spcAft>
                <a:spcPts val="300"/>
              </a:spcAft>
              <a:buNone/>
            </a:pPr>
            <a:r>
              <a:rPr lang="el-GR" sz="1600" b="1" dirty="0">
                <a:effectLst/>
                <a:latin typeface="Times New Roman" panose="02020603050405020304" pitchFamily="18" charset="0"/>
                <a:ea typeface="Times New Roman" panose="02020603050405020304" pitchFamily="18" charset="0"/>
              </a:rPr>
              <a:t>USBPD_PE_Send_Request</a:t>
            </a:r>
          </a:p>
          <a:p>
            <a:pPr algn="just">
              <a:lnSpc>
                <a:spcPct val="150000"/>
              </a:lnSpc>
              <a:spcBef>
                <a:spcPts val="0"/>
              </a:spcBef>
              <a:spcAft>
                <a:spcPts val="300"/>
              </a:spcAft>
              <a:buFont typeface="Wingdings" panose="05000000000000000000" pitchFamily="2" charset="2"/>
              <a:buChar char="Ø"/>
            </a:pPr>
            <a:r>
              <a:rPr lang="el-GR" sz="1600" dirty="0">
                <a:effectLst/>
                <a:latin typeface="Times New Roman" panose="02020603050405020304" pitchFamily="18" charset="0"/>
                <a:ea typeface="Times New Roman" panose="02020603050405020304" pitchFamily="18" charset="0"/>
              </a:rPr>
              <a:t>Η συνάρτηση USBPD_PE_Send_Request χρησιμοποιείται για να στείλει ένα αίτημα μεταβολής ισχύος προς το δέκτη USB PD. Αυτό σημαίνει ότι αποστέλλει τα προετοιμασμένα δεδομένα RDO προς την πηγή, προκειμένου να επικοινωνήσει την επιθυμητή αλλαγή στην τροφοδοσία ισχύος, όπως έχει προσδιοριστεί από τον αποστολέα (source).</a:t>
            </a:r>
          </a:p>
          <a:p>
            <a:pPr algn="just">
              <a:lnSpc>
                <a:spcPct val="150000"/>
              </a:lnSpc>
              <a:spcBef>
                <a:spcPts val="0"/>
              </a:spcBef>
              <a:spcAft>
                <a:spcPts val="300"/>
              </a:spcAft>
              <a:buFont typeface="Wingdings" panose="05000000000000000000" pitchFamily="2" charset="2"/>
              <a:buChar char="Ø"/>
            </a:pPr>
            <a:r>
              <a:rPr lang="el-GR" sz="1600" dirty="0">
                <a:effectLst/>
                <a:latin typeface="Times New Roman" panose="02020603050405020304" pitchFamily="18" charset="0"/>
                <a:ea typeface="Times New Roman" panose="02020603050405020304" pitchFamily="18" charset="0"/>
              </a:rPr>
              <a:t>Με αυτόν τον τρόπο, οι δύο συναρτήσεις συνεργάζονται για να επιτρέψουν την ασφαλή και αποτελεσματική διαχείριση της μετάδοσης ισχύος μεταξύ πηγής και δέκτη μέσω του πρωτοκόλλου USB PD.</a:t>
            </a:r>
          </a:p>
          <a:p>
            <a:pPr marL="0" indent="0" algn="just">
              <a:lnSpc>
                <a:spcPct val="150000"/>
              </a:lnSpc>
              <a:spcBef>
                <a:spcPts val="0"/>
              </a:spcBef>
              <a:spcAft>
                <a:spcPts val="300"/>
              </a:spcAft>
              <a:buNone/>
            </a:pPr>
            <a:endParaRPr lang="en-US" sz="160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4171861471"/>
      </p:ext>
    </p:extLst>
  </p:cSld>
  <p:clrMapOvr>
    <a:masterClrMapping/>
  </p:clrMapOvr>
  <mc:AlternateContent xmlns:mc="http://schemas.openxmlformats.org/markup-compatibility/2006" xmlns:p14="http://schemas.microsoft.com/office/powerpoint/2010/main">
    <mc:Choice Requires="p14">
      <p:transition spd="slow" p14:dur="17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1CCBC-F536-F74B-67D4-C41FE35ABBEA}"/>
              </a:ext>
            </a:extLst>
          </p:cNvPr>
          <p:cNvSpPr>
            <a:spLocks noGrp="1"/>
          </p:cNvSpPr>
          <p:nvPr>
            <p:ph type="title"/>
          </p:nvPr>
        </p:nvSpPr>
        <p:spPr/>
        <p:txBody>
          <a:bodyPr/>
          <a:lstStyle/>
          <a:p>
            <a:pPr algn="ctr"/>
            <a:r>
              <a:rPr lang="el-GR" sz="3200" b="1" kern="14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Διαδικασία για την Διπλωματική Εργασία</a:t>
            </a:r>
            <a:br>
              <a:rPr lang="en-US" sz="1800" b="1" kern="1400" dirty="0">
                <a:solidFill>
                  <a:srgbClr val="365F91"/>
                </a:solidFill>
                <a:effectLst/>
                <a:latin typeface="Cambria" panose="02040503050406030204" pitchFamily="18" charset="0"/>
                <a:ea typeface="Cambria" panose="02040503050406030204" pitchFamily="18" charset="0"/>
                <a:cs typeface="Cambria" panose="02040503050406030204" pitchFamily="18" charset="0"/>
              </a:rPr>
            </a:br>
            <a:endParaRPr lang="en-US" dirty="0"/>
          </a:p>
        </p:txBody>
      </p:sp>
      <p:sp>
        <p:nvSpPr>
          <p:cNvPr id="3" name="Content Placeholder 2">
            <a:extLst>
              <a:ext uri="{FF2B5EF4-FFF2-40B4-BE49-F238E27FC236}">
                <a16:creationId xmlns:a16="http://schemas.microsoft.com/office/drawing/2014/main" id="{F686E69C-B81C-CFFD-171F-EC99C6C6D544}"/>
              </a:ext>
            </a:extLst>
          </p:cNvPr>
          <p:cNvSpPr>
            <a:spLocks noGrp="1"/>
          </p:cNvSpPr>
          <p:nvPr>
            <p:ph sz="half" idx="1"/>
          </p:nvPr>
        </p:nvSpPr>
        <p:spPr>
          <a:xfrm>
            <a:off x="1112549" y="1632246"/>
            <a:ext cx="10165052" cy="4460298"/>
          </a:xfrm>
        </p:spPr>
        <p:txBody>
          <a:bodyPr>
            <a:normAutofit/>
          </a:bodyPr>
          <a:lstStyle/>
          <a:p>
            <a:pPr marL="0" indent="0" algn="just">
              <a:buNone/>
            </a:pPr>
            <a:r>
              <a:rPr lang="el-GR" sz="1600" b="1" kern="1400" dirty="0">
                <a:effectLst/>
                <a:latin typeface="Times New Roman" panose="02020603050405020304" pitchFamily="18" charset="0"/>
                <a:cs typeface="Times New Roman" panose="02020603050405020304" pitchFamily="18" charset="0"/>
              </a:rPr>
              <a:t>Βήμα 0:  Σύνδεση/Αποσύνδεση της τροφοδοσίας με τον μικροελεγκτή και έλεγχος μέσω του </a:t>
            </a:r>
            <a:r>
              <a:rPr lang="en-US" sz="1600" b="1" kern="1400" dirty="0">
                <a:effectLst/>
                <a:latin typeface="Times New Roman" panose="02020603050405020304" pitchFamily="18" charset="0"/>
                <a:cs typeface="Times New Roman" panose="02020603050405020304" pitchFamily="18" charset="0"/>
              </a:rPr>
              <a:t>Monitor</a:t>
            </a:r>
            <a:endParaRPr lang="el-GR"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Αφού συνδέσουμε τη συσκευή μας στον φορτιστή και στον υπολογιστή, επιλέγουμε την κατάλληλη θύρα από την επιλογή "Select </a:t>
            </a:r>
            <a:r>
              <a:rPr lang="el-GR" sz="1600" dirty="0" err="1">
                <a:effectLst/>
                <a:latin typeface="Times New Roman" panose="02020603050405020304" pitchFamily="18" charset="0"/>
                <a:ea typeface="Times New Roman" panose="02020603050405020304" pitchFamily="18" charset="0"/>
                <a:cs typeface="Times New Roman" panose="02020603050405020304" pitchFamily="18" charset="0"/>
              </a:rPr>
              <a:t>Tracer</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 Port", ορίζοντας το COM3. Για να επαληθεύσουμε τη σωστή επιλογή, αποσυνδέουμε το καλώδιο USB-C και αναμένουμε να δούμε το </a:t>
            </a:r>
            <a:r>
              <a:rPr lang="el-GR" sz="1600" dirty="0" err="1">
                <a:effectLst/>
                <a:latin typeface="Times New Roman" panose="02020603050405020304" pitchFamily="18" charset="0"/>
                <a:ea typeface="Times New Roman" panose="02020603050405020304" pitchFamily="18" charset="0"/>
                <a:cs typeface="Times New Roman" panose="02020603050405020304" pitchFamily="18" charset="0"/>
              </a:rPr>
              <a:t>trace</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l-GR" sz="1600" dirty="0" err="1">
                <a:effectLst/>
                <a:latin typeface="Times New Roman" panose="02020603050405020304" pitchFamily="18" charset="0"/>
                <a:ea typeface="Times New Roman" panose="02020603050405020304" pitchFamily="18" charset="0"/>
                <a:cs typeface="Times New Roman" panose="02020603050405020304" pitchFamily="18" charset="0"/>
              </a:rPr>
              <a:t>Detach</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 Αυτή η ένδειξη επιβεβαιώνει ότι έχουμε επιλέξει την κατάλληλη θύρα. Όταν επανασυνδέσουμε το καλώδιο, θα έχουμε τη δυνατότητα να παρακολουθήσουμε όλες τις δυνατότητες (capabilities) που προσφέρει η συσκευή.</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kumimoji="0" lang="el-GR" altLang="en-US" sz="1600" b="1" i="0" u="none" strike="noStrike" cap="none" normalizeH="0" baseline="0" dirty="0" bmk="_Toc170562205">
                <a:ln>
                  <a:noFill/>
                </a:ln>
                <a:effectLst/>
                <a:latin typeface="Times New Roman" panose="02020603050405020304" pitchFamily="18" charset="0"/>
                <a:cs typeface="Times New Roman" panose="02020603050405020304" pitchFamily="18" charset="0"/>
              </a:rPr>
              <a:t>Βήμα 1: Χρήση USBPD και Καταγραφή Δυνατοτήτων Τροφοδοσίας</a:t>
            </a:r>
            <a:endParaRPr kumimoji="0" lang="el-GR" altLang="en-US" sz="1600" b="1" i="0" u="none" strike="noStrike" cap="none" normalizeH="0" baseline="0" dirty="0">
              <a:ln>
                <a:noFill/>
              </a:ln>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kumimoji="0" lang="el-GR" altLang="en-US" sz="16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Αρχικά, χρησιμοποιούμε το σύστημα ως "sink" για τη λήψη ενέργειας από έναν κοινό φορτιστή τηλεφώνου. Συνδέουμε τη συσκευή στο φορτιστή και ελέγχουμε τα capabilities της τροφοδοσίας μέσω του STM32CubeMonitor. Οι τιμές για κάθε τάση είναι ορατές στις Power Data Objects (PDOs), οι οποίες εμφανίζουν τις διαθέσιμες τάσεις και ρεύματα που μπορεί να παρέχει ο φορτιστής. Στην παρακάτω εικόνα βλέπουμε ότι υπάρχουν τέσσερα PDOs, εκ των οποίων τα τρία πρώτα είναι fixed(5,9,12V) και το τελευταίο να είναι Programmable από 3.3 ως 11V.Στην παρούσα εργασία ασχολήθηκα μόνο με fixed τιμές για την τροφοδοσία του μικροελεγκτή. </a:t>
            </a:r>
            <a:endParaRPr kumimoji="0" lang="el-GR"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endParaRPr lang="en-US" dirty="0"/>
          </a:p>
        </p:txBody>
      </p:sp>
      <p:pic>
        <p:nvPicPr>
          <p:cNvPr id="5126" name="image17.png">
            <a:extLst>
              <a:ext uri="{FF2B5EF4-FFF2-40B4-BE49-F238E27FC236}">
                <a16:creationId xmlns:a16="http://schemas.microsoft.com/office/drawing/2014/main" id="{011E4A21-F4A8-1D80-914E-F0DF1B28B1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255" y="5539662"/>
            <a:ext cx="5275263" cy="62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6504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F219DC-D22F-82A6-DD34-5E0B3F898888}"/>
              </a:ext>
            </a:extLst>
          </p:cNvPr>
          <p:cNvSpPr>
            <a:spLocks noGrp="1"/>
          </p:cNvSpPr>
          <p:nvPr>
            <p:ph sz="half" idx="1"/>
          </p:nvPr>
        </p:nvSpPr>
        <p:spPr>
          <a:xfrm>
            <a:off x="419822" y="0"/>
            <a:ext cx="10021134" cy="6483927"/>
          </a:xfrm>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l-GR" altLang="en-US" sz="2000" b="1" i="0" u="none" strike="noStrike" cap="none" normalizeH="0" baseline="0" dirty="0" bmk="_Toc170562206">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l-GR" altLang="en-US" sz="1600" b="1" i="0" u="none" strike="noStrike" cap="none" normalizeH="0" baseline="0" dirty="0" bmk="_Toc170562206">
                <a:ln>
                  <a:noFill/>
                </a:ln>
                <a:effectLst/>
                <a:latin typeface="Times New Roman" panose="02020603050405020304" pitchFamily="18" charset="0"/>
                <a:cs typeface="Times New Roman" panose="02020603050405020304" pitchFamily="18" charset="0"/>
              </a:rPr>
              <a:t>Βήμα 2: Χρήση Joystick για Επιλογή Τάσης</a:t>
            </a:r>
            <a:endParaRPr kumimoji="0" lang="el-GR" altLang="en-US" sz="1600" b="1" i="0" u="none" strike="noStrike" cap="none" normalizeH="0" baseline="0" dirty="0">
              <a:ln>
                <a:noFill/>
              </a:ln>
              <a:effectLst/>
              <a:latin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l-GR" altLang="en-US" sz="16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Από το joystick χρησιμοποιώ μόνο τρία κουμπιά: </a:t>
            </a:r>
            <a:r>
              <a:rPr kumimoji="0" lang="el-GR" altLang="en-US" sz="1600" b="0" i="0" u="none" strike="noStrike" cap="none" normalizeH="0" baseline="0" dirty="0" err="1">
                <a:ln>
                  <a:noFill/>
                </a:ln>
                <a:effectLst/>
                <a:latin typeface="Times New Roman" panose="02020603050405020304" pitchFamily="18" charset="0"/>
                <a:ea typeface="Times New Roman" panose="02020603050405020304" pitchFamily="18" charset="0"/>
                <a:cs typeface="Times New Roman" panose="02020603050405020304" pitchFamily="18" charset="0"/>
              </a:rPr>
              <a:t>select</a:t>
            </a:r>
            <a:r>
              <a:rPr kumimoji="0" lang="el-GR" altLang="en-US" sz="16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left arrow και down arrow. Κάθε κουμπί το έχω αντιστοιχίσει σε ένα από τα τέσσερα LEDs του χρήστη.</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l-GR" altLang="en-US" sz="16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Αυτή η διάταξη επιτρέπει στον χρήστη να επιλέξει ποια τάση θέλει να χρησιμοποιήσει από τις τρεις διαθέσιμες επιλογές:</a:t>
            </a:r>
            <a:endParaRPr kumimoji="0" lang="en-US" altLang="en-US" sz="1600" b="0" i="0" u="none" strike="noStrike" cap="none" normalizeH="0" baseline="0" dirty="0">
              <a:ln>
                <a:noFill/>
              </a:ln>
              <a:effectLst/>
            </a:endParaRPr>
          </a:p>
          <a:p>
            <a:pPr>
              <a:buFont typeface="Wingdings" panose="05000000000000000000" pitchFamily="2" charset="2"/>
              <a:buChar char="Ø"/>
            </a:pPr>
            <a:r>
              <a:rPr kumimoji="0" lang="el-GR" altLang="en-US" sz="16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Select Button:</a:t>
            </a:r>
            <a:r>
              <a:rPr kumimoji="0" lang="el-GR" altLang="en-US" sz="16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Επιλογή της πρώτης τάσης 5V μέσω του </a:t>
            </a:r>
            <a:r>
              <a:rPr kumimoji="0" lang="el-GR" altLang="en-US" sz="1600" b="0" i="0" u="none" strike="noStrike" cap="none" normalizeH="0" baseline="0" dirty="0" err="1">
                <a:ln>
                  <a:noFill/>
                </a:ln>
                <a:effectLst/>
                <a:latin typeface="Times New Roman" panose="02020603050405020304" pitchFamily="18" charset="0"/>
                <a:ea typeface="Times New Roman" panose="02020603050405020304" pitchFamily="18" charset="0"/>
                <a:cs typeface="Times New Roman" panose="02020603050405020304" pitchFamily="18" charset="0"/>
              </a:rPr>
              <a:t>select</a:t>
            </a:r>
            <a:r>
              <a:rPr kumimoji="0" lang="el-GR" altLang="en-US" sz="16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button από το joystick με user led το κόκκινο</a:t>
            </a:r>
            <a:endParaRPr kumimoji="0" lang="en-US" altLang="en-US" sz="1600" b="0" i="0" u="none" strike="noStrike" cap="none" normalizeH="0" baseline="0" dirty="0">
              <a:ln>
                <a:noFill/>
              </a:ln>
              <a:effectLst/>
            </a:endParaRPr>
          </a:p>
          <a:p>
            <a:pPr marL="0" indent="0">
              <a:buNone/>
            </a:pPr>
            <a:endParaRPr lang="en-US" dirty="0"/>
          </a:p>
        </p:txBody>
      </p:sp>
      <p:pic>
        <p:nvPicPr>
          <p:cNvPr id="6147" name="image6.png" descr="A screenshot of a computer&#10;&#10;Description automatically generated">
            <a:extLst>
              <a:ext uri="{FF2B5EF4-FFF2-40B4-BE49-F238E27FC236}">
                <a16:creationId xmlns:a16="http://schemas.microsoft.com/office/drawing/2014/main" id="{FCEABD7B-C878-9F02-73FA-F7895B59F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19" y="2520444"/>
            <a:ext cx="8499275" cy="3413819"/>
          </a:xfrm>
          <a:prstGeom prst="rect">
            <a:avLst/>
          </a:prstGeom>
          <a:noFill/>
          <a:extLst>
            <a:ext uri="{909E8E84-426E-40DD-AFC4-6F175D3DCCD1}">
              <a14:hiddenFill xmlns:a14="http://schemas.microsoft.com/office/drawing/2010/main">
                <a:solidFill>
                  <a:srgbClr val="FFFFFF"/>
                </a:solidFill>
              </a14:hiddenFill>
            </a:ext>
          </a:extLst>
        </p:spPr>
      </p:pic>
      <p:pic>
        <p:nvPicPr>
          <p:cNvPr id="6145" name="image12.png" descr="A pair of hands holding a yellow multimeter and a blue circuit board&#10;&#10;Description automatically generated">
            <a:extLst>
              <a:ext uri="{FF2B5EF4-FFF2-40B4-BE49-F238E27FC236}">
                <a16:creationId xmlns:a16="http://schemas.microsoft.com/office/drawing/2014/main" id="{478ED82A-F224-B7D3-3CFE-D91D8908F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9097" y="2520444"/>
            <a:ext cx="2956921" cy="3413819"/>
          </a:xfrm>
          <a:prstGeom prst="rect">
            <a:avLst/>
          </a:prstGeom>
          <a:noFill/>
          <a:extLst>
            <a:ext uri="{909E8E84-426E-40DD-AFC4-6F175D3DCCD1}">
              <a14:hiddenFill xmlns:a14="http://schemas.microsoft.com/office/drawing/2010/main">
                <a:solidFill>
                  <a:srgbClr val="FFFFFF"/>
                </a:solidFill>
              </a14:hiddenFill>
            </a:ext>
          </a:extLst>
        </p:spPr>
      </p:pic>
      <p:sp>
        <p:nvSpPr>
          <p:cNvPr id="5" name="Ελεύθερη σχεδίαση: Σχήμα 2101810176">
            <a:extLst>
              <a:ext uri="{FF2B5EF4-FFF2-40B4-BE49-F238E27FC236}">
                <a16:creationId xmlns:a16="http://schemas.microsoft.com/office/drawing/2014/main" id="{4579251D-7B79-69A5-9F4F-FF3BCA0910E0}"/>
              </a:ext>
            </a:extLst>
          </p:cNvPr>
          <p:cNvSpPr>
            <a:spLocks/>
          </p:cNvSpPr>
          <p:nvPr/>
        </p:nvSpPr>
        <p:spPr bwMode="auto">
          <a:xfrm>
            <a:off x="78524100" y="3670300"/>
            <a:ext cx="7194550" cy="239713"/>
          </a:xfrm>
          <a:custGeom>
            <a:avLst/>
            <a:gdLst>
              <a:gd name="T0" fmla="*/ 0 w 7184390"/>
              <a:gd name="T1" fmla="*/ 0 h 229870"/>
              <a:gd name="T2" fmla="*/ 0 w 7184390"/>
              <a:gd name="T3" fmla="*/ 229870 h 229870"/>
              <a:gd name="T4" fmla="*/ 7184390 w 7184390"/>
              <a:gd name="T5" fmla="*/ 229870 h 229870"/>
              <a:gd name="T6" fmla="*/ 7184390 w 7184390"/>
              <a:gd name="T7" fmla="*/ 0 h 229870"/>
              <a:gd name="T8" fmla="*/ 0 w 7184390"/>
              <a:gd name="T9" fmla="*/ 0 h 229870"/>
              <a:gd name="T10" fmla="*/ 0 w 7184390"/>
              <a:gd name="T11" fmla="*/ 0 h 229870"/>
              <a:gd name="T12" fmla="*/ 7184390 w 7184390"/>
              <a:gd name="T13" fmla="*/ 229870 h 229870"/>
            </a:gdLst>
            <a:ahLst/>
            <a:cxnLst>
              <a:cxn ang="0">
                <a:pos x="T0" y="T1"/>
              </a:cxn>
              <a:cxn ang="0">
                <a:pos x="T2" y="T3"/>
              </a:cxn>
              <a:cxn ang="0">
                <a:pos x="T4" y="T5"/>
              </a:cxn>
              <a:cxn ang="0">
                <a:pos x="T6" y="T7"/>
              </a:cxn>
              <a:cxn ang="0">
                <a:pos x="T8" y="T9"/>
              </a:cxn>
            </a:cxnLst>
            <a:rect l="T10" t="T11" r="T12" b="T13"/>
            <a:pathLst>
              <a:path w="7184390" h="229870" extrusionOk="0">
                <a:moveTo>
                  <a:pt x="0" y="0"/>
                </a:moveTo>
                <a:lnTo>
                  <a:pt x="0" y="229870"/>
                </a:lnTo>
                <a:lnTo>
                  <a:pt x="7184390" y="229870"/>
                </a:lnTo>
                <a:lnTo>
                  <a:pt x="718439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8900" tIns="38100" rIns="88900" bIns="3810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l-GR" altLang="en-US" sz="1100" b="0" i="1" u="none" strike="noStrike" cap="none" normalizeH="0" baseline="0">
                <a:ln>
                  <a:noFill/>
                </a:ln>
                <a:solidFill>
                  <a:srgbClr val="1F497D"/>
                </a:solidFill>
                <a:effectLst/>
                <a:latin typeface="Times New Roman" panose="02020603050405020304" pitchFamily="18" charset="0"/>
                <a:ea typeface="Times New Roman" panose="02020603050405020304" pitchFamily="18" charset="0"/>
                <a:cs typeface="Times New Roman" panose="02020603050405020304" pitchFamily="18" charset="0"/>
              </a:rPr>
              <a:t>Εικόνα 17 Traces στο Monitor για 5V</a:t>
            </a:r>
            <a:endParaRPr kumimoji="0" lang="el-GR" altLang="en-US" sz="18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E85C3E02-A41E-1CF5-6117-E3E5B76E4190}"/>
              </a:ext>
            </a:extLst>
          </p:cNvPr>
          <p:cNvSpPr>
            <a:spLocks noChangeArrowheads="1"/>
          </p:cNvSpPr>
          <p:nvPr/>
        </p:nvSpPr>
        <p:spPr bwMode="auto">
          <a:xfrm>
            <a:off x="457200" y="586601"/>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n-US" sz="12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04AA2CD1-A4B8-E3CB-0910-B5056CA75DDA}"/>
              </a:ext>
            </a:extLst>
          </p:cNvPr>
          <p:cNvSpPr>
            <a:spLocks noChangeArrowheads="1"/>
          </p:cNvSpPr>
          <p:nvPr/>
        </p:nvSpPr>
        <p:spPr bwMode="auto">
          <a:xfrm>
            <a:off x="0" y="1092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34516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F219DC-D22F-82A6-DD34-5E0B3F898888}"/>
              </a:ext>
            </a:extLst>
          </p:cNvPr>
          <p:cNvSpPr>
            <a:spLocks noGrp="1"/>
          </p:cNvSpPr>
          <p:nvPr>
            <p:ph sz="half" idx="1"/>
          </p:nvPr>
        </p:nvSpPr>
        <p:spPr>
          <a:xfrm>
            <a:off x="419822" y="0"/>
            <a:ext cx="10021134" cy="6483927"/>
          </a:xfrm>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l-GR"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a:lnSpc>
                <a:spcPct val="150000"/>
              </a:lnSpc>
              <a:spcBef>
                <a:spcPts val="1400"/>
              </a:spcBef>
              <a:spcAft>
                <a:spcPts val="1400"/>
              </a:spcAft>
              <a:buSzPts val="1000"/>
              <a:buFont typeface="Wingdings" panose="05000000000000000000" pitchFamily="2" charset="2"/>
              <a:buChar char="Ø"/>
            </a:pPr>
            <a:r>
              <a:rPr lang="el-GR" sz="1600" b="1" dirty="0">
                <a:effectLst/>
                <a:latin typeface="Times New Roman" panose="02020603050405020304" pitchFamily="18" charset="0"/>
                <a:ea typeface="Noto Sans Symbols"/>
                <a:cs typeface="Times New Roman" panose="02020603050405020304" pitchFamily="18" charset="0"/>
              </a:rPr>
              <a:t>Down Arrow Button:</a:t>
            </a:r>
            <a:r>
              <a:rPr lang="el-GR" sz="1600" dirty="0">
                <a:effectLst/>
                <a:latin typeface="Times New Roman" panose="02020603050405020304" pitchFamily="18" charset="0"/>
                <a:ea typeface="Noto Sans Symbols"/>
                <a:cs typeface="Times New Roman" panose="02020603050405020304" pitchFamily="18" charset="0"/>
              </a:rPr>
              <a:t> Επιλογή της τρίτης τάσης 9V μέσω του down arrow button από το joystick με user led το πράσινο</a:t>
            </a:r>
            <a:endParaRPr lang="en-US" sz="1600" dirty="0">
              <a:effectLst/>
              <a:latin typeface="Times New Roman" panose="02020603050405020304" pitchFamily="18" charset="0"/>
              <a:ea typeface="Noto Sans Symbols"/>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Ελεύθερη σχεδίαση: Σχήμα 2101810176">
            <a:extLst>
              <a:ext uri="{FF2B5EF4-FFF2-40B4-BE49-F238E27FC236}">
                <a16:creationId xmlns:a16="http://schemas.microsoft.com/office/drawing/2014/main" id="{4579251D-7B79-69A5-9F4F-FF3BCA0910E0}"/>
              </a:ext>
            </a:extLst>
          </p:cNvPr>
          <p:cNvSpPr>
            <a:spLocks/>
          </p:cNvSpPr>
          <p:nvPr/>
        </p:nvSpPr>
        <p:spPr bwMode="auto">
          <a:xfrm>
            <a:off x="78524100" y="3670300"/>
            <a:ext cx="7194550" cy="239713"/>
          </a:xfrm>
          <a:custGeom>
            <a:avLst/>
            <a:gdLst>
              <a:gd name="T0" fmla="*/ 0 w 7184390"/>
              <a:gd name="T1" fmla="*/ 0 h 229870"/>
              <a:gd name="T2" fmla="*/ 0 w 7184390"/>
              <a:gd name="T3" fmla="*/ 229870 h 229870"/>
              <a:gd name="T4" fmla="*/ 7184390 w 7184390"/>
              <a:gd name="T5" fmla="*/ 229870 h 229870"/>
              <a:gd name="T6" fmla="*/ 7184390 w 7184390"/>
              <a:gd name="T7" fmla="*/ 0 h 229870"/>
              <a:gd name="T8" fmla="*/ 0 w 7184390"/>
              <a:gd name="T9" fmla="*/ 0 h 229870"/>
              <a:gd name="T10" fmla="*/ 0 w 7184390"/>
              <a:gd name="T11" fmla="*/ 0 h 229870"/>
              <a:gd name="T12" fmla="*/ 7184390 w 7184390"/>
              <a:gd name="T13" fmla="*/ 229870 h 229870"/>
            </a:gdLst>
            <a:ahLst/>
            <a:cxnLst>
              <a:cxn ang="0">
                <a:pos x="T0" y="T1"/>
              </a:cxn>
              <a:cxn ang="0">
                <a:pos x="T2" y="T3"/>
              </a:cxn>
              <a:cxn ang="0">
                <a:pos x="T4" y="T5"/>
              </a:cxn>
              <a:cxn ang="0">
                <a:pos x="T6" y="T7"/>
              </a:cxn>
              <a:cxn ang="0">
                <a:pos x="T8" y="T9"/>
              </a:cxn>
            </a:cxnLst>
            <a:rect l="T10" t="T11" r="T12" b="T13"/>
            <a:pathLst>
              <a:path w="7184390" h="229870" extrusionOk="0">
                <a:moveTo>
                  <a:pt x="0" y="0"/>
                </a:moveTo>
                <a:lnTo>
                  <a:pt x="0" y="229870"/>
                </a:lnTo>
                <a:lnTo>
                  <a:pt x="7184390" y="229870"/>
                </a:lnTo>
                <a:lnTo>
                  <a:pt x="718439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8900" tIns="38100" rIns="88900" bIns="3810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l-GR" altLang="en-US" sz="1100" b="0" i="1" u="none" strike="noStrike" cap="none" normalizeH="0" baseline="0">
                <a:ln>
                  <a:noFill/>
                </a:ln>
                <a:solidFill>
                  <a:srgbClr val="1F497D"/>
                </a:solidFill>
                <a:effectLst/>
                <a:latin typeface="Times New Roman" panose="02020603050405020304" pitchFamily="18" charset="0"/>
                <a:ea typeface="Times New Roman" panose="02020603050405020304" pitchFamily="18" charset="0"/>
                <a:cs typeface="Times New Roman" panose="02020603050405020304" pitchFamily="18" charset="0"/>
              </a:rPr>
              <a:t>Εικόνα 17 Traces στο Monitor για 5V</a:t>
            </a:r>
            <a:endParaRPr kumimoji="0" lang="el-GR" altLang="en-US" sz="18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E85C3E02-A41E-1CF5-6117-E3E5B76E4190}"/>
              </a:ext>
            </a:extLst>
          </p:cNvPr>
          <p:cNvSpPr>
            <a:spLocks noChangeArrowheads="1"/>
          </p:cNvSpPr>
          <p:nvPr/>
        </p:nvSpPr>
        <p:spPr bwMode="auto">
          <a:xfrm>
            <a:off x="457200" y="586601"/>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n-US" sz="12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04AA2CD1-A4B8-E3CB-0910-B5056CA75DDA}"/>
              </a:ext>
            </a:extLst>
          </p:cNvPr>
          <p:cNvSpPr>
            <a:spLocks noChangeArrowheads="1"/>
          </p:cNvSpPr>
          <p:nvPr/>
        </p:nvSpPr>
        <p:spPr bwMode="auto">
          <a:xfrm>
            <a:off x="0" y="1092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image9.png" descr="A hand holding a multimeter and a blue circuit board&#10;&#10;Description automatically generated">
            <a:extLst>
              <a:ext uri="{FF2B5EF4-FFF2-40B4-BE49-F238E27FC236}">
                <a16:creationId xmlns:a16="http://schemas.microsoft.com/office/drawing/2014/main" id="{400A1177-9B4F-3525-410D-F2FBAA7CE99F}"/>
              </a:ext>
            </a:extLst>
          </p:cNvPr>
          <p:cNvPicPr/>
          <p:nvPr/>
        </p:nvPicPr>
        <p:blipFill>
          <a:blip r:embed="rId2"/>
          <a:srcRect/>
          <a:stretch>
            <a:fillRect/>
          </a:stretch>
        </p:blipFill>
        <p:spPr>
          <a:xfrm>
            <a:off x="9177651" y="2520444"/>
            <a:ext cx="2526610" cy="3413818"/>
          </a:xfrm>
          <a:prstGeom prst="rect">
            <a:avLst/>
          </a:prstGeom>
          <a:ln/>
        </p:spPr>
      </p:pic>
      <p:pic>
        <p:nvPicPr>
          <p:cNvPr id="4" name="image14.png" descr="A screenshot of a computer&#10;&#10;Description automatically generated">
            <a:extLst>
              <a:ext uri="{FF2B5EF4-FFF2-40B4-BE49-F238E27FC236}">
                <a16:creationId xmlns:a16="http://schemas.microsoft.com/office/drawing/2014/main" id="{72C02C9E-C8CD-1984-DC92-18AF5CA2607F}"/>
              </a:ext>
            </a:extLst>
          </p:cNvPr>
          <p:cNvPicPr/>
          <p:nvPr/>
        </p:nvPicPr>
        <p:blipFill>
          <a:blip r:embed="rId3"/>
          <a:srcRect/>
          <a:stretch>
            <a:fillRect/>
          </a:stretch>
        </p:blipFill>
        <p:spPr>
          <a:xfrm>
            <a:off x="139959" y="2232800"/>
            <a:ext cx="8705461" cy="4038600"/>
          </a:xfrm>
          <a:prstGeom prst="rect">
            <a:avLst/>
          </a:prstGeom>
          <a:ln/>
        </p:spPr>
      </p:pic>
    </p:spTree>
    <p:extLst>
      <p:ext uri="{BB962C8B-B14F-4D97-AF65-F5344CB8AC3E}">
        <p14:creationId xmlns:p14="http://schemas.microsoft.com/office/powerpoint/2010/main" val="1655390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F219DC-D22F-82A6-DD34-5E0B3F898888}"/>
              </a:ext>
            </a:extLst>
          </p:cNvPr>
          <p:cNvSpPr>
            <a:spLocks noGrp="1"/>
          </p:cNvSpPr>
          <p:nvPr>
            <p:ph sz="half" idx="1"/>
          </p:nvPr>
        </p:nvSpPr>
        <p:spPr>
          <a:xfrm>
            <a:off x="419822" y="0"/>
            <a:ext cx="10021134" cy="6483927"/>
          </a:xfrm>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l-GR"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a:lnSpc>
                <a:spcPct val="150000"/>
              </a:lnSpc>
              <a:spcBef>
                <a:spcPts val="1400"/>
              </a:spcBef>
              <a:spcAft>
                <a:spcPts val="1400"/>
              </a:spcAft>
              <a:buSzPts val="1000"/>
              <a:buFont typeface="Wingdings" panose="05000000000000000000" pitchFamily="2" charset="2"/>
              <a:buChar char="Ø"/>
            </a:pPr>
            <a:r>
              <a:rPr lang="el-GR" sz="1800" b="1" dirty="0">
                <a:effectLst/>
                <a:latin typeface="Times New Roman" panose="02020603050405020304" pitchFamily="18" charset="0"/>
                <a:ea typeface="Times New Roman" panose="02020603050405020304" pitchFamily="18" charset="0"/>
              </a:rPr>
              <a:t>Left Arrow Button:</a:t>
            </a:r>
            <a:r>
              <a:rPr lang="el-GR" sz="1800" dirty="0">
                <a:effectLst/>
                <a:latin typeface="Times New Roman" panose="02020603050405020304" pitchFamily="18" charset="0"/>
                <a:ea typeface="Times New Roman" panose="02020603050405020304" pitchFamily="18" charset="0"/>
              </a:rPr>
              <a:t> Επιλογή της δεύτερης τάσης 12V μέσω του left arrow button από το joystick με user led το πορτοκαλί</a:t>
            </a:r>
            <a:endParaRPr lang="en-US" sz="1600" dirty="0">
              <a:effectLst/>
              <a:latin typeface="Times New Roman" panose="02020603050405020304" pitchFamily="18" charset="0"/>
              <a:ea typeface="Noto Sans Symbols"/>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Ελεύθερη σχεδίαση: Σχήμα 2101810176">
            <a:extLst>
              <a:ext uri="{FF2B5EF4-FFF2-40B4-BE49-F238E27FC236}">
                <a16:creationId xmlns:a16="http://schemas.microsoft.com/office/drawing/2014/main" id="{4579251D-7B79-69A5-9F4F-FF3BCA0910E0}"/>
              </a:ext>
            </a:extLst>
          </p:cNvPr>
          <p:cNvSpPr>
            <a:spLocks/>
          </p:cNvSpPr>
          <p:nvPr/>
        </p:nvSpPr>
        <p:spPr bwMode="auto">
          <a:xfrm>
            <a:off x="78524100" y="3670300"/>
            <a:ext cx="7194550" cy="239713"/>
          </a:xfrm>
          <a:custGeom>
            <a:avLst/>
            <a:gdLst>
              <a:gd name="T0" fmla="*/ 0 w 7184390"/>
              <a:gd name="T1" fmla="*/ 0 h 229870"/>
              <a:gd name="T2" fmla="*/ 0 w 7184390"/>
              <a:gd name="T3" fmla="*/ 229870 h 229870"/>
              <a:gd name="T4" fmla="*/ 7184390 w 7184390"/>
              <a:gd name="T5" fmla="*/ 229870 h 229870"/>
              <a:gd name="T6" fmla="*/ 7184390 w 7184390"/>
              <a:gd name="T7" fmla="*/ 0 h 229870"/>
              <a:gd name="T8" fmla="*/ 0 w 7184390"/>
              <a:gd name="T9" fmla="*/ 0 h 229870"/>
              <a:gd name="T10" fmla="*/ 0 w 7184390"/>
              <a:gd name="T11" fmla="*/ 0 h 229870"/>
              <a:gd name="T12" fmla="*/ 7184390 w 7184390"/>
              <a:gd name="T13" fmla="*/ 229870 h 229870"/>
            </a:gdLst>
            <a:ahLst/>
            <a:cxnLst>
              <a:cxn ang="0">
                <a:pos x="T0" y="T1"/>
              </a:cxn>
              <a:cxn ang="0">
                <a:pos x="T2" y="T3"/>
              </a:cxn>
              <a:cxn ang="0">
                <a:pos x="T4" y="T5"/>
              </a:cxn>
              <a:cxn ang="0">
                <a:pos x="T6" y="T7"/>
              </a:cxn>
              <a:cxn ang="0">
                <a:pos x="T8" y="T9"/>
              </a:cxn>
            </a:cxnLst>
            <a:rect l="T10" t="T11" r="T12" b="T13"/>
            <a:pathLst>
              <a:path w="7184390" h="229870" extrusionOk="0">
                <a:moveTo>
                  <a:pt x="0" y="0"/>
                </a:moveTo>
                <a:lnTo>
                  <a:pt x="0" y="229870"/>
                </a:lnTo>
                <a:lnTo>
                  <a:pt x="7184390" y="229870"/>
                </a:lnTo>
                <a:lnTo>
                  <a:pt x="718439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8900" tIns="38100" rIns="88900" bIns="3810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l-GR" altLang="en-US" sz="1100" b="0" i="1" u="none" strike="noStrike" cap="none" normalizeH="0" baseline="0">
                <a:ln>
                  <a:noFill/>
                </a:ln>
                <a:solidFill>
                  <a:srgbClr val="1F497D"/>
                </a:solidFill>
                <a:effectLst/>
                <a:latin typeface="Times New Roman" panose="02020603050405020304" pitchFamily="18" charset="0"/>
                <a:ea typeface="Times New Roman" panose="02020603050405020304" pitchFamily="18" charset="0"/>
                <a:cs typeface="Times New Roman" panose="02020603050405020304" pitchFamily="18" charset="0"/>
              </a:rPr>
              <a:t>Εικόνα 17 Traces στο Monitor για 5V</a:t>
            </a:r>
            <a:endParaRPr kumimoji="0" lang="el-GR" altLang="en-US" sz="18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E85C3E02-A41E-1CF5-6117-E3E5B76E4190}"/>
              </a:ext>
            </a:extLst>
          </p:cNvPr>
          <p:cNvSpPr>
            <a:spLocks noChangeArrowheads="1"/>
          </p:cNvSpPr>
          <p:nvPr/>
        </p:nvSpPr>
        <p:spPr bwMode="auto">
          <a:xfrm>
            <a:off x="457200" y="586601"/>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n-US" sz="12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04AA2CD1-A4B8-E3CB-0910-B5056CA75DDA}"/>
              </a:ext>
            </a:extLst>
          </p:cNvPr>
          <p:cNvSpPr>
            <a:spLocks noChangeArrowheads="1"/>
          </p:cNvSpPr>
          <p:nvPr/>
        </p:nvSpPr>
        <p:spPr bwMode="auto">
          <a:xfrm>
            <a:off x="0" y="1092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image10.png" descr="A pair of hands holding a yellow multimeter and a blue circuit board&#10;&#10;Description automatically generated">
            <a:extLst>
              <a:ext uri="{FF2B5EF4-FFF2-40B4-BE49-F238E27FC236}">
                <a16:creationId xmlns:a16="http://schemas.microsoft.com/office/drawing/2014/main" id="{75E8352F-3679-131D-EE7A-C346D30F0A3F}"/>
              </a:ext>
            </a:extLst>
          </p:cNvPr>
          <p:cNvPicPr/>
          <p:nvPr/>
        </p:nvPicPr>
        <p:blipFill>
          <a:blip r:embed="rId2"/>
          <a:srcRect/>
          <a:stretch>
            <a:fillRect/>
          </a:stretch>
        </p:blipFill>
        <p:spPr>
          <a:xfrm>
            <a:off x="8995100" y="2489198"/>
            <a:ext cx="2891712" cy="3351759"/>
          </a:xfrm>
          <a:prstGeom prst="rect">
            <a:avLst/>
          </a:prstGeom>
          <a:ln/>
        </p:spPr>
      </p:pic>
      <p:pic>
        <p:nvPicPr>
          <p:cNvPr id="9" name="image1.png" descr="A screenshot of a computer&#10;&#10;Description automatically generated">
            <a:extLst>
              <a:ext uri="{FF2B5EF4-FFF2-40B4-BE49-F238E27FC236}">
                <a16:creationId xmlns:a16="http://schemas.microsoft.com/office/drawing/2014/main" id="{9B570331-8729-F123-8B54-E35795EDBC3E}"/>
              </a:ext>
            </a:extLst>
          </p:cNvPr>
          <p:cNvPicPr/>
          <p:nvPr/>
        </p:nvPicPr>
        <p:blipFill>
          <a:blip r:embed="rId3"/>
          <a:srcRect/>
          <a:stretch>
            <a:fillRect/>
          </a:stretch>
        </p:blipFill>
        <p:spPr>
          <a:xfrm>
            <a:off x="419822" y="2236890"/>
            <a:ext cx="8033713" cy="3828003"/>
          </a:xfrm>
          <a:prstGeom prst="rect">
            <a:avLst/>
          </a:prstGeom>
          <a:ln/>
        </p:spPr>
      </p:pic>
    </p:spTree>
    <p:extLst>
      <p:ext uri="{BB962C8B-B14F-4D97-AF65-F5344CB8AC3E}">
        <p14:creationId xmlns:p14="http://schemas.microsoft.com/office/powerpoint/2010/main" val="870196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1CCBC-F536-F74B-67D4-C41FE35ABBEA}"/>
              </a:ext>
            </a:extLst>
          </p:cNvPr>
          <p:cNvSpPr>
            <a:spLocks noGrp="1"/>
          </p:cNvSpPr>
          <p:nvPr>
            <p:ph type="title"/>
          </p:nvPr>
        </p:nvSpPr>
        <p:spPr/>
        <p:txBody>
          <a:bodyPr/>
          <a:lstStyle/>
          <a:p>
            <a:pPr algn="ctr"/>
            <a:r>
              <a:rPr lang="el-GR" sz="3200" b="1" kern="14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Διαδικασία για την Διπλωματική Εργασία</a:t>
            </a:r>
            <a:br>
              <a:rPr lang="en-US" sz="1800" b="1" kern="1400" dirty="0">
                <a:solidFill>
                  <a:srgbClr val="365F91"/>
                </a:solidFill>
                <a:effectLst/>
                <a:latin typeface="Cambria" panose="02040503050406030204" pitchFamily="18" charset="0"/>
                <a:ea typeface="Cambria" panose="02040503050406030204" pitchFamily="18" charset="0"/>
                <a:cs typeface="Cambria" panose="02040503050406030204" pitchFamily="18" charset="0"/>
              </a:rPr>
            </a:br>
            <a:endParaRPr lang="en-US" dirty="0"/>
          </a:p>
        </p:txBody>
      </p:sp>
      <p:sp>
        <p:nvSpPr>
          <p:cNvPr id="3" name="Content Placeholder 2">
            <a:extLst>
              <a:ext uri="{FF2B5EF4-FFF2-40B4-BE49-F238E27FC236}">
                <a16:creationId xmlns:a16="http://schemas.microsoft.com/office/drawing/2014/main" id="{F686E69C-B81C-CFFD-171F-EC99C6C6D544}"/>
              </a:ext>
            </a:extLst>
          </p:cNvPr>
          <p:cNvSpPr>
            <a:spLocks noGrp="1"/>
          </p:cNvSpPr>
          <p:nvPr>
            <p:ph sz="half" idx="1"/>
          </p:nvPr>
        </p:nvSpPr>
        <p:spPr>
          <a:xfrm>
            <a:off x="1112549" y="1632246"/>
            <a:ext cx="10165052" cy="4460298"/>
          </a:xfrm>
        </p:spPr>
        <p:txBody>
          <a:bodyPr>
            <a:normAutofit/>
          </a:bodyPr>
          <a:lstStyle/>
          <a:p>
            <a:pPr marL="0" indent="0" algn="just">
              <a:lnSpc>
                <a:spcPct val="150000"/>
              </a:lnSpc>
              <a:spcBef>
                <a:spcPts val="0"/>
              </a:spcBef>
              <a:spcAft>
                <a:spcPts val="300"/>
              </a:spcAft>
              <a:buNone/>
            </a:pPr>
            <a:r>
              <a:rPr lang="el-GR" sz="1600" b="1" kern="1400" dirty="0">
                <a:effectLst/>
                <a:latin typeface="Times New Roman" panose="02020603050405020304" pitchFamily="18" charset="0"/>
                <a:cs typeface="Times New Roman" panose="02020603050405020304" pitchFamily="18" charset="0"/>
              </a:rPr>
              <a:t>Βήμα 3: Επιβεβαίωση Επιλογής Τάσης</a:t>
            </a:r>
            <a:endParaRPr lang="en-US" sz="1600" b="1" kern="1400" dirty="0">
              <a:effectLst/>
              <a:latin typeface="Times New Roman" panose="02020603050405020304" pitchFamily="18" charset="0"/>
              <a:cs typeface="Times New Roman" panose="02020603050405020304" pitchFamily="18" charset="0"/>
            </a:endParaRPr>
          </a:p>
          <a:p>
            <a:pPr marR="0" algn="just">
              <a:lnSpc>
                <a:spcPct val="150000"/>
              </a:lnSpc>
              <a:spcBef>
                <a:spcPts val="0"/>
              </a:spcBef>
              <a:spcAft>
                <a:spcPts val="300"/>
              </a:spcAft>
              <a:buFont typeface="Wingdings" panose="05000000000000000000" pitchFamily="2" charset="2"/>
              <a:buChar char="Ø"/>
            </a:pP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Αφού ο χρήστης επιλέξει την επιθυμητή τάση μέσω του joystick, επιβεβαιώνουμε την επιλογή παρακολουθώντας τα </a:t>
            </a:r>
            <a:r>
              <a:rPr lang="el-GR" sz="1600" dirty="0" err="1">
                <a:effectLst/>
                <a:latin typeface="Times New Roman" panose="02020603050405020304" pitchFamily="18" charset="0"/>
                <a:ea typeface="Times New Roman" panose="02020603050405020304" pitchFamily="18" charset="0"/>
                <a:cs typeface="Times New Roman" panose="02020603050405020304" pitchFamily="18" charset="0"/>
              </a:rPr>
              <a:t>traces</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 στο STM32CubeMonitor. Το εργαλείο αυτό δείχνει τις αλλαγές στις τάσεις σε πραγματικό χρόνο, επιτρέποντας την επαλήθευση ότι η σωστή τάση έχει επιλεγεί και εφαρμόζεται στο σύστημα.</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300"/>
              </a:spcAft>
              <a:buFont typeface="Wingdings" panose="05000000000000000000" pitchFamily="2" charset="2"/>
              <a:buChar char="Ø"/>
            </a:pP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Επιπλέον, χρησιμοποιούμε ένα πολύμετρο για να μετρήσουμε την τάση στο σημείο USBPD που βρίσκεται στο JP1. Με αυτόν τον τρόπο, διασφαλίζουμε ότι η τάση που έχει επιλεχθεί είναι ακριβής και ανταποκρίνεται στις απαιτήσεις της εφαρμογής.</a:t>
            </a:r>
            <a:endParaRPr lang="el-GR" sz="16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300"/>
              </a:spcAft>
              <a:buNone/>
            </a:pPr>
            <a:r>
              <a:rPr lang="el-GR" sz="1600" b="1" kern="1400" dirty="0">
                <a:effectLst/>
                <a:latin typeface="Times New Roman" panose="02020603050405020304" pitchFamily="18" charset="0"/>
                <a:cs typeface="Times New Roman" panose="02020603050405020304" pitchFamily="18" charset="0"/>
              </a:rPr>
              <a:t>Βήμα 4: Αλλαγή Τάσης από τον Χρήστη</a:t>
            </a:r>
            <a:endParaRPr lang="en-US" sz="1600" b="1" kern="1400" dirty="0">
              <a:effectLst/>
              <a:latin typeface="Times New Roman" panose="02020603050405020304" pitchFamily="18" charset="0"/>
              <a:cs typeface="Times New Roman" panose="02020603050405020304" pitchFamily="18" charset="0"/>
            </a:endParaRPr>
          </a:p>
          <a:p>
            <a:pPr algn="just">
              <a:lnSpc>
                <a:spcPct val="150000"/>
              </a:lnSpc>
              <a:spcBef>
                <a:spcPts val="0"/>
              </a:spcBef>
              <a:spcAft>
                <a:spcPts val="300"/>
              </a:spcAft>
              <a:buFont typeface="Wingdings" panose="05000000000000000000" pitchFamily="2" charset="2"/>
              <a:buChar char="Ø"/>
            </a:pP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Ο χρήστης μπορεί να συνεχίσει να αλλάζει την επιλεγμένη τάση χρησιμοποιώντας το joystick, χωρίς να επηρεάζεται η λειτουργικότητα της πλακέτας. Κάθε νέα επιλογή τάσης επαληθεύεται μέσω του STM32CubeMonitor και του πολύμετρου, διασφαλίζοντας ότι το σύστημα παραμένει σταθερό και λειτουργικό.</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08242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675DD-1766-EC0E-AB1D-D1D0BDE9F7F6}"/>
              </a:ext>
            </a:extLst>
          </p:cNvPr>
          <p:cNvSpPr>
            <a:spLocks noGrp="1"/>
          </p:cNvSpPr>
          <p:nvPr>
            <p:ph type="title"/>
          </p:nvPr>
        </p:nvSpPr>
        <p:spPr>
          <a:xfrm>
            <a:off x="888813" y="112003"/>
            <a:ext cx="9404723" cy="709332"/>
          </a:xfrm>
        </p:spPr>
        <p:txBody>
          <a:bodyPr/>
          <a:lstStyle/>
          <a:p>
            <a:pPr algn="ctr"/>
            <a:r>
              <a:rPr lang="el-GR" sz="2800" b="1" kern="14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Ανάλυση και Επεξήγηση </a:t>
            </a:r>
            <a:r>
              <a:rPr lang="el-GR" sz="2800" b="1" kern="1400" dirty="0" err="1">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Traces</a:t>
            </a:r>
            <a:r>
              <a:rPr lang="el-GR" sz="2800" b="1" kern="14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 για USB Power Delivery</a:t>
            </a:r>
            <a:br>
              <a:rPr lang="en-US" sz="2800" b="1" kern="14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8CA022-ECFF-407B-4E9D-B6F8D3A114E4}"/>
              </a:ext>
            </a:extLst>
          </p:cNvPr>
          <p:cNvSpPr>
            <a:spLocks noGrp="1"/>
          </p:cNvSpPr>
          <p:nvPr>
            <p:ph sz="half" idx="1"/>
          </p:nvPr>
        </p:nvSpPr>
        <p:spPr>
          <a:xfrm>
            <a:off x="6347861" y="1597818"/>
            <a:ext cx="5095719" cy="4422736"/>
          </a:xfrm>
        </p:spPr>
        <p:txBody>
          <a:bodyPr>
            <a:normAutofit/>
          </a:bodyPr>
          <a:lstStyle/>
          <a:p>
            <a:pPr marL="0" marR="0" indent="0" algn="just">
              <a:lnSpc>
                <a:spcPct val="150000"/>
              </a:lnSpc>
              <a:spcBef>
                <a:spcPts val="0"/>
              </a:spcBef>
              <a:spcAft>
                <a:spcPts val="300"/>
              </a:spcAft>
              <a:buNone/>
            </a:pP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Η αλληλουχία</a:t>
            </a:r>
            <a:r>
              <a:rPr lang="el-GR" sz="1600" dirty="0">
                <a:latin typeface="Times New Roman" panose="02020603050405020304" pitchFamily="18" charset="0"/>
                <a:ea typeface="Times New Roman" panose="02020603050405020304" pitchFamily="18" charset="0"/>
                <a:cs typeface="Times New Roman" panose="02020603050405020304" pitchFamily="18" charset="0"/>
              </a:rPr>
              <a:t> </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των  </a:t>
            </a:r>
            <a:r>
              <a:rPr lang="el-GR" sz="1600" dirty="0" err="1">
                <a:effectLst/>
                <a:latin typeface="Times New Roman" panose="02020603050405020304" pitchFamily="18" charset="0"/>
                <a:ea typeface="Times New Roman" panose="02020603050405020304" pitchFamily="18" charset="0"/>
                <a:cs typeface="Times New Roman" panose="02020603050405020304" pitchFamily="18" charset="0"/>
              </a:rPr>
              <a:t>traces</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 δείχνει τη διαδικασία όπου η συσκευή Sink ζητά αλλαγή τάσης από τη συσκευή Source. Το αίτημα γίνεται αποδεκτό και η τάση ρυθμίζεται στην επιθυμητή τιμή. Η επικοινωνία περιλαμβάνει μηνύματα αποδοχής, επιβεβαίωσης και αλλαγής κατάστασης, διασφαλίζοντας τη σωστή μετάβαση και λειτουργία της νέας τάσης.</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300"/>
              </a:spcAft>
              <a:buNone/>
            </a:pP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Αυτή η ανάλυση βοηθά στην κατανόηση του τρόπου με τον οποίο λειτουργεί το πρωτόκολλο USB PD για την ασφαλή και αποτελεσματική διαχείριση της μετάδοσης ισχύος μεταξύ πηγής και δέκτη.</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pic>
        <p:nvPicPr>
          <p:cNvPr id="6" name="Content Placeholder 5" descr="A diagram of a company&#10;&#10;Description automatically generated">
            <a:extLst>
              <a:ext uri="{FF2B5EF4-FFF2-40B4-BE49-F238E27FC236}">
                <a16:creationId xmlns:a16="http://schemas.microsoft.com/office/drawing/2014/main" id="{B7A5E02F-B681-6D74-760F-7031E67BE6B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2400" y="885825"/>
            <a:ext cx="5438775" cy="5840833"/>
          </a:xfrm>
          <a:prstGeom prst="rect">
            <a:avLst/>
          </a:prstGeom>
        </p:spPr>
      </p:pic>
    </p:spTree>
    <p:extLst>
      <p:ext uri="{BB962C8B-B14F-4D97-AF65-F5344CB8AC3E}">
        <p14:creationId xmlns:p14="http://schemas.microsoft.com/office/powerpoint/2010/main" val="1015555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A20DD-B67E-FE8B-0EE6-FAEDACB1F972}"/>
              </a:ext>
            </a:extLst>
          </p:cNvPr>
          <p:cNvSpPr>
            <a:spLocks noGrp="1"/>
          </p:cNvSpPr>
          <p:nvPr>
            <p:ph type="title"/>
          </p:nvPr>
        </p:nvSpPr>
        <p:spPr/>
        <p:txBody>
          <a:bodyPr/>
          <a:lstStyle/>
          <a:p>
            <a:pPr algn="ctr"/>
            <a:r>
              <a:rPr lang="el-GR" sz="2800" b="1" kern="14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Τι Είναι το USB Power Delivery;</a:t>
            </a:r>
            <a:br>
              <a:rPr lang="en-US" sz="2800" b="1" kern="14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br>
            <a:endParaRPr lang="en-US" sz="2800" dirty="0">
              <a:solidFill>
                <a:schemeClr val="tx1"/>
              </a:solidFill>
            </a:endParaRPr>
          </a:p>
        </p:txBody>
      </p:sp>
      <p:sp>
        <p:nvSpPr>
          <p:cNvPr id="3" name="Content Placeholder 2">
            <a:extLst>
              <a:ext uri="{FF2B5EF4-FFF2-40B4-BE49-F238E27FC236}">
                <a16:creationId xmlns:a16="http://schemas.microsoft.com/office/drawing/2014/main" id="{4C0498A7-9B52-5FAB-A548-B841D02BB11E}"/>
              </a:ext>
            </a:extLst>
          </p:cNvPr>
          <p:cNvSpPr>
            <a:spLocks noGrp="1"/>
          </p:cNvSpPr>
          <p:nvPr>
            <p:ph idx="1"/>
          </p:nvPr>
        </p:nvSpPr>
        <p:spPr>
          <a:xfrm>
            <a:off x="2324626" y="2288308"/>
            <a:ext cx="7542747" cy="3451589"/>
          </a:xfrm>
        </p:spPr>
        <p:txBody>
          <a:bodyPr>
            <a:normAutofit lnSpcReduction="10000"/>
          </a:bodyPr>
          <a:lstStyle/>
          <a:p>
            <a:pPr marL="0" marR="0" indent="0" algn="just">
              <a:lnSpc>
                <a:spcPct val="150000"/>
              </a:lnSpc>
              <a:spcBef>
                <a:spcPts val="0"/>
              </a:spcBef>
              <a:spcAft>
                <a:spcPts val="300"/>
              </a:spcAft>
              <a:buNone/>
            </a:pP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Το USB Power Delivery (USBPD) είναι ένα νέο πρότυπο που επεκτείνει τις δυνατότητες παροχής ισχύος των USB 2.0 και USB 3.1. Η τεχνολογία αυτή, χρησιμοποιώντας τον σύνδεσμο Type-C™, επιτρέπει την παροχή ισχύος έως και 100W, καθιστώντας δυνατή την τροφοδοσία συσκευών που δεν μπορούσαν να λειτουργήσουν με την παροχή ισχύος του συμβατικού USB, όπως φορητοί υπολογιστές. Επιπλέον, επιτρέπει τη γρήγορη φόρτιση των κινητών συσκευών, μειώνοντας τον χρόνο φόρτισης.</a:t>
            </a:r>
            <a:endParaRPr lang="en-US" sz="1600" dirty="0">
              <a:effectLst/>
              <a:latin typeface="Cambria" panose="02040503050406030204" pitchFamily="18"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300"/>
              </a:spcAft>
              <a:buNone/>
            </a:pP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Η επικοινωνία USBPD πραγματοποιείται μεταξύ δύο συνδεδεμένων συσκευών, η βέλτιστη τάση και το ρεύμα καθορίζονται αυτόματα μετά από διαπραγμάτευση μιας συμφωνίας παροχής ισχύος. </a:t>
            </a:r>
          </a:p>
          <a:p>
            <a:endParaRPr lang="en-US" dirty="0"/>
          </a:p>
        </p:txBody>
      </p:sp>
    </p:spTree>
    <p:extLst>
      <p:ext uri="{BB962C8B-B14F-4D97-AF65-F5344CB8AC3E}">
        <p14:creationId xmlns:p14="http://schemas.microsoft.com/office/powerpoint/2010/main" val="341224025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1B009-9252-CACA-754B-9A2691F6CA11}"/>
              </a:ext>
            </a:extLst>
          </p:cNvPr>
          <p:cNvSpPr>
            <a:spLocks noGrp="1"/>
          </p:cNvSpPr>
          <p:nvPr>
            <p:ph type="title"/>
          </p:nvPr>
        </p:nvSpPr>
        <p:spPr/>
        <p:txBody>
          <a:bodyPr/>
          <a:lstStyle/>
          <a:p>
            <a:pPr algn="ctr"/>
            <a:r>
              <a:rPr lang="el-GR" sz="3200" b="1" kern="14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	Υλοποίηση και Επαλήθευση της Λειτουργικότητας</a:t>
            </a:r>
            <a:br>
              <a:rPr lang="en-US" sz="1800" b="1" kern="1400" dirty="0">
                <a:solidFill>
                  <a:srgbClr val="365F91"/>
                </a:solidFill>
                <a:effectLst/>
                <a:latin typeface="Cambria" panose="02040503050406030204" pitchFamily="18" charset="0"/>
                <a:ea typeface="Cambria" panose="02040503050406030204" pitchFamily="18" charset="0"/>
                <a:cs typeface="Cambria" panose="02040503050406030204" pitchFamily="18" charset="0"/>
              </a:rPr>
            </a:br>
            <a:endParaRPr lang="en-US" dirty="0"/>
          </a:p>
        </p:txBody>
      </p:sp>
      <p:sp>
        <p:nvSpPr>
          <p:cNvPr id="3" name="Content Placeholder 2">
            <a:extLst>
              <a:ext uri="{FF2B5EF4-FFF2-40B4-BE49-F238E27FC236}">
                <a16:creationId xmlns:a16="http://schemas.microsoft.com/office/drawing/2014/main" id="{7F6040A5-A0CD-047F-F2FE-37D76BA3D071}"/>
              </a:ext>
            </a:extLst>
          </p:cNvPr>
          <p:cNvSpPr>
            <a:spLocks noGrp="1"/>
          </p:cNvSpPr>
          <p:nvPr>
            <p:ph sz="half" idx="1"/>
          </p:nvPr>
        </p:nvSpPr>
        <p:spPr>
          <a:xfrm>
            <a:off x="885125" y="2182752"/>
            <a:ext cx="10421749" cy="4222530"/>
          </a:xfrm>
        </p:spPr>
        <p:txBody>
          <a:bodyPr>
            <a:normAutofit/>
          </a:bodyPr>
          <a:lstStyle/>
          <a:p>
            <a:pPr marL="0" marR="0" indent="0" algn="just">
              <a:buNone/>
            </a:pPr>
            <a:r>
              <a:rPr lang="el-GR" sz="1600" dirty="0">
                <a:effectLst/>
                <a:latin typeface="Times New Roman" panose="02020603050405020304" pitchFamily="18" charset="0"/>
                <a:ea typeface="Times New Roman" panose="02020603050405020304" pitchFamily="18" charset="0"/>
              </a:rPr>
              <a:t>Η διαδικασία της διπλωματικής εργασίας περιλαμβάνει την ανάπτυξη και τροποποίηση ενός </a:t>
            </a:r>
            <a:r>
              <a:rPr lang="en-US" sz="1600" dirty="0">
                <a:effectLst/>
                <a:latin typeface="Times New Roman" panose="02020603050405020304" pitchFamily="18" charset="0"/>
                <a:ea typeface="Times New Roman" panose="02020603050405020304" pitchFamily="18" charset="0"/>
              </a:rPr>
              <a:t>demo</a:t>
            </a:r>
            <a:r>
              <a:rPr lang="el-GR" sz="1600" dirty="0">
                <a:effectLst/>
                <a:latin typeface="Times New Roman" panose="02020603050405020304" pitchFamily="18" charset="0"/>
                <a:ea typeface="Times New Roman" panose="02020603050405020304" pitchFamily="18" charset="0"/>
              </a:rPr>
              <a:t> προγράμματος, το οποίο σταδιακά τροποποιήθηκε ώστε να εισαχθούν οι επιθυμητές λειτουργίες. Οι γλώσσες προγραμματισμού που χρησιμοποιήθηκαν είναι η </a:t>
            </a:r>
            <a:r>
              <a:rPr lang="en-US" sz="1600" dirty="0">
                <a:effectLst/>
                <a:latin typeface="Times New Roman" panose="02020603050405020304" pitchFamily="18" charset="0"/>
                <a:ea typeface="Times New Roman" panose="02020603050405020304" pitchFamily="18" charset="0"/>
              </a:rPr>
              <a:t>C</a:t>
            </a:r>
            <a:r>
              <a:rPr lang="el-GR" sz="1600" dirty="0">
                <a:effectLst/>
                <a:latin typeface="Times New Roman" panose="02020603050405020304" pitchFamily="18" charset="0"/>
                <a:ea typeface="Times New Roman" panose="02020603050405020304" pitchFamily="18" charset="0"/>
              </a:rPr>
              <a:t> και το </a:t>
            </a:r>
            <a:r>
              <a:rPr lang="en-US" sz="1600" dirty="0">
                <a:effectLst/>
                <a:latin typeface="Times New Roman" panose="02020603050405020304" pitchFamily="18" charset="0"/>
                <a:ea typeface="Times New Roman" panose="02020603050405020304" pitchFamily="18" charset="0"/>
              </a:rPr>
              <a:t>IDE Visual Studio Code</a:t>
            </a:r>
            <a:r>
              <a:rPr lang="el-GR" sz="1600" dirty="0">
                <a:effectLst/>
                <a:latin typeface="Times New Roman" panose="02020603050405020304" pitchFamily="18" charset="0"/>
                <a:ea typeface="Times New Roman" panose="02020603050405020304" pitchFamily="18" charset="0"/>
              </a:rPr>
              <a:t> με τη βοήθεια του </a:t>
            </a:r>
            <a:r>
              <a:rPr lang="en-US" sz="1600" dirty="0">
                <a:effectLst/>
                <a:latin typeface="Times New Roman" panose="02020603050405020304" pitchFamily="18" charset="0"/>
                <a:ea typeface="Times New Roman" panose="02020603050405020304" pitchFamily="18" charset="0"/>
              </a:rPr>
              <a:t>Platform</a:t>
            </a:r>
            <a:r>
              <a:rPr lang="el-GR" sz="1600" dirty="0">
                <a:effectLst/>
                <a:latin typeface="Times New Roman" panose="02020603050405020304" pitchFamily="18" charset="0"/>
                <a:ea typeface="Times New Roman" panose="02020603050405020304" pitchFamily="18" charset="0"/>
              </a:rPr>
              <a:t>.</a:t>
            </a:r>
            <a:r>
              <a:rPr lang="en-US" sz="1600" dirty="0">
                <a:effectLst/>
                <a:latin typeface="Times New Roman" panose="02020603050405020304" pitchFamily="18" charset="0"/>
                <a:ea typeface="Times New Roman" panose="02020603050405020304" pitchFamily="18" charset="0"/>
              </a:rPr>
              <a:t>io</a:t>
            </a:r>
            <a:r>
              <a:rPr lang="el-GR" sz="1600" dirty="0">
                <a:effectLst/>
                <a:latin typeface="Times New Roman" panose="02020603050405020304" pitchFamily="18" charset="0"/>
                <a:ea typeface="Times New Roman" panose="02020603050405020304" pitchFamily="18" charset="0"/>
              </a:rPr>
              <a:t>, το οποίο συνδέει τον μικροελεγκτή με το πρόγραμμα. Για την παρακολούθηση των </a:t>
            </a:r>
            <a:r>
              <a:rPr lang="en-US" sz="1600" dirty="0">
                <a:effectLst/>
                <a:latin typeface="Times New Roman" panose="02020603050405020304" pitchFamily="18" charset="0"/>
                <a:ea typeface="Times New Roman" panose="02020603050405020304" pitchFamily="18" charset="0"/>
              </a:rPr>
              <a:t>traces</a:t>
            </a:r>
            <a:r>
              <a:rPr lang="el-GR" sz="1600" dirty="0">
                <a:effectLst/>
                <a:latin typeface="Times New Roman" panose="02020603050405020304" pitchFamily="18" charset="0"/>
                <a:ea typeface="Times New Roman" panose="02020603050405020304" pitchFamily="18" charset="0"/>
              </a:rPr>
              <a:t> χρησιμοποιήθηκε το </a:t>
            </a:r>
            <a:r>
              <a:rPr lang="en-US" sz="1600" dirty="0">
                <a:effectLst/>
                <a:latin typeface="Times New Roman" panose="02020603050405020304" pitchFamily="18" charset="0"/>
                <a:ea typeface="Times New Roman" panose="02020603050405020304" pitchFamily="18" charset="0"/>
              </a:rPr>
              <a:t>STM</a:t>
            </a:r>
            <a:r>
              <a:rPr lang="el-GR" sz="1600" dirty="0">
                <a:effectLst/>
                <a:latin typeface="Times New Roman" panose="02020603050405020304" pitchFamily="18" charset="0"/>
                <a:ea typeface="Times New Roman" panose="02020603050405020304" pitchFamily="18" charset="0"/>
              </a:rPr>
              <a:t>32</a:t>
            </a:r>
            <a:r>
              <a:rPr lang="en-US" sz="1600" dirty="0" err="1">
                <a:effectLst/>
                <a:latin typeface="Times New Roman" panose="02020603050405020304" pitchFamily="18" charset="0"/>
                <a:ea typeface="Times New Roman" panose="02020603050405020304" pitchFamily="18" charset="0"/>
              </a:rPr>
              <a:t>CubeMonitor</a:t>
            </a:r>
            <a:r>
              <a:rPr lang="el-GR" sz="1600" dirty="0">
                <a:effectLst/>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marL="0" marR="0" indent="0" algn="just">
              <a:buNone/>
            </a:pPr>
            <a:r>
              <a:rPr lang="el-GR" sz="1600" dirty="0">
                <a:effectLst/>
                <a:latin typeface="Times New Roman" panose="02020603050405020304" pitchFamily="18" charset="0"/>
                <a:ea typeface="Times New Roman" panose="02020603050405020304" pitchFamily="18" charset="0"/>
              </a:rPr>
              <a:t>Αρχικά, το </a:t>
            </a:r>
            <a:r>
              <a:rPr lang="en-US" sz="1600" dirty="0">
                <a:effectLst/>
                <a:latin typeface="Times New Roman" panose="02020603050405020304" pitchFamily="18" charset="0"/>
                <a:ea typeface="Times New Roman" panose="02020603050405020304" pitchFamily="18" charset="0"/>
              </a:rPr>
              <a:t>demo</a:t>
            </a:r>
            <a:r>
              <a:rPr lang="el-GR" sz="1600" dirty="0">
                <a:effectLst/>
                <a:latin typeface="Times New Roman" panose="02020603050405020304" pitchFamily="18" charset="0"/>
                <a:ea typeface="Times New Roman" panose="02020603050405020304" pitchFamily="18" charset="0"/>
              </a:rPr>
              <a:t> πρόγραμμα τροποποιήθηκε ώστε να λειτουργούν τα </a:t>
            </a:r>
            <a:r>
              <a:rPr lang="en-US" sz="1600" dirty="0">
                <a:effectLst/>
                <a:latin typeface="Times New Roman" panose="02020603050405020304" pitchFamily="18" charset="0"/>
                <a:ea typeface="Times New Roman" panose="02020603050405020304" pitchFamily="18" charset="0"/>
              </a:rPr>
              <a:t>LEDs</a:t>
            </a:r>
            <a:r>
              <a:rPr lang="el-GR" sz="1600" dirty="0">
                <a:effectLst/>
                <a:latin typeface="Times New Roman" panose="02020603050405020304" pitchFamily="18" charset="0"/>
                <a:ea typeface="Times New Roman" panose="02020603050405020304" pitchFamily="18" charset="0"/>
              </a:rPr>
              <a:t> με τη χρήση κουμπιών, χρησιμοποιώντας σημαφόρους για την αποφυγή αλληλεπιδράσεων και προβλημάτων συγχρονισμού. Στη συνέχεια, αναπτύχθηκε η λειτουργία για την αναγνώριση των </a:t>
            </a:r>
            <a:r>
              <a:rPr lang="en-US" sz="1600" dirty="0">
                <a:effectLst/>
                <a:latin typeface="Times New Roman" panose="02020603050405020304" pitchFamily="18" charset="0"/>
                <a:ea typeface="Times New Roman" panose="02020603050405020304" pitchFamily="18" charset="0"/>
              </a:rPr>
              <a:t>capabilities</a:t>
            </a:r>
            <a:r>
              <a:rPr lang="el-GR" sz="1600" dirty="0">
                <a:effectLst/>
                <a:latin typeface="Times New Roman" panose="02020603050405020304" pitchFamily="18" charset="0"/>
                <a:ea typeface="Times New Roman" panose="02020603050405020304" pitchFamily="18" charset="0"/>
              </a:rPr>
              <a:t> της πηγής ενέργειας, δηλαδή του φορτιστή, και στη συνέχεια υλοποιήθηκε η δυνατότητα επιλογής της επιθυμητής τάσης μέσω ενός </a:t>
            </a:r>
            <a:r>
              <a:rPr lang="en-US" sz="1600" dirty="0">
                <a:effectLst/>
                <a:latin typeface="Times New Roman" panose="02020603050405020304" pitchFamily="18" charset="0"/>
                <a:ea typeface="Times New Roman" panose="02020603050405020304" pitchFamily="18" charset="0"/>
              </a:rPr>
              <a:t>request</a:t>
            </a:r>
            <a:r>
              <a:rPr lang="el-GR" sz="1600" dirty="0">
                <a:effectLst/>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marL="0" marR="0" indent="0" algn="just">
              <a:buNone/>
            </a:pPr>
            <a:r>
              <a:rPr lang="el-GR" sz="1600" dirty="0">
                <a:effectLst/>
                <a:latin typeface="Times New Roman" panose="02020603050405020304" pitchFamily="18" charset="0"/>
                <a:ea typeface="Times New Roman" panose="02020603050405020304" pitchFamily="18" charset="0"/>
              </a:rPr>
              <a:t>Η διαδικασία της επιλογής και αλλαγής τάσης από τον χρήστη είναι συνεχής και επαληθεύεται κάθε φορά μέσω του </a:t>
            </a:r>
            <a:r>
              <a:rPr lang="en-US" sz="1600" dirty="0">
                <a:effectLst/>
                <a:latin typeface="Times New Roman" panose="02020603050405020304" pitchFamily="18" charset="0"/>
                <a:ea typeface="Times New Roman" panose="02020603050405020304" pitchFamily="18" charset="0"/>
              </a:rPr>
              <a:t>STM</a:t>
            </a:r>
            <a:r>
              <a:rPr lang="el-GR" sz="1600" dirty="0">
                <a:effectLst/>
                <a:latin typeface="Times New Roman" panose="02020603050405020304" pitchFamily="18" charset="0"/>
                <a:ea typeface="Times New Roman" panose="02020603050405020304" pitchFamily="18" charset="0"/>
              </a:rPr>
              <a:t>32</a:t>
            </a:r>
            <a:r>
              <a:rPr lang="en-US" sz="1600" dirty="0" err="1">
                <a:effectLst/>
                <a:latin typeface="Times New Roman" panose="02020603050405020304" pitchFamily="18" charset="0"/>
                <a:ea typeface="Times New Roman" panose="02020603050405020304" pitchFamily="18" charset="0"/>
              </a:rPr>
              <a:t>CubeMonitor</a:t>
            </a:r>
            <a:r>
              <a:rPr lang="el-GR" sz="1600" dirty="0">
                <a:effectLst/>
                <a:latin typeface="Times New Roman" panose="02020603050405020304" pitchFamily="18" charset="0"/>
                <a:ea typeface="Times New Roman" panose="02020603050405020304" pitchFamily="18" charset="0"/>
              </a:rPr>
              <a:t> και του πολύμετρου, διασφαλίζοντας την σταθερότητα και λειτουργικότητα του συστήματος. Η υλοποίηση αυτών των βημάτων επιβεβαιώνει την ικανότητα του συστήματος να διαχειρίζεται αποτελεσματικά τις ενεργειακές του ανάγκες μέσω του πρωτοκόλλου </a:t>
            </a:r>
            <a:r>
              <a:rPr lang="en-US" sz="1600" dirty="0">
                <a:effectLst/>
                <a:latin typeface="Times New Roman" panose="02020603050405020304" pitchFamily="18" charset="0"/>
                <a:ea typeface="Times New Roman" panose="02020603050405020304" pitchFamily="18" charset="0"/>
              </a:rPr>
              <a:t>USB Power Delivery</a:t>
            </a:r>
            <a:r>
              <a:rPr lang="el-GR" sz="1600" dirty="0">
                <a:effectLst/>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06176724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1B009-9252-CACA-754B-9A2691F6CA11}"/>
              </a:ext>
            </a:extLst>
          </p:cNvPr>
          <p:cNvSpPr>
            <a:spLocks noGrp="1"/>
          </p:cNvSpPr>
          <p:nvPr>
            <p:ph type="title"/>
          </p:nvPr>
        </p:nvSpPr>
        <p:spPr/>
        <p:txBody>
          <a:bodyPr/>
          <a:lstStyle/>
          <a:p>
            <a:pPr algn="ctr"/>
            <a:r>
              <a:rPr lang="el-GR" sz="3200" b="1" kern="14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	Επιπλέον Λειτουργίες</a:t>
            </a:r>
            <a:br>
              <a:rPr lang="en-US" sz="1800" b="1" kern="1400" dirty="0">
                <a:solidFill>
                  <a:srgbClr val="365F91"/>
                </a:solidFill>
                <a:effectLst/>
                <a:latin typeface="Cambria" panose="02040503050406030204" pitchFamily="18" charset="0"/>
                <a:ea typeface="Cambria" panose="02040503050406030204" pitchFamily="18" charset="0"/>
                <a:cs typeface="Cambria" panose="02040503050406030204" pitchFamily="18" charset="0"/>
              </a:rPr>
            </a:br>
            <a:endParaRPr lang="en-US" dirty="0"/>
          </a:p>
        </p:txBody>
      </p:sp>
      <p:sp>
        <p:nvSpPr>
          <p:cNvPr id="3" name="Content Placeholder 2">
            <a:extLst>
              <a:ext uri="{FF2B5EF4-FFF2-40B4-BE49-F238E27FC236}">
                <a16:creationId xmlns:a16="http://schemas.microsoft.com/office/drawing/2014/main" id="{7F6040A5-A0CD-047F-F2FE-37D76BA3D071}"/>
              </a:ext>
            </a:extLst>
          </p:cNvPr>
          <p:cNvSpPr>
            <a:spLocks noGrp="1"/>
          </p:cNvSpPr>
          <p:nvPr>
            <p:ph sz="half" idx="1"/>
          </p:nvPr>
        </p:nvSpPr>
        <p:spPr>
          <a:xfrm>
            <a:off x="362139" y="1285592"/>
            <a:ext cx="11905307" cy="5495454"/>
          </a:xfrm>
        </p:spPr>
        <p:txBody>
          <a:bodyPr>
            <a:noAutofit/>
          </a:bodyPr>
          <a:lstStyle/>
          <a:p>
            <a:pPr marL="0" marR="0" indent="0" algn="just">
              <a:buNone/>
            </a:pPr>
            <a:r>
              <a:rPr lang="el-GR" sz="1600" b="1" dirty="0">
                <a:effectLst/>
                <a:latin typeface="Times New Roman" panose="02020603050405020304" pitchFamily="18" charset="0"/>
                <a:ea typeface="Times New Roman" panose="02020603050405020304" pitchFamily="18" charset="0"/>
                <a:cs typeface="Times New Roman" panose="02020603050405020304" pitchFamily="18" charset="0"/>
              </a:rPr>
              <a:t>Αρχικοποίηση του Programmable APDO:</a:t>
            </a:r>
          </a:p>
          <a:p>
            <a:pPr marR="0" algn="just">
              <a:buFont typeface="Wingdings" panose="05000000000000000000" pitchFamily="2" charset="2"/>
              <a:buChar char="Ø"/>
            </a:pP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Επεκτείνουμε τις υπάρχουσες ρυθμίσεις του προγράμματος για να υποστηρίξουμε τις παραμέτρους του APDO.</a:t>
            </a:r>
          </a:p>
          <a:p>
            <a:pPr marR="0" algn="just">
              <a:buFont typeface="Wingdings" panose="05000000000000000000" pitchFamily="2" charset="2"/>
              <a:buChar char="Ø"/>
            </a:pP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Ρυθμίζουμε τις κατάλληλες τιμές τάσης και ρεύματος που επιτρέπει ο φορτιστής ή πηγή τάσης.</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buNone/>
            </a:pPr>
            <a:r>
              <a:rPr lang="el-GR" sz="1600" b="1" dirty="0">
                <a:effectLst/>
                <a:latin typeface="Times New Roman" panose="02020603050405020304" pitchFamily="18" charset="0"/>
                <a:ea typeface="Times New Roman" panose="02020603050405020304" pitchFamily="18" charset="0"/>
                <a:cs typeface="Times New Roman" panose="02020603050405020304" pitchFamily="18" charset="0"/>
              </a:rPr>
              <a:t>Χρήση Ακριβέστερης Πηγής/Ακριβέστερου Μετρητή:</a:t>
            </a:r>
          </a:p>
          <a:p>
            <a:pPr marL="228600" marR="0" lvl="0" indent="-228600">
              <a:buFont typeface="+mj-lt"/>
              <a:buAutoNum type="arabicPeriod"/>
              <a:tabLst>
                <a:tab pos="457200" algn="l"/>
              </a:tabLst>
            </a:pPr>
            <a:r>
              <a:rPr lang="en-US" sz="1600" b="1" dirty="0" err="1">
                <a:effectLst/>
                <a:latin typeface="Times New Roman" panose="02020603050405020304" pitchFamily="18" charset="0"/>
                <a:ea typeface="Times New Roman" panose="02020603050405020304" pitchFamily="18" charset="0"/>
                <a:cs typeface="Times New Roman" panose="02020603050405020304" pitchFamily="18" charset="0"/>
              </a:rPr>
              <a:t>Ακρι</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βέστερες Μετρήσεις:</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gn="l">
              <a:lnSpc>
                <a:spcPct val="150000"/>
              </a:lnSpc>
              <a:spcBef>
                <a:spcPts val="0"/>
              </a:spcBef>
              <a:spcAft>
                <a:spcPts val="300"/>
              </a:spcAft>
              <a:buSzPts val="1000"/>
              <a:buFont typeface="Courier New" panose="02070309020205020404" pitchFamily="49" charset="0"/>
              <a:buChar char="o"/>
              <a:tabLst>
                <a:tab pos="914400" algn="l"/>
              </a:tabLst>
            </a:pPr>
            <a:r>
              <a:rPr lang="el-GR" dirty="0">
                <a:effectLst/>
                <a:latin typeface="Times New Roman" panose="02020603050405020304" pitchFamily="18" charset="0"/>
                <a:ea typeface="Times New Roman" panose="02020603050405020304" pitchFamily="18" charset="0"/>
                <a:cs typeface="Times New Roman" panose="02020603050405020304" pitchFamily="18" charset="0"/>
              </a:rPr>
              <a:t>Η χρήση παλμογράφου επιτρέπει την παρακολούθηση των μεταβολών της τάσης με μεγάλη ακρίβεια και σε πραγματικό χρόνο, κάτι που δεν είναι πάντα εφικτό με τα απλά </a:t>
            </a:r>
            <a:r>
              <a:rPr lang="el-GR" dirty="0" err="1">
                <a:effectLst/>
                <a:latin typeface="Times New Roman" panose="02020603050405020304" pitchFamily="18" charset="0"/>
                <a:ea typeface="Times New Roman" panose="02020603050405020304" pitchFamily="18" charset="0"/>
                <a:cs typeface="Times New Roman" panose="02020603050405020304" pitchFamily="18" charset="0"/>
              </a:rPr>
              <a:t>πολύμετρα</a:t>
            </a:r>
            <a:r>
              <a:rPr lang="el-GR"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marR="0" lvl="0" indent="-228600">
              <a:buFont typeface="+mj-lt"/>
              <a:buAutoNum type="arabicPeriod"/>
              <a:tabLst>
                <a:tab pos="457200" algn="l"/>
              </a:tabLst>
            </a:pPr>
            <a:r>
              <a:rPr lang="en-US" sz="1600" b="1" dirty="0" err="1">
                <a:effectLst/>
                <a:latin typeface="Times New Roman" panose="02020603050405020304" pitchFamily="18" charset="0"/>
                <a:ea typeface="Times New Roman" panose="02020603050405020304" pitchFamily="18" charset="0"/>
                <a:cs typeface="Times New Roman" panose="02020603050405020304" pitchFamily="18" charset="0"/>
              </a:rPr>
              <a:t>Ανίχνευση</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effectLst/>
                <a:latin typeface="Times New Roman" panose="02020603050405020304" pitchFamily="18" charset="0"/>
                <a:ea typeface="Times New Roman" panose="02020603050405020304" pitchFamily="18" charset="0"/>
                <a:cs typeface="Times New Roman" panose="02020603050405020304" pitchFamily="18" charset="0"/>
              </a:rPr>
              <a:t>Σφ</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αλμάτων:</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gn="l">
              <a:lnSpc>
                <a:spcPct val="150000"/>
              </a:lnSpc>
              <a:spcBef>
                <a:spcPts val="0"/>
              </a:spcBef>
              <a:spcAft>
                <a:spcPts val="300"/>
              </a:spcAft>
              <a:buSzPts val="1000"/>
              <a:buFont typeface="Courier New" panose="02070309020205020404" pitchFamily="49" charset="0"/>
              <a:buChar char="o"/>
              <a:tabLst>
                <a:tab pos="914400" algn="l"/>
              </a:tabLst>
            </a:pPr>
            <a:r>
              <a:rPr lang="el-GR" dirty="0">
                <a:effectLst/>
                <a:latin typeface="Times New Roman" panose="02020603050405020304" pitchFamily="18" charset="0"/>
                <a:ea typeface="Times New Roman" panose="02020603050405020304" pitchFamily="18" charset="0"/>
                <a:cs typeface="Times New Roman" panose="02020603050405020304" pitchFamily="18" charset="0"/>
              </a:rPr>
              <a:t>Οι ακριβείς μετρήσεις βοηθούν στον εντοπισμό σφαλμάτων ή ανωμαλιών στην παροχή ισχύος(παροδικά φαινόμενα ή ηλεκτρομαγνητικές παρεμβολές) που θα μπορούσαν να προκαλέσουν βλάβες στη συσκευή.</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marR="0" lvl="0" indent="-228600">
              <a:buFont typeface="+mj-lt"/>
              <a:buAutoNum type="arabicPeriod"/>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Δια</a:t>
            </a:r>
            <a:r>
              <a:rPr lang="en-US" sz="1600" b="1" dirty="0" err="1">
                <a:effectLst/>
                <a:latin typeface="Times New Roman" panose="02020603050405020304" pitchFamily="18" charset="0"/>
                <a:ea typeface="Times New Roman" panose="02020603050405020304" pitchFamily="18" charset="0"/>
                <a:cs typeface="Times New Roman" panose="02020603050405020304" pitchFamily="18" charset="0"/>
              </a:rPr>
              <a:t>σφάλιση</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effectLst/>
                <a:latin typeface="Times New Roman" panose="02020603050405020304" pitchFamily="18" charset="0"/>
                <a:ea typeface="Times New Roman" panose="02020603050405020304" pitchFamily="18" charset="0"/>
                <a:cs typeface="Times New Roman" panose="02020603050405020304" pitchFamily="18" charset="0"/>
              </a:rPr>
              <a:t>Ασφάλει</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ας:</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gn="l">
              <a:lnSpc>
                <a:spcPct val="150000"/>
              </a:lnSpc>
              <a:spcBef>
                <a:spcPts val="0"/>
              </a:spcBef>
              <a:spcAft>
                <a:spcPts val="300"/>
              </a:spcAft>
              <a:buSzPts val="1000"/>
              <a:buFont typeface="Courier New" panose="02070309020205020404" pitchFamily="49" charset="0"/>
              <a:buChar char="o"/>
              <a:tabLst>
                <a:tab pos="914400" algn="l"/>
              </a:tabLst>
            </a:pPr>
            <a:r>
              <a:rPr lang="el-GR" dirty="0">
                <a:effectLst/>
                <a:latin typeface="Times New Roman" panose="02020603050405020304" pitchFamily="18" charset="0"/>
                <a:ea typeface="Times New Roman" panose="02020603050405020304" pitchFamily="18" charset="0"/>
                <a:cs typeface="Times New Roman" panose="02020603050405020304" pitchFamily="18" charset="0"/>
              </a:rPr>
              <a:t>Με τις ακριβείς μετρήσεις, μπορούμε να διασφαλίσουμε ότι η συσκευή λειτουργεί εντός των ασφαλών ορίων της, αποφεύγοντας την υπερφόρτωση και τις υπερτάσεις.</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algn="just">
              <a:buFont typeface="Wingdings" panose="05000000000000000000" pitchFamily="2" charset="2"/>
              <a:buChar char="Ø"/>
            </a:pPr>
            <a:endParaRPr lang="el-GR" sz="14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8684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1B009-9252-CACA-754B-9A2691F6CA11}"/>
              </a:ext>
            </a:extLst>
          </p:cNvPr>
          <p:cNvSpPr>
            <a:spLocks noGrp="1"/>
          </p:cNvSpPr>
          <p:nvPr>
            <p:ph type="title"/>
          </p:nvPr>
        </p:nvSpPr>
        <p:spPr>
          <a:xfrm>
            <a:off x="1103312" y="452718"/>
            <a:ext cx="9404723" cy="1400530"/>
          </a:xfrm>
        </p:spPr>
        <p:txBody>
          <a:bodyPr/>
          <a:lstStyle/>
          <a:p>
            <a:pPr algn="ctr"/>
            <a:r>
              <a:rPr lang="el-GR" sz="3200" b="1" kern="14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Τι έμαθα από τη Διπλωματική Εργασία</a:t>
            </a:r>
            <a:br>
              <a:rPr lang="en-US" sz="1800" b="1" kern="1400" dirty="0">
                <a:solidFill>
                  <a:srgbClr val="365F91"/>
                </a:solidFill>
                <a:effectLst/>
                <a:latin typeface="Cambria" panose="02040503050406030204" pitchFamily="18" charset="0"/>
                <a:ea typeface="Cambria" panose="02040503050406030204" pitchFamily="18" charset="0"/>
                <a:cs typeface="Cambria" panose="02040503050406030204" pitchFamily="18" charset="0"/>
              </a:rPr>
            </a:br>
            <a:endParaRPr lang="en-US" dirty="0"/>
          </a:p>
        </p:txBody>
      </p:sp>
      <p:sp>
        <p:nvSpPr>
          <p:cNvPr id="3" name="Content Placeholder 2">
            <a:extLst>
              <a:ext uri="{FF2B5EF4-FFF2-40B4-BE49-F238E27FC236}">
                <a16:creationId xmlns:a16="http://schemas.microsoft.com/office/drawing/2014/main" id="{7F6040A5-A0CD-047F-F2FE-37D76BA3D071}"/>
              </a:ext>
            </a:extLst>
          </p:cNvPr>
          <p:cNvSpPr>
            <a:spLocks noGrp="1"/>
          </p:cNvSpPr>
          <p:nvPr>
            <p:ph sz="half" idx="1"/>
          </p:nvPr>
        </p:nvSpPr>
        <p:spPr>
          <a:xfrm>
            <a:off x="1103312" y="2060575"/>
            <a:ext cx="10395961" cy="4344707"/>
          </a:xfrm>
        </p:spPr>
        <p:txBody>
          <a:bodyPr>
            <a:normAutofit/>
          </a:bodyPr>
          <a:lstStyle/>
          <a:p>
            <a:pPr marL="0" indent="0" algn="just">
              <a:lnSpc>
                <a:spcPct val="150000"/>
              </a:lnSpc>
              <a:spcBef>
                <a:spcPts val="0"/>
              </a:spcBef>
              <a:spcAft>
                <a:spcPts val="300"/>
              </a:spcAft>
              <a:buNone/>
            </a:pP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Μέσα από αυτή τη διαδικασία, απέκτησα βαθιά γνώση για το πρωτόκολλο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USB Power Delivery</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 και την εφαρμογή του στη διαχείριση ενέργειας συστημάτων. Έμαθα να χρησιμοποιώ εργαλεία όπως το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STM</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32</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CubeMonitor</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 για την παρακολούθηση και επαλήθευση των ενεργειακών παραμέτρων. Η ανάπτυξη και τροποποίηση του προγράμματος με χρήση της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 και του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Platform</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io</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 μου έδωσε πρακτική εμπειρία στην προγραμματιστική διαχείριση </a:t>
            </a:r>
            <a:r>
              <a:rPr lang="el-GR" sz="1600" dirty="0" err="1">
                <a:effectLst/>
                <a:latin typeface="Times New Roman" panose="02020603050405020304" pitchFamily="18" charset="0"/>
                <a:ea typeface="Times New Roman" panose="02020603050405020304" pitchFamily="18" charset="0"/>
                <a:cs typeface="Times New Roman" panose="02020603050405020304" pitchFamily="18" charset="0"/>
              </a:rPr>
              <a:t>μικροελεγκτών</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 και στην υλοποίηση σύγχρονων συστημάτων διαχείρισης ενέργειας.</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Bef>
                <a:spcPts val="0"/>
              </a:spcBef>
              <a:spcAft>
                <a:spcPts val="300"/>
              </a:spcAft>
              <a:buNone/>
            </a:pP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Επιπλέον, αυτή η εργασία αποτέλεσε μια εξαιρετική εισαγωγή στον χώρο των </a:t>
            </a:r>
            <a:r>
              <a:rPr lang="el-GR" sz="1600" dirty="0" err="1">
                <a:effectLst/>
                <a:latin typeface="Times New Roman" panose="02020603050405020304" pitchFamily="18" charset="0"/>
                <a:ea typeface="Times New Roman" panose="02020603050405020304" pitchFamily="18" charset="0"/>
                <a:cs typeface="Times New Roman" panose="02020603050405020304" pitchFamily="18" charset="0"/>
              </a:rPr>
              <a:t>embedded</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 συστημάτων. Ασχολήθηκα με τον προγραμματισμό </a:t>
            </a:r>
            <a:r>
              <a:rPr lang="el-GR" sz="1600" dirty="0" err="1">
                <a:effectLst/>
                <a:latin typeface="Times New Roman" panose="02020603050405020304" pitchFamily="18" charset="0"/>
                <a:ea typeface="Times New Roman" panose="02020603050405020304" pitchFamily="18" charset="0"/>
                <a:cs typeface="Times New Roman" panose="02020603050405020304" pitchFamily="18" charset="0"/>
              </a:rPr>
              <a:t>μικροελεγκτών</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 και την ενσωμάτωση υλικού και λογισμικού, αποκτώντας πολύτιμη εμπειρία σε αυτόν τον τομέα. Έμαθα να αντιμετωπίζω προκλήσεις και να εφαρμόζω τεχνικές επίλυσης προβλημάτων που είναι κρίσιμες για την ανάπτυξη και την αξιοπιστία των </a:t>
            </a:r>
            <a:r>
              <a:rPr lang="el-GR" sz="1600" dirty="0" err="1">
                <a:effectLst/>
                <a:latin typeface="Times New Roman" panose="02020603050405020304" pitchFamily="18" charset="0"/>
                <a:ea typeface="Times New Roman" panose="02020603050405020304" pitchFamily="18" charset="0"/>
                <a:cs typeface="Times New Roman" panose="02020603050405020304" pitchFamily="18" charset="0"/>
              </a:rPr>
              <a:t>embedded</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 εφαρμογών. Συνολικά, η διπλωματική εργασία ενίσχυσε τις δεξιότητες μου στην τεχνολογία και την καινοτομία, προετοιμάζοντάς με καλύτερα για μελλοντικές επαγγελματικές προκλήσεις στον τομέα της μηχανικής και των τεχνολογιών πληροφορικής.</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483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84C0C-BCA7-0B8E-361C-E3EC50968320}"/>
              </a:ext>
            </a:extLst>
          </p:cNvPr>
          <p:cNvSpPr>
            <a:spLocks noGrp="1"/>
          </p:cNvSpPr>
          <p:nvPr>
            <p:ph type="title"/>
          </p:nvPr>
        </p:nvSpPr>
        <p:spPr/>
        <p:txBody>
          <a:bodyPr/>
          <a:lstStyle/>
          <a:p>
            <a:pPr algn="ctr"/>
            <a:r>
              <a:rPr lang="en-US" sz="2800" b="1" kern="14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VBUS </a:t>
            </a:r>
            <a:r>
              <a:rPr lang="el-GR" sz="2800" b="1" kern="14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και </a:t>
            </a:r>
            <a:r>
              <a:rPr lang="en-US" sz="2800" b="1" kern="14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Source/Sink </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44975A-77F1-0DC4-D422-53B33664FB7A}"/>
              </a:ext>
            </a:extLst>
          </p:cNvPr>
          <p:cNvSpPr>
            <a:spLocks noGrp="1"/>
          </p:cNvSpPr>
          <p:nvPr>
            <p:ph idx="1"/>
          </p:nvPr>
        </p:nvSpPr>
        <p:spPr/>
        <p:txBody>
          <a:bodyPr>
            <a:normAutofit fontScale="85000" lnSpcReduction="10000"/>
          </a:bodyPr>
          <a:lstStyle/>
          <a:p>
            <a:pPr marL="0" indent="0" algn="just">
              <a:spcBef>
                <a:spcPts val="1200"/>
              </a:spcBef>
              <a:spcAft>
                <a:spcPts val="300"/>
              </a:spcAft>
              <a:buNone/>
              <a:tabLst>
                <a:tab pos="548640" algn="l"/>
                <a:tab pos="2160270" algn="l"/>
                <a:tab pos="2160270" algn="l"/>
              </a:tabLst>
            </a:pPr>
            <a:r>
              <a:rPr lang="el-GR" sz="2000" b="1" kern="1400" dirty="0">
                <a:effectLst/>
                <a:latin typeface="Cambria" panose="02040503050406030204" pitchFamily="18" charset="0"/>
              </a:rPr>
              <a:t>Τι είναι το VBUS στο USB Power Delivery</a:t>
            </a:r>
            <a:endParaRPr lang="en-US" sz="2000" b="1" kern="1400" dirty="0">
              <a:effectLst/>
              <a:latin typeface="Cambria" panose="02040503050406030204" pitchFamily="18" charset="0"/>
            </a:endParaRPr>
          </a:p>
          <a:p>
            <a:pPr marL="0" indent="0" algn="just">
              <a:buFont typeface="Wingdings 3" charset="2"/>
              <a:buNone/>
            </a:pPr>
            <a:r>
              <a:rPr lang="el-GR" sz="2000" dirty="0">
                <a:effectLst/>
                <a:latin typeface="Times New Roman" panose="02020603050405020304" pitchFamily="18" charset="0"/>
                <a:ea typeface="Times New Roman" panose="02020603050405020304" pitchFamily="18" charset="0"/>
              </a:rPr>
              <a:t>Το </a:t>
            </a:r>
            <a:r>
              <a:rPr lang="en-US" sz="2000" dirty="0">
                <a:effectLst/>
                <a:latin typeface="Times New Roman" panose="02020603050405020304" pitchFamily="18" charset="0"/>
                <a:ea typeface="Times New Roman" panose="02020603050405020304" pitchFamily="18" charset="0"/>
              </a:rPr>
              <a:t>VBUS</a:t>
            </a:r>
            <a:r>
              <a:rPr lang="el-GR" sz="2000" dirty="0">
                <a:effectLst/>
                <a:latin typeface="Times New Roman" panose="02020603050405020304" pitchFamily="18" charset="0"/>
                <a:ea typeface="Times New Roman" panose="02020603050405020304" pitchFamily="18" charset="0"/>
              </a:rPr>
              <a:t> είναι η κύρια γραμμή τροφοδοσίας σε ένα καλώδιο </a:t>
            </a:r>
            <a:r>
              <a:rPr lang="en-US" sz="2000" dirty="0">
                <a:effectLst/>
                <a:latin typeface="Times New Roman" panose="02020603050405020304" pitchFamily="18" charset="0"/>
                <a:ea typeface="Times New Roman" panose="02020603050405020304" pitchFamily="18" charset="0"/>
              </a:rPr>
              <a:t>USB</a:t>
            </a:r>
            <a:r>
              <a:rPr lang="el-GR" sz="2000" dirty="0">
                <a:effectLst/>
                <a:latin typeface="Times New Roman" panose="02020603050405020304" pitchFamily="18" charset="0"/>
                <a:ea typeface="Times New Roman" panose="02020603050405020304" pitchFamily="18" charset="0"/>
              </a:rPr>
              <a:t>, η οποία μεταφέρει την ηλεκτρική ισχύ από τη μία συσκευή στην άλλη. Χρησιμοποιείται για να παρέχει τάση στις συνδεδεμένες συσκευές και αποτελεί μέρος του συστήματος που υποστηρίζει την τροφοδοσία και τη φόρτιση μέσω </a:t>
            </a:r>
            <a:r>
              <a:rPr lang="en-US" sz="2000" dirty="0">
                <a:effectLst/>
                <a:latin typeface="Times New Roman" panose="02020603050405020304" pitchFamily="18" charset="0"/>
                <a:ea typeface="Times New Roman" panose="02020603050405020304" pitchFamily="18" charset="0"/>
              </a:rPr>
              <a:t>USB</a:t>
            </a:r>
            <a:r>
              <a:rPr lang="el-GR" sz="2000" dirty="0">
                <a:effectLst/>
                <a:latin typeface="Times New Roman" panose="02020603050405020304" pitchFamily="18" charset="0"/>
                <a:ea typeface="Times New Roman" panose="02020603050405020304" pitchFamily="18" charset="0"/>
              </a:rPr>
              <a:t>. Στο πλαίσιο του </a:t>
            </a:r>
            <a:r>
              <a:rPr lang="en-US" sz="2000" dirty="0">
                <a:effectLst/>
                <a:latin typeface="Times New Roman" panose="02020603050405020304" pitchFamily="18" charset="0"/>
                <a:ea typeface="Times New Roman" panose="02020603050405020304" pitchFamily="18" charset="0"/>
              </a:rPr>
              <a:t>USB Power Delivery</a:t>
            </a:r>
            <a:r>
              <a:rPr lang="el-GR" sz="2000" dirty="0">
                <a:effectLst/>
                <a:latin typeface="Times New Roman" panose="02020603050405020304" pitchFamily="18" charset="0"/>
                <a:ea typeface="Times New Roman" panose="02020603050405020304" pitchFamily="18" charset="0"/>
              </a:rPr>
              <a:t>, το </a:t>
            </a:r>
            <a:r>
              <a:rPr lang="en-US" sz="2000" dirty="0">
                <a:effectLst/>
                <a:latin typeface="Times New Roman" panose="02020603050405020304" pitchFamily="18" charset="0"/>
                <a:ea typeface="Times New Roman" panose="02020603050405020304" pitchFamily="18" charset="0"/>
              </a:rPr>
              <a:t>VBUS</a:t>
            </a:r>
            <a:r>
              <a:rPr lang="el-GR" sz="2000" dirty="0">
                <a:effectLst/>
                <a:latin typeface="Times New Roman" panose="02020603050405020304" pitchFamily="18" charset="0"/>
                <a:ea typeface="Times New Roman" panose="02020603050405020304" pitchFamily="18" charset="0"/>
              </a:rPr>
              <a:t> μπορεί να ρυθμιστεί σε διαφορετικά επίπεδα τάσης για να καλύψει τις ενεργειακές ανάγκες των συνδεδεμένων συσκευών.</a:t>
            </a:r>
            <a:endParaRPr lang="en-US" sz="2000" dirty="0">
              <a:effectLst/>
              <a:latin typeface="Times New Roman" panose="02020603050405020304" pitchFamily="18" charset="0"/>
              <a:ea typeface="Times New Roman" panose="02020603050405020304" pitchFamily="18" charset="0"/>
            </a:endParaRPr>
          </a:p>
          <a:p>
            <a:pPr marL="0" indent="0" algn="just">
              <a:buFont typeface="Wingdings 3" charset="2"/>
              <a:buNone/>
            </a:pPr>
            <a:r>
              <a:rPr lang="en-US" sz="2000" b="1" kern="1400" dirty="0">
                <a:effectLst/>
                <a:latin typeface="Cambria" panose="02040503050406030204" pitchFamily="18" charset="0"/>
              </a:rPr>
              <a:t>Source vs Sink</a:t>
            </a:r>
            <a:endParaRPr lang="en-US" sz="2000" dirty="0">
              <a:latin typeface="Times New Roman" panose="02020603050405020304" pitchFamily="18" charset="0"/>
              <a:ea typeface="Times New Roman" panose="02020603050405020304" pitchFamily="18" charset="0"/>
            </a:endParaRPr>
          </a:p>
          <a:p>
            <a:pPr marL="0" indent="0" algn="just">
              <a:buFont typeface="Wingdings 3" charset="2"/>
              <a:buNone/>
            </a:pPr>
            <a:r>
              <a:rPr lang="el-GR" sz="2000" dirty="0">
                <a:latin typeface="Times New Roman" panose="02020603050405020304" pitchFamily="18" charset="0"/>
                <a:ea typeface="Times New Roman" panose="02020603050405020304" pitchFamily="18" charset="0"/>
              </a:rPr>
              <a:t>Στο πλαίσιο του </a:t>
            </a:r>
            <a:r>
              <a:rPr lang="en-US" sz="2000" dirty="0">
                <a:effectLst/>
                <a:latin typeface="Times New Roman" panose="02020603050405020304" pitchFamily="18" charset="0"/>
                <a:ea typeface="Times New Roman" panose="02020603050405020304" pitchFamily="18" charset="0"/>
              </a:rPr>
              <a:t>USB </a:t>
            </a:r>
            <a:r>
              <a:rPr lang="el-GR" sz="2000" dirty="0">
                <a:latin typeface="Times New Roman" panose="02020603050405020304" pitchFamily="18" charset="0"/>
                <a:ea typeface="Times New Roman" panose="02020603050405020304" pitchFamily="18" charset="0"/>
              </a:rPr>
              <a:t>PD, οι ρόλοι Source και Sink είναι καθοριστικοί. Το Source είναι η συσκευή που παρέχει την ισχύ (π.χ., ένας φορτιστής ή ένας υπολογιστής), ενώ το Sink είναι η συσκευή που λαμβάνει την ισχύ (π.χ., ένα κινητό τηλέφωνο ή ένας μικροελεγκτής). Το πρωτόκολλο </a:t>
            </a:r>
            <a:r>
              <a:rPr lang="en-US" sz="2000" dirty="0">
                <a:effectLst/>
                <a:latin typeface="Times New Roman" panose="02020603050405020304" pitchFamily="18" charset="0"/>
                <a:ea typeface="Times New Roman" panose="02020603050405020304" pitchFamily="18" charset="0"/>
              </a:rPr>
              <a:t>USB </a:t>
            </a:r>
            <a:r>
              <a:rPr lang="el-GR" sz="2000" dirty="0">
                <a:latin typeface="Times New Roman" panose="02020603050405020304" pitchFamily="18" charset="0"/>
                <a:ea typeface="Times New Roman" panose="02020603050405020304" pitchFamily="18" charset="0"/>
              </a:rPr>
              <a:t>PD επιτρέπει τη διαπραγμάτευση της παρεχόμενης ισχύος μεταξύ Source και Sink, εξασφαλίζοντας ότι η απαιτούμενη ισχύς παρέχεται με ασφαλή τρόπο, ανάλογα με τις ανάγκες της Sink συσκευής. Αυτή η δυναμική αλληλεπίδραση επιτρέπει την ευελιξία και αποτρέπει την υπερφόρτωση ή ανεπαρκή παροχή ισχύος.</a:t>
            </a:r>
            <a:endParaRPr lang="en-US" sz="2000" dirty="0">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962056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EAC08-AE92-64CC-8B58-B18DE9362D9D}"/>
              </a:ext>
            </a:extLst>
          </p:cNvPr>
          <p:cNvSpPr>
            <a:spLocks noGrp="1"/>
          </p:cNvSpPr>
          <p:nvPr>
            <p:ph type="title"/>
          </p:nvPr>
        </p:nvSpPr>
        <p:spPr/>
        <p:txBody>
          <a:bodyPr/>
          <a:lstStyle/>
          <a:p>
            <a:pPr algn="ctr"/>
            <a:r>
              <a:rPr lang="el-GR" sz="2800" b="1" kern="14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Πλεονεκτήματα της Διπλής Λειτουργίας (Dual Role Technology)</a:t>
            </a:r>
            <a:br>
              <a:rPr lang="en-US" sz="3200" b="1" kern="14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br>
            <a:endParaRPr lang="en-US" sz="3200" dirty="0">
              <a:solidFill>
                <a:schemeClr val="tx1"/>
              </a:solidFill>
            </a:endParaRPr>
          </a:p>
        </p:txBody>
      </p:sp>
      <p:sp>
        <p:nvSpPr>
          <p:cNvPr id="3" name="Content Placeholder 2">
            <a:extLst>
              <a:ext uri="{FF2B5EF4-FFF2-40B4-BE49-F238E27FC236}">
                <a16:creationId xmlns:a16="http://schemas.microsoft.com/office/drawing/2014/main" id="{71251C29-C42F-BA70-780B-C7E6570EC883}"/>
              </a:ext>
            </a:extLst>
          </p:cNvPr>
          <p:cNvSpPr>
            <a:spLocks noGrp="1"/>
          </p:cNvSpPr>
          <p:nvPr>
            <p:ph sz="half" idx="1"/>
          </p:nvPr>
        </p:nvSpPr>
        <p:spPr>
          <a:xfrm>
            <a:off x="952133" y="2547834"/>
            <a:ext cx="4398465" cy="2784657"/>
          </a:xfrm>
        </p:spPr>
        <p:txBody>
          <a:bodyPr/>
          <a:lstStyle/>
          <a:p>
            <a:pPr marL="0" indent="0" algn="just">
              <a:buNone/>
            </a:pP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Η τεχνολογία Dual Role επιτρέπει τη μετάδοση ενέργειας και δεδομένων σε αμφίδρομη κατεύθυνση. Ανάλογα με την περίπτωση χρήσης, μπορείτε να ορίσετε και να αλλάξετε τον ρόλο τροφοδοσίας από καταναλωτή σε παροχέα (sink to source) και/ή τον ρόλο δεδομένων USB από συσκευή σε υπολογιστή και αντίστροφα. Το πρωτόκολλο USB PD ελέγχει τη διαχείριση των εναλλαγών ρόλων ενέργειας και δεδομένων.</a:t>
            </a:r>
            <a:endParaRPr lang="en-US" sz="160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US" dirty="0"/>
          </a:p>
        </p:txBody>
      </p:sp>
      <p:pic>
        <p:nvPicPr>
          <p:cNvPr id="6" name="image18.png" descr="A diagram of a computer adapter&#10;&#10;Description automatically generated">
            <a:extLst>
              <a:ext uri="{FF2B5EF4-FFF2-40B4-BE49-F238E27FC236}">
                <a16:creationId xmlns:a16="http://schemas.microsoft.com/office/drawing/2014/main" id="{D8213FB1-6039-519C-F3AA-AD3BD80B2818}"/>
              </a:ext>
            </a:extLst>
          </p:cNvPr>
          <p:cNvPicPr>
            <a:picLocks noGrp="1"/>
          </p:cNvPicPr>
          <p:nvPr>
            <p:ph sz="half" idx="2"/>
          </p:nvPr>
        </p:nvPicPr>
        <p:blipFill>
          <a:blip r:embed="rId2"/>
          <a:srcRect/>
          <a:stretch>
            <a:fillRect/>
          </a:stretch>
        </p:blipFill>
        <p:spPr>
          <a:xfrm>
            <a:off x="5737630" y="2547834"/>
            <a:ext cx="2818541" cy="2436780"/>
          </a:xfrm>
          <a:prstGeom prst="rect">
            <a:avLst/>
          </a:prstGeom>
          <a:ln/>
        </p:spPr>
      </p:pic>
      <p:pic>
        <p:nvPicPr>
          <p:cNvPr id="14" name="image3.png" descr="A computer and monitor connected to a power cord&#10;&#10;Description automatically generated">
            <a:extLst>
              <a:ext uri="{FF2B5EF4-FFF2-40B4-BE49-F238E27FC236}">
                <a16:creationId xmlns:a16="http://schemas.microsoft.com/office/drawing/2014/main" id="{7835D298-24DE-4AFE-1C65-A5FC6777EBED}"/>
              </a:ext>
            </a:extLst>
          </p:cNvPr>
          <p:cNvPicPr/>
          <p:nvPr/>
        </p:nvPicPr>
        <p:blipFill>
          <a:blip r:embed="rId3"/>
          <a:srcRect/>
          <a:stretch>
            <a:fillRect/>
          </a:stretch>
        </p:blipFill>
        <p:spPr>
          <a:xfrm>
            <a:off x="8556171" y="2547834"/>
            <a:ext cx="3013788" cy="2436780"/>
          </a:xfrm>
          <a:prstGeom prst="rect">
            <a:avLst/>
          </a:prstGeom>
          <a:ln/>
        </p:spPr>
      </p:pic>
    </p:spTree>
    <p:extLst>
      <p:ext uri="{BB962C8B-B14F-4D97-AF65-F5344CB8AC3E}">
        <p14:creationId xmlns:p14="http://schemas.microsoft.com/office/powerpoint/2010/main" val="26202621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452BA-D06F-A72C-F373-333DA93A059F}"/>
              </a:ext>
            </a:extLst>
          </p:cNvPr>
          <p:cNvSpPr>
            <a:spLocks noGrp="1"/>
          </p:cNvSpPr>
          <p:nvPr>
            <p:ph type="title"/>
          </p:nvPr>
        </p:nvSpPr>
        <p:spPr>
          <a:xfrm>
            <a:off x="1255731" y="353130"/>
            <a:ext cx="9404723" cy="669911"/>
          </a:xfrm>
        </p:spPr>
        <p:txBody>
          <a:bodyPr/>
          <a:lstStyle/>
          <a:p>
            <a:pPr algn="ctr"/>
            <a:r>
              <a:rPr lang="el-GR" sz="2800" b="1" kern="14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Συστήματα </a:t>
            </a:r>
            <a:r>
              <a:rPr lang="en-US" sz="2800" b="1" kern="14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RTOS </a:t>
            </a:r>
            <a:r>
              <a:rPr lang="el-GR" sz="2800" b="1" kern="14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και Βιβλιοθήκη </a:t>
            </a:r>
            <a:r>
              <a:rPr lang="en-US" sz="2800" b="1" kern="14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STM32Cube</a:t>
            </a:r>
            <a:endParaRPr lang="en-US" sz="28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21DD074E-AD98-E4A5-87F9-4361CE74BEC7}"/>
              </a:ext>
            </a:extLst>
          </p:cNvPr>
          <p:cNvSpPr>
            <a:spLocks noGrp="1"/>
          </p:cNvSpPr>
          <p:nvPr>
            <p:ph sz="half" idx="1"/>
          </p:nvPr>
        </p:nvSpPr>
        <p:spPr>
          <a:xfrm>
            <a:off x="940035" y="1557196"/>
            <a:ext cx="9996234" cy="4671589"/>
          </a:xfrm>
        </p:spPr>
        <p:txBody>
          <a:bodyPr>
            <a:noAutofit/>
          </a:bodyPr>
          <a:lstStyle/>
          <a:p>
            <a:pPr marL="0" marR="0" indent="0" algn="just">
              <a:spcBef>
                <a:spcPts val="0"/>
              </a:spcBef>
              <a:spcAft>
                <a:spcPts val="300"/>
              </a:spcAft>
              <a:buNone/>
            </a:pP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Για τον συντονισμό των διεργασιών που εκτελούνται παράλληλα, είναι απαραίτητη η ύπαρξη ενός Real-Time Operating System (RTOS). Το RTOS επιτρέπει την ταυτόχρονη εκτέλεση πολλαπλών εργασιών, όπως:</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spcBef>
                <a:spcPts val="1400"/>
              </a:spcBef>
              <a:spcAft>
                <a:spcPts val="0"/>
              </a:spcAft>
              <a:buSzPts val="1000"/>
              <a:buFont typeface="Arial" panose="020B0604020202020204" pitchFamily="34" charset="0"/>
              <a:buChar char="●"/>
            </a:pPr>
            <a:r>
              <a:rPr lang="el-GR" sz="1600" dirty="0">
                <a:effectLst/>
                <a:latin typeface="Times New Roman" panose="02020603050405020304" pitchFamily="18" charset="0"/>
                <a:ea typeface="Noto Sans Symbols"/>
                <a:cs typeface="Times New Roman" panose="02020603050405020304" pitchFamily="18" charset="0"/>
              </a:rPr>
              <a:t>Ανίχνευση σύνδεσης/αποσύνδεσης καλωδίου</a:t>
            </a:r>
            <a:endParaRPr lang="en-US" sz="1600" dirty="0">
              <a:effectLst/>
              <a:latin typeface="Times New Roman" panose="02020603050405020304" pitchFamily="18" charset="0"/>
              <a:ea typeface="Noto Sans Symbols"/>
              <a:cs typeface="Times New Roman" panose="02020603050405020304" pitchFamily="18" charset="0"/>
            </a:endParaRPr>
          </a:p>
          <a:p>
            <a:pPr marL="342900" marR="0" lvl="0" indent="-342900" algn="just">
              <a:spcBef>
                <a:spcPts val="0"/>
              </a:spcBef>
              <a:spcAft>
                <a:spcPts val="0"/>
              </a:spcAft>
              <a:buSzPts val="1000"/>
              <a:buFont typeface="Arial" panose="020B0604020202020204" pitchFamily="34" charset="0"/>
              <a:buChar char="●"/>
            </a:pPr>
            <a:r>
              <a:rPr lang="el-GR" sz="1600" dirty="0">
                <a:effectLst/>
                <a:latin typeface="Times New Roman" panose="02020603050405020304" pitchFamily="18" charset="0"/>
                <a:ea typeface="Noto Sans Symbols"/>
                <a:cs typeface="Times New Roman" panose="02020603050405020304" pitchFamily="18" charset="0"/>
              </a:rPr>
              <a:t>Διαπραγμάτευση συμβολαίων ισχύος</a:t>
            </a:r>
            <a:endParaRPr lang="en-US" sz="1600" dirty="0">
              <a:effectLst/>
              <a:latin typeface="Times New Roman" panose="02020603050405020304" pitchFamily="18" charset="0"/>
              <a:ea typeface="Noto Sans Symbols"/>
              <a:cs typeface="Times New Roman" panose="02020603050405020304" pitchFamily="18" charset="0"/>
            </a:endParaRPr>
          </a:p>
          <a:p>
            <a:pPr marL="342900" marR="0" lvl="0" indent="-342900" algn="just">
              <a:spcBef>
                <a:spcPts val="0"/>
              </a:spcBef>
              <a:spcAft>
                <a:spcPts val="0"/>
              </a:spcAft>
              <a:buSzPts val="1000"/>
              <a:buFont typeface="Arial" panose="020B0604020202020204" pitchFamily="34" charset="0"/>
              <a:buChar char="●"/>
            </a:pPr>
            <a:r>
              <a:rPr lang="el-GR" sz="1600" dirty="0">
                <a:effectLst/>
                <a:latin typeface="Times New Roman" panose="02020603050405020304" pitchFamily="18" charset="0"/>
                <a:ea typeface="Noto Sans Symbols"/>
                <a:cs typeface="Times New Roman" panose="02020603050405020304" pitchFamily="18" charset="0"/>
              </a:rPr>
              <a:t>Παρακολούθηση τάσης και ρεύματος</a:t>
            </a:r>
            <a:endParaRPr lang="en-US" sz="1600" dirty="0">
              <a:effectLst/>
              <a:latin typeface="Times New Roman" panose="02020603050405020304" pitchFamily="18" charset="0"/>
              <a:ea typeface="Noto Sans Symbols"/>
              <a:cs typeface="Times New Roman" panose="02020603050405020304" pitchFamily="18" charset="0"/>
            </a:endParaRPr>
          </a:p>
          <a:p>
            <a:pPr marL="342900" marR="0" lvl="0" indent="-342900" algn="just">
              <a:spcBef>
                <a:spcPts val="0"/>
              </a:spcBef>
              <a:spcAft>
                <a:spcPts val="1400"/>
              </a:spcAft>
              <a:buSzPts val="1000"/>
              <a:buFont typeface="Arial" panose="020B0604020202020204" pitchFamily="34" charset="0"/>
              <a:buChar char="●"/>
            </a:pPr>
            <a:r>
              <a:rPr lang="el-GR" sz="1600" dirty="0">
                <a:effectLst/>
                <a:latin typeface="Times New Roman" panose="02020603050405020304" pitchFamily="18" charset="0"/>
                <a:ea typeface="Noto Sans Symbols"/>
                <a:cs typeface="Times New Roman" panose="02020603050405020304" pitchFamily="18" charset="0"/>
              </a:rPr>
              <a:t>Εκτέλεση προστατευτικών μέτρων σε περίπτωση σφάλματος</a:t>
            </a:r>
          </a:p>
          <a:p>
            <a:pPr marL="0" indent="0" algn="just">
              <a:spcBef>
                <a:spcPts val="0"/>
              </a:spcBef>
              <a:spcAft>
                <a:spcPts val="1400"/>
              </a:spcAft>
              <a:buSzPts val="1000"/>
              <a:buNone/>
            </a:pP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Η βιβλιοθήκη STM32Cube περιλαμβάνει το λογισμικό X-CUBE-TCPP, το οποίο παρέχει όλες τις απαραίτητες λειτουργίες για την υποστήριξη και την προστασία των USB Type-C συνδέσεων. Αυτές οι λειτουργίες περιλαμβάνουν:</a:t>
            </a:r>
          </a:p>
          <a:p>
            <a:pPr marL="342900" marR="0" lvl="0" indent="-342900" algn="just">
              <a:spcBef>
                <a:spcPts val="0"/>
              </a:spcBef>
              <a:spcAft>
                <a:spcPts val="1400"/>
              </a:spcAft>
              <a:buSzPts val="1000"/>
              <a:buFont typeface="Arial" panose="020B0604020202020204" pitchFamily="34" charset="0"/>
              <a:buChar char="●"/>
            </a:pPr>
            <a:r>
              <a:rPr lang="el-GR" sz="1600" dirty="0">
                <a:effectLst/>
                <a:latin typeface="Times New Roman" panose="02020603050405020304" pitchFamily="18" charset="0"/>
                <a:ea typeface="Noto Sans Symbols"/>
                <a:cs typeface="Times New Roman" panose="02020603050405020304" pitchFamily="18" charset="0"/>
              </a:rPr>
              <a:t>Πρωτόκολλο USB Power Delivery (PD): Διαχείριση των διαπραγματεύσεων ισχύος μεταξύ της πηγής και του καταναλωτή.</a:t>
            </a:r>
          </a:p>
          <a:p>
            <a:pPr marL="342900" marR="0" lvl="0" indent="-342900" algn="just">
              <a:spcBef>
                <a:spcPts val="0"/>
              </a:spcBef>
              <a:spcAft>
                <a:spcPts val="1400"/>
              </a:spcAft>
              <a:buSzPts val="1000"/>
              <a:buFont typeface="Arial" panose="020B0604020202020204" pitchFamily="34" charset="0"/>
              <a:buChar char="●"/>
            </a:pPr>
            <a:r>
              <a:rPr lang="el-GR" sz="1600" dirty="0">
                <a:effectLst/>
                <a:latin typeface="Times New Roman" panose="02020603050405020304" pitchFamily="18" charset="0"/>
                <a:ea typeface="Noto Sans Symbols"/>
                <a:cs typeface="Times New Roman" panose="02020603050405020304" pitchFamily="18" charset="0"/>
              </a:rPr>
              <a:t>Προστασία γραμμών CC: Προστασία από ξαφνικές αυξήσεις της τάσης (υπέρταση) ή του ρεύματος (υπερένταση).</a:t>
            </a:r>
          </a:p>
          <a:p>
            <a:pPr marL="342900" marR="0" lvl="0" indent="-342900" algn="just">
              <a:spcBef>
                <a:spcPts val="0"/>
              </a:spcBef>
              <a:spcAft>
                <a:spcPts val="1400"/>
              </a:spcAft>
              <a:buSzPts val="1000"/>
              <a:buFont typeface="Arial" panose="020B0604020202020204" pitchFamily="34" charset="0"/>
              <a:buChar char="●"/>
            </a:pPr>
            <a:r>
              <a:rPr lang="el-GR" sz="1600" dirty="0">
                <a:effectLst/>
                <a:latin typeface="Times New Roman" panose="02020603050405020304" pitchFamily="18" charset="0"/>
                <a:ea typeface="Noto Sans Symbols"/>
                <a:cs typeface="Times New Roman" panose="02020603050405020304" pitchFamily="18" charset="0"/>
              </a:rPr>
              <a:t>ESD Προστασία: Προστασία από ηλεκτροστατική εκφόρτιση όταν δύο αντικείμενα με διαφορετικό ηλεκτρικό φορτίο έρθουν σε επαφή, κάτι που μπορεί να προκαλέσει βλάβες σε ευαίσθητα ηλεκτρονικά εξαρτήματα.</a:t>
            </a:r>
            <a:endParaRPr lang="el-GR"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1400"/>
              </a:spcAft>
              <a:buSzPts val="1000"/>
              <a:buFont typeface="Arial" panose="020B0604020202020204" pitchFamily="34" charset="0"/>
              <a:buChar char="●"/>
            </a:pPr>
            <a:endParaRPr lang="en-US" sz="1600" dirty="0">
              <a:effectLst/>
              <a:latin typeface="Times New Roman" panose="02020603050405020304" pitchFamily="18" charset="0"/>
              <a:ea typeface="Noto Sans Symbols"/>
              <a:cs typeface="Times New Roman" panose="02020603050405020304" pitchFamily="18" charset="0"/>
            </a:endParaRPr>
          </a:p>
          <a:p>
            <a:endParaRPr lang="en-US" sz="1600" dirty="0"/>
          </a:p>
        </p:txBody>
      </p:sp>
    </p:spTree>
    <p:extLst>
      <p:ext uri="{BB962C8B-B14F-4D97-AF65-F5344CB8AC3E}">
        <p14:creationId xmlns:p14="http://schemas.microsoft.com/office/powerpoint/2010/main" val="1949602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88E2-DA05-F882-8157-0BB167548576}"/>
              </a:ext>
            </a:extLst>
          </p:cNvPr>
          <p:cNvSpPr>
            <a:spLocks noGrp="1"/>
          </p:cNvSpPr>
          <p:nvPr>
            <p:ph type="title"/>
          </p:nvPr>
        </p:nvSpPr>
        <p:spPr/>
        <p:txBody>
          <a:bodyPr/>
          <a:lstStyle/>
          <a:p>
            <a:pPr algn="ctr"/>
            <a:r>
              <a:rPr lang="en-US" sz="2800" b="1" kern="14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PDO </a:t>
            </a:r>
            <a:r>
              <a:rPr lang="el-GR" sz="2800" b="1" kern="14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και </a:t>
            </a:r>
            <a:r>
              <a:rPr lang="en-US" sz="2800" b="1" kern="14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RDO </a:t>
            </a:r>
            <a:r>
              <a:rPr lang="el-GR" sz="2800" b="1" kern="14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στο</a:t>
            </a:r>
            <a:r>
              <a:rPr lang="en-US" sz="2800" b="1" kern="14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 USB Power Delivery</a:t>
            </a:r>
            <a:br>
              <a:rPr lang="en-US" sz="1800" b="1" kern="1400" dirty="0">
                <a:solidFill>
                  <a:srgbClr val="365F91"/>
                </a:solidFill>
                <a:effectLst/>
                <a:latin typeface="Cambria" panose="02040503050406030204" pitchFamily="18" charset="0"/>
                <a:ea typeface="Cambria" panose="02040503050406030204" pitchFamily="18" charset="0"/>
                <a:cs typeface="Cambria" panose="02040503050406030204" pitchFamily="18" charset="0"/>
              </a:rPr>
            </a:br>
            <a:endParaRPr lang="en-US" dirty="0"/>
          </a:p>
        </p:txBody>
      </p:sp>
      <p:sp>
        <p:nvSpPr>
          <p:cNvPr id="3" name="Content Placeholder 2">
            <a:extLst>
              <a:ext uri="{FF2B5EF4-FFF2-40B4-BE49-F238E27FC236}">
                <a16:creationId xmlns:a16="http://schemas.microsoft.com/office/drawing/2014/main" id="{E5C5F625-2D8C-5F79-912E-8E2168019C4A}"/>
              </a:ext>
            </a:extLst>
          </p:cNvPr>
          <p:cNvSpPr>
            <a:spLocks noGrp="1"/>
          </p:cNvSpPr>
          <p:nvPr>
            <p:ph sz="half" idx="1"/>
          </p:nvPr>
        </p:nvSpPr>
        <p:spPr>
          <a:xfrm>
            <a:off x="362139" y="1131683"/>
            <a:ext cx="10383421" cy="5726317"/>
          </a:xfrm>
        </p:spPr>
        <p:txBody>
          <a:bodyPr>
            <a:normAutofit fontScale="70000" lnSpcReduction="20000"/>
          </a:bodyPr>
          <a:lstStyle/>
          <a:p>
            <a:pPr marL="0" marR="0" indent="0" algn="just">
              <a:buNone/>
            </a:pPr>
            <a:r>
              <a:rPr lang="el-GR" sz="2300" dirty="0">
                <a:effectLst/>
                <a:latin typeface="Times New Roman" panose="02020603050405020304" pitchFamily="18" charset="0"/>
                <a:ea typeface="Times New Roman" panose="02020603050405020304" pitchFamily="18" charset="0"/>
              </a:rPr>
              <a:t>Τα </a:t>
            </a:r>
            <a:r>
              <a:rPr lang="en-US" sz="2300" dirty="0">
                <a:effectLst/>
                <a:latin typeface="Times New Roman" panose="02020603050405020304" pitchFamily="18" charset="0"/>
                <a:ea typeface="Times New Roman" panose="02020603050405020304" pitchFamily="18" charset="0"/>
              </a:rPr>
              <a:t>Power Data Objects</a:t>
            </a:r>
            <a:r>
              <a:rPr lang="el-GR" sz="2300"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PDO</a:t>
            </a:r>
            <a:r>
              <a:rPr lang="el-GR" sz="2300" dirty="0">
                <a:effectLst/>
                <a:latin typeface="Times New Roman" panose="02020603050405020304" pitchFamily="18" charset="0"/>
                <a:ea typeface="Times New Roman" panose="02020603050405020304" pitchFamily="18" charset="0"/>
              </a:rPr>
              <a:t>) είναι δομές δεδομένων στο πρωτόκολλο </a:t>
            </a:r>
            <a:r>
              <a:rPr lang="en-US" sz="2300" dirty="0">
                <a:effectLst/>
                <a:latin typeface="Times New Roman" panose="02020603050405020304" pitchFamily="18" charset="0"/>
                <a:ea typeface="Times New Roman" panose="02020603050405020304" pitchFamily="18" charset="0"/>
              </a:rPr>
              <a:t>USB Power Delivery</a:t>
            </a:r>
            <a:r>
              <a:rPr lang="el-GR" sz="2300"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USB PD</a:t>
            </a:r>
            <a:r>
              <a:rPr lang="el-GR" sz="2300" dirty="0">
                <a:effectLst/>
                <a:latin typeface="Times New Roman" panose="02020603050405020304" pitchFamily="18" charset="0"/>
                <a:ea typeface="Times New Roman" panose="02020603050405020304" pitchFamily="18" charset="0"/>
              </a:rPr>
              <a:t>) που καθορίζουν τις δυνατότητες ισχύος μιας συσκευής. Τα </a:t>
            </a:r>
            <a:r>
              <a:rPr lang="en-US" sz="2300" dirty="0">
                <a:effectLst/>
                <a:latin typeface="Times New Roman" panose="02020603050405020304" pitchFamily="18" charset="0"/>
                <a:ea typeface="Times New Roman" panose="02020603050405020304" pitchFamily="18" charset="0"/>
              </a:rPr>
              <a:t>PDO</a:t>
            </a:r>
            <a:r>
              <a:rPr lang="el-GR" sz="2300" dirty="0">
                <a:effectLst/>
                <a:latin typeface="Times New Roman" panose="02020603050405020304" pitchFamily="18" charset="0"/>
                <a:ea typeface="Times New Roman" panose="02020603050405020304" pitchFamily="18" charset="0"/>
              </a:rPr>
              <a:t> είναι υπεύθυνα για την παροχή των απαραίτητων πληροφοριών ώστε να διασφαλιστεί η σωστή και ασφαλής παροχή ενέργειας μεταξύ των συσκευών που είναι συνδεδεμένες μέσω </a:t>
            </a:r>
            <a:r>
              <a:rPr lang="en-US" sz="2300" dirty="0">
                <a:effectLst/>
                <a:latin typeface="Times New Roman" panose="02020603050405020304" pitchFamily="18" charset="0"/>
                <a:ea typeface="Times New Roman" panose="02020603050405020304" pitchFamily="18" charset="0"/>
              </a:rPr>
              <a:t>USB Type</a:t>
            </a:r>
            <a:r>
              <a:rPr lang="el-GR" sz="2300" dirty="0">
                <a:effectLst/>
                <a:latin typeface="Times New Roman" panose="02020603050405020304" pitchFamily="18" charset="0"/>
                <a:ea typeface="Times New Roman" panose="02020603050405020304" pitchFamily="18" charset="0"/>
              </a:rPr>
              <a:t>-</a:t>
            </a:r>
            <a:r>
              <a:rPr lang="en-US" sz="2300" dirty="0">
                <a:effectLst/>
                <a:latin typeface="Times New Roman" panose="02020603050405020304" pitchFamily="18" charset="0"/>
                <a:ea typeface="Times New Roman" panose="02020603050405020304" pitchFamily="18" charset="0"/>
              </a:rPr>
              <a:t>C</a:t>
            </a:r>
            <a:r>
              <a:rPr lang="el-GR" sz="2300" dirty="0">
                <a:effectLst/>
                <a:latin typeface="Times New Roman" panose="02020603050405020304" pitchFamily="18" charset="0"/>
                <a:ea typeface="Times New Roman" panose="02020603050405020304" pitchFamily="18" charset="0"/>
              </a:rPr>
              <a:t>.</a:t>
            </a:r>
            <a:endParaRPr lang="en-US" sz="2300" dirty="0">
              <a:effectLst/>
              <a:latin typeface="Times New Roman" panose="02020603050405020304" pitchFamily="18" charset="0"/>
              <a:ea typeface="Times New Roman" panose="02020603050405020304" pitchFamily="18" charset="0"/>
            </a:endParaRPr>
          </a:p>
          <a:p>
            <a:pPr marL="0" indent="0" algn="just">
              <a:lnSpc>
                <a:spcPct val="150000"/>
              </a:lnSpc>
              <a:spcBef>
                <a:spcPts val="1200"/>
              </a:spcBef>
              <a:spcAft>
                <a:spcPts val="300"/>
              </a:spcAft>
              <a:buNone/>
              <a:tabLst>
                <a:tab pos="548640" algn="l"/>
                <a:tab pos="2160270" algn="l"/>
                <a:tab pos="2160270" algn="l"/>
              </a:tabLst>
            </a:pPr>
            <a:r>
              <a:rPr lang="el-GR" sz="2300" b="1" kern="1400" dirty="0">
                <a:effectLst/>
                <a:latin typeface="Times New Roman" panose="02020603050405020304" pitchFamily="18" charset="0"/>
              </a:rPr>
              <a:t>Τύποι</a:t>
            </a:r>
            <a:r>
              <a:rPr lang="en-US" sz="2300" b="1" kern="1400" dirty="0">
                <a:effectLst/>
                <a:latin typeface="Times New Roman" panose="02020603050405020304" pitchFamily="18" charset="0"/>
              </a:rPr>
              <a:t> Power Data Objects (PDO)</a:t>
            </a:r>
            <a:endParaRPr lang="en-US" sz="2300" b="1" kern="1400" dirty="0">
              <a:effectLst/>
              <a:latin typeface="Cambria" panose="02040503050406030204" pitchFamily="18" charset="0"/>
            </a:endParaRPr>
          </a:p>
          <a:p>
            <a:pPr marL="0" lvl="0" indent="0" algn="just">
              <a:lnSpc>
                <a:spcPct val="150000"/>
              </a:lnSpc>
              <a:spcBef>
                <a:spcPts val="1200"/>
              </a:spcBef>
              <a:spcAft>
                <a:spcPts val="300"/>
              </a:spcAft>
              <a:buNone/>
              <a:tabLst>
                <a:tab pos="640080" algn="l"/>
                <a:tab pos="2160270" algn="l"/>
                <a:tab pos="2160270" algn="l"/>
              </a:tabLst>
            </a:pPr>
            <a:r>
              <a:rPr lang="el-GR" sz="2300" b="1" kern="1400" dirty="0">
                <a:latin typeface="Times New Roman" panose="02020603050405020304" pitchFamily="18" charset="0"/>
              </a:rPr>
              <a:t>1.  </a:t>
            </a:r>
            <a:r>
              <a:rPr lang="el-GR" sz="2300" b="1" kern="1400" dirty="0">
                <a:effectLst/>
                <a:latin typeface="Times New Roman" panose="02020603050405020304" pitchFamily="18" charset="0"/>
              </a:rPr>
              <a:t>Fixed Supply PDO</a:t>
            </a:r>
            <a:endParaRPr lang="en-US" sz="2300" b="1" kern="1400" dirty="0">
              <a:effectLst/>
              <a:latin typeface="Cambria" panose="02040503050406030204" pitchFamily="18" charset="0"/>
            </a:endParaRPr>
          </a:p>
          <a:p>
            <a:pPr algn="just">
              <a:buFont typeface="Arial" panose="020B0604020202020204" pitchFamily="34" charset="0"/>
              <a:buChar char="•"/>
            </a:pPr>
            <a:r>
              <a:rPr lang="el-GR" sz="2300" dirty="0">
                <a:effectLst/>
                <a:latin typeface="Times New Roman" panose="02020603050405020304" pitchFamily="18" charset="0"/>
                <a:ea typeface="Times New Roman" panose="02020603050405020304" pitchFamily="18" charset="0"/>
              </a:rPr>
              <a:t>Τα </a:t>
            </a:r>
            <a:r>
              <a:rPr lang="en-US" sz="2300" dirty="0">
                <a:effectLst/>
                <a:latin typeface="Times New Roman" panose="02020603050405020304" pitchFamily="18" charset="0"/>
                <a:ea typeface="Times New Roman" panose="02020603050405020304" pitchFamily="18" charset="0"/>
              </a:rPr>
              <a:t>Fixed Supply PDO</a:t>
            </a:r>
            <a:r>
              <a:rPr lang="el-GR" sz="2300" dirty="0">
                <a:effectLst/>
                <a:latin typeface="Times New Roman" panose="02020603050405020304" pitchFamily="18" charset="0"/>
                <a:ea typeface="Times New Roman" panose="02020603050405020304" pitchFamily="18" charset="0"/>
              </a:rPr>
              <a:t> καθορίζουν συγκεκριμένα επίπεδα τάσης και ρεύματος που μπορεί να παρέχει μια συσκευή παροχής (</a:t>
            </a:r>
            <a:r>
              <a:rPr lang="en-US" sz="2300" dirty="0">
                <a:effectLst/>
                <a:latin typeface="Times New Roman" panose="02020603050405020304" pitchFamily="18" charset="0"/>
                <a:ea typeface="Times New Roman" panose="02020603050405020304" pitchFamily="18" charset="0"/>
              </a:rPr>
              <a:t>source</a:t>
            </a:r>
            <a:r>
              <a:rPr lang="el-GR" sz="2300" dirty="0">
                <a:effectLst/>
                <a:latin typeface="Times New Roman" panose="02020603050405020304" pitchFamily="18" charset="0"/>
                <a:ea typeface="Times New Roman" panose="02020603050405020304" pitchFamily="18" charset="0"/>
              </a:rPr>
              <a:t>). Οι τυπικές τάσεις για τα </a:t>
            </a:r>
            <a:r>
              <a:rPr lang="en-US" sz="2300" dirty="0">
                <a:effectLst/>
                <a:latin typeface="Times New Roman" panose="02020603050405020304" pitchFamily="18" charset="0"/>
                <a:ea typeface="Times New Roman" panose="02020603050405020304" pitchFamily="18" charset="0"/>
              </a:rPr>
              <a:t>Fixed Supply PDO</a:t>
            </a:r>
            <a:r>
              <a:rPr lang="el-GR" sz="2300" dirty="0">
                <a:effectLst/>
                <a:latin typeface="Times New Roman" panose="02020603050405020304" pitchFamily="18" charset="0"/>
                <a:ea typeface="Times New Roman" panose="02020603050405020304" pitchFamily="18" charset="0"/>
              </a:rPr>
              <a:t> είναι (5</a:t>
            </a:r>
            <a:r>
              <a:rPr lang="en-US" sz="2300" dirty="0">
                <a:effectLst/>
                <a:latin typeface="Times New Roman" panose="02020603050405020304" pitchFamily="18" charset="0"/>
                <a:ea typeface="Times New Roman" panose="02020603050405020304" pitchFamily="18" charset="0"/>
              </a:rPr>
              <a:t>V</a:t>
            </a:r>
            <a:r>
              <a:rPr lang="el-GR" sz="2300" dirty="0">
                <a:effectLst/>
                <a:latin typeface="Times New Roman" panose="02020603050405020304" pitchFamily="18" charset="0"/>
                <a:ea typeface="Times New Roman" panose="02020603050405020304" pitchFamily="18" charset="0"/>
              </a:rPr>
              <a:t>,9</a:t>
            </a:r>
            <a:r>
              <a:rPr lang="en-US" sz="2300" dirty="0">
                <a:effectLst/>
                <a:latin typeface="Times New Roman" panose="02020603050405020304" pitchFamily="18" charset="0"/>
                <a:ea typeface="Times New Roman" panose="02020603050405020304" pitchFamily="18" charset="0"/>
              </a:rPr>
              <a:t>V</a:t>
            </a:r>
            <a:r>
              <a:rPr lang="el-GR" sz="2300" dirty="0">
                <a:effectLst/>
                <a:latin typeface="Times New Roman" panose="02020603050405020304" pitchFamily="18" charset="0"/>
                <a:ea typeface="Times New Roman" panose="02020603050405020304" pitchFamily="18" charset="0"/>
              </a:rPr>
              <a:t>,12</a:t>
            </a:r>
            <a:r>
              <a:rPr lang="en-US" sz="2300" dirty="0">
                <a:effectLst/>
                <a:latin typeface="Times New Roman" panose="02020603050405020304" pitchFamily="18" charset="0"/>
                <a:ea typeface="Times New Roman" panose="02020603050405020304" pitchFamily="18" charset="0"/>
              </a:rPr>
              <a:t>V</a:t>
            </a:r>
            <a:r>
              <a:rPr lang="el-GR" sz="2300" dirty="0">
                <a:effectLst/>
                <a:latin typeface="Times New Roman" panose="02020603050405020304" pitchFamily="18" charset="0"/>
                <a:ea typeface="Times New Roman" panose="02020603050405020304" pitchFamily="18" charset="0"/>
              </a:rPr>
              <a:t>) στο δικό μας μικροελεγκτή.</a:t>
            </a:r>
            <a:endParaRPr lang="en-US" sz="2300" dirty="0">
              <a:effectLst/>
              <a:latin typeface="Times New Roman" panose="02020603050405020304" pitchFamily="18" charset="0"/>
              <a:ea typeface="Times New Roman" panose="02020603050405020304" pitchFamily="18" charset="0"/>
            </a:endParaRPr>
          </a:p>
          <a:p>
            <a:pPr algn="just">
              <a:buFont typeface="Arial" panose="020B0604020202020204" pitchFamily="34" charset="0"/>
              <a:buChar char="•"/>
            </a:pPr>
            <a:r>
              <a:rPr lang="el-GR" sz="2300" dirty="0">
                <a:effectLst/>
                <a:latin typeface="Times New Roman" panose="02020603050405020304" pitchFamily="18" charset="0"/>
                <a:ea typeface="Times New Roman" panose="02020603050405020304" pitchFamily="18" charset="0"/>
              </a:rPr>
              <a:t>Το εύρος του ρεύματος για τα </a:t>
            </a:r>
            <a:r>
              <a:rPr lang="en-US" sz="2300" dirty="0">
                <a:effectLst/>
                <a:latin typeface="Times New Roman" panose="02020603050405020304" pitchFamily="18" charset="0"/>
                <a:ea typeface="Times New Roman" panose="02020603050405020304" pitchFamily="18" charset="0"/>
              </a:rPr>
              <a:t>Fixed Supply PDO</a:t>
            </a:r>
            <a:r>
              <a:rPr lang="el-GR" sz="2300" dirty="0">
                <a:effectLst/>
                <a:latin typeface="Times New Roman" panose="02020603050405020304" pitchFamily="18" charset="0"/>
                <a:ea typeface="Times New Roman" panose="02020603050405020304" pitchFamily="18" charset="0"/>
              </a:rPr>
              <a:t> είναι από 0</a:t>
            </a:r>
            <a:r>
              <a:rPr lang="en-US" sz="2300" dirty="0">
                <a:effectLst/>
                <a:latin typeface="Times New Roman" panose="02020603050405020304" pitchFamily="18" charset="0"/>
                <a:ea typeface="Times New Roman" panose="02020603050405020304" pitchFamily="18" charset="0"/>
              </a:rPr>
              <a:t>A</a:t>
            </a:r>
            <a:r>
              <a:rPr lang="el-GR" sz="2300" dirty="0">
                <a:effectLst/>
                <a:latin typeface="Times New Roman" panose="02020603050405020304" pitchFamily="18" charset="0"/>
                <a:ea typeface="Times New Roman" panose="02020603050405020304" pitchFamily="18" charset="0"/>
              </a:rPr>
              <a:t> έως 3</a:t>
            </a:r>
            <a:r>
              <a:rPr lang="en-US" sz="2300" dirty="0">
                <a:effectLst/>
                <a:latin typeface="Times New Roman" panose="02020603050405020304" pitchFamily="18" charset="0"/>
                <a:ea typeface="Times New Roman" panose="02020603050405020304" pitchFamily="18" charset="0"/>
              </a:rPr>
              <a:t>A</a:t>
            </a:r>
            <a:r>
              <a:rPr lang="el-GR" sz="2300" dirty="0">
                <a:effectLst/>
                <a:latin typeface="Times New Roman" panose="02020603050405020304" pitchFamily="18" charset="0"/>
                <a:ea typeface="Times New Roman" panose="02020603050405020304" pitchFamily="18" charset="0"/>
              </a:rPr>
              <a:t>. Κάθε συσκευή παροχής πρέπει να υποστηρίζει τουλάχιστον ένα </a:t>
            </a:r>
            <a:r>
              <a:rPr lang="en-US" sz="2300" dirty="0">
                <a:effectLst/>
                <a:latin typeface="Times New Roman" panose="02020603050405020304" pitchFamily="18" charset="0"/>
                <a:ea typeface="Times New Roman" panose="02020603050405020304" pitchFamily="18" charset="0"/>
              </a:rPr>
              <a:t>Fixed Supply PDO</a:t>
            </a:r>
            <a:r>
              <a:rPr lang="el-GR" sz="2300" dirty="0">
                <a:effectLst/>
                <a:latin typeface="Times New Roman" panose="02020603050405020304" pitchFamily="18" charset="0"/>
                <a:ea typeface="Times New Roman" panose="02020603050405020304" pitchFamily="18" charset="0"/>
              </a:rPr>
              <a:t> με δυνατότητα λειτουργίας στα 5</a:t>
            </a:r>
            <a:r>
              <a:rPr lang="en-US" sz="2300" dirty="0">
                <a:effectLst/>
                <a:latin typeface="Times New Roman" panose="02020603050405020304" pitchFamily="18" charset="0"/>
                <a:ea typeface="Times New Roman" panose="02020603050405020304" pitchFamily="18" charset="0"/>
              </a:rPr>
              <a:t>V</a:t>
            </a:r>
            <a:r>
              <a:rPr lang="el-GR" sz="2300" dirty="0">
                <a:effectLst/>
                <a:latin typeface="Times New Roman" panose="02020603050405020304" pitchFamily="18" charset="0"/>
                <a:ea typeface="Times New Roman" panose="02020603050405020304" pitchFamily="18" charset="0"/>
              </a:rPr>
              <a:t>, ώστε να εξασφαλίζεται η συμβατότητα με τις περισσότερες συσκευές.</a:t>
            </a:r>
          </a:p>
          <a:p>
            <a:pPr marL="0" lvl="0" indent="0" algn="just">
              <a:lnSpc>
                <a:spcPct val="150000"/>
              </a:lnSpc>
              <a:spcBef>
                <a:spcPts val="1200"/>
              </a:spcBef>
              <a:spcAft>
                <a:spcPts val="300"/>
              </a:spcAft>
              <a:buNone/>
              <a:tabLst>
                <a:tab pos="640080" algn="l"/>
                <a:tab pos="2160270" algn="l"/>
                <a:tab pos="2160270" algn="l"/>
              </a:tabLst>
            </a:pPr>
            <a:r>
              <a:rPr lang="el-GR" sz="2300" b="1" kern="1400" dirty="0">
                <a:effectLst/>
                <a:latin typeface="Times New Roman" panose="02020603050405020304" pitchFamily="18" charset="0"/>
              </a:rPr>
              <a:t>2.  </a:t>
            </a:r>
            <a:r>
              <a:rPr lang="en-US" sz="2300" b="1" kern="1400" dirty="0">
                <a:effectLst/>
                <a:latin typeface="Times New Roman" panose="02020603050405020304" pitchFamily="18" charset="0"/>
              </a:rPr>
              <a:t>APDO (Adjustable Power Data Object)</a:t>
            </a:r>
            <a:endParaRPr lang="en-US" sz="2300" b="1" kern="1400" dirty="0">
              <a:effectLst/>
              <a:latin typeface="Cambria" panose="02040503050406030204" pitchFamily="18" charset="0"/>
            </a:endParaRPr>
          </a:p>
          <a:p>
            <a:pPr marL="0" marR="0" indent="0" algn="just">
              <a:buNone/>
            </a:pPr>
            <a:r>
              <a:rPr lang="el-GR" sz="2300" dirty="0">
                <a:effectLst/>
                <a:latin typeface="Times New Roman" panose="02020603050405020304" pitchFamily="18" charset="0"/>
                <a:ea typeface="Times New Roman" panose="02020603050405020304" pitchFamily="18" charset="0"/>
              </a:rPr>
              <a:t>Το </a:t>
            </a:r>
            <a:r>
              <a:rPr lang="en-US" sz="2300" dirty="0">
                <a:effectLst/>
                <a:latin typeface="Times New Roman" panose="02020603050405020304" pitchFamily="18" charset="0"/>
                <a:ea typeface="Times New Roman" panose="02020603050405020304" pitchFamily="18" charset="0"/>
              </a:rPr>
              <a:t>Adjustable Power Data Object</a:t>
            </a:r>
            <a:r>
              <a:rPr lang="el-GR" sz="2300"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APDO</a:t>
            </a:r>
            <a:r>
              <a:rPr lang="el-GR" sz="2300" dirty="0">
                <a:effectLst/>
                <a:latin typeface="Times New Roman" panose="02020603050405020304" pitchFamily="18" charset="0"/>
                <a:ea typeface="Times New Roman" panose="02020603050405020304" pitchFamily="18" charset="0"/>
              </a:rPr>
              <a:t>) που επιτρέπει τη δυναμική ρύθμιση της εξόδου τάσης και ρεύματος της συσκευής παροχής. Τα κύρια χαρακτηριστικά του </a:t>
            </a:r>
            <a:r>
              <a:rPr lang="en-US" sz="2300" dirty="0">
                <a:effectLst/>
                <a:latin typeface="Times New Roman" panose="02020603050405020304" pitchFamily="18" charset="0"/>
                <a:ea typeface="Times New Roman" panose="02020603050405020304" pitchFamily="18" charset="0"/>
              </a:rPr>
              <a:t>PPS APDO</a:t>
            </a:r>
            <a:r>
              <a:rPr lang="el-GR" sz="2300" dirty="0">
                <a:effectLst/>
                <a:latin typeface="Times New Roman" panose="02020603050405020304" pitchFamily="18" charset="0"/>
                <a:ea typeface="Times New Roman" panose="02020603050405020304" pitchFamily="18" charset="0"/>
              </a:rPr>
              <a:t> περιλαμβάνουν:</a:t>
            </a:r>
            <a:endParaRPr lang="en-US" sz="2300" dirty="0">
              <a:effectLst/>
              <a:latin typeface="Times New Roman" panose="02020603050405020304" pitchFamily="18" charset="0"/>
              <a:ea typeface="Times New Roman" panose="02020603050405020304" pitchFamily="18" charset="0"/>
            </a:endParaRPr>
          </a:p>
          <a:p>
            <a:pPr algn="just">
              <a:lnSpc>
                <a:spcPct val="150000"/>
              </a:lnSpc>
              <a:spcBef>
                <a:spcPts val="0"/>
              </a:spcBef>
              <a:spcAft>
                <a:spcPts val="300"/>
              </a:spcAft>
              <a:buSzPts val="1000"/>
              <a:buFont typeface="Arial" panose="020B0604020202020204" pitchFamily="34" charset="0"/>
              <a:buChar char="•"/>
              <a:tabLst>
                <a:tab pos="457200" algn="l"/>
              </a:tabLst>
            </a:pPr>
            <a:r>
              <a:rPr lang="el-GR" sz="2300" b="1" dirty="0">
                <a:effectLst/>
                <a:latin typeface="Cambria" panose="02040503050406030204" pitchFamily="18" charset="0"/>
                <a:ea typeface="Times New Roman" panose="02020603050405020304" pitchFamily="18" charset="0"/>
                <a:cs typeface="Times New Roman" panose="02020603050405020304" pitchFamily="18" charset="0"/>
              </a:rPr>
              <a:t>Ρυθμιζόμενη Τάση:</a:t>
            </a:r>
            <a:r>
              <a:rPr lang="el-GR" sz="2300" dirty="0">
                <a:effectLst/>
                <a:latin typeface="Times New Roman" panose="02020603050405020304" pitchFamily="18" charset="0"/>
                <a:ea typeface="Times New Roman" panose="02020603050405020304" pitchFamily="18" charset="0"/>
                <a:cs typeface="Times New Roman" panose="02020603050405020304" pitchFamily="18" charset="0"/>
              </a:rPr>
              <a:t> Η τάση μπορεί να ρυθμιστεί σε βήματα των 20mV.</a:t>
            </a:r>
            <a:endParaRPr lang="en-US" sz="23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lnSpc>
                <a:spcPct val="150000"/>
              </a:lnSpc>
              <a:spcBef>
                <a:spcPts val="0"/>
              </a:spcBef>
              <a:spcAft>
                <a:spcPts val="300"/>
              </a:spcAft>
              <a:buSzPts val="1000"/>
              <a:buFont typeface="Arial" panose="020B0604020202020204" pitchFamily="34" charset="0"/>
              <a:buChar char="•"/>
              <a:tabLst>
                <a:tab pos="457200" algn="l"/>
              </a:tabLst>
            </a:pPr>
            <a:r>
              <a:rPr lang="el-GR" sz="2300" b="1" dirty="0">
                <a:effectLst/>
                <a:latin typeface="Cambria" panose="02040503050406030204" pitchFamily="18" charset="0"/>
                <a:ea typeface="Times New Roman" panose="02020603050405020304" pitchFamily="18" charset="0"/>
                <a:cs typeface="Times New Roman" panose="02020603050405020304" pitchFamily="18" charset="0"/>
              </a:rPr>
              <a:t>Εύρος Τάσης:</a:t>
            </a:r>
            <a:r>
              <a:rPr lang="el-GR" sz="2300" dirty="0">
                <a:effectLst/>
                <a:latin typeface="Times New Roman" panose="02020603050405020304" pitchFamily="18" charset="0"/>
                <a:ea typeface="Times New Roman" panose="02020603050405020304" pitchFamily="18" charset="0"/>
                <a:cs typeface="Times New Roman" panose="02020603050405020304" pitchFamily="18" charset="0"/>
              </a:rPr>
              <a:t> 3.3V έως 11V.</a:t>
            </a:r>
            <a:endParaRPr lang="en-US" sz="23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lnSpc>
                <a:spcPct val="150000"/>
              </a:lnSpc>
              <a:spcBef>
                <a:spcPts val="0"/>
              </a:spcBef>
              <a:spcAft>
                <a:spcPts val="300"/>
              </a:spcAft>
              <a:buSzPts val="1000"/>
              <a:buFont typeface="Arial" panose="020B0604020202020204" pitchFamily="34" charset="0"/>
              <a:buChar char="•"/>
              <a:tabLst>
                <a:tab pos="457200" algn="l"/>
              </a:tabLst>
            </a:pPr>
            <a:r>
              <a:rPr lang="el-GR" sz="2300" b="1" dirty="0">
                <a:effectLst/>
                <a:latin typeface="Cambria" panose="02040503050406030204" pitchFamily="18" charset="0"/>
                <a:ea typeface="Times New Roman" panose="02020603050405020304" pitchFamily="18" charset="0"/>
                <a:cs typeface="Times New Roman" panose="02020603050405020304" pitchFamily="18" charset="0"/>
              </a:rPr>
              <a:t>Ρυθμιζόμενο Ρεύμα:</a:t>
            </a:r>
            <a:r>
              <a:rPr lang="el-GR" sz="2300" dirty="0">
                <a:effectLst/>
                <a:latin typeface="Times New Roman" panose="02020603050405020304" pitchFamily="18" charset="0"/>
                <a:ea typeface="Times New Roman" panose="02020603050405020304" pitchFamily="18" charset="0"/>
                <a:cs typeface="Times New Roman" panose="02020603050405020304" pitchFamily="18" charset="0"/>
              </a:rPr>
              <a:t> Το ρεύμα μπορεί να ρυθμιστεί σε ένα εύρος από 0A έως 3A.</a:t>
            </a:r>
            <a:endParaRPr lang="en-US" sz="2300" dirty="0">
              <a:effectLst/>
              <a:latin typeface="Cambria" panose="02040503050406030204" pitchFamily="18" charset="0"/>
              <a:ea typeface="Times New Roman" panose="02020603050405020304" pitchFamily="18" charset="0"/>
              <a:cs typeface="Times New Roman" panose="02020603050405020304" pitchFamily="18" charset="0"/>
            </a:endParaRPr>
          </a:p>
          <a:p>
            <a:pPr marL="0" marR="0" indent="0" algn="just">
              <a:buNone/>
            </a:pPr>
            <a:r>
              <a:rPr lang="el-GR" sz="2300" dirty="0">
                <a:effectLst/>
                <a:latin typeface="Times New Roman" panose="02020603050405020304" pitchFamily="18" charset="0"/>
                <a:ea typeface="Times New Roman" panose="02020603050405020304" pitchFamily="18" charset="0"/>
              </a:rPr>
              <a:t>Η δυνατότητα προγραμματισμού της τάσης και του ρεύματος επιτρέπει στις συσκευές να προσαρμόζουν την παροχή ισχύος στις ανάγκες τους σε πραγματικό χρόνο, βελτιώνοντας την αποδοτικότητα και την ασφάλεια.</a:t>
            </a:r>
            <a:endParaRPr lang="en-US" sz="2300" dirty="0">
              <a:effectLst/>
              <a:latin typeface="Times New Roman" panose="02020603050405020304" pitchFamily="18" charset="0"/>
              <a:ea typeface="Times New Roman" panose="02020603050405020304" pitchFamily="18" charset="0"/>
            </a:endParaRPr>
          </a:p>
          <a:p>
            <a:pPr marL="0" marR="0" algn="just"/>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88964474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88E2-DA05-F882-8157-0BB167548576}"/>
              </a:ext>
            </a:extLst>
          </p:cNvPr>
          <p:cNvSpPr>
            <a:spLocks noGrp="1"/>
          </p:cNvSpPr>
          <p:nvPr>
            <p:ph type="title"/>
          </p:nvPr>
        </p:nvSpPr>
        <p:spPr>
          <a:xfrm>
            <a:off x="646111" y="452718"/>
            <a:ext cx="9404723" cy="986783"/>
          </a:xfrm>
        </p:spPr>
        <p:txBody>
          <a:bodyPr/>
          <a:lstStyle/>
          <a:p>
            <a:pPr algn="ctr"/>
            <a:r>
              <a:rPr lang="en-US" sz="2800" b="1" kern="14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PDO </a:t>
            </a:r>
            <a:r>
              <a:rPr lang="el-GR" sz="2800" b="1" kern="14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και </a:t>
            </a:r>
            <a:r>
              <a:rPr lang="en-US" sz="2800" b="1" kern="14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RDO </a:t>
            </a:r>
            <a:r>
              <a:rPr lang="el-GR" sz="2800" b="1" kern="14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στο</a:t>
            </a:r>
            <a:r>
              <a:rPr lang="en-US" sz="2800" b="1" kern="14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 USB Power Delivery</a:t>
            </a:r>
            <a:br>
              <a:rPr lang="en-US" sz="1800" b="1" kern="1400" dirty="0">
                <a:solidFill>
                  <a:srgbClr val="365F91"/>
                </a:solidFill>
                <a:effectLst/>
                <a:latin typeface="Cambria" panose="02040503050406030204" pitchFamily="18" charset="0"/>
                <a:ea typeface="Cambria" panose="02040503050406030204" pitchFamily="18" charset="0"/>
                <a:cs typeface="Cambria" panose="02040503050406030204" pitchFamily="18" charset="0"/>
              </a:rPr>
            </a:br>
            <a:endParaRPr lang="en-US" dirty="0"/>
          </a:p>
        </p:txBody>
      </p:sp>
      <p:sp>
        <p:nvSpPr>
          <p:cNvPr id="3" name="Content Placeholder 2">
            <a:extLst>
              <a:ext uri="{FF2B5EF4-FFF2-40B4-BE49-F238E27FC236}">
                <a16:creationId xmlns:a16="http://schemas.microsoft.com/office/drawing/2014/main" id="{E5C5F625-2D8C-5F79-912E-8E2168019C4A}"/>
              </a:ext>
            </a:extLst>
          </p:cNvPr>
          <p:cNvSpPr>
            <a:spLocks noGrp="1"/>
          </p:cNvSpPr>
          <p:nvPr>
            <p:ph sz="half" idx="1"/>
          </p:nvPr>
        </p:nvSpPr>
        <p:spPr>
          <a:xfrm>
            <a:off x="1446440" y="1562636"/>
            <a:ext cx="9299120" cy="5055448"/>
          </a:xfrm>
        </p:spPr>
        <p:txBody>
          <a:bodyPr>
            <a:normAutofit/>
          </a:bodyPr>
          <a:lstStyle/>
          <a:p>
            <a:pPr marL="0" marR="0" indent="0" algn="just">
              <a:buNone/>
            </a:pP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Τα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Request Data Objects</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RDO</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 είναι δομές δεδομένων που χρησιμοποιούνται στο πρωτόκολλο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USB Power Delivery</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USB PD</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 για να καθορίσουν τις παραμέτρους ισχύος που ζητά μια συσκευή καταναλωτή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sink</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 από μια συσκευή παροχής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source</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 Τα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RDO</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 είναι ζωτικής σημασίας για τη διαπραγμάτευση και τη ρύθμιση της παροχής ισχύος μεταξύ των συνδεδεμένων συσκευών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USB Type</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buNone/>
            </a:pP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Μόλις επιλεγεί το κατάλληλο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SRC PDO</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 η συσκευή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SNK</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 δημιουργεί το αντίστοιχο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Request Data Object</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RDO</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Το</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RDO π</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εριλ</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αμβάνει τα εξής πεδία:</a:t>
            </a:r>
          </a:p>
          <a:p>
            <a:pPr marL="342900" marR="0" lvl="0" indent="-342900" algn="just">
              <a:lnSpc>
                <a:spcPct val="150000"/>
              </a:lnSpc>
              <a:spcBef>
                <a:spcPts val="0"/>
              </a:spcBef>
              <a:spcAft>
                <a:spcPts val="300"/>
              </a:spcAft>
              <a:buSzPts val="1000"/>
              <a:buFont typeface="Symbol" panose="05050102010706020507" pitchFamily="18" charset="2"/>
              <a:buChar char=""/>
              <a:tabLst>
                <a:tab pos="457200" algn="l"/>
              </a:tabLst>
            </a:pPr>
            <a:r>
              <a:rPr lang="el-GR" sz="1600" dirty="0" err="1">
                <a:effectLst/>
                <a:latin typeface="Times New Roman" panose="02020603050405020304" pitchFamily="18" charset="0"/>
                <a:ea typeface="Times New Roman" panose="02020603050405020304" pitchFamily="18" charset="0"/>
                <a:cs typeface="Times New Roman" panose="02020603050405020304" pitchFamily="18" charset="0"/>
              </a:rPr>
              <a:t>Index</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 του επιλεγμένου SRC PDO</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300"/>
              </a:spcAft>
              <a:buSzPts val="1000"/>
              <a:buFont typeface="Symbol" panose="05050102010706020507" pitchFamily="18" charset="2"/>
              <a:buChar char=""/>
              <a:tabLst>
                <a:tab pos="457200" algn="l"/>
              </a:tabLst>
            </a:pP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Ρεύμα λειτουργίας</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300"/>
              </a:spcAft>
              <a:buSzPts val="1000"/>
              <a:buFont typeface="Symbol" panose="05050102010706020507" pitchFamily="18" charset="2"/>
              <a:buChar char=""/>
              <a:tabLst>
                <a:tab pos="457200" algn="l"/>
              </a:tabLst>
            </a:pP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Μέγιστο ρεύμα λειτουργίας</a:t>
            </a:r>
            <a:endParaRPr lang="el-GR" sz="1600" dirty="0">
              <a:latin typeface="Times New Roman" panose="02020603050405020304" pitchFamily="18" charset="0"/>
              <a:cs typeface="Times New Roman" panose="02020603050405020304" pitchFamily="18" charset="0"/>
            </a:endParaRPr>
          </a:p>
          <a:p>
            <a:pPr marL="0" indent="0" algn="just">
              <a:buNone/>
            </a:pPr>
            <a:r>
              <a:rPr lang="el-GR" sz="1600" dirty="0">
                <a:latin typeface="Times New Roman" panose="02020603050405020304" pitchFamily="18" charset="0"/>
                <a:cs typeface="Times New Roman" panose="02020603050405020304" pitchFamily="18" charset="0"/>
              </a:rPr>
              <a:t>Η συσκευή παροχής λαμβάνει το RDO και αξιολογεί αν μπορεί να παρέχει την ζητούμενη ισχύ σύμφωνα με τις παραμέτρους που καθορίζονται στο RDO. Αν μπορεί, ρυθμίζει την παροχή ισχύος σύμφωνα με το RDO. Η συνάρτηση </a:t>
            </a:r>
            <a:r>
              <a:rPr lang="el-GR" sz="1600" dirty="0" err="1">
                <a:latin typeface="Times New Roman" panose="02020603050405020304" pitchFamily="18" charset="0"/>
                <a:cs typeface="Times New Roman" panose="02020603050405020304" pitchFamily="18" charset="0"/>
              </a:rPr>
              <a:t>USBPD_DPM_SNK_EvaluateCapabilities</a:t>
            </a:r>
            <a:r>
              <a:rPr lang="el-GR" sz="1600" dirty="0">
                <a:latin typeface="Times New Roman" panose="02020603050405020304" pitchFamily="18" charset="0"/>
                <a:cs typeface="Times New Roman" panose="02020603050405020304" pitchFamily="18" charset="0"/>
              </a:rPr>
              <a:t>() εξετάζει τα SRC PDOs που έχουν παραληφθεί και προσδιορίζει ποιο από αυτά ταιριάζει καλύτερα στις απαιτήσεις της συσκευής SNK. Η αξιολόγηση αυτή γίνεται με βάση διάφορα κριτήρια, όπως η μέγιστη επιτρεπόμενη ισχύς, η τάση λειτουργίας και το επιθυμητό ρεύμα. Αν δεν βρεθεί κάποιο PDO που να ταιριάζει απόλυτα, η συνάρτηση μπορεί να επιλέξει το προεπιλεγμένο PDO των 5V.</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5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C14C-5B7B-C71D-94CF-100B58FF5FF2}"/>
              </a:ext>
            </a:extLst>
          </p:cNvPr>
          <p:cNvSpPr>
            <a:spLocks noGrp="1"/>
          </p:cNvSpPr>
          <p:nvPr>
            <p:ph type="title"/>
          </p:nvPr>
        </p:nvSpPr>
        <p:spPr>
          <a:xfrm>
            <a:off x="646111" y="452718"/>
            <a:ext cx="9404723" cy="796660"/>
          </a:xfrm>
        </p:spPr>
        <p:txBody>
          <a:bodyPr/>
          <a:lstStyle/>
          <a:p>
            <a:pPr algn="ctr"/>
            <a:r>
              <a:rPr kumimoji="0" lang="el-GR"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Διάγραμμα Ροής της Κύριας Λειτουργίας</a:t>
            </a:r>
            <a:br>
              <a:rPr kumimoji="0" lang="el-GR" altLang="en-US" sz="4400" b="1" i="0" u="none" strike="noStrike" cap="none" normalizeH="0" baseline="0" dirty="0">
                <a:ln>
                  <a:noFill/>
                </a:ln>
                <a:solidFill>
                  <a:schemeClr val="tx1"/>
                </a:solidFill>
                <a:effectLst/>
                <a:latin typeface="Cambria" panose="02040503050406030204" pitchFamily="18" charset="0"/>
              </a:rPr>
            </a:br>
            <a:endParaRPr lang="en-US" dirty="0"/>
          </a:p>
        </p:txBody>
      </p:sp>
      <p:sp>
        <p:nvSpPr>
          <p:cNvPr id="5" name="Rectangle 1">
            <a:extLst>
              <a:ext uri="{FF2B5EF4-FFF2-40B4-BE49-F238E27FC236}">
                <a16:creationId xmlns:a16="http://schemas.microsoft.com/office/drawing/2014/main" id="{BD98099E-6740-DB6B-4281-68787DE12B6A}"/>
              </a:ext>
            </a:extLst>
          </p:cNvPr>
          <p:cNvSpPr>
            <a:spLocks noGrp="1" noChangeArrowheads="1"/>
          </p:cNvSpPr>
          <p:nvPr>
            <p:ph sz="half" idx="1"/>
          </p:nvPr>
        </p:nvSpPr>
        <p:spPr bwMode="auto">
          <a:xfrm>
            <a:off x="339273" y="2105832"/>
            <a:ext cx="940472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0" rIns="-317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l-GR" altLang="en-US" sz="16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Η κύρια λειτουργία (main) του αρχείου main.c περιλαμβάνει κλήσεις σε όλες τις λειτουργίες αρχικοποίησης για τη διαμόρφωση των περιφερειακών του μικροελεγκτή. Η δομή της κύριας λειτουργίας απεικονίζεται στη διπλανή Εικόνα.</a:t>
            </a:r>
            <a:endParaRPr kumimoji="0" lang="en-US" altLang="en-US" sz="16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l-GR" altLang="en-US" sz="16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Η κύρια λειτουργία περιλαμβάνει τα εξής βήματα:</a:t>
            </a:r>
            <a:endParaRPr kumimoji="0" lang="en-US" altLang="en-US" sz="16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None/>
              <a:tabLst/>
            </a:pPr>
            <a:r>
              <a:rPr kumimoji="0" lang="el-GR" altLang="en-US" sz="16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Αρχικοποίηση HAL, Περιφερειακών και Ρολογιού</a:t>
            </a:r>
            <a:endParaRPr kumimoji="0" lang="en-US" altLang="en-US" sz="1600" b="1" i="0" u="none" strike="noStrike" cap="none" normalizeH="0" baseline="0" dirty="0">
              <a:ln>
                <a:noFill/>
              </a:ln>
              <a:effectLst/>
            </a:endParaRPr>
          </a:p>
          <a:p>
            <a:pPr marL="400050" lvl="1" indent="0" algn="just" defTabSz="914400">
              <a:buClrTx/>
              <a:buSzTx/>
              <a:buFontTx/>
              <a:buChar char="•"/>
            </a:pPr>
            <a:r>
              <a:rPr kumimoji="0" lang="el-GR" altLang="en-US"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Η συνάρτηση </a:t>
            </a:r>
            <a:r>
              <a:rPr kumimoji="0" lang="el-GR" altLang="en-US" b="0" i="0" u="none" strike="noStrike" cap="none" normalizeH="0" baseline="0" dirty="0">
                <a:ln>
                  <a:noFill/>
                </a:ln>
                <a:effectLst/>
                <a:latin typeface="Arial Unicode MS" panose="020B0604020202020204" pitchFamily="34" charset="-128"/>
                <a:ea typeface="Times New Roman" panose="02020603050405020304" pitchFamily="18" charset="0"/>
                <a:cs typeface="Courier New" panose="02070309020205020404" pitchFamily="49" charset="0"/>
              </a:rPr>
              <a:t>MX_ADC1_Init</a:t>
            </a:r>
            <a:r>
              <a:rPr kumimoji="0" lang="el-GR" altLang="en-US"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l-GR" altLang="en-US" b="0" i="0" u="none" strike="noStrike" cap="none" normalizeH="0" baseline="0" dirty="0" err="1">
                <a:ln>
                  <a:noFill/>
                </a:ln>
                <a:effectLst/>
                <a:latin typeface="Times New Roman" panose="02020603050405020304" pitchFamily="18" charset="0"/>
                <a:ea typeface="Times New Roman" panose="02020603050405020304" pitchFamily="18" charset="0"/>
                <a:cs typeface="Times New Roman" panose="02020603050405020304" pitchFamily="18" charset="0"/>
              </a:rPr>
              <a:t>αρχικοποιεί</a:t>
            </a:r>
            <a:r>
              <a:rPr kumimoji="0" lang="el-GR" altLang="en-US"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το ADC1 του μικροελεγκτή, καθορίζοντας τις παραμέτρους του όπως τον ασύγχρονο διαιρέτη ρολογιού </a:t>
            </a:r>
          </a:p>
          <a:p>
            <a:pPr marL="0" marR="0" lvl="0" indent="0" algn="just" defTabSz="914400" rtl="0" eaLnBrk="0" fontAlgn="base" latinLnBrk="0" hangingPunct="0">
              <a:lnSpc>
                <a:spcPct val="100000"/>
              </a:lnSpc>
              <a:spcBef>
                <a:spcPct val="0"/>
              </a:spcBef>
              <a:spcAft>
                <a:spcPct val="0"/>
              </a:spcAft>
              <a:buClrTx/>
              <a:buSzTx/>
              <a:buNone/>
              <a:tabLst/>
            </a:pPr>
            <a:r>
              <a:rPr kumimoji="0" lang="el-GR" altLang="en-US" sz="16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Βρόχος </a:t>
            </a:r>
            <a:r>
              <a:rPr kumimoji="0" lang="en-US" altLang="en-US" sz="16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for()</a:t>
            </a:r>
            <a:endParaRPr kumimoji="0" lang="en-US" altLang="en-US" sz="1600" b="1" i="0" u="none" strike="noStrike" cap="none" normalizeH="0" baseline="0" dirty="0">
              <a:ln>
                <a:noFill/>
              </a:ln>
              <a:effectLst/>
            </a:endParaRPr>
          </a:p>
          <a:p>
            <a:pPr marL="400050" lvl="1" indent="0" algn="just" defTabSz="914400">
              <a:buClrTx/>
              <a:buSzTx/>
              <a:buFontTx/>
              <a:buChar char="•"/>
            </a:pPr>
            <a:r>
              <a:rPr kumimoji="0" lang="el-GR" altLang="en-US"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Η κύρια λειτουργία εισέρχεται σε έναν ατέρμονα βρόχο, όπου εκτελούνται οι βασικές λειτουργίες του συστήματος.</a:t>
            </a:r>
            <a:endParaRPr kumimoji="0" lang="en-US" altLang="en-US"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Check Buttons</a:t>
            </a:r>
            <a:r>
              <a:rPr kumimoji="0" lang="el-GR" altLang="en-US" sz="16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1600" b="1" i="0" u="none" strike="noStrike" cap="none" normalizeH="0" baseline="0" dirty="0">
              <a:ln>
                <a:noFill/>
              </a:ln>
              <a:effectLst/>
            </a:endParaRPr>
          </a:p>
          <a:p>
            <a:pPr marL="400050" lvl="1" indent="0" algn="just" defTabSz="914400">
              <a:buClrTx/>
              <a:buSzTx/>
              <a:buFontTx/>
              <a:buChar char="•"/>
            </a:pPr>
            <a:r>
              <a:rPr kumimoji="0" lang="el-GR" altLang="en-US"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Εάν η </a:t>
            </a:r>
            <a:r>
              <a:rPr kumimoji="0" lang="en-US" altLang="en-US"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Check</a:t>
            </a:r>
            <a:r>
              <a:rPr kumimoji="0" lang="el-GR" altLang="en-US"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Buttons</a:t>
            </a:r>
            <a:r>
              <a:rPr kumimoji="0" lang="el-GR" altLang="en-US"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είναι αληθής, τότε ελέγχω ποιο από τα τρία κουμπιά πατήθηκε και καλώ την αντίστοιχη συνάρτηση έτσι ώστε να αλλάξω την τάση και να ανάψει το σωστό </a:t>
            </a:r>
            <a:r>
              <a:rPr kumimoji="0" lang="en-US" altLang="en-US"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led</a:t>
            </a:r>
            <a:r>
              <a:rPr kumimoji="0" lang="el-GR" altLang="en-US"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None/>
              <a:tabLst/>
            </a:pPr>
            <a:r>
              <a:rPr kumimoji="0" lang="el-GR" altLang="en-US" sz="16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Καθυστέρηση </a:t>
            </a:r>
            <a:r>
              <a:rPr kumimoji="0" lang="en-US" altLang="en-US" sz="16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1sec</a:t>
            </a:r>
            <a:endParaRPr kumimoji="0" lang="en-US" altLang="en-US" sz="1600" b="1" i="0" u="none" strike="noStrike" cap="none" normalizeH="0" baseline="0" dirty="0">
              <a:ln>
                <a:noFill/>
              </a:ln>
              <a:effectLst/>
            </a:endParaRPr>
          </a:p>
          <a:p>
            <a:pPr marL="400050" lvl="1" indent="0" algn="just" defTabSz="914400">
              <a:buClrTx/>
              <a:buSzTx/>
              <a:buFontTx/>
              <a:buChar char="•"/>
            </a:pPr>
            <a:r>
              <a:rPr kumimoji="0" lang="el-GR" altLang="en-US"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Εισάγεται καθυστέρηση 1</a:t>
            </a:r>
            <a:r>
              <a:rPr kumimoji="0" lang="en-US" altLang="en-US"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sec</a:t>
            </a:r>
            <a:r>
              <a:rPr kumimoji="0" lang="el-GR" altLang="en-US"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πριν την επανάληψη του ελέγχου.</a:t>
            </a:r>
            <a:endParaRPr kumimoji="0" lang="el-GR" altLang="en-US" b="0" i="0" u="none" strike="noStrike" cap="none" normalizeH="0" baseline="0" dirty="0">
              <a:ln>
                <a:noFill/>
              </a:ln>
              <a:effectLst/>
              <a:latin typeface="Arial" panose="020B0604020202020204" pitchFamily="34" charset="0"/>
            </a:endParaRPr>
          </a:p>
        </p:txBody>
      </p:sp>
      <p:pic>
        <p:nvPicPr>
          <p:cNvPr id="7" name="Content Placeholder 6" descr="A diagram of a computer program&#10;&#10;Description automatically generated">
            <a:extLst>
              <a:ext uri="{FF2B5EF4-FFF2-40B4-BE49-F238E27FC236}">
                <a16:creationId xmlns:a16="http://schemas.microsoft.com/office/drawing/2014/main" id="{6119D382-8B82-D089-3AD8-A3850637CA6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050834" y="2327982"/>
            <a:ext cx="1856214" cy="3013631"/>
          </a:xfrm>
          <a:prstGeom prst="rect">
            <a:avLst/>
          </a:prstGeom>
        </p:spPr>
      </p:pic>
    </p:spTree>
    <p:extLst>
      <p:ext uri="{BB962C8B-B14F-4D97-AF65-F5344CB8AC3E}">
        <p14:creationId xmlns:p14="http://schemas.microsoft.com/office/powerpoint/2010/main" val="2715648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675DD-1766-EC0E-AB1D-D1D0BDE9F7F6}"/>
              </a:ext>
            </a:extLst>
          </p:cNvPr>
          <p:cNvSpPr>
            <a:spLocks noGrp="1"/>
          </p:cNvSpPr>
          <p:nvPr>
            <p:ph type="title"/>
          </p:nvPr>
        </p:nvSpPr>
        <p:spPr>
          <a:xfrm>
            <a:off x="888813" y="112003"/>
            <a:ext cx="9404723" cy="709332"/>
          </a:xfrm>
        </p:spPr>
        <p:txBody>
          <a:bodyPr/>
          <a:lstStyle/>
          <a:p>
            <a:pPr algn="ctr"/>
            <a:r>
              <a:rPr lang="el-GR" sz="2800" b="1" kern="14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Αρχιτεκτονική του μικροελεγκτή STM32G474RE MCU</a:t>
            </a:r>
            <a:br>
              <a:rPr lang="en-US" sz="2800" b="1" kern="14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8CA022-ECFF-407B-4E9D-B6F8D3A114E4}"/>
              </a:ext>
            </a:extLst>
          </p:cNvPr>
          <p:cNvSpPr>
            <a:spLocks noGrp="1"/>
          </p:cNvSpPr>
          <p:nvPr>
            <p:ph sz="half" idx="1"/>
          </p:nvPr>
        </p:nvSpPr>
        <p:spPr>
          <a:xfrm>
            <a:off x="5382372" y="1214782"/>
            <a:ext cx="5169885" cy="5211405"/>
          </a:xfrm>
        </p:spPr>
        <p:txBody>
          <a:bodyPr>
            <a:noAutofit/>
          </a:bodyPr>
          <a:lstStyle/>
          <a:p>
            <a:pPr marL="0" indent="0" algn="just">
              <a:lnSpc>
                <a:spcPct val="150000"/>
              </a:lnSpc>
              <a:spcBef>
                <a:spcPts val="0"/>
              </a:spcBef>
              <a:spcAft>
                <a:spcPts val="300"/>
              </a:spcAft>
              <a:buNone/>
            </a:pPr>
            <a:r>
              <a:rPr lang="el-GR" sz="1600" dirty="0">
                <a:effectLst/>
                <a:latin typeface="Times New Roman" panose="02020603050405020304" pitchFamily="18" charset="0"/>
                <a:ea typeface="Times New Roman" panose="02020603050405020304" pitchFamily="18" charset="0"/>
              </a:rPr>
              <a:t>Ο σύνδεσμος JP1 στη πλακέτα του μετατροπέα buck-boost είναι υπεύθυνος για την επιλογή της πηγής τάσης VIN. Προεπιλεγμένα, το JP1 επιλέγει την πηγή ισχύος από το φορτιστή USBPD_VBUS του USB Type-C CN3, επιτρέποντας την τροφοδοσία του μετατροπέα από το USBPD. Εάν ο χρήστης επιθυμεί να χρησιμοποιήσει εξωτερική πηγή VIN, θα πρέπει να συνδέσει μια εξωτερική πηγή ισχύος στα σημεία VIN και GND του JP1, και να αφαιρέσει το jumper από το JP1. Η δυνατότητα επιλογής πηγής VIN μέσω του JP1 προσφέρει ευελιξία στον χρήστη για πειραματισμούς και ανάπτυξη, επιτρέποντας την εύκολη εναλλαγή μεταξύ της τροφοδοσίας από το USBPD και μιας εξωτερικής πηγής τάσης.</a:t>
            </a:r>
            <a:endParaRPr lang="en-US" sz="1600" dirty="0">
              <a:effectLst/>
              <a:latin typeface="Cambria" panose="02040503050406030204" pitchFamily="18"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300"/>
              </a:spcAft>
              <a:buNone/>
            </a:pPr>
            <a:endParaRPr lang="en-US" sz="160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US" sz="1600" dirty="0"/>
          </a:p>
        </p:txBody>
      </p:sp>
      <p:pic>
        <p:nvPicPr>
          <p:cNvPr id="7" name="image11.png" descr="A close-up of a circuit board&#10;&#10;Description automatically generated">
            <a:extLst>
              <a:ext uri="{FF2B5EF4-FFF2-40B4-BE49-F238E27FC236}">
                <a16:creationId xmlns:a16="http://schemas.microsoft.com/office/drawing/2014/main" id="{E326EDC6-2F7A-3542-9322-AA6206D1C93B}"/>
              </a:ext>
            </a:extLst>
          </p:cNvPr>
          <p:cNvPicPr/>
          <p:nvPr/>
        </p:nvPicPr>
        <p:blipFill>
          <a:blip r:embed="rId2"/>
          <a:srcRect/>
          <a:stretch>
            <a:fillRect/>
          </a:stretch>
        </p:blipFill>
        <p:spPr>
          <a:xfrm>
            <a:off x="815979" y="821335"/>
            <a:ext cx="3660024" cy="5825623"/>
          </a:xfrm>
          <a:prstGeom prst="rect">
            <a:avLst/>
          </a:prstGeom>
          <a:ln/>
        </p:spPr>
      </p:pic>
    </p:spTree>
    <p:extLst>
      <p:ext uri="{BB962C8B-B14F-4D97-AF65-F5344CB8AC3E}">
        <p14:creationId xmlns:p14="http://schemas.microsoft.com/office/powerpoint/2010/main" val="904185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430</TotalTime>
  <Words>2904</Words>
  <Application>Microsoft Office PowerPoint</Application>
  <PresentationFormat>Widescreen</PresentationFormat>
  <Paragraphs>116</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 Unicode MS</vt:lpstr>
      <vt:lpstr>Arial</vt:lpstr>
      <vt:lpstr>Cambria</vt:lpstr>
      <vt:lpstr>Century Gothic</vt:lpstr>
      <vt:lpstr>Courier New</vt:lpstr>
      <vt:lpstr>Symbol</vt:lpstr>
      <vt:lpstr>Times New Roman</vt:lpstr>
      <vt:lpstr>Wingdings</vt:lpstr>
      <vt:lpstr>Wingdings 3</vt:lpstr>
      <vt:lpstr>Ion</vt:lpstr>
      <vt:lpstr>Μελέτη του πρωτοκόλλου UBSPD με μικροελεγκτή STM32 </vt:lpstr>
      <vt:lpstr>Τι Είναι το USB Power Delivery; </vt:lpstr>
      <vt:lpstr>VBUS και Source/Sink </vt:lpstr>
      <vt:lpstr>Πλεονεκτήματα της Διπλής Λειτουργίας (Dual Role Technology) </vt:lpstr>
      <vt:lpstr>Συστήματα RTOS και Βιβλιοθήκη STM32Cube</vt:lpstr>
      <vt:lpstr>PDO και RDO στο USB Power Delivery </vt:lpstr>
      <vt:lpstr>PDO και RDO στο USB Power Delivery </vt:lpstr>
      <vt:lpstr>Διάγραμμα Ροής της Κύριας Λειτουργίας </vt:lpstr>
      <vt:lpstr>Αρχιτεκτονική του μικροελεγκτή STM32G474RE MCU </vt:lpstr>
      <vt:lpstr>Αρχιτεκτονική του μικροελεγκτή STM32G474RE MCU </vt:lpstr>
      <vt:lpstr>Αρχιτεκτονική του μικροελεγκτή STM32G474RE MCU </vt:lpstr>
      <vt:lpstr>Προγραμματιστική Ανάλυση</vt:lpstr>
      <vt:lpstr>Προγραμματιστική Ανάλυση</vt:lpstr>
      <vt:lpstr>Διαδικασία για την Διπλωματική Εργασία </vt:lpstr>
      <vt:lpstr>PowerPoint Presentation</vt:lpstr>
      <vt:lpstr>PowerPoint Presentation</vt:lpstr>
      <vt:lpstr>PowerPoint Presentation</vt:lpstr>
      <vt:lpstr>Διαδικασία για την Διπλωματική Εργασία </vt:lpstr>
      <vt:lpstr>Ανάλυση και Επεξήγηση Traces για USB Power Delivery </vt:lpstr>
      <vt:lpstr> Υλοποίηση και Επαλήθευση της Λειτουργικότητας </vt:lpstr>
      <vt:lpstr> Επιπλέον Λειτουργίες </vt:lpstr>
      <vt:lpstr>Τι έμαθα από τη Διπλωματική Εργασία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stefatbc@yahoo.gr</dc:creator>
  <cp:lastModifiedBy>stefatbc@yahoo.gr</cp:lastModifiedBy>
  <cp:revision>20</cp:revision>
  <dcterms:created xsi:type="dcterms:W3CDTF">2024-09-05T18:30:47Z</dcterms:created>
  <dcterms:modified xsi:type="dcterms:W3CDTF">2024-09-10T13:05:59Z</dcterms:modified>
</cp:coreProperties>
</file>