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B9C1E-E71B-FDEF-1806-569E7B362C89}" v="5912" dt="2024-09-17T12:07:36.648"/>
    <p1510:client id="{B193DFC3-1825-749B-8784-3A777645913A}" v="600" dt="2024-09-16T17:06:45.419"/>
    <p1510:client id="{D2973E93-4353-06CD-6DB8-4393664C28C4}" v="292" dt="2024-09-16T14:57:52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inkovicstefan@outlook.com" TargetMode="External"/><Relationship Id="rId2" Type="http://schemas.openxmlformats.org/officeDocument/2006/relationships/hyperlink" Target="mailto:smarinkovic@uliege.b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3/PhysRevApplied.19.05400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f-ma/epnm-ele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EPNM-ELEX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23558D6-36B7-1526-5D2E-88CF76C23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09" y="156574"/>
            <a:ext cx="6096000" cy="2885828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D18E680-F759-F343-5AA4-69111F6D6AD6}"/>
              </a:ext>
            </a:extLst>
          </p:cNvPr>
          <p:cNvSpPr txBox="1"/>
          <p:nvPr/>
        </p:nvSpPr>
        <p:spPr>
          <a:xfrm>
            <a:off x="6355463" y="235323"/>
            <a:ext cx="52669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SAVEDIR</a:t>
            </a:r>
            <a:br>
              <a:rPr lang="fr-FR" sz="1200" dirty="0"/>
            </a:br>
            <a:br>
              <a:rPr lang="fr-FR" sz="1200" dirty="0"/>
            </a:br>
            <a:r>
              <a:rPr lang="fr-FR" sz="1200" dirty="0"/>
              <a:t>The software </a:t>
            </a:r>
            <a:r>
              <a:rPr lang="fr-FR" sz="1200" dirty="0" err="1"/>
              <a:t>saves</a:t>
            </a:r>
            <a:r>
              <a:rPr lang="fr-FR" sz="1200" dirty="0"/>
              <a:t> data </a:t>
            </a:r>
            <a:r>
              <a:rPr lang="fr-FR" sz="1200" dirty="0" err="1"/>
              <a:t>automatically</a:t>
            </a:r>
            <a:r>
              <a:rPr lang="fr-FR" sz="1200" dirty="0"/>
              <a:t> </a:t>
            </a:r>
            <a:r>
              <a:rPr lang="fr-FR" sz="1200" dirty="0" err="1"/>
              <a:t>using</a:t>
            </a:r>
            <a:r>
              <a:rPr lang="fr-FR" sz="1200" dirty="0"/>
              <a:t> a timestamp as the </a:t>
            </a:r>
            <a:r>
              <a:rPr lang="fr-FR" sz="1200" dirty="0" err="1"/>
              <a:t>filename</a:t>
            </a:r>
            <a:r>
              <a:rPr lang="fr-FR" sz="1200" dirty="0"/>
              <a:t>. Pulse </a:t>
            </a:r>
            <a:r>
              <a:rPr lang="fr-FR" sz="1200" dirty="0" err="1"/>
              <a:t>sequence</a:t>
            </a:r>
            <a:r>
              <a:rPr lang="fr-FR" sz="1200" dirty="0"/>
              <a:t> data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saved</a:t>
            </a:r>
            <a:r>
              <a:rPr lang="fr-FR" sz="1200" dirty="0"/>
              <a:t> in PLS and </a:t>
            </a:r>
            <a:r>
              <a:rPr lang="fr-FR" sz="1200" dirty="0" err="1"/>
              <a:t>individual</a:t>
            </a:r>
            <a:r>
              <a:rPr lang="fr-FR" sz="1200" dirty="0"/>
              <a:t> R(t)'s are </a:t>
            </a:r>
            <a:r>
              <a:rPr lang="fr-FR" sz="1200" dirty="0" err="1"/>
              <a:t>saved</a:t>
            </a:r>
            <a:r>
              <a:rPr lang="fr-FR" sz="1200" dirty="0"/>
              <a:t> in </a:t>
            </a:r>
            <a:r>
              <a:rPr lang="fr-FR" sz="1200" dirty="0" err="1"/>
              <a:t>Rt</a:t>
            </a:r>
            <a:r>
              <a:rPr lang="fr-FR" sz="1200" dirty="0"/>
              <a:t>.</a:t>
            </a:r>
          </a:p>
        </p:txBody>
      </p:sp>
      <p:pic>
        <p:nvPicPr>
          <p:cNvPr id="5" name="Image 4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9ABED433-05AC-C078-7640-A7A93739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0" y="3235434"/>
            <a:ext cx="6248400" cy="15144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0A12271-ABA4-D411-1A1E-88D221B4D955}"/>
              </a:ext>
            </a:extLst>
          </p:cNvPr>
          <p:cNvSpPr txBox="1"/>
          <p:nvPr/>
        </p:nvSpPr>
        <p:spPr>
          <a:xfrm>
            <a:off x="6428531" y="3231131"/>
            <a:ext cx="526691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PLS Data</a:t>
            </a:r>
            <a:endParaRPr lang="fr-FR" dirty="0"/>
          </a:p>
          <a:p>
            <a:endParaRPr lang="fr-FR" sz="1200" dirty="0"/>
          </a:p>
          <a:p>
            <a:r>
              <a:rPr lang="fr-FR" sz="1200" dirty="0" err="1"/>
              <a:t>Includes</a:t>
            </a:r>
            <a:r>
              <a:rPr lang="fr-FR" sz="1200" dirty="0"/>
              <a:t> Pulse </a:t>
            </a:r>
            <a:r>
              <a:rPr lang="fr-FR" sz="1200" dirty="0" err="1"/>
              <a:t>number</a:t>
            </a:r>
            <a:r>
              <a:rPr lang="fr-FR" sz="1200" dirty="0"/>
              <a:t>, Source voltage, Source </a:t>
            </a:r>
            <a:r>
              <a:rPr lang="fr-FR" sz="1200" dirty="0" err="1"/>
              <a:t>Current</a:t>
            </a:r>
            <a:r>
              <a:rPr lang="fr-FR" sz="1200" dirty="0"/>
              <a:t>, </a:t>
            </a:r>
            <a:r>
              <a:rPr lang="fr-FR" sz="1200" dirty="0" err="1"/>
              <a:t>Voltmeter</a:t>
            </a:r>
            <a:r>
              <a:rPr lang="fr-FR" sz="1200" dirty="0"/>
              <a:t> voltage </a:t>
            </a:r>
            <a:r>
              <a:rPr lang="fr-FR" sz="1200" dirty="0" err="1"/>
              <a:t>R_max</a:t>
            </a:r>
            <a:r>
              <a:rPr lang="fr-FR" sz="1200" dirty="0"/>
              <a:t> (</a:t>
            </a:r>
            <a:r>
              <a:rPr lang="fr-FR" sz="1200" dirty="0" err="1"/>
              <a:t>calculated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</a:t>
            </a:r>
            <a:r>
              <a:rPr lang="fr-FR" sz="1200" dirty="0" err="1"/>
              <a:t>voltmeter</a:t>
            </a:r>
            <a:r>
              <a:rPr lang="fr-FR" sz="1200" dirty="0"/>
              <a:t> voltage and source </a:t>
            </a:r>
            <a:r>
              <a:rPr lang="fr-FR" sz="1200" dirty="0" err="1"/>
              <a:t>current</a:t>
            </a:r>
            <a:r>
              <a:rPr lang="fr-FR" sz="1200" dirty="0"/>
              <a:t>),  and the </a:t>
            </a:r>
            <a:r>
              <a:rPr lang="fr-FR" sz="1200" dirty="0" err="1"/>
              <a:t>averaged</a:t>
            </a:r>
            <a:r>
              <a:rPr lang="fr-FR" sz="1200" dirty="0"/>
              <a:t> </a:t>
            </a:r>
            <a:r>
              <a:rPr lang="fr-FR" sz="1200" dirty="0" err="1"/>
              <a:t>R_min</a:t>
            </a:r>
            <a:r>
              <a:rPr lang="fr-FR" sz="1200" dirty="0"/>
              <a:t>. R(t) data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discarded</a:t>
            </a:r>
            <a:r>
              <a:rPr lang="fr-FR" sz="1200" dirty="0"/>
              <a:t>.</a:t>
            </a: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85D15BC-B781-8BE5-6837-874348ED9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0" y="5062146"/>
            <a:ext cx="6248400" cy="15144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15B5DCF-BEB7-DEEB-18A6-CBE8F5E9A140}"/>
              </a:ext>
            </a:extLst>
          </p:cNvPr>
          <p:cNvSpPr txBox="1"/>
          <p:nvPr/>
        </p:nvSpPr>
        <p:spPr>
          <a:xfrm>
            <a:off x="6428530" y="5057843"/>
            <a:ext cx="526691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 err="1"/>
              <a:t>Rt</a:t>
            </a:r>
            <a:r>
              <a:rPr lang="fr-FR" sz="1200" dirty="0"/>
              <a:t> Data</a:t>
            </a:r>
            <a:endParaRPr lang="fr-FR" dirty="0"/>
          </a:p>
          <a:p>
            <a:endParaRPr lang="fr-FR" sz="1200" dirty="0"/>
          </a:p>
          <a:p>
            <a:r>
              <a:rPr lang="fr-FR" sz="1200" dirty="0" err="1"/>
              <a:t>Includes</a:t>
            </a:r>
            <a:r>
              <a:rPr lang="fr-FR" sz="1200" dirty="0"/>
              <a:t> time, source voltage, source </a:t>
            </a:r>
            <a:r>
              <a:rPr lang="fr-FR" sz="1200" dirty="0" err="1"/>
              <a:t>current</a:t>
            </a:r>
            <a:r>
              <a:rPr lang="fr-FR" sz="1200" dirty="0"/>
              <a:t>, </a:t>
            </a:r>
            <a:r>
              <a:rPr lang="fr-FR" sz="1200" dirty="0" err="1"/>
              <a:t>voltmeter</a:t>
            </a:r>
            <a:r>
              <a:rPr lang="fr-FR" sz="1200" dirty="0"/>
              <a:t> voltage and </a:t>
            </a:r>
            <a:r>
              <a:rPr lang="fr-FR" sz="1200" dirty="0" err="1"/>
              <a:t>resistance</a:t>
            </a:r>
            <a:r>
              <a:rPr lang="fr-FR" sz="1200" dirty="0"/>
              <a:t> (</a:t>
            </a:r>
            <a:r>
              <a:rPr lang="fr-FR" sz="1200" dirty="0" err="1"/>
              <a:t>from</a:t>
            </a:r>
            <a:r>
              <a:rPr lang="fr-FR" sz="1200" dirty="0"/>
              <a:t> </a:t>
            </a:r>
            <a:r>
              <a:rPr lang="fr-FR" sz="1200" dirty="0" err="1"/>
              <a:t>voltmeter</a:t>
            </a:r>
            <a:r>
              <a:rPr lang="fr-FR" sz="1200" dirty="0"/>
              <a:t> voltage and source </a:t>
            </a:r>
            <a:r>
              <a:rPr lang="fr-FR" sz="1200" dirty="0" err="1"/>
              <a:t>current</a:t>
            </a:r>
            <a:r>
              <a:rPr lang="fr-FR" sz="1200" dirty="0"/>
              <a:t>)</a:t>
            </a:r>
          </a:p>
          <a:p>
            <a:r>
              <a:rPr lang="fr-FR" sz="1200" dirty="0"/>
              <a:t>NOTE: Time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execution</a:t>
            </a:r>
            <a:r>
              <a:rPr lang="fr-FR" sz="1200" dirty="0"/>
              <a:t> time. For </a:t>
            </a:r>
            <a:r>
              <a:rPr lang="fr-FR" sz="1200" dirty="0" err="1"/>
              <a:t>measurement</a:t>
            </a:r>
            <a:r>
              <a:rPr lang="fr-FR" sz="1200" dirty="0"/>
              <a:t> time </a:t>
            </a:r>
            <a:r>
              <a:rPr lang="fr-FR" sz="1200" dirty="0" err="1"/>
              <a:t>subtract</a:t>
            </a:r>
            <a:r>
              <a:rPr lang="fr-FR" sz="1200" dirty="0"/>
              <a:t> the first value. To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patched</a:t>
            </a:r>
            <a:r>
              <a:rPr lang="fr-F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62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4085D-18AA-B588-7870-0F3C297C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Attribution and Contact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CFCEC-CBCB-E655-0F03-6A3553D8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fr-FR" dirty="0">
                <a:ea typeface="+mn-lt"/>
                <a:cs typeface="+mn-lt"/>
              </a:rPr>
              <a:t>This </a:t>
            </a:r>
            <a:r>
              <a:rPr lang="fr-FR" err="1">
                <a:ea typeface="+mn-lt"/>
                <a:cs typeface="+mn-lt"/>
              </a:rPr>
              <a:t>project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 Python-</a:t>
            </a:r>
            <a:r>
              <a:rPr lang="fr-FR" err="1">
                <a:ea typeface="+mn-lt"/>
                <a:cs typeface="+mn-lt"/>
              </a:rPr>
              <a:t>based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graphical</a:t>
            </a:r>
            <a:r>
              <a:rPr lang="fr-FR" dirty="0">
                <a:ea typeface="+mn-lt"/>
                <a:cs typeface="+mn-lt"/>
              </a:rPr>
              <a:t> user interface (GUI) </a:t>
            </a:r>
            <a:r>
              <a:rPr lang="fr-FR" err="1">
                <a:ea typeface="+mn-lt"/>
                <a:cs typeface="+mn-lt"/>
              </a:rPr>
              <a:t>designed</a:t>
            </a:r>
            <a:r>
              <a:rPr lang="fr-FR" dirty="0">
                <a:ea typeface="+mn-lt"/>
                <a:cs typeface="+mn-lt"/>
              </a:rPr>
              <a:t> for </a:t>
            </a:r>
            <a:r>
              <a:rPr lang="fr-FR" err="1">
                <a:ea typeface="+mn-lt"/>
                <a:cs typeface="+mn-lt"/>
              </a:rPr>
              <a:t>controlling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err="1">
                <a:ea typeface="+mn-lt"/>
                <a:cs typeface="+mn-lt"/>
              </a:rPr>
              <a:t>automating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err="1">
                <a:ea typeface="+mn-lt"/>
                <a:cs typeface="+mn-lt"/>
              </a:rPr>
              <a:t>pulsed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electromigration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protocol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used</a:t>
            </a:r>
            <a:r>
              <a:rPr lang="fr-FR" dirty="0">
                <a:ea typeface="+mn-lt"/>
                <a:cs typeface="+mn-lt"/>
              </a:rPr>
              <a:t> at </a:t>
            </a:r>
            <a:r>
              <a:rPr lang="fr-FR" b="1" dirty="0">
                <a:ea typeface="+mn-lt"/>
                <a:cs typeface="+mn-lt"/>
              </a:rPr>
              <a:t>EPNM (</a:t>
            </a:r>
            <a:r>
              <a:rPr lang="fr-FR" b="1" err="1">
                <a:ea typeface="+mn-lt"/>
                <a:cs typeface="+mn-lt"/>
              </a:rPr>
              <a:t>Experimental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err="1">
                <a:ea typeface="+mn-lt"/>
                <a:cs typeface="+mn-lt"/>
              </a:rPr>
              <a:t>Physics</a:t>
            </a:r>
            <a:r>
              <a:rPr lang="fr-FR" b="1" dirty="0">
                <a:ea typeface="+mn-lt"/>
                <a:cs typeface="+mn-lt"/>
              </a:rPr>
              <a:t> of </a:t>
            </a:r>
            <a:r>
              <a:rPr lang="fr-FR" b="1" err="1">
                <a:ea typeface="+mn-lt"/>
                <a:cs typeface="+mn-lt"/>
              </a:rPr>
              <a:t>Nanostructured</a:t>
            </a:r>
            <a:r>
              <a:rPr lang="fr-FR" b="1" dirty="0">
                <a:ea typeface="+mn-lt"/>
                <a:cs typeface="+mn-lt"/>
              </a:rPr>
              <a:t> Materials)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b="1" err="1">
                <a:ea typeface="+mn-lt"/>
                <a:cs typeface="+mn-lt"/>
              </a:rPr>
              <a:t>ULiège</a:t>
            </a:r>
            <a:r>
              <a:rPr lang="fr-FR" dirty="0">
                <a:ea typeface="+mn-lt"/>
                <a:cs typeface="+mn-lt"/>
              </a:rPr>
              <a:t>. The software interfaces </a:t>
            </a:r>
            <a:r>
              <a:rPr lang="fr-FR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various</a:t>
            </a:r>
            <a:r>
              <a:rPr lang="fr-FR" dirty="0">
                <a:ea typeface="+mn-lt"/>
                <a:cs typeface="+mn-lt"/>
              </a:rPr>
              <a:t> source-</a:t>
            </a:r>
            <a:r>
              <a:rPr lang="fr-FR" err="1">
                <a:ea typeface="+mn-lt"/>
                <a:cs typeface="+mn-lt"/>
              </a:rPr>
              <a:t>measure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units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err="1">
                <a:ea typeface="+mn-lt"/>
                <a:cs typeface="+mn-lt"/>
              </a:rPr>
              <a:t>nanovoltmeters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providing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err="1">
                <a:ea typeface="+mn-lt"/>
                <a:cs typeface="+mn-lt"/>
              </a:rPr>
              <a:t>streamlined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way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err="1">
                <a:ea typeface="+mn-lt"/>
                <a:cs typeface="+mn-lt"/>
              </a:rPr>
              <a:t>execute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err="1">
                <a:ea typeface="+mn-lt"/>
                <a:cs typeface="+mn-lt"/>
              </a:rPr>
              <a:t>pusled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electromigration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protocol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under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different</a:t>
            </a:r>
            <a:r>
              <a:rPr lang="fr-FR" dirty="0">
                <a:ea typeface="+mn-lt"/>
                <a:cs typeface="+mn-lt"/>
              </a:rPr>
              <a:t> configurations. </a:t>
            </a:r>
            <a:r>
              <a:rPr lang="fr-FR" err="1">
                <a:ea typeface="+mn-lt"/>
                <a:cs typeface="+mn-lt"/>
              </a:rPr>
              <a:t>Created</a:t>
            </a:r>
            <a:r>
              <a:rPr lang="fr-FR" dirty="0">
                <a:ea typeface="+mn-lt"/>
                <a:cs typeface="+mn-lt"/>
              </a:rPr>
              <a:t> by Stefan </a:t>
            </a:r>
            <a:r>
              <a:rPr lang="fr-FR" err="1">
                <a:ea typeface="+mn-lt"/>
                <a:cs typeface="+mn-lt"/>
              </a:rPr>
              <a:t>Marinković</a:t>
            </a:r>
            <a:r>
              <a:rPr lang="fr-FR" dirty="0">
                <a:ea typeface="+mn-lt"/>
                <a:cs typeface="+mn-lt"/>
              </a:rPr>
              <a:t> (</a:t>
            </a:r>
            <a:r>
              <a:rPr lang="fr-FR" dirty="0">
                <a:ea typeface="+mn-lt"/>
                <a:cs typeface="+mn-lt"/>
                <a:hlinkClick r:id="rId2"/>
              </a:rPr>
              <a:t>smarinkovic@uliege.be</a:t>
            </a:r>
            <a:r>
              <a:rPr lang="fr-FR" dirty="0">
                <a:ea typeface="+mn-lt"/>
                <a:cs typeface="+mn-lt"/>
              </a:rPr>
              <a:t>; </a:t>
            </a:r>
            <a:r>
              <a:rPr lang="fr-FR" dirty="0">
                <a:ea typeface="+mn-lt"/>
                <a:cs typeface="+mn-lt"/>
                <a:hlinkClick r:id="rId3"/>
              </a:rPr>
              <a:t>marinkovicstefan@outlook.com</a:t>
            </a:r>
            <a:r>
              <a:rPr lang="fr-FR" dirty="0">
                <a:ea typeface="+mn-lt"/>
                <a:cs typeface="+mn-lt"/>
              </a:rPr>
              <a:t>). </a:t>
            </a:r>
            <a:r>
              <a:rPr lang="fr-FR" err="1">
                <a:ea typeface="+mn-lt"/>
                <a:cs typeface="+mn-lt"/>
              </a:rPr>
              <a:t>See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>
                <a:ea typeface="+mn-lt"/>
                <a:cs typeface="+mn-lt"/>
                <a:hlinkClick r:id="rId4"/>
              </a:rPr>
              <a:t>https://doi.org/10.1103/PhysRevApplied.19.054009</a:t>
            </a:r>
            <a:r>
              <a:rPr lang="fr-FR" dirty="0">
                <a:ea typeface="+mn-lt"/>
                <a:cs typeface="+mn-lt"/>
              </a:rPr>
              <a:t> for a description of the </a:t>
            </a:r>
            <a:r>
              <a:rPr lang="fr-FR" err="1">
                <a:ea typeface="+mn-lt"/>
                <a:cs typeface="+mn-lt"/>
              </a:rPr>
              <a:t>protocol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err="1">
                <a:ea typeface="+mn-lt"/>
                <a:cs typeface="+mn-lt"/>
              </a:rPr>
              <a:t>Special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thanks</a:t>
            </a:r>
            <a:r>
              <a:rPr lang="fr-FR" dirty="0">
                <a:ea typeface="+mn-lt"/>
                <a:cs typeface="+mn-lt"/>
              </a:rPr>
              <a:t> to the EPNM team and Daniel </a:t>
            </a:r>
            <a:r>
              <a:rPr lang="fr-FR" err="1">
                <a:ea typeface="+mn-lt"/>
                <a:cs typeface="+mn-lt"/>
              </a:rPr>
              <a:t>Stoffels</a:t>
            </a:r>
            <a:r>
              <a:rPr lang="fr-FR" dirty="0">
                <a:ea typeface="+mn-lt"/>
                <a:cs typeface="+mn-lt"/>
              </a:rPr>
              <a:t> for contribution of </a:t>
            </a:r>
            <a:r>
              <a:rPr lang="fr-FR" err="1">
                <a:ea typeface="+mn-lt"/>
                <a:cs typeface="+mn-lt"/>
              </a:rPr>
              <a:t>work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err="1">
                <a:ea typeface="+mn-lt"/>
                <a:cs typeface="+mn-lt"/>
              </a:rPr>
              <a:t>facilities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45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ADA2C-41B0-0921-20CF-90FD4A0A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</a:t>
            </a:r>
            <a:endParaRPr lang="fr-FR" dirty="0" err="1"/>
          </a:p>
        </p:txBody>
      </p:sp>
      <p:pic>
        <p:nvPicPr>
          <p:cNvPr id="4" name="Espace réservé du contenu 3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22680C3E-3C0E-0B08-37DB-0A1A3CBA8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168" r="430" b="164"/>
          <a:stretch/>
        </p:blipFill>
        <p:spPr>
          <a:xfrm>
            <a:off x="3052705" y="187672"/>
            <a:ext cx="9138513" cy="6490239"/>
          </a:xfrm>
        </p:spPr>
      </p:pic>
    </p:spTree>
    <p:extLst>
      <p:ext uri="{BB962C8B-B14F-4D97-AF65-F5344CB8AC3E}">
        <p14:creationId xmlns:p14="http://schemas.microsoft.com/office/powerpoint/2010/main" val="64241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93331-A029-508B-1A40-07007B5C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 Notes 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6D4B79-1792-3D53-E88D-F31A74EC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Repo: </a:t>
            </a:r>
            <a:r>
              <a:rPr lang="fr-FR" dirty="0">
                <a:ea typeface="+mn-lt"/>
                <a:cs typeface="+mn-lt"/>
                <a:hlinkClick r:id="rId2"/>
              </a:rPr>
              <a:t>https://github.com/stef-ma/epnm-elex</a:t>
            </a:r>
            <a:endParaRPr lang="fr-FR">
              <a:ea typeface="+mn-lt"/>
              <a:cs typeface="+mn-lt"/>
            </a:endParaRPr>
          </a:p>
          <a:p>
            <a:r>
              <a:rPr lang="fr-FR" dirty="0"/>
              <a:t>Note: Setting up </a:t>
            </a:r>
            <a:r>
              <a:rPr lang="fr-FR" dirty="0" err="1"/>
              <a:t>gpib</a:t>
            </a:r>
            <a:r>
              <a:rPr lang="fr-FR" dirty="0"/>
              <a:t> </a:t>
            </a:r>
            <a:r>
              <a:rPr lang="fr-FR" dirty="0" err="1"/>
              <a:t>controls</a:t>
            </a:r>
            <a:r>
              <a:rPr lang="fr-FR" dirty="0"/>
              <a:t> via python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painful</a:t>
            </a:r>
            <a:r>
              <a:rPr lang="fr-FR" dirty="0"/>
              <a:t>, </a:t>
            </a:r>
            <a:r>
              <a:rPr lang="fr-FR" dirty="0" err="1"/>
              <a:t>feel</a:t>
            </a:r>
            <a:r>
              <a:rPr lang="fr-FR" dirty="0"/>
              <a:t> free to contact for help.</a:t>
            </a:r>
            <a:br>
              <a:rPr lang="fr-FR" dirty="0"/>
            </a:br>
            <a:r>
              <a:rPr lang="fr-FR" dirty="0"/>
              <a:t>The program has </a:t>
            </a:r>
            <a:r>
              <a:rPr lang="fr-FR" dirty="0" err="1"/>
              <a:t>quite</a:t>
            </a:r>
            <a:r>
              <a:rPr lang="fr-FR" dirty="0"/>
              <a:t> a few rough </a:t>
            </a:r>
            <a:r>
              <a:rPr lang="fr-FR" dirty="0" err="1"/>
              <a:t>edges</a:t>
            </a:r>
            <a:r>
              <a:rPr lang="fr-FR" dirty="0"/>
              <a:t> and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at times </a:t>
            </a:r>
            <a:r>
              <a:rPr lang="fr-FR" dirty="0" err="1"/>
              <a:t>difficult</a:t>
            </a:r>
            <a:r>
              <a:rPr lang="fr-FR" dirty="0"/>
              <a:t>, </a:t>
            </a:r>
            <a:r>
              <a:rPr lang="fr-FR" dirty="0" err="1"/>
              <a:t>I'll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usable and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to push updates to correct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</a:t>
            </a:r>
          </a:p>
          <a:p>
            <a:r>
              <a:rPr lang="fr-FR" dirty="0"/>
              <a:t>This document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meant</a:t>
            </a:r>
            <a:r>
              <a:rPr lang="fr-FR" dirty="0"/>
              <a:t> to help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the README.md has the basic usage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explained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42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7D4AED16-C243-6019-490D-076917354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87" y="662034"/>
            <a:ext cx="9359660" cy="5528332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8A0E02-0344-2A35-EDEA-757AB6A67DCF}"/>
              </a:ext>
            </a:extLst>
          </p:cNvPr>
          <p:cNvSpPr/>
          <p:nvPr/>
        </p:nvSpPr>
        <p:spPr>
          <a:xfrm>
            <a:off x="1705572" y="5399592"/>
            <a:ext cx="1231340" cy="73214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1E32C-3283-DA5A-54B4-231882BCD633}"/>
              </a:ext>
            </a:extLst>
          </p:cNvPr>
          <p:cNvSpPr/>
          <p:nvPr/>
        </p:nvSpPr>
        <p:spPr>
          <a:xfrm>
            <a:off x="4753571" y="5830910"/>
            <a:ext cx="4610019" cy="21456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C92EB-1EF9-49A3-CE0C-BF7A3F40654B}"/>
              </a:ext>
            </a:extLst>
          </p:cNvPr>
          <p:cNvSpPr/>
          <p:nvPr/>
        </p:nvSpPr>
        <p:spPr>
          <a:xfrm>
            <a:off x="8764853" y="856343"/>
            <a:ext cx="699378" cy="717774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B4898B-1863-83FA-D653-11358FCFDE72}"/>
              </a:ext>
            </a:extLst>
          </p:cNvPr>
          <p:cNvSpPr txBox="1"/>
          <p:nvPr/>
        </p:nvSpPr>
        <p:spPr>
          <a:xfrm>
            <a:off x="8375706" y="104199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69F772-B2CA-5508-9C1A-E48063E7D6DB}"/>
              </a:ext>
            </a:extLst>
          </p:cNvPr>
          <p:cNvSpPr txBox="1"/>
          <p:nvPr/>
        </p:nvSpPr>
        <p:spPr>
          <a:xfrm>
            <a:off x="4436309" y="574338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4B28D0-1995-EECA-A2B8-FCE722999216}"/>
              </a:ext>
            </a:extLst>
          </p:cNvPr>
          <p:cNvSpPr txBox="1"/>
          <p:nvPr/>
        </p:nvSpPr>
        <p:spPr>
          <a:xfrm>
            <a:off x="1345176" y="555648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876D9C9-C4A5-4300-A3B3-55110BB97222}"/>
              </a:ext>
            </a:extLst>
          </p:cNvPr>
          <p:cNvSpPr txBox="1"/>
          <p:nvPr/>
        </p:nvSpPr>
        <p:spPr>
          <a:xfrm>
            <a:off x="9433771" y="4044"/>
            <a:ext cx="2688645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600" dirty="0"/>
              <a:t>1 – The STOP </a:t>
            </a:r>
            <a:r>
              <a:rPr lang="fr-FR" sz="1600" err="1"/>
              <a:t>button</a:t>
            </a:r>
            <a:r>
              <a:rPr lang="fr-FR" sz="1600" dirty="0"/>
              <a:t> </a:t>
            </a:r>
            <a:r>
              <a:rPr lang="fr-FR" sz="1600" err="1"/>
              <a:t>safely</a:t>
            </a:r>
            <a:r>
              <a:rPr lang="fr-FR" sz="1600" dirty="0"/>
              <a:t> </a:t>
            </a:r>
            <a:r>
              <a:rPr lang="fr-FR" sz="1600" err="1"/>
              <a:t>shuts</a:t>
            </a:r>
            <a:r>
              <a:rPr lang="fr-FR" sz="1600" dirty="0"/>
              <a:t> down the instruments and exits the program at </a:t>
            </a:r>
            <a:r>
              <a:rPr lang="fr-FR" sz="1600" err="1"/>
              <a:t>any</a:t>
            </a:r>
            <a:r>
              <a:rPr lang="fr-FR" sz="1600" dirty="0"/>
              <a:t> point, if the software </a:t>
            </a:r>
            <a:r>
              <a:rPr lang="fr-FR" sz="1600" err="1"/>
              <a:t>is</a:t>
            </a:r>
            <a:r>
              <a:rPr lang="fr-FR" sz="1600" dirty="0"/>
              <a:t> not </a:t>
            </a:r>
            <a:r>
              <a:rPr lang="fr-FR" sz="1600" err="1"/>
              <a:t>hung</a:t>
            </a:r>
            <a:r>
              <a:rPr lang="fr-FR" sz="1600" dirty="0"/>
              <a:t> up. The START </a:t>
            </a:r>
            <a:r>
              <a:rPr lang="fr-FR" sz="1600" err="1"/>
              <a:t>button</a:t>
            </a:r>
            <a:r>
              <a:rPr lang="fr-FR" sz="1600" dirty="0"/>
              <a:t> looks for Instruments and </a:t>
            </a:r>
            <a:r>
              <a:rPr lang="fr-FR" sz="1600" err="1"/>
              <a:t>allows</a:t>
            </a:r>
            <a:r>
              <a:rPr lang="fr-FR" sz="1600" dirty="0"/>
              <a:t> one to configure the program.</a:t>
            </a:r>
            <a:endParaRPr lang="fr-FR" sz="1600"/>
          </a:p>
          <a:p>
            <a:pPr algn="just"/>
            <a:r>
              <a:rPr lang="fr-FR" sz="1600" dirty="0"/>
              <a:t>2 – The </a:t>
            </a:r>
            <a:r>
              <a:rPr lang="fr-FR" sz="1600" err="1"/>
              <a:t>grey</a:t>
            </a:r>
            <a:r>
              <a:rPr lang="fr-FR" sz="1600" dirty="0"/>
              <a:t> </a:t>
            </a:r>
            <a:r>
              <a:rPr lang="fr-FR" sz="1600" err="1"/>
              <a:t>indicators</a:t>
            </a:r>
            <a:r>
              <a:rPr lang="fr-FR" sz="1600" dirty="0"/>
              <a:t> </a:t>
            </a:r>
            <a:r>
              <a:rPr lang="fr-FR" sz="1600" err="1"/>
              <a:t>turn</a:t>
            </a:r>
            <a:r>
              <a:rPr lang="fr-FR" sz="1600" dirty="0"/>
              <a:t> green </a:t>
            </a:r>
            <a:r>
              <a:rPr lang="fr-FR" sz="1600" err="1"/>
              <a:t>when</a:t>
            </a:r>
            <a:r>
              <a:rPr lang="fr-FR" sz="1600" dirty="0"/>
              <a:t> the </a:t>
            </a:r>
            <a:r>
              <a:rPr lang="fr-FR" sz="1600" err="1"/>
              <a:t>given</a:t>
            </a:r>
            <a:r>
              <a:rPr lang="fr-FR" sz="1600" dirty="0"/>
              <a:t> instrument </a:t>
            </a:r>
            <a:r>
              <a:rPr lang="fr-FR" sz="1600" err="1"/>
              <a:t>connects</a:t>
            </a:r>
            <a:r>
              <a:rPr lang="fr-FR" sz="1600" dirty="0"/>
              <a:t>. The </a:t>
            </a:r>
            <a:r>
              <a:rPr lang="fr-FR" sz="1600" err="1"/>
              <a:t>execution</a:t>
            </a:r>
            <a:r>
              <a:rPr lang="fr-FR" sz="1600" dirty="0"/>
              <a:t> </a:t>
            </a:r>
            <a:r>
              <a:rPr lang="fr-FR" sz="1600" err="1"/>
              <a:t>timer</a:t>
            </a:r>
            <a:r>
              <a:rPr lang="fr-FR" sz="1600" dirty="0"/>
              <a:t> </a:t>
            </a:r>
            <a:r>
              <a:rPr lang="fr-FR" sz="1600" err="1"/>
              <a:t>counts</a:t>
            </a:r>
            <a:r>
              <a:rPr lang="fr-FR" sz="1600" dirty="0"/>
              <a:t> </a:t>
            </a:r>
            <a:r>
              <a:rPr lang="fr-FR" sz="1600" err="1"/>
              <a:t>elapsed</a:t>
            </a:r>
            <a:r>
              <a:rPr lang="fr-FR" sz="1600" dirty="0"/>
              <a:t> seconds </a:t>
            </a:r>
            <a:r>
              <a:rPr lang="fr-FR" sz="1600" err="1"/>
              <a:t>since</a:t>
            </a:r>
            <a:r>
              <a:rPr lang="fr-FR" sz="1600" dirty="0"/>
              <a:t> the start of the program. If </a:t>
            </a:r>
            <a:r>
              <a:rPr lang="fr-FR" sz="1600" err="1"/>
              <a:t>it</a:t>
            </a:r>
            <a:r>
              <a:rPr lang="fr-FR" sz="1600" dirty="0"/>
              <a:t> </a:t>
            </a:r>
            <a:r>
              <a:rPr lang="fr-FR" sz="1600" err="1"/>
              <a:t>gets</a:t>
            </a:r>
            <a:r>
              <a:rPr lang="fr-FR" sz="1600" dirty="0"/>
              <a:t> </a:t>
            </a:r>
            <a:r>
              <a:rPr lang="fr-FR" sz="1600" err="1"/>
              <a:t>stuck</a:t>
            </a:r>
            <a:r>
              <a:rPr lang="fr-FR" sz="1600" dirty="0"/>
              <a:t>, the program </a:t>
            </a:r>
            <a:r>
              <a:rPr lang="fr-FR" sz="1600" err="1"/>
              <a:t>is</a:t>
            </a:r>
            <a:r>
              <a:rPr lang="fr-FR" sz="1600" dirty="0"/>
              <a:t> </a:t>
            </a:r>
            <a:r>
              <a:rPr lang="fr-FR" sz="1600" err="1"/>
              <a:t>stuck</a:t>
            </a:r>
            <a:r>
              <a:rPr lang="fr-FR" sz="1600" dirty="0"/>
              <a:t>.</a:t>
            </a:r>
          </a:p>
          <a:p>
            <a:pPr algn="just"/>
            <a:r>
              <a:rPr lang="fr-FR" sz="1600" dirty="0"/>
              <a:t>3 – the SAVEDIR </a:t>
            </a:r>
            <a:r>
              <a:rPr lang="fr-FR" sz="1600" err="1"/>
              <a:t>button</a:t>
            </a:r>
            <a:r>
              <a:rPr lang="fr-FR" sz="1600" dirty="0"/>
              <a:t> </a:t>
            </a:r>
            <a:r>
              <a:rPr lang="fr-FR" sz="1600" err="1"/>
              <a:t>allows</a:t>
            </a:r>
            <a:r>
              <a:rPr lang="fr-FR" sz="1600" dirty="0"/>
              <a:t> </a:t>
            </a:r>
            <a:r>
              <a:rPr lang="fr-FR" sz="1600" err="1"/>
              <a:t>you</a:t>
            </a:r>
            <a:r>
              <a:rPr lang="fr-FR" sz="1600" dirty="0"/>
              <a:t> to set the data </a:t>
            </a:r>
            <a:r>
              <a:rPr lang="fr-FR" sz="1600" err="1"/>
              <a:t>saving</a:t>
            </a:r>
            <a:r>
              <a:rPr lang="fr-FR" sz="1600" dirty="0"/>
              <a:t> directory. You </a:t>
            </a:r>
            <a:r>
              <a:rPr lang="fr-FR" sz="1600" err="1"/>
              <a:t>only</a:t>
            </a:r>
            <a:r>
              <a:rPr lang="fr-FR" sz="1600" dirty="0"/>
              <a:t> </a:t>
            </a:r>
            <a:r>
              <a:rPr lang="fr-FR" sz="1600" err="1"/>
              <a:t>need</a:t>
            </a:r>
            <a:r>
              <a:rPr lang="fr-FR" sz="1600" dirty="0"/>
              <a:t> the directory, as the software </a:t>
            </a:r>
            <a:r>
              <a:rPr lang="fr-FR" sz="1600" err="1"/>
              <a:t>will</a:t>
            </a:r>
            <a:r>
              <a:rPr lang="fr-FR" sz="1600" dirty="0"/>
              <a:t> </a:t>
            </a:r>
            <a:r>
              <a:rPr lang="fr-FR" sz="1600" err="1"/>
              <a:t>create</a:t>
            </a:r>
            <a:r>
              <a:rPr lang="fr-FR" sz="1600" dirty="0"/>
              <a:t> </a:t>
            </a:r>
            <a:r>
              <a:rPr lang="fr-FR" sz="1600" err="1"/>
              <a:t>separate</a:t>
            </a:r>
            <a:r>
              <a:rPr lang="fr-FR" sz="1600" dirty="0"/>
              <a:t> folders for R(t) and Pulse </a:t>
            </a:r>
            <a:r>
              <a:rPr lang="fr-FR" sz="1600" err="1"/>
              <a:t>measurements</a:t>
            </a:r>
            <a:r>
              <a:rPr lang="fr-FR" sz="1600" dirty="0"/>
              <a:t> and </a:t>
            </a:r>
            <a:r>
              <a:rPr lang="fr-FR" sz="1600" err="1"/>
              <a:t>save</a:t>
            </a:r>
            <a:r>
              <a:rPr lang="fr-FR" sz="1600" dirty="0"/>
              <a:t> data </a:t>
            </a:r>
            <a:r>
              <a:rPr lang="fr-FR" sz="1600" err="1"/>
              <a:t>with</a:t>
            </a:r>
            <a:r>
              <a:rPr lang="fr-FR" sz="1600" dirty="0"/>
              <a:t> timestamps for </a:t>
            </a:r>
            <a:r>
              <a:rPr lang="fr-FR" sz="1600" err="1"/>
              <a:t>names</a:t>
            </a:r>
            <a:r>
              <a:rPr lang="fr-FR" sz="1600" dirty="0"/>
              <a:t> in csv.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Click "START" to </a:t>
            </a:r>
            <a:r>
              <a:rPr lang="fr-FR" sz="1600" err="1"/>
              <a:t>begin</a:t>
            </a:r>
            <a:r>
              <a:rPr lang="fr-F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32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7D4AED16-C243-6019-490D-076917354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3" y="662034"/>
            <a:ext cx="9340008" cy="5528331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8A0E02-0344-2A35-EDEA-757AB6A67DCF}"/>
              </a:ext>
            </a:extLst>
          </p:cNvPr>
          <p:cNvSpPr/>
          <p:nvPr/>
        </p:nvSpPr>
        <p:spPr>
          <a:xfrm>
            <a:off x="167195" y="1718988"/>
            <a:ext cx="2381528" cy="257696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1E32C-3283-DA5A-54B4-231882BCD633}"/>
              </a:ext>
            </a:extLst>
          </p:cNvPr>
          <p:cNvSpPr/>
          <p:nvPr/>
        </p:nvSpPr>
        <p:spPr>
          <a:xfrm>
            <a:off x="4739194" y="2897929"/>
            <a:ext cx="1260095" cy="139351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C92EB-1EF9-49A3-CE0C-BF7A3F40654B}"/>
              </a:ext>
            </a:extLst>
          </p:cNvPr>
          <p:cNvSpPr/>
          <p:nvPr/>
        </p:nvSpPr>
        <p:spPr>
          <a:xfrm>
            <a:off x="8966136" y="1230154"/>
            <a:ext cx="469340" cy="343963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B4898B-1863-83FA-D653-11358FCFDE72}"/>
              </a:ext>
            </a:extLst>
          </p:cNvPr>
          <p:cNvSpPr txBox="1"/>
          <p:nvPr/>
        </p:nvSpPr>
        <p:spPr>
          <a:xfrm>
            <a:off x="8375706" y="104199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69F772-B2CA-5508-9C1A-E48063E7D6DB}"/>
              </a:ext>
            </a:extLst>
          </p:cNvPr>
          <p:cNvSpPr txBox="1"/>
          <p:nvPr/>
        </p:nvSpPr>
        <p:spPr>
          <a:xfrm>
            <a:off x="2538498" y="166021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4B28D0-1995-EECA-A2B8-FCE722999216}"/>
              </a:ext>
            </a:extLst>
          </p:cNvPr>
          <p:cNvSpPr txBox="1"/>
          <p:nvPr/>
        </p:nvSpPr>
        <p:spPr>
          <a:xfrm>
            <a:off x="3127968" y="289667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876D9C9-C4A5-4300-A3B3-55110BB97222}"/>
              </a:ext>
            </a:extLst>
          </p:cNvPr>
          <p:cNvSpPr txBox="1"/>
          <p:nvPr/>
        </p:nvSpPr>
        <p:spPr>
          <a:xfrm>
            <a:off x="9440817" y="3863"/>
            <a:ext cx="2751274" cy="63401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400" dirty="0"/>
              <a:t>1 – The EDIT </a:t>
            </a:r>
            <a:r>
              <a:rPr lang="fr-FR" sz="1400" err="1"/>
              <a:t>button</a:t>
            </a:r>
            <a:r>
              <a:rPr lang="fr-FR" sz="1400" dirty="0"/>
              <a:t> </a:t>
            </a:r>
            <a:r>
              <a:rPr lang="fr-FR" sz="1400" err="1"/>
              <a:t>should</a:t>
            </a:r>
            <a:r>
              <a:rPr lang="fr-FR" sz="1400" dirty="0"/>
              <a:t> </a:t>
            </a:r>
            <a:r>
              <a:rPr lang="fr-FR" sz="1400" err="1"/>
              <a:t>always</a:t>
            </a:r>
            <a:r>
              <a:rPr lang="fr-FR" sz="1400" dirty="0"/>
              <a:t> </a:t>
            </a:r>
            <a:r>
              <a:rPr lang="fr-FR" sz="1400" err="1"/>
              <a:t>disconnect</a:t>
            </a:r>
            <a:r>
              <a:rPr lang="fr-FR" sz="1400" dirty="0"/>
              <a:t> all instruments and </a:t>
            </a:r>
            <a:r>
              <a:rPr lang="fr-FR" sz="1400" err="1"/>
              <a:t>bring</a:t>
            </a:r>
            <a:r>
              <a:rPr lang="fr-FR" sz="1400" dirty="0"/>
              <a:t> the </a:t>
            </a:r>
            <a:r>
              <a:rPr lang="fr-FR" sz="1400" err="1"/>
              <a:t>operator</a:t>
            </a:r>
            <a:r>
              <a:rPr lang="fr-FR" sz="1400" dirty="0"/>
              <a:t> back to </a:t>
            </a:r>
            <a:r>
              <a:rPr lang="fr-FR" sz="1400" err="1"/>
              <a:t>this</a:t>
            </a:r>
            <a:r>
              <a:rPr lang="fr-FR" sz="1400" dirty="0"/>
              <a:t> screen, </a:t>
            </a:r>
            <a:r>
              <a:rPr lang="fr-FR" sz="1400" err="1"/>
              <a:t>allowing</a:t>
            </a:r>
            <a:r>
              <a:rPr lang="fr-FR" sz="1400" dirty="0"/>
              <a:t> </a:t>
            </a:r>
            <a:r>
              <a:rPr lang="fr-FR" sz="1400" err="1"/>
              <a:t>you</a:t>
            </a:r>
            <a:r>
              <a:rPr lang="fr-FR" sz="1400" dirty="0"/>
              <a:t> to change configurations or </a:t>
            </a:r>
            <a:r>
              <a:rPr lang="fr-FR" sz="1400" err="1"/>
              <a:t>reconnect</a:t>
            </a:r>
            <a:r>
              <a:rPr lang="fr-FR" sz="1400" dirty="0"/>
              <a:t> the instrument.</a:t>
            </a:r>
            <a:endParaRPr lang="fr-FR" sz="1400"/>
          </a:p>
          <a:p>
            <a:pPr algn="just"/>
            <a:r>
              <a:rPr lang="fr-FR" sz="1400" dirty="0"/>
              <a:t>2 – </a:t>
            </a:r>
            <a:r>
              <a:rPr lang="fr-FR" sz="1400" err="1"/>
              <a:t>Detected</a:t>
            </a:r>
            <a:r>
              <a:rPr lang="fr-FR" sz="1400" dirty="0"/>
              <a:t> instruments </a:t>
            </a:r>
            <a:r>
              <a:rPr lang="fr-FR" sz="1400" err="1"/>
              <a:t>appear</a:t>
            </a:r>
            <a:r>
              <a:rPr lang="fr-FR" sz="1400" dirty="0"/>
              <a:t> in the </a:t>
            </a:r>
            <a:r>
              <a:rPr lang="fr-FR" sz="1400" err="1"/>
              <a:t>list</a:t>
            </a:r>
            <a:r>
              <a:rPr lang="fr-FR" sz="1400" dirty="0"/>
              <a:t> </a:t>
            </a:r>
            <a:r>
              <a:rPr lang="fr-FR" sz="1400" err="1"/>
              <a:t>here</a:t>
            </a:r>
            <a:r>
              <a:rPr lang="fr-FR" sz="1400" dirty="0"/>
              <a:t>. The user can select </a:t>
            </a:r>
            <a:r>
              <a:rPr lang="fr-FR" sz="1400" err="1"/>
              <a:t>them</a:t>
            </a:r>
            <a:r>
              <a:rPr lang="fr-FR" sz="1400" dirty="0"/>
              <a:t> </a:t>
            </a:r>
            <a:r>
              <a:rPr lang="fr-FR" sz="1400" err="1"/>
              <a:t>here</a:t>
            </a:r>
            <a:r>
              <a:rPr lang="fr-FR" sz="1400" dirty="0"/>
              <a:t> to </a:t>
            </a:r>
            <a:r>
              <a:rPr lang="fr-FR" sz="1400" err="1"/>
              <a:t>connect</a:t>
            </a:r>
            <a:r>
              <a:rPr lang="fr-FR" sz="1400" dirty="0"/>
              <a:t> via the buttons in 3.</a:t>
            </a:r>
          </a:p>
          <a:p>
            <a:pPr algn="just"/>
            <a:r>
              <a:rPr lang="fr-FR" sz="1400" dirty="0"/>
              <a:t>3 – The Select Instrument buttons </a:t>
            </a:r>
            <a:r>
              <a:rPr lang="fr-FR" sz="1400" err="1"/>
              <a:t>instantiate</a:t>
            </a:r>
            <a:r>
              <a:rPr lang="fr-FR" sz="1400" dirty="0"/>
              <a:t> the </a:t>
            </a:r>
            <a:r>
              <a:rPr lang="fr-FR" sz="1400" err="1"/>
              <a:t>given</a:t>
            </a:r>
            <a:r>
              <a:rPr lang="fr-FR" sz="1400" dirty="0"/>
              <a:t> instrument control classes. No intelligent checks are </a:t>
            </a:r>
            <a:r>
              <a:rPr lang="fr-FR" sz="1400" err="1"/>
              <a:t>performed</a:t>
            </a:r>
            <a:r>
              <a:rPr lang="fr-FR" sz="1400" dirty="0"/>
              <a:t> to </a:t>
            </a:r>
            <a:r>
              <a:rPr lang="fr-FR" sz="1400" err="1"/>
              <a:t>make</a:t>
            </a:r>
            <a:r>
              <a:rPr lang="fr-FR" sz="1400" dirty="0"/>
              <a:t> sure the correct instrument </a:t>
            </a:r>
            <a:r>
              <a:rPr lang="fr-FR" sz="1400" err="1"/>
              <a:t>is</a:t>
            </a:r>
            <a:r>
              <a:rPr lang="fr-FR" sz="1400" dirty="0"/>
              <a:t> </a:t>
            </a:r>
            <a:r>
              <a:rPr lang="fr-FR" sz="1400" err="1"/>
              <a:t>connected</a:t>
            </a:r>
            <a:r>
              <a:rPr lang="fr-FR" sz="1400" dirty="0"/>
              <a:t> </a:t>
            </a:r>
            <a:r>
              <a:rPr lang="fr-FR" sz="1400" err="1"/>
              <a:t>with</a:t>
            </a:r>
            <a:r>
              <a:rPr lang="fr-FR" sz="1400" dirty="0"/>
              <a:t> the right </a:t>
            </a:r>
            <a:r>
              <a:rPr lang="fr-FR" sz="1400" err="1"/>
              <a:t>button</a:t>
            </a:r>
            <a:r>
              <a:rPr lang="fr-FR" sz="1400" dirty="0"/>
              <a:t>. This </a:t>
            </a:r>
            <a:r>
              <a:rPr lang="fr-FR" sz="1400" err="1"/>
              <a:t>is</a:t>
            </a:r>
            <a:r>
              <a:rPr lang="fr-FR" sz="1400" dirty="0"/>
              <a:t> the </a:t>
            </a:r>
            <a:r>
              <a:rPr lang="fr-FR" sz="1400" err="1"/>
              <a:t>users</a:t>
            </a:r>
            <a:r>
              <a:rPr lang="fr-FR" sz="1400" dirty="0"/>
              <a:t> </a:t>
            </a:r>
            <a:r>
              <a:rPr lang="fr-FR" sz="1400" err="1"/>
              <a:t>responsibility</a:t>
            </a:r>
            <a:r>
              <a:rPr lang="fr-FR" sz="1400" dirty="0"/>
              <a:t>.</a:t>
            </a:r>
          </a:p>
          <a:p>
            <a:pPr algn="just"/>
            <a:r>
              <a:rPr lang="fr-FR" sz="1400" dirty="0"/>
              <a:t>4- </a:t>
            </a:r>
            <a:r>
              <a:rPr lang="fr-FR" sz="1400" err="1"/>
              <a:t>After</a:t>
            </a:r>
            <a:r>
              <a:rPr lang="fr-FR" sz="1400" dirty="0"/>
              <a:t> all </a:t>
            </a:r>
            <a:r>
              <a:rPr lang="fr-FR" sz="1400" err="1"/>
              <a:t>needed</a:t>
            </a:r>
            <a:r>
              <a:rPr lang="fr-FR" sz="1400" dirty="0"/>
              <a:t> instruments are </a:t>
            </a:r>
            <a:r>
              <a:rPr lang="fr-FR" sz="1400" err="1"/>
              <a:t>connected</a:t>
            </a:r>
            <a:r>
              <a:rPr lang="fr-FR" sz="1400" dirty="0"/>
              <a:t>, the SETUP buttons </a:t>
            </a:r>
            <a:r>
              <a:rPr lang="fr-FR" sz="1400" err="1"/>
              <a:t>instantiate</a:t>
            </a:r>
            <a:r>
              <a:rPr lang="fr-FR" sz="1400" dirty="0"/>
              <a:t> the control panel and </a:t>
            </a:r>
            <a:r>
              <a:rPr lang="fr-FR" sz="1400" err="1"/>
              <a:t>measurement</a:t>
            </a:r>
            <a:r>
              <a:rPr lang="fr-FR" sz="1400" dirty="0"/>
              <a:t> setups for the </a:t>
            </a:r>
            <a:r>
              <a:rPr lang="fr-FR" sz="1400" err="1"/>
              <a:t>given</a:t>
            </a:r>
            <a:r>
              <a:rPr lang="fr-FR" sz="1400" dirty="0"/>
              <a:t> instrument combination</a:t>
            </a:r>
          </a:p>
          <a:p>
            <a:pPr algn="just"/>
            <a:endParaRPr lang="fr-FR" sz="1400" dirty="0"/>
          </a:p>
          <a:p>
            <a:pPr algn="just"/>
            <a:r>
              <a:rPr lang="fr-FR" sz="1400" dirty="0"/>
              <a:t>The single instrument K2612B </a:t>
            </a:r>
            <a:r>
              <a:rPr lang="fr-FR" sz="1400" err="1"/>
              <a:t>example</a:t>
            </a:r>
            <a:r>
              <a:rPr lang="fr-FR" sz="1400" dirty="0"/>
              <a:t> </a:t>
            </a:r>
            <a:r>
              <a:rPr lang="fr-FR" sz="1400" err="1"/>
              <a:t>will</a:t>
            </a:r>
            <a:r>
              <a:rPr lang="fr-FR" sz="1400" dirty="0"/>
              <a:t> </a:t>
            </a:r>
            <a:r>
              <a:rPr lang="fr-FR" sz="1400" err="1"/>
              <a:t>be</a:t>
            </a:r>
            <a:r>
              <a:rPr lang="fr-FR" sz="1400" dirty="0"/>
              <a:t> </a:t>
            </a:r>
            <a:r>
              <a:rPr lang="fr-FR" sz="1400" err="1"/>
              <a:t>shown</a:t>
            </a:r>
            <a:r>
              <a:rPr lang="fr-FR" sz="1400" dirty="0"/>
              <a:t> </a:t>
            </a:r>
            <a:r>
              <a:rPr lang="fr-FR" sz="1400" err="1"/>
              <a:t>after</a:t>
            </a:r>
            <a:r>
              <a:rPr lang="fr-FR" sz="1400" dirty="0"/>
              <a:t>. The </a:t>
            </a:r>
            <a:r>
              <a:rPr lang="fr-FR" sz="1400" err="1"/>
              <a:t>bottom</a:t>
            </a:r>
            <a:r>
              <a:rPr lang="fr-FR" sz="1400" dirty="0"/>
              <a:t> </a:t>
            </a:r>
            <a:r>
              <a:rPr lang="fr-FR" sz="1400" err="1"/>
              <a:t>two</a:t>
            </a:r>
            <a:r>
              <a:rPr lang="fr-FR" sz="1400" dirty="0"/>
              <a:t> </a:t>
            </a:r>
            <a:r>
              <a:rPr lang="fr-FR" sz="1400" err="1"/>
              <a:t>SETUPs</a:t>
            </a:r>
            <a:r>
              <a:rPr lang="fr-FR" sz="1400" dirty="0"/>
              <a:t> </a:t>
            </a:r>
            <a:r>
              <a:rPr lang="fr-FR" sz="1400" err="1"/>
              <a:t>need</a:t>
            </a:r>
            <a:r>
              <a:rPr lang="fr-FR" sz="1400" dirty="0"/>
              <a:t> more </a:t>
            </a:r>
            <a:r>
              <a:rPr lang="fr-FR" sz="1400" err="1"/>
              <a:t>development</a:t>
            </a:r>
            <a:r>
              <a:rPr lang="fr-FR" sz="1400" dirty="0"/>
              <a:t> and </a:t>
            </a:r>
            <a:r>
              <a:rPr lang="fr-FR" sz="1400" err="1"/>
              <a:t>testing</a:t>
            </a:r>
            <a:r>
              <a:rPr lang="fr-FR" sz="14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B7C5F8-4952-80FB-9F0C-7306456465C3}"/>
              </a:ext>
            </a:extLst>
          </p:cNvPr>
          <p:cNvSpPr/>
          <p:nvPr/>
        </p:nvSpPr>
        <p:spPr>
          <a:xfrm>
            <a:off x="3488363" y="2897931"/>
            <a:ext cx="1274472" cy="149414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F21768-6BC3-E6A2-00FF-C1F7ECCDA5EA}"/>
              </a:ext>
            </a:extLst>
          </p:cNvPr>
          <p:cNvSpPr txBox="1"/>
          <p:nvPr/>
        </p:nvSpPr>
        <p:spPr>
          <a:xfrm>
            <a:off x="6089703" y="289667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49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7D4AED16-C243-6019-490D-076917354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4" y="662034"/>
            <a:ext cx="9340006" cy="552833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8A0E02-0344-2A35-EDEA-757AB6A67DCF}"/>
              </a:ext>
            </a:extLst>
          </p:cNvPr>
          <p:cNvSpPr/>
          <p:nvPr/>
        </p:nvSpPr>
        <p:spPr>
          <a:xfrm>
            <a:off x="411610" y="2179064"/>
            <a:ext cx="2050849" cy="135037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1E32C-3283-DA5A-54B4-231882BCD633}"/>
              </a:ext>
            </a:extLst>
          </p:cNvPr>
          <p:cNvSpPr/>
          <p:nvPr/>
        </p:nvSpPr>
        <p:spPr>
          <a:xfrm>
            <a:off x="684779" y="3889966"/>
            <a:ext cx="1978962" cy="91905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C92EB-1EF9-49A3-CE0C-BF7A3F40654B}"/>
              </a:ext>
            </a:extLst>
          </p:cNvPr>
          <p:cNvSpPr/>
          <p:nvPr/>
        </p:nvSpPr>
        <p:spPr>
          <a:xfrm>
            <a:off x="4020324" y="4882003"/>
            <a:ext cx="1461377" cy="458981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B4898B-1863-83FA-D653-11358FCFDE72}"/>
              </a:ext>
            </a:extLst>
          </p:cNvPr>
          <p:cNvSpPr txBox="1"/>
          <p:nvPr/>
        </p:nvSpPr>
        <p:spPr>
          <a:xfrm>
            <a:off x="79970" y="233595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69F772-B2CA-5508-9C1A-E48063E7D6DB}"/>
              </a:ext>
            </a:extLst>
          </p:cNvPr>
          <p:cNvSpPr txBox="1"/>
          <p:nvPr/>
        </p:nvSpPr>
        <p:spPr>
          <a:xfrm>
            <a:off x="2552875" y="342863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4B28D0-1995-EECA-A2B8-FCE722999216}"/>
              </a:ext>
            </a:extLst>
          </p:cNvPr>
          <p:cNvSpPr txBox="1"/>
          <p:nvPr/>
        </p:nvSpPr>
        <p:spPr>
          <a:xfrm>
            <a:off x="2653515" y="380244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876D9C9-C4A5-4300-A3B3-55110BB97222}"/>
              </a:ext>
            </a:extLst>
          </p:cNvPr>
          <p:cNvSpPr txBox="1"/>
          <p:nvPr/>
        </p:nvSpPr>
        <p:spPr>
          <a:xfrm>
            <a:off x="9413926" y="2295"/>
            <a:ext cx="2775214" cy="68788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050" dirty="0"/>
              <a:t>K2612B SOLO Example. This panel looks </a:t>
            </a:r>
            <a:r>
              <a:rPr lang="fr-FR" sz="1050" err="1"/>
              <a:t>different</a:t>
            </a:r>
            <a:r>
              <a:rPr lang="fr-FR" sz="1050" dirty="0"/>
              <a:t> </a:t>
            </a:r>
            <a:r>
              <a:rPr lang="fr-FR" sz="1050" err="1"/>
              <a:t>depending</a:t>
            </a:r>
            <a:r>
              <a:rPr lang="fr-FR" sz="1050" dirty="0"/>
              <a:t> on the </a:t>
            </a:r>
            <a:r>
              <a:rPr lang="fr-FR" sz="1050" err="1"/>
              <a:t>used</a:t>
            </a:r>
            <a:r>
              <a:rPr lang="fr-FR" sz="1050" dirty="0"/>
              <a:t> instruments. This SMU has </a:t>
            </a:r>
            <a:r>
              <a:rPr lang="fr-FR" sz="1050" err="1"/>
              <a:t>two</a:t>
            </a:r>
            <a:r>
              <a:rPr lang="fr-FR" sz="1050" dirty="0"/>
              <a:t> channels </a:t>
            </a:r>
            <a:r>
              <a:rPr lang="fr-FR" sz="1050" err="1"/>
              <a:t>that</a:t>
            </a:r>
            <a:r>
              <a:rPr lang="fr-FR" sz="1050" dirty="0"/>
              <a:t> can </a:t>
            </a:r>
            <a:r>
              <a:rPr lang="fr-FR" sz="1050" err="1"/>
              <a:t>be</a:t>
            </a:r>
            <a:r>
              <a:rPr lang="fr-FR" sz="1050" dirty="0"/>
              <a:t> </a:t>
            </a:r>
            <a:r>
              <a:rPr lang="fr-FR" sz="1050" err="1"/>
              <a:t>configured</a:t>
            </a:r>
            <a:r>
              <a:rPr lang="fr-FR" sz="1050" dirty="0"/>
              <a:t> as sources or </a:t>
            </a:r>
            <a:r>
              <a:rPr lang="fr-FR" sz="1050" err="1"/>
              <a:t>voltmeters</a:t>
            </a:r>
            <a:r>
              <a:rPr lang="fr-FR" sz="1050" dirty="0"/>
              <a:t>. </a:t>
            </a:r>
            <a:r>
              <a:rPr lang="fr-FR" sz="1050" err="1"/>
              <a:t>We</a:t>
            </a:r>
            <a:r>
              <a:rPr lang="fr-FR" sz="1050" dirty="0"/>
              <a:t> </a:t>
            </a:r>
            <a:r>
              <a:rPr lang="fr-FR" sz="1050" err="1"/>
              <a:t>will</a:t>
            </a:r>
            <a:r>
              <a:rPr lang="fr-FR" sz="1050" dirty="0"/>
              <a:t> configure </a:t>
            </a:r>
            <a:r>
              <a:rPr lang="fr-FR" sz="1050" err="1"/>
              <a:t>channel</a:t>
            </a:r>
            <a:r>
              <a:rPr lang="fr-FR" sz="1050" dirty="0"/>
              <a:t> A to source </a:t>
            </a:r>
            <a:r>
              <a:rPr lang="fr-FR" sz="1050" err="1"/>
              <a:t>current</a:t>
            </a:r>
            <a:r>
              <a:rPr lang="fr-FR" sz="1050" dirty="0"/>
              <a:t>, and </a:t>
            </a:r>
            <a:r>
              <a:rPr lang="fr-FR" sz="1050" err="1"/>
              <a:t>measure</a:t>
            </a:r>
            <a:r>
              <a:rPr lang="fr-FR" sz="1050" dirty="0"/>
              <a:t> voltage and </a:t>
            </a:r>
            <a:r>
              <a:rPr lang="fr-FR" sz="1050" err="1"/>
              <a:t>channel</a:t>
            </a:r>
            <a:r>
              <a:rPr lang="fr-FR" sz="1050" dirty="0"/>
              <a:t> B to </a:t>
            </a:r>
            <a:r>
              <a:rPr lang="fr-FR" sz="1050" err="1"/>
              <a:t>be</a:t>
            </a:r>
            <a:r>
              <a:rPr lang="fr-FR" sz="1050" dirty="0"/>
              <a:t> the </a:t>
            </a:r>
            <a:r>
              <a:rPr lang="fr-FR" sz="1050" err="1"/>
              <a:t>voltmeter</a:t>
            </a:r>
            <a:r>
              <a:rPr lang="fr-FR" sz="1050" dirty="0"/>
              <a:t>.</a:t>
            </a:r>
          </a:p>
          <a:p>
            <a:pPr algn="just"/>
            <a:r>
              <a:rPr lang="fr-FR" sz="1050" dirty="0"/>
              <a:t>1 – V and I </a:t>
            </a:r>
            <a:r>
              <a:rPr lang="fr-FR" sz="1050" err="1"/>
              <a:t>readout</a:t>
            </a:r>
            <a:r>
              <a:rPr lang="fr-FR" sz="1050" dirty="0"/>
              <a:t>, ON/OFF </a:t>
            </a:r>
            <a:r>
              <a:rPr lang="fr-FR" sz="1050" err="1"/>
              <a:t>button</a:t>
            </a:r>
            <a:r>
              <a:rPr lang="fr-FR" sz="1050" dirty="0"/>
              <a:t> and GET CONF </a:t>
            </a:r>
            <a:r>
              <a:rPr lang="fr-FR" sz="1050" err="1"/>
              <a:t>button</a:t>
            </a:r>
            <a:r>
              <a:rPr lang="fr-FR" sz="1050" dirty="0"/>
              <a:t>. The GET CONF </a:t>
            </a:r>
            <a:r>
              <a:rPr lang="fr-FR" sz="1050" err="1"/>
              <a:t>button</a:t>
            </a:r>
            <a:r>
              <a:rPr lang="fr-FR" sz="1050" dirty="0"/>
              <a:t> </a:t>
            </a:r>
            <a:r>
              <a:rPr lang="fr-FR" sz="1050" err="1"/>
              <a:t>reads</a:t>
            </a:r>
            <a:r>
              <a:rPr lang="fr-FR" sz="1050" dirty="0"/>
              <a:t> the settings of the </a:t>
            </a:r>
            <a:r>
              <a:rPr lang="fr-FR" sz="1050" err="1"/>
              <a:t>given</a:t>
            </a:r>
            <a:r>
              <a:rPr lang="fr-FR" sz="1050" dirty="0"/>
              <a:t> </a:t>
            </a:r>
            <a:r>
              <a:rPr lang="fr-FR" sz="1050" err="1"/>
              <a:t>channel</a:t>
            </a:r>
            <a:r>
              <a:rPr lang="fr-FR" sz="1050" dirty="0"/>
              <a:t> and updates the </a:t>
            </a:r>
            <a:r>
              <a:rPr lang="fr-FR" sz="1050" err="1"/>
              <a:t>greyed</a:t>
            </a:r>
            <a:r>
              <a:rPr lang="fr-FR" sz="1050" dirty="0"/>
              <a:t> out panels in 2. The </a:t>
            </a:r>
            <a:r>
              <a:rPr lang="fr-FR" sz="1050" err="1"/>
              <a:t>same</a:t>
            </a:r>
            <a:r>
              <a:rPr lang="fr-FR" sz="1050" dirty="0"/>
              <a:t> can </a:t>
            </a:r>
            <a:r>
              <a:rPr lang="fr-FR" sz="1050" err="1"/>
              <a:t>be</a:t>
            </a:r>
            <a:r>
              <a:rPr lang="fr-FR" sz="1050" dirty="0"/>
              <a:t> </a:t>
            </a:r>
            <a:r>
              <a:rPr lang="fr-FR" sz="1050" err="1"/>
              <a:t>seen</a:t>
            </a:r>
            <a:r>
              <a:rPr lang="fr-FR" sz="1050" dirty="0"/>
              <a:t> on the far right for </a:t>
            </a:r>
            <a:r>
              <a:rPr lang="fr-FR" sz="1050" err="1"/>
              <a:t>channel</a:t>
            </a:r>
            <a:r>
              <a:rPr lang="fr-FR" sz="1050" dirty="0"/>
              <a:t> B.</a:t>
            </a:r>
          </a:p>
          <a:p>
            <a:pPr algn="just"/>
            <a:r>
              <a:rPr lang="fr-FR" sz="1050" dirty="0"/>
              <a:t>2 – Channel configuration. </a:t>
            </a:r>
            <a:r>
              <a:rPr lang="fr-FR" sz="1050" err="1"/>
              <a:t>Sourcing</a:t>
            </a:r>
            <a:r>
              <a:rPr lang="fr-FR" sz="1050" dirty="0"/>
              <a:t> can </a:t>
            </a:r>
            <a:r>
              <a:rPr lang="fr-FR" sz="1050" err="1"/>
              <a:t>be</a:t>
            </a:r>
            <a:r>
              <a:rPr lang="fr-FR" sz="1050" dirty="0"/>
              <a:t> set to I or V mode, </a:t>
            </a:r>
            <a:r>
              <a:rPr lang="fr-FR" sz="1050" err="1"/>
              <a:t>same</a:t>
            </a:r>
            <a:r>
              <a:rPr lang="fr-FR" sz="1050" dirty="0"/>
              <a:t> for </a:t>
            </a:r>
            <a:r>
              <a:rPr lang="fr-FR" sz="1050" err="1"/>
              <a:t>measurement</a:t>
            </a:r>
            <a:r>
              <a:rPr lang="fr-FR" sz="1050" dirty="0"/>
              <a:t> mode. </a:t>
            </a:r>
            <a:r>
              <a:rPr lang="fr-FR" sz="1050" err="1"/>
              <a:t>Sensing</a:t>
            </a:r>
            <a:r>
              <a:rPr lang="fr-FR" sz="1050" dirty="0"/>
              <a:t> </a:t>
            </a:r>
            <a:r>
              <a:rPr lang="fr-FR" sz="1050" err="1"/>
              <a:t>should</a:t>
            </a:r>
            <a:r>
              <a:rPr lang="fr-FR" sz="1050" dirty="0"/>
              <a:t> in </a:t>
            </a:r>
            <a:r>
              <a:rPr lang="fr-FR" sz="1050" err="1"/>
              <a:t>theory</a:t>
            </a:r>
            <a:r>
              <a:rPr lang="fr-FR" sz="1050" dirty="0"/>
              <a:t> </a:t>
            </a:r>
            <a:r>
              <a:rPr lang="fr-FR" sz="1050" err="1"/>
              <a:t>be</a:t>
            </a:r>
            <a:r>
              <a:rPr lang="fr-FR" sz="1050" dirty="0"/>
              <a:t> able to </a:t>
            </a:r>
            <a:r>
              <a:rPr lang="fr-FR" sz="1050" err="1"/>
              <a:t>be</a:t>
            </a:r>
            <a:r>
              <a:rPr lang="fr-FR" sz="1050" dirty="0"/>
              <a:t> </a:t>
            </a:r>
            <a:r>
              <a:rPr lang="fr-FR" sz="1050" err="1"/>
              <a:t>configured</a:t>
            </a:r>
            <a:r>
              <a:rPr lang="fr-FR" sz="1050" dirty="0"/>
              <a:t> </a:t>
            </a:r>
            <a:r>
              <a:rPr lang="fr-FR" sz="1050" err="1"/>
              <a:t>between</a:t>
            </a:r>
            <a:r>
              <a:rPr lang="fr-FR" sz="1050" dirty="0"/>
              <a:t> 2-point and 4-point for </a:t>
            </a:r>
            <a:r>
              <a:rPr lang="fr-FR" sz="1050" err="1"/>
              <a:t>each</a:t>
            </a:r>
            <a:r>
              <a:rPr lang="fr-FR" sz="1050" dirty="0"/>
              <a:t> </a:t>
            </a:r>
            <a:r>
              <a:rPr lang="fr-FR" sz="1050" err="1"/>
              <a:t>channel</a:t>
            </a:r>
            <a:r>
              <a:rPr lang="fr-FR" sz="1050" dirty="0"/>
              <a:t>, but all </a:t>
            </a:r>
            <a:r>
              <a:rPr lang="fr-FR" sz="1050" err="1"/>
              <a:t>implementations</a:t>
            </a:r>
            <a:r>
              <a:rPr lang="fr-FR" sz="1050" dirty="0"/>
              <a:t> </a:t>
            </a:r>
            <a:r>
              <a:rPr lang="fr-FR" sz="1050" err="1"/>
              <a:t>currently</a:t>
            </a:r>
            <a:r>
              <a:rPr lang="fr-FR" sz="1050" dirty="0"/>
              <a:t> </a:t>
            </a:r>
            <a:r>
              <a:rPr lang="fr-FR" sz="1050" err="1"/>
              <a:t>operate</a:t>
            </a:r>
            <a:r>
              <a:rPr lang="fr-FR" sz="1050" dirty="0"/>
              <a:t> on 2-point, </a:t>
            </a:r>
            <a:r>
              <a:rPr lang="fr-FR" sz="1050" err="1"/>
              <a:t>so</a:t>
            </a:r>
            <a:r>
              <a:rPr lang="fr-FR" sz="1050" dirty="0"/>
              <a:t> </a:t>
            </a:r>
            <a:r>
              <a:rPr lang="fr-FR" sz="1050" err="1"/>
              <a:t>you</a:t>
            </a:r>
            <a:r>
              <a:rPr lang="fr-FR" sz="1050" dirty="0"/>
              <a:t> can </a:t>
            </a:r>
            <a:r>
              <a:rPr lang="fr-FR" sz="1050" err="1"/>
              <a:t>either</a:t>
            </a:r>
            <a:r>
              <a:rPr lang="fr-FR" sz="1050" dirty="0"/>
              <a:t> ignore </a:t>
            </a:r>
            <a:r>
              <a:rPr lang="fr-FR" sz="1050" err="1"/>
              <a:t>it</a:t>
            </a:r>
            <a:r>
              <a:rPr lang="fr-FR" sz="1050" dirty="0"/>
              <a:t>, or set </a:t>
            </a:r>
            <a:r>
              <a:rPr lang="fr-FR" sz="1050" err="1"/>
              <a:t>it</a:t>
            </a:r>
            <a:r>
              <a:rPr lang="fr-FR" sz="1050" dirty="0"/>
              <a:t> to 2-point. The VOLTMETER </a:t>
            </a:r>
            <a:r>
              <a:rPr lang="fr-FR" sz="1050" err="1"/>
              <a:t>button</a:t>
            </a:r>
            <a:r>
              <a:rPr lang="fr-FR" sz="1050" dirty="0"/>
              <a:t> can </a:t>
            </a:r>
            <a:r>
              <a:rPr lang="fr-FR" sz="1050" err="1"/>
              <a:t>be</a:t>
            </a:r>
            <a:r>
              <a:rPr lang="fr-FR" sz="1050" dirty="0"/>
              <a:t> </a:t>
            </a:r>
            <a:r>
              <a:rPr lang="fr-FR" sz="1050" err="1"/>
              <a:t>clicked</a:t>
            </a:r>
            <a:r>
              <a:rPr lang="fr-FR" sz="1050" dirty="0"/>
              <a:t> to </a:t>
            </a:r>
            <a:r>
              <a:rPr lang="fr-FR" sz="1050" err="1"/>
              <a:t>make</a:t>
            </a:r>
            <a:r>
              <a:rPr lang="fr-FR" sz="1050" dirty="0"/>
              <a:t> the </a:t>
            </a:r>
            <a:r>
              <a:rPr lang="fr-FR" sz="1050" err="1"/>
              <a:t>channel</a:t>
            </a:r>
            <a:r>
              <a:rPr lang="fr-FR" sz="1050" dirty="0"/>
              <a:t> the </a:t>
            </a:r>
            <a:r>
              <a:rPr lang="fr-FR" sz="1050" err="1"/>
              <a:t>voltmeter</a:t>
            </a:r>
            <a:r>
              <a:rPr lang="fr-FR" sz="1050" dirty="0"/>
              <a:t> (sources 0A and </a:t>
            </a:r>
            <a:r>
              <a:rPr lang="fr-FR" sz="1050" err="1"/>
              <a:t>reads</a:t>
            </a:r>
            <a:r>
              <a:rPr lang="fr-FR" sz="1050" dirty="0"/>
              <a:t> voltage, as </a:t>
            </a:r>
            <a:r>
              <a:rPr lang="fr-FR" sz="1050" err="1"/>
              <a:t>seen</a:t>
            </a:r>
            <a:r>
              <a:rPr lang="fr-FR" sz="1050" dirty="0"/>
              <a:t> on the right). Compliance, Range and (Source) </a:t>
            </a:r>
            <a:r>
              <a:rPr lang="fr-FR" sz="1050" err="1"/>
              <a:t>level</a:t>
            </a:r>
            <a:r>
              <a:rPr lang="fr-FR" sz="1050" dirty="0"/>
              <a:t> can </a:t>
            </a:r>
            <a:r>
              <a:rPr lang="fr-FR" sz="1050" err="1"/>
              <a:t>be</a:t>
            </a:r>
            <a:r>
              <a:rPr lang="fr-FR" sz="1050" dirty="0"/>
              <a:t> </a:t>
            </a:r>
            <a:r>
              <a:rPr lang="fr-FR" sz="1050" err="1"/>
              <a:t>configured</a:t>
            </a:r>
            <a:r>
              <a:rPr lang="fr-FR" sz="1050" dirty="0"/>
              <a:t> in the input panels as </a:t>
            </a:r>
            <a:r>
              <a:rPr lang="fr-FR" sz="1050" err="1"/>
              <a:t>usual</a:t>
            </a:r>
            <a:r>
              <a:rPr lang="fr-FR" sz="1050" dirty="0"/>
              <a:t> for </a:t>
            </a:r>
            <a:r>
              <a:rPr lang="fr-FR" sz="1050" err="1"/>
              <a:t>such</a:t>
            </a:r>
            <a:r>
              <a:rPr lang="fr-FR" sz="1050" dirty="0"/>
              <a:t> instruments.</a:t>
            </a:r>
          </a:p>
          <a:p>
            <a:pPr algn="just"/>
            <a:r>
              <a:rPr lang="fr-FR" sz="1050" dirty="0"/>
              <a:t>3 – </a:t>
            </a:r>
            <a:r>
              <a:rPr lang="fr-FR" sz="1050" err="1"/>
              <a:t>Parameters</a:t>
            </a:r>
            <a:r>
              <a:rPr lang="fr-FR" sz="1050" dirty="0"/>
              <a:t> for R(t) </a:t>
            </a:r>
            <a:r>
              <a:rPr lang="fr-FR" sz="1050" err="1"/>
              <a:t>measurements</a:t>
            </a:r>
            <a:r>
              <a:rPr lang="fr-FR" sz="1050" dirty="0"/>
              <a:t>. Must </a:t>
            </a:r>
            <a:r>
              <a:rPr lang="fr-FR" sz="1050" err="1"/>
              <a:t>be</a:t>
            </a:r>
            <a:r>
              <a:rPr lang="fr-FR" sz="1050" dirty="0"/>
              <a:t> setup for </a:t>
            </a:r>
            <a:r>
              <a:rPr lang="fr-FR" sz="1050" err="1"/>
              <a:t>individual</a:t>
            </a:r>
            <a:r>
              <a:rPr lang="fr-FR" sz="1050" dirty="0"/>
              <a:t> R(t) </a:t>
            </a:r>
            <a:r>
              <a:rPr lang="fr-FR" sz="1050" err="1"/>
              <a:t>measurements</a:t>
            </a:r>
            <a:r>
              <a:rPr lang="fr-FR" sz="1050" dirty="0"/>
              <a:t> and for Pulse </a:t>
            </a:r>
            <a:r>
              <a:rPr lang="fr-FR" sz="1050" err="1"/>
              <a:t>Sequence</a:t>
            </a:r>
            <a:r>
              <a:rPr lang="fr-FR" sz="1050" dirty="0"/>
              <a:t> </a:t>
            </a:r>
            <a:r>
              <a:rPr lang="fr-FR" sz="1050" err="1"/>
              <a:t>measruements</a:t>
            </a:r>
            <a:r>
              <a:rPr lang="fr-FR" sz="1050" dirty="0"/>
              <a:t> (</a:t>
            </a:r>
            <a:r>
              <a:rPr lang="fr-FR" sz="1050" err="1"/>
              <a:t>see</a:t>
            </a:r>
            <a:r>
              <a:rPr lang="fr-FR" sz="1050" dirty="0"/>
              <a:t> </a:t>
            </a:r>
            <a:r>
              <a:rPr lang="fr-FR" sz="1050" err="1"/>
              <a:t>algorithm</a:t>
            </a:r>
            <a:r>
              <a:rPr lang="fr-FR" sz="1050" dirty="0"/>
              <a:t> slide). </a:t>
            </a:r>
            <a:r>
              <a:rPr lang="fr-FR" sz="1050" err="1"/>
              <a:t>During</a:t>
            </a:r>
            <a:r>
              <a:rPr lang="fr-FR" sz="1050" dirty="0"/>
              <a:t> </a:t>
            </a:r>
            <a:r>
              <a:rPr lang="fr-FR" sz="1050" err="1"/>
              <a:t>pulsing</a:t>
            </a:r>
            <a:r>
              <a:rPr lang="fr-FR" sz="1050" dirty="0"/>
              <a:t>, R(t) </a:t>
            </a:r>
            <a:r>
              <a:rPr lang="fr-FR" sz="1050" err="1"/>
              <a:t>is</a:t>
            </a:r>
            <a:r>
              <a:rPr lang="fr-FR" sz="1050" dirty="0"/>
              <a:t> </a:t>
            </a:r>
            <a:r>
              <a:rPr lang="fr-FR" sz="1050" err="1"/>
              <a:t>performed</a:t>
            </a:r>
            <a:r>
              <a:rPr lang="fr-FR" sz="1050" dirty="0"/>
              <a:t> </a:t>
            </a:r>
            <a:r>
              <a:rPr lang="fr-FR" sz="1050" err="1"/>
              <a:t>twice</a:t>
            </a:r>
            <a:r>
              <a:rPr lang="fr-FR" sz="1050" dirty="0"/>
              <a:t> </a:t>
            </a:r>
            <a:r>
              <a:rPr lang="fr-FR" sz="1050" err="1"/>
              <a:t>between</a:t>
            </a:r>
            <a:r>
              <a:rPr lang="fr-FR" sz="1050" dirty="0"/>
              <a:t> </a:t>
            </a:r>
            <a:r>
              <a:rPr lang="fr-FR" sz="1050" err="1"/>
              <a:t>each</a:t>
            </a:r>
            <a:r>
              <a:rPr lang="fr-FR" sz="1050" dirty="0"/>
              <a:t> pulse (once positive and once </a:t>
            </a:r>
            <a:r>
              <a:rPr lang="fr-FR" sz="1050" err="1"/>
              <a:t>negative</a:t>
            </a:r>
            <a:r>
              <a:rPr lang="fr-FR" sz="1050" dirty="0"/>
              <a:t>), </a:t>
            </a:r>
            <a:r>
              <a:rPr lang="fr-FR" sz="1050" err="1"/>
              <a:t>so</a:t>
            </a:r>
            <a:r>
              <a:rPr lang="fr-FR" sz="1050" dirty="0"/>
              <a:t> </a:t>
            </a:r>
            <a:r>
              <a:rPr lang="fr-FR" sz="1050" err="1"/>
              <a:t>be</a:t>
            </a:r>
            <a:r>
              <a:rPr lang="fr-FR" sz="1050" dirty="0"/>
              <a:t> </a:t>
            </a:r>
            <a:r>
              <a:rPr lang="fr-FR" sz="1050" err="1"/>
              <a:t>mindful</a:t>
            </a:r>
            <a:r>
              <a:rPr lang="fr-FR" sz="1050" dirty="0"/>
              <a:t> of the duration </a:t>
            </a:r>
            <a:r>
              <a:rPr lang="fr-FR" sz="1050" err="1"/>
              <a:t>you</a:t>
            </a:r>
            <a:r>
              <a:rPr lang="fr-FR" sz="1050" dirty="0"/>
              <a:t> set for </a:t>
            </a:r>
            <a:r>
              <a:rPr lang="fr-FR" sz="1050" err="1"/>
              <a:t>it</a:t>
            </a:r>
            <a:r>
              <a:rPr lang="fr-FR" sz="1050" dirty="0"/>
              <a:t> </a:t>
            </a:r>
            <a:r>
              <a:rPr lang="fr-FR" sz="1050" err="1"/>
              <a:t>here</a:t>
            </a:r>
            <a:r>
              <a:rPr lang="fr-FR" sz="1050" dirty="0"/>
              <a:t>. 5-10s </a:t>
            </a:r>
            <a:r>
              <a:rPr lang="fr-FR" sz="1050" err="1"/>
              <a:t>is</a:t>
            </a:r>
            <a:r>
              <a:rPr lang="fr-FR" sz="1050" dirty="0"/>
              <a:t> </a:t>
            </a:r>
            <a:r>
              <a:rPr lang="fr-FR" sz="1050" err="1"/>
              <a:t>what</a:t>
            </a:r>
            <a:r>
              <a:rPr lang="fr-FR" sz="1050" dirty="0"/>
              <a:t> </a:t>
            </a:r>
            <a:r>
              <a:rPr lang="fr-FR" sz="1050" err="1"/>
              <a:t>we</a:t>
            </a:r>
            <a:r>
              <a:rPr lang="fr-FR" sz="1050" dirty="0"/>
              <a:t> </a:t>
            </a:r>
            <a:r>
              <a:rPr lang="fr-FR" sz="1050" err="1"/>
              <a:t>used</a:t>
            </a:r>
            <a:r>
              <a:rPr lang="fr-FR" sz="1050" dirty="0"/>
              <a:t> </a:t>
            </a:r>
            <a:r>
              <a:rPr lang="fr-FR" sz="1050" err="1"/>
              <a:t>before</a:t>
            </a:r>
            <a:r>
              <a:rPr lang="fr-FR" sz="1050" dirty="0"/>
              <a:t>.</a:t>
            </a:r>
          </a:p>
          <a:p>
            <a:pPr algn="just"/>
            <a:r>
              <a:rPr lang="fr-FR" sz="1050" dirty="0"/>
              <a:t>4 – </a:t>
            </a:r>
            <a:r>
              <a:rPr lang="fr-FR" sz="1050" err="1"/>
              <a:t>Parameters</a:t>
            </a:r>
            <a:r>
              <a:rPr lang="fr-FR" sz="1050" dirty="0"/>
              <a:t> for Pulse </a:t>
            </a:r>
            <a:r>
              <a:rPr lang="fr-FR" sz="1050" err="1"/>
              <a:t>Sequence</a:t>
            </a:r>
            <a:r>
              <a:rPr lang="fr-FR" sz="1050" dirty="0"/>
              <a:t> </a:t>
            </a:r>
            <a:r>
              <a:rPr lang="fr-FR" sz="1050" err="1"/>
              <a:t>measurements</a:t>
            </a:r>
            <a:r>
              <a:rPr lang="fr-FR" sz="1050" dirty="0"/>
              <a:t>.</a:t>
            </a:r>
          </a:p>
          <a:p>
            <a:pPr algn="just"/>
            <a:r>
              <a:rPr lang="fr-FR" sz="1050" dirty="0"/>
              <a:t>5 – The </a:t>
            </a:r>
            <a:r>
              <a:rPr lang="fr-FR" sz="1050" err="1"/>
              <a:t>Ohmmeter</a:t>
            </a:r>
            <a:r>
              <a:rPr lang="fr-FR" sz="1050" dirty="0"/>
              <a:t> updates </a:t>
            </a:r>
            <a:r>
              <a:rPr lang="fr-FR" sz="1050" err="1"/>
              <a:t>automatically</a:t>
            </a:r>
            <a:r>
              <a:rPr lang="fr-FR" sz="1050" dirty="0"/>
              <a:t> if </a:t>
            </a:r>
            <a:r>
              <a:rPr lang="fr-FR" sz="1050" err="1"/>
              <a:t>both</a:t>
            </a:r>
            <a:r>
              <a:rPr lang="fr-FR" sz="1050" dirty="0"/>
              <a:t> channels are </a:t>
            </a:r>
            <a:r>
              <a:rPr lang="fr-FR" sz="1050" err="1"/>
              <a:t>turned</a:t>
            </a:r>
            <a:r>
              <a:rPr lang="fr-FR" sz="1050" dirty="0"/>
              <a:t> on and at least one </a:t>
            </a:r>
            <a:r>
              <a:rPr lang="fr-FR" sz="1050" err="1"/>
              <a:t>is</a:t>
            </a:r>
            <a:r>
              <a:rPr lang="fr-FR" sz="1050" dirty="0"/>
              <a:t> a </a:t>
            </a:r>
            <a:r>
              <a:rPr lang="fr-FR" sz="1050" err="1"/>
              <a:t>voltmeter</a:t>
            </a:r>
            <a:r>
              <a:rPr lang="fr-FR" sz="1050" dirty="0"/>
              <a:t>.</a:t>
            </a:r>
          </a:p>
          <a:p>
            <a:pPr algn="just"/>
            <a:r>
              <a:rPr lang="fr-FR" sz="1050" dirty="0"/>
              <a:t>NOTE: </a:t>
            </a:r>
            <a:r>
              <a:rPr lang="fr-FR" sz="1050" err="1"/>
              <a:t>Clicking</a:t>
            </a:r>
            <a:r>
              <a:rPr lang="fr-FR" sz="1050" dirty="0"/>
              <a:t> on R(t) in 3. or Pulse </a:t>
            </a:r>
            <a:r>
              <a:rPr lang="fr-FR" sz="1050" err="1"/>
              <a:t>Sequence</a:t>
            </a:r>
            <a:r>
              <a:rPr lang="fr-FR" sz="1050" dirty="0"/>
              <a:t> in 4. </a:t>
            </a:r>
            <a:r>
              <a:rPr lang="fr-FR" sz="1050" err="1"/>
              <a:t>takes</a:t>
            </a:r>
            <a:r>
              <a:rPr lang="fr-FR" sz="1050" dirty="0"/>
              <a:t> </a:t>
            </a:r>
            <a:r>
              <a:rPr lang="fr-FR" sz="1050" err="1"/>
              <a:t>you</a:t>
            </a:r>
            <a:r>
              <a:rPr lang="fr-FR" sz="1050" dirty="0"/>
              <a:t> to the </a:t>
            </a:r>
            <a:r>
              <a:rPr lang="fr-FR" sz="1050" err="1"/>
              <a:t>Measurement</a:t>
            </a:r>
            <a:r>
              <a:rPr lang="fr-FR" sz="1050" dirty="0"/>
              <a:t> panel. The I(V) section in the center </a:t>
            </a:r>
            <a:r>
              <a:rPr lang="fr-FR" sz="1050" err="1"/>
              <a:t>is</a:t>
            </a:r>
            <a:r>
              <a:rPr lang="fr-FR" sz="1050" dirty="0"/>
              <a:t> not </a:t>
            </a:r>
            <a:r>
              <a:rPr lang="fr-FR" sz="1050" err="1"/>
              <a:t>implemented</a:t>
            </a:r>
            <a:r>
              <a:rPr lang="fr-FR" sz="1050" dirty="0"/>
              <a:t>. You can ignore </a:t>
            </a:r>
            <a:r>
              <a:rPr lang="fr-FR" sz="1050" err="1"/>
              <a:t>it</a:t>
            </a:r>
            <a:r>
              <a:rPr lang="fr-FR" sz="105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B7C5F8-4952-80FB-9F0C-7306456465C3}"/>
              </a:ext>
            </a:extLst>
          </p:cNvPr>
          <p:cNvSpPr/>
          <p:nvPr/>
        </p:nvSpPr>
        <p:spPr>
          <a:xfrm>
            <a:off x="2453193" y="1949025"/>
            <a:ext cx="2280887" cy="182482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F21768-6BC3-E6A2-00FF-C1F7ECCDA5EA}"/>
              </a:ext>
            </a:extLst>
          </p:cNvPr>
          <p:cNvSpPr txBox="1"/>
          <p:nvPr/>
        </p:nvSpPr>
        <p:spPr>
          <a:xfrm>
            <a:off x="6535401" y="380244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A2999-7579-7E00-E1F7-9AE09382D6C0}"/>
              </a:ext>
            </a:extLst>
          </p:cNvPr>
          <p:cNvSpPr/>
          <p:nvPr/>
        </p:nvSpPr>
        <p:spPr>
          <a:xfrm>
            <a:off x="6852665" y="3889965"/>
            <a:ext cx="2137112" cy="93343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098671-0388-0513-D2DA-177EE51AC0F5}"/>
              </a:ext>
            </a:extLst>
          </p:cNvPr>
          <p:cNvSpPr txBox="1"/>
          <p:nvPr/>
        </p:nvSpPr>
        <p:spPr>
          <a:xfrm>
            <a:off x="5485853" y="492387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1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7D4AED16-C243-6019-490D-076917354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5" y="662034"/>
            <a:ext cx="9340004" cy="552833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8A0E02-0344-2A35-EDEA-757AB6A67DCF}"/>
              </a:ext>
            </a:extLst>
          </p:cNvPr>
          <p:cNvSpPr/>
          <p:nvPr/>
        </p:nvSpPr>
        <p:spPr>
          <a:xfrm>
            <a:off x="1288628" y="1718988"/>
            <a:ext cx="1518887" cy="430224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1E32C-3283-DA5A-54B4-231882BCD633}"/>
              </a:ext>
            </a:extLst>
          </p:cNvPr>
          <p:cNvSpPr/>
          <p:nvPr/>
        </p:nvSpPr>
        <p:spPr>
          <a:xfrm>
            <a:off x="7355873" y="1704608"/>
            <a:ext cx="1792056" cy="44460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B4898B-1863-83FA-D653-11358FCFDE72}"/>
              </a:ext>
            </a:extLst>
          </p:cNvPr>
          <p:cNvSpPr txBox="1"/>
          <p:nvPr/>
        </p:nvSpPr>
        <p:spPr>
          <a:xfrm>
            <a:off x="1747744" y="134391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69F772-B2CA-5508-9C1A-E48063E7D6DB}"/>
              </a:ext>
            </a:extLst>
          </p:cNvPr>
          <p:cNvSpPr txBox="1"/>
          <p:nvPr/>
        </p:nvSpPr>
        <p:spPr>
          <a:xfrm>
            <a:off x="3573667" y="134391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4B28D0-1995-EECA-A2B8-FCE722999216}"/>
              </a:ext>
            </a:extLst>
          </p:cNvPr>
          <p:cNvSpPr txBox="1"/>
          <p:nvPr/>
        </p:nvSpPr>
        <p:spPr>
          <a:xfrm>
            <a:off x="8045024" y="12432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876D9C9-C4A5-4300-A3B3-55110BB97222}"/>
              </a:ext>
            </a:extLst>
          </p:cNvPr>
          <p:cNvSpPr txBox="1"/>
          <p:nvPr/>
        </p:nvSpPr>
        <p:spPr>
          <a:xfrm>
            <a:off x="9421824" y="-4256"/>
            <a:ext cx="2772152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200" dirty="0"/>
              <a:t>R(t) </a:t>
            </a:r>
            <a:r>
              <a:rPr lang="fr-FR" sz="1200" err="1"/>
              <a:t>measurement</a:t>
            </a:r>
            <a:r>
              <a:rPr lang="fr-FR" sz="1200" dirty="0"/>
              <a:t> panel</a:t>
            </a:r>
          </a:p>
          <a:p>
            <a:pPr algn="just"/>
            <a:endParaRPr lang="fr-FR" sz="1200" dirty="0"/>
          </a:p>
          <a:p>
            <a:pPr algn="just"/>
            <a:r>
              <a:rPr lang="fr-FR" sz="1200" dirty="0"/>
              <a:t>1 – </a:t>
            </a:r>
            <a:r>
              <a:rPr lang="fr-FR" sz="1200" err="1"/>
              <a:t>Returns</a:t>
            </a:r>
            <a:r>
              <a:rPr lang="fr-FR" sz="1200" dirty="0"/>
              <a:t> </a:t>
            </a:r>
            <a:r>
              <a:rPr lang="fr-FR" sz="1200" err="1"/>
              <a:t>you</a:t>
            </a:r>
            <a:r>
              <a:rPr lang="fr-FR" sz="1200" dirty="0"/>
              <a:t> to the configuration panel.</a:t>
            </a:r>
          </a:p>
          <a:p>
            <a:pPr algn="just"/>
            <a:r>
              <a:rPr lang="fr-FR" sz="1200" dirty="0"/>
              <a:t>2 – END input </a:t>
            </a:r>
            <a:r>
              <a:rPr lang="fr-FR" sz="1200" err="1"/>
              <a:t>takes</a:t>
            </a:r>
            <a:r>
              <a:rPr lang="fr-FR" sz="1200" dirty="0"/>
              <a:t> a maximum </a:t>
            </a:r>
            <a:r>
              <a:rPr lang="fr-FR" sz="1200" err="1"/>
              <a:t>resistance</a:t>
            </a:r>
            <a:r>
              <a:rPr lang="fr-FR" sz="1200" dirty="0"/>
              <a:t> value. If </a:t>
            </a:r>
            <a:r>
              <a:rPr lang="fr-FR" sz="1200" err="1"/>
              <a:t>it</a:t>
            </a:r>
            <a:r>
              <a:rPr lang="fr-FR" sz="1200" dirty="0"/>
              <a:t> </a:t>
            </a:r>
            <a:r>
              <a:rPr lang="fr-FR" sz="1200" err="1"/>
              <a:t>is</a:t>
            </a:r>
            <a:r>
              <a:rPr lang="fr-FR" sz="1200" dirty="0"/>
              <a:t> </a:t>
            </a:r>
            <a:r>
              <a:rPr lang="fr-FR" sz="1200" err="1"/>
              <a:t>reached</a:t>
            </a:r>
            <a:r>
              <a:rPr lang="fr-FR" sz="1200" dirty="0"/>
              <a:t> or </a:t>
            </a:r>
            <a:r>
              <a:rPr lang="fr-FR" sz="1200" err="1"/>
              <a:t>surpassed</a:t>
            </a:r>
            <a:r>
              <a:rPr lang="fr-FR" sz="1200" dirty="0"/>
              <a:t> the outputs are </a:t>
            </a:r>
            <a:r>
              <a:rPr lang="fr-FR" sz="1200" err="1"/>
              <a:t>turned</a:t>
            </a:r>
            <a:r>
              <a:rPr lang="fr-FR" sz="1200" dirty="0"/>
              <a:t> off and the </a:t>
            </a:r>
            <a:r>
              <a:rPr lang="fr-FR" sz="1200" err="1"/>
              <a:t>measurement</a:t>
            </a:r>
            <a:r>
              <a:rPr lang="fr-FR" sz="1200" dirty="0"/>
              <a:t> ends. </a:t>
            </a:r>
            <a:r>
              <a:rPr lang="fr-FR" sz="1200" b="1" dirty="0"/>
              <a:t>NOTE: All the input panels are </a:t>
            </a:r>
            <a:r>
              <a:rPr lang="fr-FR" sz="1200" b="1" err="1"/>
              <a:t>read</a:t>
            </a:r>
            <a:r>
              <a:rPr lang="fr-FR" sz="1200" b="1" dirty="0"/>
              <a:t> live as </a:t>
            </a:r>
            <a:r>
              <a:rPr lang="fr-FR" sz="1200" b="1" err="1"/>
              <a:t>you</a:t>
            </a:r>
            <a:r>
              <a:rPr lang="fr-FR" sz="1200" b="1" dirty="0"/>
              <a:t> type. This can lead to </a:t>
            </a:r>
            <a:r>
              <a:rPr lang="fr-FR" sz="1200" b="1" err="1"/>
              <a:t>some</a:t>
            </a:r>
            <a:r>
              <a:rPr lang="fr-FR" sz="1200" b="1" dirty="0"/>
              <a:t> </a:t>
            </a:r>
            <a:r>
              <a:rPr lang="fr-FR" sz="1200" b="1" err="1"/>
              <a:t>unexpected</a:t>
            </a:r>
            <a:r>
              <a:rPr lang="fr-FR" sz="1200" b="1" dirty="0"/>
              <a:t> </a:t>
            </a:r>
            <a:r>
              <a:rPr lang="fr-FR" sz="1200" b="1" err="1"/>
              <a:t>behavior</a:t>
            </a:r>
            <a:r>
              <a:rPr lang="fr-FR" sz="1200" b="1" dirty="0"/>
              <a:t> as </a:t>
            </a:r>
            <a:r>
              <a:rPr lang="fr-FR" sz="1200" b="1" err="1"/>
              <a:t>you</a:t>
            </a:r>
            <a:r>
              <a:rPr lang="fr-FR" sz="1200" b="1" dirty="0"/>
              <a:t> start </a:t>
            </a:r>
            <a:r>
              <a:rPr lang="fr-FR" sz="1200" b="1" err="1"/>
              <a:t>typing</a:t>
            </a:r>
            <a:r>
              <a:rPr lang="fr-FR" sz="1200" b="1" dirty="0"/>
              <a:t>, e.g. If </a:t>
            </a:r>
            <a:r>
              <a:rPr lang="fr-FR" sz="1200" b="1" err="1"/>
              <a:t>you</a:t>
            </a:r>
            <a:r>
              <a:rPr lang="fr-FR" sz="1200" b="1" dirty="0"/>
              <a:t> </a:t>
            </a:r>
            <a:r>
              <a:rPr lang="fr-FR" sz="1200" b="1" err="1"/>
              <a:t>want</a:t>
            </a:r>
            <a:r>
              <a:rPr lang="fr-FR" sz="1200" b="1" dirty="0"/>
              <a:t> to put 1000, </a:t>
            </a:r>
            <a:r>
              <a:rPr lang="fr-FR" sz="1200" b="1" err="1"/>
              <a:t>it</a:t>
            </a:r>
            <a:r>
              <a:rPr lang="fr-FR" sz="1200" b="1" dirty="0"/>
              <a:t> </a:t>
            </a:r>
            <a:r>
              <a:rPr lang="fr-FR" sz="1200" b="1" err="1"/>
              <a:t>will</a:t>
            </a:r>
            <a:r>
              <a:rPr lang="fr-FR" sz="1200" b="1" dirty="0"/>
              <a:t> </a:t>
            </a:r>
            <a:r>
              <a:rPr lang="fr-FR" sz="1200" b="1" err="1"/>
              <a:t>read</a:t>
            </a:r>
            <a:r>
              <a:rPr lang="fr-FR" sz="1200" b="1" dirty="0"/>
              <a:t> the first digit "1" </a:t>
            </a:r>
            <a:r>
              <a:rPr lang="fr-FR" sz="1200" b="1" err="1"/>
              <a:t>immediately</a:t>
            </a:r>
            <a:r>
              <a:rPr lang="fr-FR" sz="1200" b="1" dirty="0"/>
              <a:t> and test </a:t>
            </a:r>
            <a:r>
              <a:rPr lang="fr-FR" sz="1200" b="1" err="1"/>
              <a:t>against</a:t>
            </a:r>
            <a:r>
              <a:rPr lang="fr-FR" sz="1200" b="1" dirty="0"/>
              <a:t> </a:t>
            </a:r>
            <a:r>
              <a:rPr lang="fr-FR" sz="1200" b="1" err="1"/>
              <a:t>it</a:t>
            </a:r>
            <a:r>
              <a:rPr lang="fr-FR" sz="1200" b="1" dirty="0"/>
              <a:t> on the </a:t>
            </a:r>
            <a:r>
              <a:rPr lang="fr-FR" sz="1200" b="1" err="1"/>
              <a:t>next</a:t>
            </a:r>
            <a:r>
              <a:rPr lang="fr-FR" sz="1200" b="1" dirty="0"/>
              <a:t> GUI cycle, </a:t>
            </a:r>
            <a:r>
              <a:rPr lang="fr-FR" sz="1200" b="1" err="1"/>
              <a:t>which</a:t>
            </a:r>
            <a:r>
              <a:rPr lang="fr-FR" sz="1200" b="1" dirty="0"/>
              <a:t> </a:t>
            </a:r>
            <a:r>
              <a:rPr lang="fr-FR" sz="1200" b="1" err="1"/>
              <a:t>might</a:t>
            </a:r>
            <a:r>
              <a:rPr lang="fr-FR" sz="1200" b="1" dirty="0"/>
              <a:t> force a </a:t>
            </a:r>
            <a:r>
              <a:rPr lang="fr-FR" sz="1200" b="1" err="1"/>
              <a:t>halt</a:t>
            </a:r>
            <a:r>
              <a:rPr lang="fr-FR" sz="1200" b="1" dirty="0"/>
              <a:t> </a:t>
            </a:r>
            <a:r>
              <a:rPr lang="fr-FR" sz="1200" b="1" err="1"/>
              <a:t>before</a:t>
            </a:r>
            <a:r>
              <a:rPr lang="fr-FR" sz="1200" b="1" dirty="0"/>
              <a:t> </a:t>
            </a:r>
            <a:r>
              <a:rPr lang="fr-FR" sz="1200" b="1" err="1"/>
              <a:t>you</a:t>
            </a:r>
            <a:r>
              <a:rPr lang="fr-FR" sz="1200" b="1" dirty="0"/>
              <a:t> finish </a:t>
            </a:r>
            <a:r>
              <a:rPr lang="fr-FR" sz="1200" b="1" err="1"/>
              <a:t>typing</a:t>
            </a:r>
            <a:r>
              <a:rPr lang="fr-FR" sz="1200" b="1" dirty="0"/>
              <a:t>. </a:t>
            </a:r>
            <a:r>
              <a:rPr lang="fr-FR" sz="1200" b="1" err="1"/>
              <a:t>Ideally</a:t>
            </a:r>
            <a:r>
              <a:rPr lang="fr-FR" sz="1200" b="1" dirty="0"/>
              <a:t>, </a:t>
            </a:r>
            <a:r>
              <a:rPr lang="fr-FR" sz="1200" b="1" err="1"/>
              <a:t>you</a:t>
            </a:r>
            <a:r>
              <a:rPr lang="fr-FR" sz="1200" b="1" dirty="0"/>
              <a:t> </a:t>
            </a:r>
            <a:r>
              <a:rPr lang="fr-FR" sz="1200" b="1" err="1"/>
              <a:t>will</a:t>
            </a:r>
            <a:r>
              <a:rPr lang="fr-FR" sz="1200" b="1" dirty="0"/>
              <a:t> </a:t>
            </a:r>
            <a:r>
              <a:rPr lang="fr-FR" sz="1200" b="1" err="1"/>
              <a:t>fill</a:t>
            </a:r>
            <a:r>
              <a:rPr lang="fr-FR" sz="1200" b="1" dirty="0"/>
              <a:t> </a:t>
            </a:r>
            <a:r>
              <a:rPr lang="fr-FR" sz="1200" b="1" err="1"/>
              <a:t>this</a:t>
            </a:r>
            <a:r>
              <a:rPr lang="fr-FR" sz="1200" b="1" dirty="0"/>
              <a:t> out </a:t>
            </a:r>
            <a:r>
              <a:rPr lang="fr-FR" sz="1200" b="1" err="1"/>
              <a:t>before</a:t>
            </a:r>
            <a:r>
              <a:rPr lang="fr-FR" sz="1200" b="1" dirty="0"/>
              <a:t> </a:t>
            </a:r>
            <a:r>
              <a:rPr lang="fr-FR" sz="1200" b="1" err="1"/>
              <a:t>starting</a:t>
            </a:r>
            <a:r>
              <a:rPr lang="fr-FR" sz="1200" b="1" dirty="0"/>
              <a:t> the </a:t>
            </a:r>
            <a:r>
              <a:rPr lang="fr-FR" sz="1200" b="1" err="1"/>
              <a:t>measurement</a:t>
            </a:r>
            <a:r>
              <a:rPr lang="fr-FR" sz="1200" b="1" dirty="0"/>
              <a:t>, but if </a:t>
            </a:r>
            <a:r>
              <a:rPr lang="fr-FR" sz="1200" b="1" err="1"/>
              <a:t>you</a:t>
            </a:r>
            <a:r>
              <a:rPr lang="fr-FR" sz="1200" b="1" dirty="0"/>
              <a:t> </a:t>
            </a:r>
            <a:r>
              <a:rPr lang="fr-FR" sz="1200" b="1" err="1"/>
              <a:t>need</a:t>
            </a:r>
            <a:r>
              <a:rPr lang="fr-FR" sz="1200" b="1" dirty="0"/>
              <a:t> to change </a:t>
            </a:r>
            <a:r>
              <a:rPr lang="fr-FR" sz="1200" b="1" err="1"/>
              <a:t>it</a:t>
            </a:r>
            <a:r>
              <a:rPr lang="fr-FR" sz="1200" b="1" dirty="0"/>
              <a:t> </a:t>
            </a:r>
            <a:r>
              <a:rPr lang="fr-FR" sz="1200" b="1" err="1"/>
              <a:t>after</a:t>
            </a:r>
            <a:r>
              <a:rPr lang="fr-FR" sz="1200" b="1" dirty="0"/>
              <a:t> the start copy  paste the </a:t>
            </a:r>
            <a:r>
              <a:rPr lang="fr-FR" sz="1200" b="1" err="1"/>
              <a:t>complete</a:t>
            </a:r>
            <a:r>
              <a:rPr lang="fr-FR" sz="1200" b="1" dirty="0"/>
              <a:t> </a:t>
            </a:r>
            <a:r>
              <a:rPr lang="fr-FR" sz="1200" b="1" err="1"/>
              <a:t>number</a:t>
            </a:r>
            <a:r>
              <a:rPr lang="fr-FR" sz="1200" b="1" dirty="0"/>
              <a:t> </a:t>
            </a:r>
            <a:r>
              <a:rPr lang="fr-FR" sz="1200" b="1" err="1"/>
              <a:t>into</a:t>
            </a:r>
            <a:r>
              <a:rPr lang="fr-FR" sz="1200" b="1" dirty="0"/>
              <a:t> </a:t>
            </a:r>
            <a:r>
              <a:rPr lang="fr-FR" sz="1200" b="1" err="1"/>
              <a:t>it</a:t>
            </a:r>
            <a:r>
              <a:rPr lang="fr-FR" sz="1200" b="1" dirty="0"/>
              <a:t> to </a:t>
            </a:r>
            <a:r>
              <a:rPr lang="fr-FR" sz="1200" b="1" err="1"/>
              <a:t>avoid</a:t>
            </a:r>
            <a:r>
              <a:rPr lang="fr-FR" sz="1200" b="1" dirty="0"/>
              <a:t> </a:t>
            </a:r>
            <a:r>
              <a:rPr lang="fr-FR" sz="1200" b="1" err="1"/>
              <a:t>this</a:t>
            </a:r>
            <a:r>
              <a:rPr lang="fr-FR" sz="1200" b="1" dirty="0"/>
              <a:t> </a:t>
            </a:r>
            <a:r>
              <a:rPr lang="fr-FR" sz="1200" b="1" err="1"/>
              <a:t>problem</a:t>
            </a:r>
            <a:r>
              <a:rPr lang="fr-FR" sz="1200" b="1" dirty="0"/>
              <a:t>.</a:t>
            </a:r>
            <a:r>
              <a:rPr lang="fr-FR" sz="1200" dirty="0"/>
              <a:t> This </a:t>
            </a:r>
            <a:r>
              <a:rPr lang="fr-FR" sz="1200" err="1"/>
              <a:t>behavior</a:t>
            </a:r>
            <a:r>
              <a:rPr lang="fr-FR" sz="1200" dirty="0"/>
              <a:t> </a:t>
            </a:r>
            <a:r>
              <a:rPr lang="fr-FR" sz="1200" err="1"/>
              <a:t>is</a:t>
            </a:r>
            <a:r>
              <a:rPr lang="fr-FR" sz="1200" dirty="0"/>
              <a:t> to </a:t>
            </a:r>
            <a:r>
              <a:rPr lang="fr-FR" sz="1200" err="1"/>
              <a:t>be</a:t>
            </a:r>
            <a:r>
              <a:rPr lang="fr-FR" sz="1200" dirty="0"/>
              <a:t> </a:t>
            </a:r>
            <a:r>
              <a:rPr lang="fr-FR" sz="1200" err="1"/>
              <a:t>patched</a:t>
            </a:r>
            <a:r>
              <a:rPr lang="fr-FR" sz="1200" dirty="0"/>
              <a:t> out at </a:t>
            </a:r>
            <a:r>
              <a:rPr lang="fr-FR" sz="1200" err="1"/>
              <a:t>some</a:t>
            </a:r>
            <a:r>
              <a:rPr lang="fr-FR" sz="1200" dirty="0"/>
              <a:t> point.</a:t>
            </a:r>
          </a:p>
          <a:p>
            <a:pPr algn="just"/>
            <a:r>
              <a:rPr lang="fr-FR" sz="1200" dirty="0"/>
              <a:t>3 – "</a:t>
            </a:r>
            <a:r>
              <a:rPr lang="fr-FR" sz="1200" err="1"/>
              <a:t>Halt</a:t>
            </a:r>
            <a:r>
              <a:rPr lang="fr-FR" sz="1200" dirty="0"/>
              <a:t> </a:t>
            </a:r>
            <a:r>
              <a:rPr lang="fr-FR" sz="1200" err="1"/>
              <a:t>Measurement</a:t>
            </a:r>
            <a:r>
              <a:rPr lang="fr-FR" sz="1200" dirty="0"/>
              <a:t>" </a:t>
            </a:r>
            <a:r>
              <a:rPr lang="fr-FR" sz="1200" err="1"/>
              <a:t>performs</a:t>
            </a:r>
            <a:r>
              <a:rPr lang="fr-FR" sz="1200" dirty="0"/>
              <a:t> a </a:t>
            </a:r>
            <a:r>
              <a:rPr lang="fr-FR" sz="1200" err="1"/>
              <a:t>safe</a:t>
            </a:r>
            <a:r>
              <a:rPr lang="fr-FR" sz="1200" dirty="0"/>
              <a:t> stop of the </a:t>
            </a:r>
            <a:r>
              <a:rPr lang="fr-FR" sz="1200" err="1"/>
              <a:t>measruement</a:t>
            </a:r>
            <a:r>
              <a:rPr lang="fr-FR" sz="1200" dirty="0"/>
              <a:t> in </a:t>
            </a:r>
            <a:r>
              <a:rPr lang="fr-FR" sz="1200" err="1"/>
              <a:t>progress</a:t>
            </a:r>
            <a:r>
              <a:rPr lang="fr-FR" sz="1200" dirty="0"/>
              <a:t>. "</a:t>
            </a:r>
            <a:r>
              <a:rPr lang="fr-FR" sz="1200" err="1"/>
              <a:t>Measure</a:t>
            </a:r>
            <a:r>
              <a:rPr lang="fr-FR" sz="1200" dirty="0"/>
              <a:t>" starts the </a:t>
            </a:r>
            <a:r>
              <a:rPr lang="fr-FR" sz="1200" err="1"/>
              <a:t>measurement</a:t>
            </a:r>
            <a:r>
              <a:rPr lang="fr-FR" sz="1200" dirty="0"/>
              <a:t> </a:t>
            </a:r>
            <a:r>
              <a:rPr lang="fr-FR" sz="1200" err="1"/>
              <a:t>with</a:t>
            </a:r>
            <a:r>
              <a:rPr lang="fr-FR" sz="1200" dirty="0"/>
              <a:t> the </a:t>
            </a:r>
            <a:r>
              <a:rPr lang="fr-FR" sz="1200" err="1"/>
              <a:t>given</a:t>
            </a:r>
            <a:r>
              <a:rPr lang="fr-FR" sz="1200" dirty="0"/>
              <a:t> configuration.</a:t>
            </a:r>
          </a:p>
          <a:p>
            <a:pPr algn="just"/>
            <a:r>
              <a:rPr lang="fr-FR" sz="1200" dirty="0"/>
              <a:t>4 – The </a:t>
            </a:r>
            <a:r>
              <a:rPr lang="fr-FR" sz="1200" err="1"/>
              <a:t>readings</a:t>
            </a:r>
            <a:r>
              <a:rPr lang="fr-FR" sz="1200" dirty="0"/>
              <a:t> are </a:t>
            </a:r>
            <a:r>
              <a:rPr lang="fr-FR" sz="1200" err="1"/>
              <a:t>plotted</a:t>
            </a:r>
            <a:r>
              <a:rPr lang="fr-FR" sz="1200" dirty="0"/>
              <a:t> </a:t>
            </a:r>
            <a:r>
              <a:rPr lang="fr-FR" sz="1200" err="1"/>
              <a:t>here</a:t>
            </a:r>
            <a:r>
              <a:rPr lang="fr-FR" sz="1200" dirty="0"/>
              <a:t> in </a:t>
            </a:r>
            <a:r>
              <a:rPr lang="fr-FR" sz="1200" err="1"/>
              <a:t>terms</a:t>
            </a:r>
            <a:r>
              <a:rPr lang="fr-FR" sz="1200" dirty="0"/>
              <a:t> of </a:t>
            </a:r>
            <a:r>
              <a:rPr lang="fr-FR" sz="1200" err="1"/>
              <a:t>resistance</a:t>
            </a:r>
            <a:r>
              <a:rPr lang="fr-FR" sz="1200" dirty="0"/>
              <a:t> on the </a:t>
            </a:r>
            <a:r>
              <a:rPr lang="fr-FR" sz="1200" err="1"/>
              <a:t>ordinate</a:t>
            </a:r>
            <a:r>
              <a:rPr lang="fr-FR" sz="1200" dirty="0"/>
              <a:t> and time on the abscise. There are </a:t>
            </a:r>
            <a:r>
              <a:rPr lang="fr-FR" sz="1200" err="1"/>
              <a:t>some</a:t>
            </a:r>
            <a:r>
              <a:rPr lang="fr-FR" sz="1200" dirty="0"/>
              <a:t> </a:t>
            </a:r>
            <a:r>
              <a:rPr lang="fr-FR" sz="1200" err="1"/>
              <a:t>graphical</a:t>
            </a:r>
            <a:r>
              <a:rPr lang="fr-FR" sz="1200" dirty="0"/>
              <a:t> bugs </a:t>
            </a:r>
            <a:r>
              <a:rPr lang="fr-FR" sz="1200" err="1"/>
              <a:t>so</a:t>
            </a:r>
            <a:r>
              <a:rPr lang="fr-FR" sz="1200" dirty="0"/>
              <a:t> the </a:t>
            </a:r>
            <a:r>
              <a:rPr lang="fr-FR" sz="1200" err="1"/>
              <a:t>ax</a:t>
            </a:r>
            <a:r>
              <a:rPr lang="fr-FR" sz="1200" dirty="0"/>
              <a:t> labels are not </a:t>
            </a:r>
            <a:r>
              <a:rPr lang="fr-FR" sz="1200" err="1"/>
              <a:t>shown</a:t>
            </a:r>
            <a:r>
              <a:rPr lang="fr-FR" sz="1200" dirty="0"/>
              <a:t> in the </a:t>
            </a:r>
            <a:r>
              <a:rPr lang="fr-FR" sz="1200" err="1"/>
              <a:t>current</a:t>
            </a:r>
            <a:r>
              <a:rPr lang="fr-FR" sz="1200" dirty="0"/>
              <a:t> version.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B7C5F8-4952-80FB-9F0C-7306456465C3}"/>
              </a:ext>
            </a:extLst>
          </p:cNvPr>
          <p:cNvSpPr/>
          <p:nvPr/>
        </p:nvSpPr>
        <p:spPr>
          <a:xfrm>
            <a:off x="2956401" y="1718987"/>
            <a:ext cx="1619529" cy="44460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F21768-6BC3-E6A2-00FF-C1F7ECCDA5EA}"/>
              </a:ext>
            </a:extLst>
          </p:cNvPr>
          <p:cNvSpPr txBox="1"/>
          <p:nvPr/>
        </p:nvSpPr>
        <p:spPr>
          <a:xfrm>
            <a:off x="8519476" y="49238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A2999-7579-7E00-E1F7-9AE09382D6C0}"/>
              </a:ext>
            </a:extLst>
          </p:cNvPr>
          <p:cNvSpPr/>
          <p:nvPr/>
        </p:nvSpPr>
        <p:spPr>
          <a:xfrm>
            <a:off x="354099" y="2164681"/>
            <a:ext cx="9038244" cy="353573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23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7D4AED16-C243-6019-490D-076917354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5" y="662034"/>
            <a:ext cx="9340004" cy="5528329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8A0E02-0344-2A35-EDEA-757AB6A67DCF}"/>
              </a:ext>
            </a:extLst>
          </p:cNvPr>
          <p:cNvSpPr/>
          <p:nvPr/>
        </p:nvSpPr>
        <p:spPr>
          <a:xfrm>
            <a:off x="1044213" y="1675856"/>
            <a:ext cx="1518887" cy="430224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1E32C-3283-DA5A-54B4-231882BCD633}"/>
              </a:ext>
            </a:extLst>
          </p:cNvPr>
          <p:cNvSpPr/>
          <p:nvPr/>
        </p:nvSpPr>
        <p:spPr>
          <a:xfrm>
            <a:off x="7355873" y="1704608"/>
            <a:ext cx="1792056" cy="44460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B4898B-1863-83FA-D653-11358FCFDE72}"/>
              </a:ext>
            </a:extLst>
          </p:cNvPr>
          <p:cNvSpPr txBox="1"/>
          <p:nvPr/>
        </p:nvSpPr>
        <p:spPr>
          <a:xfrm>
            <a:off x="1747744" y="134391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69F772-B2CA-5508-9C1A-E48063E7D6DB}"/>
              </a:ext>
            </a:extLst>
          </p:cNvPr>
          <p:cNvSpPr txBox="1"/>
          <p:nvPr/>
        </p:nvSpPr>
        <p:spPr>
          <a:xfrm>
            <a:off x="3573667" y="134391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4B28D0-1995-EECA-A2B8-FCE722999216}"/>
              </a:ext>
            </a:extLst>
          </p:cNvPr>
          <p:cNvSpPr txBox="1"/>
          <p:nvPr/>
        </p:nvSpPr>
        <p:spPr>
          <a:xfrm>
            <a:off x="8045024" y="12432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876D9C9-C4A5-4300-A3B3-55110BB97222}"/>
              </a:ext>
            </a:extLst>
          </p:cNvPr>
          <p:cNvSpPr txBox="1"/>
          <p:nvPr/>
        </p:nvSpPr>
        <p:spPr>
          <a:xfrm>
            <a:off x="9403463" y="2437816"/>
            <a:ext cx="2772152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1,2,3 – </a:t>
            </a:r>
            <a:r>
              <a:rPr lang="fr-FR" sz="1200" dirty="0" err="1"/>
              <a:t>Same</a:t>
            </a:r>
            <a:r>
              <a:rPr lang="fr-FR" sz="1200" dirty="0"/>
              <a:t> as </a:t>
            </a:r>
            <a:r>
              <a:rPr lang="fr-FR" sz="1200" dirty="0" err="1"/>
              <a:t>previous</a:t>
            </a:r>
            <a:r>
              <a:rPr lang="fr-FR" sz="1200" dirty="0"/>
              <a:t> slide</a:t>
            </a:r>
          </a:p>
          <a:p>
            <a:r>
              <a:rPr lang="fr-FR" sz="1200" dirty="0"/>
              <a:t>4 – Pulse </a:t>
            </a:r>
            <a:r>
              <a:rPr lang="fr-FR" sz="1200" dirty="0" err="1"/>
              <a:t>current</a:t>
            </a:r>
            <a:r>
              <a:rPr lang="fr-FR" sz="1200" dirty="0"/>
              <a:t> (</a:t>
            </a:r>
            <a:r>
              <a:rPr lang="fr-FR" sz="1200" dirty="0" err="1"/>
              <a:t>left</a:t>
            </a:r>
            <a:r>
              <a:rPr lang="fr-FR" sz="1200" dirty="0"/>
              <a:t> </a:t>
            </a:r>
            <a:r>
              <a:rPr lang="fr-FR" sz="1200" dirty="0" err="1"/>
              <a:t>ordinate</a:t>
            </a:r>
            <a:r>
              <a:rPr lang="fr-FR" sz="1200" dirty="0"/>
              <a:t>) and Pulse Voltage (right </a:t>
            </a:r>
            <a:r>
              <a:rPr lang="fr-FR" sz="1200" dirty="0" err="1"/>
              <a:t>ordinate</a:t>
            </a:r>
            <a:r>
              <a:rPr lang="fr-FR" sz="1200" dirty="0"/>
              <a:t>) plots </a:t>
            </a:r>
            <a:r>
              <a:rPr lang="fr-FR" sz="1200" dirty="0" err="1"/>
              <a:t>against</a:t>
            </a:r>
            <a:r>
              <a:rPr lang="fr-FR" sz="1200" dirty="0"/>
              <a:t> pulse </a:t>
            </a:r>
            <a:r>
              <a:rPr lang="fr-FR" sz="1200" dirty="0" err="1"/>
              <a:t>number</a:t>
            </a:r>
            <a:r>
              <a:rPr lang="fr-FR" sz="1200" dirty="0"/>
              <a:t> (abscisse)</a:t>
            </a:r>
          </a:p>
          <a:p>
            <a:r>
              <a:rPr lang="fr-FR" sz="1200" dirty="0"/>
              <a:t>5 – </a:t>
            </a:r>
            <a:r>
              <a:rPr lang="fr-FR" sz="1200" dirty="0" err="1"/>
              <a:t>R_min</a:t>
            </a:r>
            <a:r>
              <a:rPr lang="fr-FR" sz="1200" dirty="0"/>
              <a:t> (</a:t>
            </a:r>
            <a:r>
              <a:rPr lang="fr-FR" sz="1200" dirty="0" err="1"/>
              <a:t>left</a:t>
            </a:r>
            <a:r>
              <a:rPr lang="fr-FR" sz="1200" dirty="0"/>
              <a:t>) and </a:t>
            </a:r>
            <a:r>
              <a:rPr lang="fr-FR" sz="1200" dirty="0" err="1"/>
              <a:t>R_max</a:t>
            </a:r>
            <a:r>
              <a:rPr lang="fr-FR" sz="1200" dirty="0"/>
              <a:t> (right) plots </a:t>
            </a:r>
            <a:r>
              <a:rPr lang="fr-FR" sz="1200" dirty="0" err="1"/>
              <a:t>against</a:t>
            </a:r>
            <a:r>
              <a:rPr lang="fr-FR" sz="1200" dirty="0"/>
              <a:t> Pulse </a:t>
            </a:r>
            <a:r>
              <a:rPr lang="fr-FR" sz="1200" dirty="0" err="1"/>
              <a:t>number</a:t>
            </a:r>
            <a:r>
              <a:rPr lang="fr-FR" sz="1200" dirty="0"/>
              <a:t>. </a:t>
            </a:r>
            <a:r>
              <a:rPr lang="fr-FR" sz="1200" dirty="0" err="1"/>
              <a:t>R_max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based</a:t>
            </a:r>
            <a:r>
              <a:rPr lang="fr-FR" sz="1200" dirty="0"/>
              <a:t> on the data </a:t>
            </a:r>
            <a:r>
              <a:rPr lang="fr-FR" sz="1200" dirty="0" err="1"/>
              <a:t>from</a:t>
            </a:r>
            <a:r>
              <a:rPr lang="fr-FR" sz="1200" dirty="0"/>
              <a:t> 4. </a:t>
            </a:r>
            <a:r>
              <a:rPr lang="fr-FR" sz="1200" dirty="0" err="1"/>
              <a:t>while</a:t>
            </a:r>
            <a:r>
              <a:rPr lang="fr-FR" sz="1200" dirty="0"/>
              <a:t> </a:t>
            </a:r>
            <a:r>
              <a:rPr lang="fr-FR" sz="1200" dirty="0" err="1"/>
              <a:t>R_min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an </a:t>
            </a:r>
            <a:r>
              <a:rPr lang="fr-FR" sz="1200" dirty="0" err="1"/>
              <a:t>average</a:t>
            </a:r>
            <a:r>
              <a:rPr lang="fr-FR" sz="1200" dirty="0"/>
              <a:t> of the R(t) </a:t>
            </a:r>
            <a:r>
              <a:rPr lang="fr-FR" sz="1200" dirty="0" err="1"/>
              <a:t>that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done</a:t>
            </a:r>
            <a:r>
              <a:rPr lang="fr-FR" sz="1200" dirty="0"/>
              <a:t> </a:t>
            </a:r>
            <a:r>
              <a:rPr lang="fr-FR" sz="1200" dirty="0" err="1"/>
              <a:t>between</a:t>
            </a:r>
            <a:r>
              <a:rPr lang="fr-FR" sz="1200" dirty="0"/>
              <a:t> the pulses.</a:t>
            </a:r>
          </a:p>
          <a:p>
            <a:endParaRPr lang="fr-FR" sz="1200" dirty="0"/>
          </a:p>
          <a:p>
            <a:r>
              <a:rPr lang="fr-FR" sz="1200" dirty="0"/>
              <a:t>NOTE: The </a:t>
            </a:r>
            <a:r>
              <a:rPr lang="fr-FR" sz="1200" dirty="0" err="1"/>
              <a:t>pannels</a:t>
            </a:r>
            <a:r>
              <a:rPr lang="fr-FR" sz="1200" dirty="0"/>
              <a:t> update </a:t>
            </a:r>
            <a:r>
              <a:rPr lang="fr-FR" sz="1200" dirty="0" err="1"/>
              <a:t>after</a:t>
            </a:r>
            <a:r>
              <a:rPr lang="fr-FR" sz="1200" dirty="0"/>
              <a:t> the R(t) of an </a:t>
            </a:r>
            <a:r>
              <a:rPr lang="fr-FR" sz="1200" dirty="0" err="1"/>
              <a:t>individual</a:t>
            </a:r>
            <a:r>
              <a:rPr lang="fr-FR" sz="1200" dirty="0"/>
              <a:t> pulse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done</a:t>
            </a:r>
            <a:r>
              <a:rPr lang="fr-FR" sz="1200" dirty="0"/>
              <a:t>, </a:t>
            </a:r>
            <a:r>
              <a:rPr lang="fr-FR" sz="1200" dirty="0" err="1"/>
              <a:t>so</a:t>
            </a:r>
            <a:r>
              <a:rPr lang="fr-FR" sz="1200" dirty="0"/>
              <a:t> </a:t>
            </a:r>
            <a:r>
              <a:rPr lang="fr-FR" sz="1200" dirty="0" err="1"/>
              <a:t>there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quite</a:t>
            </a:r>
            <a:r>
              <a:rPr lang="fr-FR" sz="1200" dirty="0"/>
              <a:t> </a:t>
            </a:r>
            <a:r>
              <a:rPr lang="fr-FR" sz="1200" dirty="0" err="1"/>
              <a:t>some</a:t>
            </a:r>
            <a:r>
              <a:rPr lang="fr-FR" sz="1200" dirty="0"/>
              <a:t> </a:t>
            </a:r>
            <a:r>
              <a:rPr lang="fr-FR" sz="1200" dirty="0" err="1"/>
              <a:t>downtime</a:t>
            </a:r>
            <a:r>
              <a:rPr lang="fr-FR" sz="1200" dirty="0"/>
              <a:t>. The R(t)'s are not </a:t>
            </a:r>
            <a:r>
              <a:rPr lang="fr-FR" sz="1200" dirty="0" err="1"/>
              <a:t>plotted</a:t>
            </a:r>
            <a:r>
              <a:rPr lang="fr-FR" sz="1200" dirty="0"/>
              <a:t> on screen in Pulse </a:t>
            </a:r>
            <a:r>
              <a:rPr lang="fr-FR" sz="1200" dirty="0" err="1"/>
              <a:t>Sequence</a:t>
            </a:r>
            <a:r>
              <a:rPr lang="fr-FR" sz="1200" dirty="0"/>
              <a:t> mode, and the R(t) data </a:t>
            </a:r>
            <a:r>
              <a:rPr lang="fr-FR" sz="1200" dirty="0" err="1"/>
              <a:t>is</a:t>
            </a:r>
            <a:r>
              <a:rPr lang="fr-FR" sz="1200" dirty="0"/>
              <a:t> not </a:t>
            </a:r>
            <a:r>
              <a:rPr lang="fr-FR" sz="1200" dirty="0" err="1"/>
              <a:t>saved</a:t>
            </a:r>
            <a:r>
              <a:rPr lang="fr-FR" sz="1200" dirty="0"/>
              <a:t> to </a:t>
            </a:r>
            <a:r>
              <a:rPr lang="fr-FR" sz="1200" dirty="0" err="1"/>
              <a:t>avoid</a:t>
            </a:r>
            <a:r>
              <a:rPr lang="fr-FR" sz="1200" dirty="0"/>
              <a:t> data </a:t>
            </a:r>
            <a:r>
              <a:rPr lang="fr-FR" sz="1200" dirty="0" err="1"/>
              <a:t>bloat</a:t>
            </a:r>
            <a:r>
              <a:rPr lang="fr-FR" sz="1200" dirty="0"/>
              <a:t>.</a:t>
            </a:r>
          </a:p>
          <a:p>
            <a:endParaRPr lang="fr-FR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B7C5F8-4952-80FB-9F0C-7306456465C3}"/>
              </a:ext>
            </a:extLst>
          </p:cNvPr>
          <p:cNvSpPr/>
          <p:nvPr/>
        </p:nvSpPr>
        <p:spPr>
          <a:xfrm>
            <a:off x="2956401" y="1718987"/>
            <a:ext cx="1619529" cy="44460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F21768-6BC3-E6A2-00FF-C1F7ECCDA5EA}"/>
              </a:ext>
            </a:extLst>
          </p:cNvPr>
          <p:cNvSpPr txBox="1"/>
          <p:nvPr/>
        </p:nvSpPr>
        <p:spPr>
          <a:xfrm>
            <a:off x="8519476" y="49238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A2999-7579-7E00-E1F7-9AE09382D6C0}"/>
              </a:ext>
            </a:extLst>
          </p:cNvPr>
          <p:cNvSpPr/>
          <p:nvPr/>
        </p:nvSpPr>
        <p:spPr>
          <a:xfrm>
            <a:off x="354099" y="2135927"/>
            <a:ext cx="9081376" cy="156603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EF68E-BCEB-8B19-EE02-5448922876F7}"/>
              </a:ext>
            </a:extLst>
          </p:cNvPr>
          <p:cNvSpPr/>
          <p:nvPr/>
        </p:nvSpPr>
        <p:spPr>
          <a:xfrm>
            <a:off x="339721" y="3746191"/>
            <a:ext cx="9081376" cy="156603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4BB664F-D737-A0B8-952A-2E6C79A01376}"/>
              </a:ext>
            </a:extLst>
          </p:cNvPr>
          <p:cNvSpPr txBox="1"/>
          <p:nvPr/>
        </p:nvSpPr>
        <p:spPr>
          <a:xfrm>
            <a:off x="8519476" y="32417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313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EPNM-ELEX</vt:lpstr>
      <vt:lpstr>Attribution and Contact</vt:lpstr>
      <vt:lpstr>Protocol</vt:lpstr>
      <vt:lpstr>Program Notes 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403</cp:revision>
  <dcterms:created xsi:type="dcterms:W3CDTF">2024-09-16T14:48:53Z</dcterms:created>
  <dcterms:modified xsi:type="dcterms:W3CDTF">2024-09-17T12:08:06Z</dcterms:modified>
</cp:coreProperties>
</file>