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8"/>
  </p:notesMasterIdLst>
  <p:handoutMasterIdLst>
    <p:handoutMasterId r:id="rId39"/>
  </p:handoutMasterIdLst>
  <p:sldIdLst>
    <p:sldId id="256" r:id="rId4"/>
    <p:sldId id="266" r:id="rId5"/>
    <p:sldId id="278" r:id="rId6"/>
    <p:sldId id="279" r:id="rId7"/>
    <p:sldId id="257" r:id="rId8"/>
    <p:sldId id="280" r:id="rId9"/>
    <p:sldId id="281" r:id="rId10"/>
    <p:sldId id="282" r:id="rId11"/>
    <p:sldId id="269" r:id="rId12"/>
    <p:sldId id="273" r:id="rId13"/>
    <p:sldId id="284" r:id="rId14"/>
    <p:sldId id="285" r:id="rId15"/>
    <p:sldId id="286" r:id="rId16"/>
    <p:sldId id="27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83" r:id="rId34"/>
    <p:sldId id="303" r:id="rId35"/>
    <p:sldId id="275" r:id="rId36"/>
    <p:sldId id="276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0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encoding#structu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rpc.io/blog/grpc-stack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rpc.io/docs/guide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s://hpbn.co/http1x/#http-pipeli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hyperlink" Target="https://hpbn.co/http2/#server-pus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pbn.co/http2/#binary-framing-layer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hyperlink" Target="https://hpbn.co/http2/#request-and-response-multiplex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pbn.co/http2/#streams-messages-and-frames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hyperlink" Target="https://hpbn.co/building-blocks-of-tcp/#congestion-avoidance-and-contro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pbn.co/building-blocks-of-tcp/#head-of-line-blocking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streaming APIs with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380032"/>
            <a:ext cx="4315968" cy="313932"/>
          </a:xfrm>
        </p:spPr>
        <p:txBody>
          <a:bodyPr/>
          <a:lstStyle/>
          <a:p>
            <a:r>
              <a:rPr lang="en-US" dirty="0"/>
              <a:t>Stefan </a:t>
            </a:r>
            <a:r>
              <a:rPr lang="en-US" dirty="0" err="1"/>
              <a:t>Georgiev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7056252" cy="1717488"/>
          </a:xfrm>
        </p:spPr>
        <p:txBody>
          <a:bodyPr>
            <a:normAutofit/>
          </a:bodyPr>
          <a:lstStyle/>
          <a:p>
            <a:r>
              <a:rPr lang="en-US" dirty="0"/>
              <a:t>Serialization of structured data, binary format</a:t>
            </a:r>
          </a:p>
          <a:p>
            <a:r>
              <a:rPr lang="en-US" dirty="0"/>
              <a:t>Communication and storage</a:t>
            </a:r>
          </a:p>
          <a:p>
            <a:r>
              <a:rPr lang="en-US" dirty="0"/>
              <a:t>Language and platform neutral</a:t>
            </a:r>
          </a:p>
          <a:p>
            <a:r>
              <a:rPr lang="en-US" dirty="0"/>
              <a:t>Message definition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Protobuf</a:t>
            </a:r>
            <a:r>
              <a:rPr lang="en-US" dirty="0">
                <a:sym typeface="Wingdings" pitchFamily="2" charset="2"/>
              </a:rPr>
              <a:t>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Generated serialization and deserialization source code</a:t>
            </a:r>
            <a:endParaRPr lang="en-US" dirty="0"/>
          </a:p>
          <a:p>
            <a:r>
              <a:rPr lang="en-US" dirty="0"/>
              <a:t>Hierarchical data structures</a:t>
            </a:r>
          </a:p>
          <a:p>
            <a:r>
              <a:rPr lang="en-US" dirty="0"/>
              <a:t>Compatibility between different definition versions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AB733-7521-E941-A8AD-D005D6926567}"/>
              </a:ext>
            </a:extLst>
          </p:cNvPr>
          <p:cNvSpPr txBox="1"/>
          <p:nvPr/>
        </p:nvSpPr>
        <p:spPr>
          <a:xfrm>
            <a:off x="4088091" y="2882317"/>
            <a:ext cx="46987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banica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PriceOverride.newBuilder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setProduct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Banica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setPrice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.build();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PriceOverrideSummary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summary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PriceOverrideSummary.newBuilder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setTimestamp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addPriceOverrides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banica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.build();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63FB9-9DC7-D94A-B906-40D0901EE2E5}"/>
              </a:ext>
            </a:extLst>
          </p:cNvPr>
          <p:cNvSpPr txBox="1"/>
          <p:nvPr/>
        </p:nvSpPr>
        <p:spPr>
          <a:xfrm>
            <a:off x="357187" y="2882317"/>
            <a:ext cx="3288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product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price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PriceOverrideSummary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Protobuf</a:t>
            </a:r>
            <a:r>
              <a:rPr lang="en-US" dirty="0"/>
              <a:t>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5653867" cy="884211"/>
          </a:xfrm>
        </p:spPr>
        <p:txBody>
          <a:bodyPr>
            <a:normAutofit/>
          </a:bodyPr>
          <a:lstStyle/>
          <a:p>
            <a:r>
              <a:rPr lang="en-US" dirty="0"/>
              <a:t>3 to 10 times smaller</a:t>
            </a:r>
          </a:p>
          <a:p>
            <a:r>
              <a:rPr lang="en-US" dirty="0"/>
              <a:t>20 to 100 times faster to parse</a:t>
            </a:r>
          </a:p>
          <a:p>
            <a:r>
              <a:rPr lang="en-US" dirty="0"/>
              <a:t>Binary format is not human-readable and self-describing (message definition is required)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06804-E29C-C44B-8287-F09CC7BBB658}"/>
              </a:ext>
            </a:extLst>
          </p:cNvPr>
          <p:cNvSpPr txBox="1"/>
          <p:nvPr/>
        </p:nvSpPr>
        <p:spPr>
          <a:xfrm>
            <a:off x="357188" y="2093720"/>
            <a:ext cx="5264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Definition:</a:t>
            </a:r>
          </a:p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product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price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Banica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= 2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Approximate data serialization (field number, field type, field value):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Banica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2 1 2 </a:t>
            </a:r>
            <a:r>
              <a:rPr lang="en-US" sz="1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3 0 14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6807CC-A4C1-B44E-9372-023DF3D4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83461"/>
              </p:ext>
            </p:extLst>
          </p:nvPr>
        </p:nvGraphicFramePr>
        <p:xfrm>
          <a:off x="5886215" y="2380374"/>
          <a:ext cx="2900597" cy="206951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9764">
                  <a:extLst>
                    <a:ext uri="{9D8B030D-6E8A-4147-A177-3AD203B41FA5}">
                      <a16:colId xmlns:a16="http://schemas.microsoft.com/office/drawing/2014/main" val="3482902557"/>
                    </a:ext>
                  </a:extLst>
                </a:gridCol>
                <a:gridCol w="686973">
                  <a:extLst>
                    <a:ext uri="{9D8B030D-6E8A-4147-A177-3AD203B41FA5}">
                      <a16:colId xmlns:a16="http://schemas.microsoft.com/office/drawing/2014/main" val="4148351161"/>
                    </a:ext>
                  </a:extLst>
                </a:gridCol>
                <a:gridCol w="1853860">
                  <a:extLst>
                    <a:ext uri="{9D8B030D-6E8A-4147-A177-3AD203B41FA5}">
                      <a16:colId xmlns:a16="http://schemas.microsoft.com/office/drawing/2014/main" val="2190432077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US" sz="1000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46127" marR="46127" marT="46127" marB="4612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Meaning</a:t>
                      </a:r>
                      <a:endParaRPr lang="en-US" sz="1000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46127" marR="46127" marT="46127" marB="4612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Used For</a:t>
                      </a:r>
                      <a:endParaRPr lang="en-US" sz="1000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46127" marR="46127" marT="46127" marB="46127" anchor="ctr"/>
                </a:tc>
                <a:extLst>
                  <a:ext uri="{0D108BD9-81ED-4DB2-BD59-A6C34878D82A}">
                    <a16:rowId xmlns:a16="http://schemas.microsoft.com/office/drawing/2014/main" val="3712807581"/>
                  </a:ext>
                </a:extLst>
              </a:tr>
              <a:tr h="254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Varint</a:t>
                      </a:r>
                      <a:endParaRPr lang="en-US" sz="1000" dirty="0">
                        <a:effectLst/>
                      </a:endParaRP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int32, int64, uint32, uint64, sint32, sint64, bool, enum</a:t>
                      </a:r>
                    </a:p>
                  </a:txBody>
                  <a:tcPr marL="46127" marR="46127" marT="40361" marB="46127"/>
                </a:tc>
                <a:extLst>
                  <a:ext uri="{0D108BD9-81ED-4DB2-BD59-A6C34878D82A}">
                    <a16:rowId xmlns:a16="http://schemas.microsoft.com/office/drawing/2014/main" val="3325615212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64-bit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fixed64, sfixed64, double</a:t>
                      </a:r>
                    </a:p>
                  </a:txBody>
                  <a:tcPr marL="46127" marR="46127" marT="40361" marB="46127"/>
                </a:tc>
                <a:extLst>
                  <a:ext uri="{0D108BD9-81ED-4DB2-BD59-A6C34878D82A}">
                    <a16:rowId xmlns:a16="http://schemas.microsoft.com/office/drawing/2014/main" val="2136597072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Length-delimited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string, bytes, embedded messages, packed repeated fields</a:t>
                      </a:r>
                    </a:p>
                  </a:txBody>
                  <a:tcPr marL="46127" marR="46127" marT="40361" marB="46127"/>
                </a:tc>
                <a:extLst>
                  <a:ext uri="{0D108BD9-81ED-4DB2-BD59-A6C34878D82A}">
                    <a16:rowId xmlns:a16="http://schemas.microsoft.com/office/drawing/2014/main" val="3247327426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Start group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groups (deprecated)</a:t>
                      </a:r>
                    </a:p>
                  </a:txBody>
                  <a:tcPr marL="46127" marR="46127" marT="40361" marB="46127"/>
                </a:tc>
                <a:extLst>
                  <a:ext uri="{0D108BD9-81ED-4DB2-BD59-A6C34878D82A}">
                    <a16:rowId xmlns:a16="http://schemas.microsoft.com/office/drawing/2014/main" val="607999777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End group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groups (deprecated)</a:t>
                      </a:r>
                    </a:p>
                  </a:txBody>
                  <a:tcPr marL="46127" marR="46127" marT="40361" marB="46127"/>
                </a:tc>
                <a:extLst>
                  <a:ext uri="{0D108BD9-81ED-4DB2-BD59-A6C34878D82A}">
                    <a16:rowId xmlns:a16="http://schemas.microsoft.com/office/drawing/2014/main" val="1571696815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32-bit</a:t>
                      </a:r>
                    </a:p>
                  </a:txBody>
                  <a:tcPr marL="46127" marR="46127" marT="40361" marB="461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fixed32, sfixed32, float</a:t>
                      </a:r>
                    </a:p>
                  </a:txBody>
                  <a:tcPr marL="46127" marR="46127" marT="40361" marB="46127"/>
                </a:tc>
                <a:extLst>
                  <a:ext uri="{0D108BD9-81ED-4DB2-BD59-A6C34878D82A}">
                    <a16:rowId xmlns:a16="http://schemas.microsoft.com/office/drawing/2014/main" val="1972822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519AE8-0B0D-DF4A-8DDD-75EBB81D0D0A}"/>
              </a:ext>
            </a:extLst>
          </p:cNvPr>
          <p:cNvSpPr txBox="1"/>
          <p:nvPr/>
        </p:nvSpPr>
        <p:spPr>
          <a:xfrm>
            <a:off x="4871803" y="4449892"/>
            <a:ext cx="4034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https://developers.google.com/protocol-buffers/docs/encoding#structure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758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Proto3 example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06804-E29C-C44B-8287-F09CC7BBB658}"/>
              </a:ext>
            </a:extLst>
          </p:cNvPr>
          <p:cNvSpPr txBox="1"/>
          <p:nvPr/>
        </p:nvSpPr>
        <p:spPr>
          <a:xfrm>
            <a:off x="360364" y="1034528"/>
            <a:ext cx="434222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"proto3"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com.epam.grpc.intro.messages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java_package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com.epam.grpc.intro.messages.proto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java_multiple_files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optimize_for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CODE_SIZE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PriceResponse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4, 5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product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price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price_type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4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err="1"/>
              <a:t>gRPC</a:t>
            </a: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712641" cy="1902032"/>
          </a:xfrm>
        </p:spPr>
        <p:txBody>
          <a:bodyPr>
            <a:normAutofit/>
          </a:bodyPr>
          <a:lstStyle/>
          <a:p>
            <a:r>
              <a:rPr lang="en-US" dirty="0"/>
              <a:t>Remote procedure call framework</a:t>
            </a:r>
          </a:p>
          <a:p>
            <a:r>
              <a:rPr lang="en-US" dirty="0"/>
              <a:t>HTTP/2 + </a:t>
            </a:r>
            <a:r>
              <a:rPr lang="en-US" dirty="0" err="1"/>
              <a:t>Protobuf</a:t>
            </a:r>
            <a:r>
              <a:rPr lang="en-US" dirty="0"/>
              <a:t> (support for other content types e.g. JSON)</a:t>
            </a:r>
          </a:p>
          <a:p>
            <a:r>
              <a:rPr lang="en-US" dirty="0"/>
              <a:t>Bi-directional streaming</a:t>
            </a:r>
          </a:p>
          <a:p>
            <a:r>
              <a:rPr lang="en-US" dirty="0"/>
              <a:t>Language independent APIs</a:t>
            </a:r>
          </a:p>
          <a:p>
            <a:r>
              <a:rPr lang="en-US" dirty="0"/>
              <a:t>Support for load balancing, tracing, health checking and authentication</a:t>
            </a:r>
          </a:p>
          <a:p>
            <a:r>
              <a:rPr lang="en-US" dirty="0"/>
              <a:t>Server, mobile and web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76BE1-4A48-1B49-A8F9-FB734477C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697" y="1073954"/>
            <a:ext cx="4720114" cy="2655063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72B1A-328D-B143-988E-951C1A6CE893}"/>
              </a:ext>
            </a:extLst>
          </p:cNvPr>
          <p:cNvSpPr txBox="1"/>
          <p:nvPr/>
        </p:nvSpPr>
        <p:spPr>
          <a:xfrm>
            <a:off x="4066697" y="3856662"/>
            <a:ext cx="1899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https://grpc.io/blog/grpc-stacks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267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Service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50304" y="943488"/>
            <a:ext cx="5436509" cy="3470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streamRequestsAndResponses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EF5EE6-E462-C44B-96B7-BEEAA8DFE783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2993115" cy="19020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Unary call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Server streaming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Client streaming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Bidirectional streaming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D4D2E-D4E2-9341-A149-CBB76AEF3191}"/>
              </a:ext>
            </a:extLst>
          </p:cNvPr>
          <p:cNvSpPr/>
          <p:nvPr/>
        </p:nvSpPr>
        <p:spPr>
          <a:xfrm>
            <a:off x="3260364" y="2801121"/>
            <a:ext cx="179879" cy="180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412BA0-F9CB-544B-A33D-1E46FA2994AF}"/>
              </a:ext>
            </a:extLst>
          </p:cNvPr>
          <p:cNvSpPr/>
          <p:nvPr/>
        </p:nvSpPr>
        <p:spPr>
          <a:xfrm>
            <a:off x="3260364" y="3091346"/>
            <a:ext cx="179879" cy="180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9B54DA-28ED-444C-A5A7-95249C40CD2E}"/>
              </a:ext>
            </a:extLst>
          </p:cNvPr>
          <p:cNvSpPr/>
          <p:nvPr/>
        </p:nvSpPr>
        <p:spPr>
          <a:xfrm>
            <a:off x="3260364" y="3370277"/>
            <a:ext cx="179879" cy="180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B0534C-64ED-F340-A3D5-E9C9851A4BBD}"/>
              </a:ext>
            </a:extLst>
          </p:cNvPr>
          <p:cNvSpPr/>
          <p:nvPr/>
        </p:nvSpPr>
        <p:spPr>
          <a:xfrm>
            <a:off x="3260364" y="3646251"/>
            <a:ext cx="179879" cy="180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057FE08-0346-804E-911E-82A2C50BF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44" y="2839763"/>
            <a:ext cx="2957581" cy="1750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453C19-3B2D-8646-A459-EB6DFDD1F5BE}"/>
              </a:ext>
            </a:extLst>
          </p:cNvPr>
          <p:cNvSpPr txBox="1"/>
          <p:nvPr/>
        </p:nvSpPr>
        <p:spPr>
          <a:xfrm>
            <a:off x="212844" y="4343801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https://grpc.io/docs/guides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90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Maven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EF5EE6-E462-C44B-96B7-BEEAA8DFE783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8426449" cy="3043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Dependencies</a:t>
            </a:r>
          </a:p>
          <a:p>
            <a:pPr lvl="1"/>
            <a:r>
              <a:rPr lang="en-US" dirty="0" err="1"/>
              <a:t>grpc</a:t>
            </a:r>
            <a:r>
              <a:rPr lang="en-US" dirty="0"/>
              <a:t>-</a:t>
            </a:r>
            <a:r>
              <a:rPr lang="en-US" dirty="0" err="1"/>
              <a:t>netty</a:t>
            </a:r>
            <a:r>
              <a:rPr lang="en-US" dirty="0"/>
              <a:t>-shaded</a:t>
            </a:r>
          </a:p>
          <a:p>
            <a:pPr lvl="1"/>
            <a:r>
              <a:rPr lang="en-US" dirty="0" err="1"/>
              <a:t>grpc-protobuf</a:t>
            </a:r>
            <a:endParaRPr lang="en-US" dirty="0"/>
          </a:p>
          <a:p>
            <a:pPr lvl="1"/>
            <a:r>
              <a:rPr lang="en-US" dirty="0" err="1"/>
              <a:t>grpc</a:t>
            </a:r>
            <a:r>
              <a:rPr lang="en-US" dirty="0"/>
              <a:t>-stub</a:t>
            </a:r>
          </a:p>
          <a:p>
            <a:pPr lvl="1"/>
            <a:r>
              <a:rPr lang="en-US" dirty="0"/>
              <a:t>annotations-</a:t>
            </a:r>
            <a:r>
              <a:rPr lang="en-US" dirty="0" err="1"/>
              <a:t>api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Plugin</a:t>
            </a:r>
          </a:p>
          <a:p>
            <a:pPr lvl="1"/>
            <a:r>
              <a:rPr lang="en-US" dirty="0" err="1"/>
              <a:t>protobuf</a:t>
            </a:r>
            <a:r>
              <a:rPr lang="en-US" dirty="0"/>
              <a:t>-maven-plugin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--plugin=</a:t>
            </a:r>
            <a:r>
              <a:rPr lang="en-US" dirty="0" err="1"/>
              <a:t>protoc</a:t>
            </a:r>
            <a:r>
              <a:rPr lang="en-US" dirty="0"/>
              <a:t>-gen-</a:t>
            </a:r>
            <a:r>
              <a:rPr lang="en-US" dirty="0" err="1"/>
              <a:t>grpc</a:t>
            </a:r>
            <a:r>
              <a:rPr lang="en-US" dirty="0"/>
              <a:t>-java --</a:t>
            </a:r>
            <a:r>
              <a:rPr lang="en-US" dirty="0" err="1"/>
              <a:t>grpc-java_out</a:t>
            </a:r>
            <a:r>
              <a:rPr lang="en-US" dirty="0"/>
              <a:t>="$OUTPUT_FILE" --</a:t>
            </a:r>
            <a:r>
              <a:rPr lang="en-US" dirty="0" err="1"/>
              <a:t>proto_path</a:t>
            </a:r>
            <a:r>
              <a:rPr lang="en-US" dirty="0"/>
              <a:t>="$DIR_OF_PROTO_FILE" "$PROTO_FILE"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9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StreamObserver</a:t>
            </a:r>
            <a:r>
              <a:rPr lang="en-US" sz="1400" dirty="0"/>
              <a:t> interface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5141625" y="1079500"/>
            <a:ext cx="2750696" cy="1189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1F8FCC-82EC-E449-822E-F01ED85689D7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214812" cy="19020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stub/service implementation sends/receives messages</a:t>
            </a:r>
          </a:p>
          <a:p>
            <a:r>
              <a:rPr lang="en-US" dirty="0"/>
              <a:t>Outgoing messages - </a:t>
            </a:r>
            <a:r>
              <a:rPr lang="en-US" dirty="0" err="1"/>
              <a:t>gRPC</a:t>
            </a:r>
            <a:r>
              <a:rPr lang="en-US" dirty="0"/>
              <a:t> provides </a:t>
            </a:r>
            <a:r>
              <a:rPr lang="en-US" dirty="0" err="1"/>
              <a:t>StreamObserver</a:t>
            </a:r>
            <a:r>
              <a:rPr lang="en-US" dirty="0"/>
              <a:t> to application</a:t>
            </a:r>
          </a:p>
          <a:p>
            <a:r>
              <a:rPr lang="en-US" dirty="0"/>
              <a:t>Incoming messages - application provides </a:t>
            </a:r>
            <a:r>
              <a:rPr lang="en-US" dirty="0" err="1"/>
              <a:t>StreamObserver</a:t>
            </a:r>
            <a:r>
              <a:rPr lang="en-US" dirty="0"/>
              <a:t> to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Thread-compatible</a:t>
            </a:r>
          </a:p>
          <a:p>
            <a:r>
              <a:rPr lang="en-US" dirty="0" err="1"/>
              <a:t>onCompleted</a:t>
            </a:r>
            <a:r>
              <a:rPr lang="en-US" dirty="0"/>
              <a:t>() or </a:t>
            </a:r>
            <a:r>
              <a:rPr lang="en-US" dirty="0" err="1"/>
              <a:t>onError</a:t>
            </a:r>
            <a:r>
              <a:rPr lang="en-US" dirty="0"/>
              <a:t>(Throwable) - last method call</a:t>
            </a:r>
          </a:p>
        </p:txBody>
      </p:sp>
    </p:spTree>
    <p:extLst>
      <p:ext uri="{BB962C8B-B14F-4D97-AF65-F5344CB8AC3E}">
        <p14:creationId xmlns:p14="http://schemas.microsoft.com/office/powerpoint/2010/main" val="358552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Server: Unary call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DemoServiceGrpc.DemoServiceImplBase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 request,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&lt;Response&gt;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Response response =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response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16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Software engineer since 2012</a:t>
            </a:r>
          </a:p>
          <a:p>
            <a:r>
              <a:rPr lang="en-US" dirty="0"/>
              <a:t>Java-based data processing and messaging</a:t>
            </a:r>
          </a:p>
          <a:p>
            <a:r>
              <a:rPr lang="en-US" dirty="0"/>
              <a:t>Financial services</a:t>
            </a:r>
          </a:p>
          <a:p>
            <a:r>
              <a:rPr lang="en-US" dirty="0"/>
              <a:t>Natural Language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Stefan </a:t>
            </a:r>
            <a:r>
              <a:rPr lang="en-US" dirty="0" err="1"/>
              <a:t>Georgiev</a:t>
            </a:r>
            <a:endParaRPr lang="en-US" dirty="0"/>
          </a:p>
        </p:txBody>
      </p:sp>
      <p:pic>
        <p:nvPicPr>
          <p:cNvPr id="28" name="Picture Placeholder 2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8A5C9C4-88E1-844F-BC04-F683EF9026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" b="17088"/>
          <a:stretch/>
        </p:blipFill>
        <p:spPr>
          <a:xfrm>
            <a:off x="1069975" y="1581150"/>
            <a:ext cx="1663700" cy="1663700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Lead Software Engineer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Server: Server streaming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DemoServiceGrpc.DemoServiceImplBase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 request,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&lt;Response&gt;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responses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Response response1 = ...;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Response response2 = ...;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(response1);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(response2);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40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Server: Client streaming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57187" y="706622"/>
            <a:ext cx="6688190" cy="41200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DemoServiceGrpc.DemoServiceImplBase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&lt;Request&gt;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&lt;Response&gt;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&lt;&gt;()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 request)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requests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throwable)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Response response =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response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D23F-D8E2-9841-98E5-83251A87F9D6}"/>
              </a:ext>
            </a:extLst>
          </p:cNvPr>
          <p:cNvSpPr txBox="1"/>
          <p:nvPr/>
        </p:nvSpPr>
        <p:spPr>
          <a:xfrm>
            <a:off x="4581816" y="4097276"/>
            <a:ext cx="4204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551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Server: Bidirectional streaming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57187" y="706622"/>
            <a:ext cx="8157226" cy="41200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DemoServiceGrpc.DemoServiceImplBase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&lt;Request&gt;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streamRequestsAndResponses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&lt;Response&gt;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&lt;&gt;()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 request)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Response response =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response/s</a:t>
            </a:r>
            <a:b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throwable)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D23F-D8E2-9841-98E5-83251A87F9D6}"/>
              </a:ext>
            </a:extLst>
          </p:cNvPr>
          <p:cNvSpPr txBox="1"/>
          <p:nvPr/>
        </p:nvSpPr>
        <p:spPr>
          <a:xfrm>
            <a:off x="3669424" y="4159879"/>
            <a:ext cx="5474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streamRequestsAndResponses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087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Server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Server server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NettyServerBuilder.forPort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.build();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server.start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server.shutdownNow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225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Client managed channel and stubs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ManagedChannelBuilder.forAddress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usePlaintext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.build();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DemoServiceGrpc.DemoServiceBlockingStub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blockingStub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DemoServiceGrpc.newBlockingStub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DemoServiceGrpc.DemoServiceFutureStub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futureStub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DemoServiceGrpc.newFutureStub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DemoServiceGrpc.DemoServiceStub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asynchronousStub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DemoServiceGrpc.newStub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managedChannel.shutdownNow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5578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Blocking stub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 response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blockingStub.sendRequest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(request);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StatusRuntimeException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  <a:t>    ...; </a:t>
            </a:r>
            <a:r>
              <a:rPr lang="bg-BG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 error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Iterator&lt;Response&gt; responses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blockingStub.streamResponses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(request);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StatusRuntimeException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  <a:t>    ...; </a:t>
            </a:r>
            <a:r>
              <a:rPr lang="bg-BG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 error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90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Future stub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ListenableFuture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&lt;Response&gt;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responseFuture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futureStub.sendRequest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work while waiting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 response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responseFuture.get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ExecutionException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  <a:t>    ...; </a:t>
            </a:r>
            <a:r>
              <a:rPr lang="bg-BG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 error</a:t>
            </a:r>
            <a:br>
              <a:rPr lang="bg-BG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32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Asynchronous stub unary call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asynchronousStub.sendRequest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(request,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&lt;&gt;()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 response)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response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throwable)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completion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D9BFB-BF45-864D-A5EE-90E359AA3E5A}"/>
              </a:ext>
            </a:extLst>
          </p:cNvPr>
          <p:cNvSpPr txBox="1"/>
          <p:nvPr/>
        </p:nvSpPr>
        <p:spPr>
          <a:xfrm>
            <a:off x="5354492" y="3905576"/>
            <a:ext cx="3429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sendRequest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45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Asynchronous stub server streaming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6"/>
            <a:ext cx="7621898" cy="33875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asynchronousStub.streamResponses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(request,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&lt;&gt;()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 response)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responses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throwable)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completion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B36A-B178-AC4E-8929-CB180E6FF970}"/>
              </a:ext>
            </a:extLst>
          </p:cNvPr>
          <p:cNvSpPr txBox="1"/>
          <p:nvPr/>
        </p:nvSpPr>
        <p:spPr>
          <a:xfrm>
            <a:off x="4578639" y="3905576"/>
            <a:ext cx="4204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6048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Asynchronous stub client streaming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5"/>
            <a:ext cx="7621898" cy="36613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&lt;Request&gt;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asynchronousStub.streamRequests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&lt;&gt;()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 response)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response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throwable)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completion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(request1);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(request2);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Send all requests</a:t>
            </a:r>
            <a:b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requestObserver.onCompleted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49F0-A5AF-EC47-BA3C-B167993B7B4D}"/>
              </a:ext>
            </a:extLst>
          </p:cNvPr>
          <p:cNvSpPr txBox="1"/>
          <p:nvPr/>
        </p:nvSpPr>
        <p:spPr>
          <a:xfrm>
            <a:off x="4581816" y="4097276"/>
            <a:ext cx="4204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15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3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Asynchronous stub bidirectional streaming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60364" y="1072005"/>
            <a:ext cx="7930708" cy="36613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&lt;Request&gt;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asynchronousStub.streamRequestsAndResponses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&lt;&gt;()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(Response response)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responses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(Throwable throwable)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completion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(request1);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requestObserver.onNext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(request2);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...;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Send all requests</a:t>
            </a:r>
            <a:br>
              <a:rPr lang="en-US" sz="1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requestObserver.onCompleted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4404C-2915-0E49-B4D6-5A1C2F64DC4D}"/>
              </a:ext>
            </a:extLst>
          </p:cNvPr>
          <p:cNvSpPr txBox="1"/>
          <p:nvPr/>
        </p:nvSpPr>
        <p:spPr>
          <a:xfrm>
            <a:off x="3669424" y="4159879"/>
            <a:ext cx="5474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DemoService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streamRequestsAndResponses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Request)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Response);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3598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/stef2georg/</a:t>
            </a:r>
            <a:r>
              <a:rPr lang="en-US" dirty="0" err="1"/>
              <a:t>grpc</a:t>
            </a:r>
            <a:r>
              <a:rPr lang="en-US" dirty="0"/>
              <a:t>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Protobuf</a:t>
            </a:r>
            <a:r>
              <a:rPr lang="en-US" sz="1400" dirty="0"/>
              <a:t> descriptor and code generation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2E331-D219-4D4E-96CC-21FEE5CFE409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6171028" cy="2476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PriceOverride.getDescriptor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getFields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.stream()</a:t>
            </a: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.map(field -&gt; 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field.getType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field.getName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field.getNumber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b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product 1</a:t>
            </a:r>
            <a:b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price 2</a:t>
            </a:r>
          </a:p>
          <a:p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Java annotation processing </a:t>
            </a:r>
            <a:r>
              <a:rPr lang="en-US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code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62A05-C578-F142-90D9-805CA8FFC5A3}"/>
              </a:ext>
            </a:extLst>
          </p:cNvPr>
          <p:cNvSpPr txBox="1"/>
          <p:nvPr/>
        </p:nvSpPr>
        <p:spPr>
          <a:xfrm>
            <a:off x="357188" y="3556169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product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price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product_required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price_required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F39F-7B61-704D-9A24-1EB888E9CFBD}"/>
              </a:ext>
            </a:extLst>
          </p:cNvPr>
          <p:cNvSpPr txBox="1"/>
          <p:nvPr/>
        </p:nvSpPr>
        <p:spPr>
          <a:xfrm>
            <a:off x="1635797" y="2317834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PriceOverride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product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price = 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81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HTTP/1.1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>
            <a:normAutofit/>
          </a:bodyPr>
          <a:lstStyle/>
          <a:p>
            <a:r>
              <a:rPr lang="en-US" dirty="0"/>
              <a:t>Request/Response</a:t>
            </a:r>
          </a:p>
          <a:p>
            <a:r>
              <a:rPr lang="en-US" dirty="0"/>
              <a:t>Only one response can be delivered at a time, head-of-line blocking</a:t>
            </a:r>
          </a:p>
          <a:p>
            <a:r>
              <a:rPr lang="en-US" dirty="0"/>
              <a:t>Multiple parallel requests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multiple TCP connections</a:t>
            </a:r>
          </a:p>
          <a:p>
            <a:r>
              <a:rPr lang="en-US" dirty="0"/>
              <a:t>Plain text, headers are not compressed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2E332C-69EA-CC4B-A0A3-28DB0A43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1526640"/>
            <a:ext cx="3986213" cy="2502970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3D06B0D-26C6-46F9-935E-38BA8B73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110C7-9B83-4E4E-B22F-E062D660062A}"/>
              </a:ext>
            </a:extLst>
          </p:cNvPr>
          <p:cNvSpPr txBox="1"/>
          <p:nvPr/>
        </p:nvSpPr>
        <p:spPr>
          <a:xfrm>
            <a:off x="4800600" y="4176668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https://hpbn.co/http1x/#http-pipelining</a:t>
            </a:r>
            <a:endParaRPr lang="en-US" sz="1000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F2197162-0321-6040-B2A5-F46C1AF8D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2562796"/>
            <a:ext cx="3623143" cy="16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Same high-level protocol semantics (HTTP methods, status codes, URIs, header fields)</a:t>
            </a:r>
          </a:p>
          <a:p>
            <a:r>
              <a:rPr lang="en-US" dirty="0"/>
              <a:t>Target a 50% reduction in page load time</a:t>
            </a:r>
          </a:p>
          <a:p>
            <a:r>
              <a:rPr lang="en-US" dirty="0"/>
              <a:t>Single TCP connection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less competition with other connections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better utilization of network capacity</a:t>
            </a:r>
          </a:p>
          <a:p>
            <a:r>
              <a:rPr lang="en-US" dirty="0"/>
              <a:t>Request and response multiplexing</a:t>
            </a:r>
          </a:p>
          <a:p>
            <a:r>
              <a:rPr lang="en-US" dirty="0"/>
              <a:t>Binary framing layer, compression of HTTP header fields</a:t>
            </a:r>
          </a:p>
          <a:p>
            <a:r>
              <a:rPr lang="en-US" dirty="0"/>
              <a:t>Server push, multiple responses for a single client 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4ED5C6-B9A8-2C4E-BE17-D6060130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78125"/>
            <a:ext cx="3200400" cy="16441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909C99-798C-844C-9331-B8C7FAB17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187" y="2857499"/>
            <a:ext cx="3600216" cy="1401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D7745-A66B-5749-AF40-5ED4B8B33DC4}"/>
              </a:ext>
            </a:extLst>
          </p:cNvPr>
          <p:cNvSpPr txBox="1"/>
          <p:nvPr/>
        </p:nvSpPr>
        <p:spPr>
          <a:xfrm>
            <a:off x="4572000" y="4476750"/>
            <a:ext cx="2526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6"/>
              </a:rPr>
              <a:t>https://hpbn.co/http2/#binary-framing-layer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627FE-2F22-6743-A74A-F21AF20643C0}"/>
              </a:ext>
            </a:extLst>
          </p:cNvPr>
          <p:cNvSpPr txBox="1"/>
          <p:nvPr/>
        </p:nvSpPr>
        <p:spPr>
          <a:xfrm>
            <a:off x="357187" y="4476750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https://hpbn.co/http2/#server-push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887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HTTP/2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>
            <a:normAutofit/>
          </a:bodyPr>
          <a:lstStyle/>
          <a:p>
            <a:r>
              <a:rPr lang="en-US" dirty="0"/>
              <a:t>Stream</a:t>
            </a:r>
          </a:p>
          <a:p>
            <a:pPr lvl="1"/>
            <a:r>
              <a:rPr lang="en-US" dirty="0"/>
              <a:t>A bidirectional flow of data within a connection, which may carry messages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A complete sequence of frames</a:t>
            </a:r>
          </a:p>
          <a:p>
            <a:r>
              <a:rPr lang="en-US" dirty="0"/>
              <a:t>Frame</a:t>
            </a:r>
          </a:p>
          <a:p>
            <a:pPr lvl="1"/>
            <a:r>
              <a:rPr lang="en-US" dirty="0"/>
              <a:t>The smallest binary-encoded, multiplexed unit of communication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73BABB-B8C7-414B-AF1A-F773CD464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1151243"/>
            <a:ext cx="3986213" cy="3253763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D02EA49-5671-4738-A2D4-C3922AE89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659DA1-32CD-804A-BB08-11E7EF2B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186" y="3225800"/>
            <a:ext cx="4323755" cy="1179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EE5A33-C9C3-E149-8DC2-353B69252671}"/>
              </a:ext>
            </a:extLst>
          </p:cNvPr>
          <p:cNvSpPr txBox="1"/>
          <p:nvPr/>
        </p:nvSpPr>
        <p:spPr>
          <a:xfrm>
            <a:off x="4746075" y="4405006"/>
            <a:ext cx="4095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6"/>
              </a:rPr>
              <a:t>https://hpbn.co/http2/#streams-messages-and-frames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8998-9CD6-AE45-AD08-A4BB4AEE99CB}"/>
              </a:ext>
            </a:extLst>
          </p:cNvPr>
          <p:cNvSpPr txBox="1"/>
          <p:nvPr/>
        </p:nvSpPr>
        <p:spPr>
          <a:xfrm>
            <a:off x="357186" y="4405006"/>
            <a:ext cx="3292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https://hpbn.co/http2/#request-and-response-multiplexing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98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HTTP/2 has no head-of-line blocking, but there is still TCP head-of-line blocking (in-order, reliable packet delivery)</a:t>
            </a:r>
          </a:p>
          <a:p>
            <a:r>
              <a:rPr lang="en-US" dirty="0"/>
              <a:t>Packet loss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reduced TCP congestion window size </a:t>
            </a:r>
            <a:r>
              <a:rPr lang="en-US" dirty="0">
                <a:sym typeface="Wingdings" pitchFamily="2" charset="2"/>
              </a:rPr>
              <a:t> reduced </a:t>
            </a:r>
            <a:r>
              <a:rPr lang="en-US" dirty="0"/>
              <a:t>maximum throughput of the connection</a:t>
            </a:r>
          </a:p>
          <a:p>
            <a:endParaRPr lang="en-US" dirty="0"/>
          </a:p>
          <a:p>
            <a:r>
              <a:rPr lang="en-US" dirty="0"/>
              <a:t>HTTP/3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HTTP over QUIC (over UDP), work in progress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323AA64-0086-E14C-99B2-1B0F6949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87" y="2571750"/>
            <a:ext cx="3725232" cy="178289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D2D21F0-A8E6-5945-97BF-1A40A240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1999" y="2571750"/>
            <a:ext cx="3809999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6F3927-E3AE-D247-8CE8-2097DE38CB27}"/>
              </a:ext>
            </a:extLst>
          </p:cNvPr>
          <p:cNvSpPr txBox="1"/>
          <p:nvPr/>
        </p:nvSpPr>
        <p:spPr>
          <a:xfrm>
            <a:off x="357187" y="4476750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6"/>
              </a:rPr>
              <a:t>https://hpbn.co/building-blocks-of-tcp/#head-of-line-blocking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D613D-559B-174E-8537-7050DAAB4E31}"/>
              </a:ext>
            </a:extLst>
          </p:cNvPr>
          <p:cNvSpPr txBox="1"/>
          <p:nvPr/>
        </p:nvSpPr>
        <p:spPr>
          <a:xfrm>
            <a:off x="4571999" y="4476750"/>
            <a:ext cx="4087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https://hpbn.co/building-blocks-of-tcp/#congestion-avoidance-and-control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324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Performance Browser Networking (https://</a:t>
            </a:r>
            <a:r>
              <a:rPr lang="en-US" dirty="0" err="1"/>
              <a:t>hpbn.co</a:t>
            </a:r>
            <a:r>
              <a:rPr lang="en-US" dirty="0"/>
              <a:t>/)</a:t>
            </a:r>
          </a:p>
          <a:p>
            <a:r>
              <a:rPr lang="en-US" dirty="0"/>
              <a:t>Ilya </a:t>
            </a:r>
            <a:r>
              <a:rPr lang="en-US" dirty="0" err="1"/>
              <a:t>Grigorik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2301</Words>
  <Application>Microsoft Macintosh PowerPoint</Application>
  <PresentationFormat>On-screen Show (16:9)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Roboto</vt:lpstr>
      <vt:lpstr>Covers</vt:lpstr>
      <vt:lpstr>General</vt:lpstr>
      <vt:lpstr>Breakers</vt:lpstr>
      <vt:lpstr>Building streaming APIs with gRPC</vt:lpstr>
      <vt:lpstr>PowerPoint Presentation</vt:lpstr>
      <vt:lpstr>Agenda</vt:lpstr>
      <vt:lpstr>HTTP/2</vt:lpstr>
      <vt:lpstr>HTTP/1.1</vt:lpstr>
      <vt:lpstr>HTTP/2</vt:lpstr>
      <vt:lpstr>HTTP/2 terminology</vt:lpstr>
      <vt:lpstr>HTTP/3</vt:lpstr>
      <vt:lpstr>PowerPoint Presentation</vt:lpstr>
      <vt:lpstr>Protocol Buffers</vt:lpstr>
      <vt:lpstr>Protobuf</vt:lpstr>
      <vt:lpstr>Protobuf vs XML</vt:lpstr>
      <vt:lpstr>Proto3 example</vt:lpstr>
      <vt:lpstr>GRPC</vt:lpstr>
      <vt:lpstr>gRPC</vt:lpstr>
      <vt:lpstr>Service definition</vt:lpstr>
      <vt:lpstr>Maven</vt:lpstr>
      <vt:lpstr>StreamObserver interface</vt:lpstr>
      <vt:lpstr>Server: Unary call</vt:lpstr>
      <vt:lpstr>Server: Server streaming</vt:lpstr>
      <vt:lpstr>Server: Client streaming</vt:lpstr>
      <vt:lpstr>Server: Bidirectional streaming</vt:lpstr>
      <vt:lpstr>Server</vt:lpstr>
      <vt:lpstr>Client managed channel and stubs</vt:lpstr>
      <vt:lpstr>Blocking stub</vt:lpstr>
      <vt:lpstr>Future stub</vt:lpstr>
      <vt:lpstr>Asynchronous stub unary call</vt:lpstr>
      <vt:lpstr>Asynchronous stub server streaming</vt:lpstr>
      <vt:lpstr>Asynchronous stub client streaming</vt:lpstr>
      <vt:lpstr>Asynchronous stub bidirectional streaming</vt:lpstr>
      <vt:lpstr>PowerPoint Presentation</vt:lpstr>
      <vt:lpstr>Protobuf descriptor and code generation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streaming APIs with gRPC</dc:title>
  <dc:creator>Stefan Georgiev</dc:creator>
  <cp:lastModifiedBy>Stefan Georgiev</cp:lastModifiedBy>
  <cp:revision>40</cp:revision>
  <dcterms:created xsi:type="dcterms:W3CDTF">2020-05-28T20:04:36Z</dcterms:created>
  <dcterms:modified xsi:type="dcterms:W3CDTF">2020-05-29T21:18:27Z</dcterms:modified>
</cp:coreProperties>
</file>