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56" r:id="rId4"/>
    <p:sldId id="260" r:id="rId5"/>
    <p:sldId id="261" r:id="rId6"/>
    <p:sldId id="262" r:id="rId7"/>
    <p:sldId id="263" r:id="rId8"/>
    <p:sldId id="264"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9800"/>
    <a:srgbClr val="060957"/>
    <a:srgbClr val="FFF8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0" d="100"/>
          <a:sy n="100" d="100"/>
        </p:scale>
        <p:origin x="96" y="3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E4CF00-D62B-3551-AB6F-7082C4EF22F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298152F-5AAC-2A02-773F-1E6E9CF37C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D23A236-C62F-C1EE-C423-96813FAD7AD1}"/>
              </a:ext>
            </a:extLst>
          </p:cNvPr>
          <p:cNvSpPr>
            <a:spLocks noGrp="1"/>
          </p:cNvSpPr>
          <p:nvPr>
            <p:ph type="dt" sz="half" idx="10"/>
          </p:nvPr>
        </p:nvSpPr>
        <p:spPr/>
        <p:txBody>
          <a:bodyPr/>
          <a:lstStyle/>
          <a:p>
            <a:fld id="{FBD036EB-3357-4668-A707-B816E714AFE1}" type="datetimeFigureOut">
              <a:rPr lang="fr-FR" smtClean="0"/>
              <a:t>23/01/2024</a:t>
            </a:fld>
            <a:endParaRPr lang="fr-FR"/>
          </a:p>
        </p:txBody>
      </p:sp>
      <p:sp>
        <p:nvSpPr>
          <p:cNvPr id="5" name="Espace réservé du pied de page 4">
            <a:extLst>
              <a:ext uri="{FF2B5EF4-FFF2-40B4-BE49-F238E27FC236}">
                <a16:creationId xmlns:a16="http://schemas.microsoft.com/office/drawing/2014/main" id="{D02BFF77-B7AF-828C-4A59-95B38B067AD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23110B9-2064-E16C-A4EC-7C4E2009758A}"/>
              </a:ext>
            </a:extLst>
          </p:cNvPr>
          <p:cNvSpPr>
            <a:spLocks noGrp="1"/>
          </p:cNvSpPr>
          <p:nvPr>
            <p:ph type="sldNum" sz="quarter" idx="12"/>
          </p:nvPr>
        </p:nvSpPr>
        <p:spPr/>
        <p:txBody>
          <a:bodyPr/>
          <a:lstStyle/>
          <a:p>
            <a:fld id="{ECD86E06-66E3-4E76-A40A-68CE0F501D9B}" type="slidenum">
              <a:rPr lang="fr-FR" smtClean="0"/>
              <a:t>‹N°›</a:t>
            </a:fld>
            <a:endParaRPr lang="fr-FR"/>
          </a:p>
        </p:txBody>
      </p:sp>
    </p:spTree>
    <p:extLst>
      <p:ext uri="{BB962C8B-B14F-4D97-AF65-F5344CB8AC3E}">
        <p14:creationId xmlns:p14="http://schemas.microsoft.com/office/powerpoint/2010/main" val="343465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B4849E-3136-2017-5917-4ECFA21B98E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A736CF7-BD20-C764-6C81-52B2279CF46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37E249C-2ABD-09A1-A6F6-0FD30245E6F9}"/>
              </a:ext>
            </a:extLst>
          </p:cNvPr>
          <p:cNvSpPr>
            <a:spLocks noGrp="1"/>
          </p:cNvSpPr>
          <p:nvPr>
            <p:ph type="dt" sz="half" idx="10"/>
          </p:nvPr>
        </p:nvSpPr>
        <p:spPr/>
        <p:txBody>
          <a:bodyPr/>
          <a:lstStyle/>
          <a:p>
            <a:fld id="{FBD036EB-3357-4668-A707-B816E714AFE1}" type="datetimeFigureOut">
              <a:rPr lang="fr-FR" smtClean="0"/>
              <a:t>23/01/2024</a:t>
            </a:fld>
            <a:endParaRPr lang="fr-FR"/>
          </a:p>
        </p:txBody>
      </p:sp>
      <p:sp>
        <p:nvSpPr>
          <p:cNvPr id="5" name="Espace réservé du pied de page 4">
            <a:extLst>
              <a:ext uri="{FF2B5EF4-FFF2-40B4-BE49-F238E27FC236}">
                <a16:creationId xmlns:a16="http://schemas.microsoft.com/office/drawing/2014/main" id="{FF10EF19-43D2-0A0C-0A3B-D480EE627C6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82B08C8-0B4B-B269-08BD-3822A9DFC6E2}"/>
              </a:ext>
            </a:extLst>
          </p:cNvPr>
          <p:cNvSpPr>
            <a:spLocks noGrp="1"/>
          </p:cNvSpPr>
          <p:nvPr>
            <p:ph type="sldNum" sz="quarter" idx="12"/>
          </p:nvPr>
        </p:nvSpPr>
        <p:spPr/>
        <p:txBody>
          <a:bodyPr/>
          <a:lstStyle/>
          <a:p>
            <a:fld id="{ECD86E06-66E3-4E76-A40A-68CE0F501D9B}" type="slidenum">
              <a:rPr lang="fr-FR" smtClean="0"/>
              <a:t>‹N°›</a:t>
            </a:fld>
            <a:endParaRPr lang="fr-FR"/>
          </a:p>
        </p:txBody>
      </p:sp>
    </p:spTree>
    <p:extLst>
      <p:ext uri="{BB962C8B-B14F-4D97-AF65-F5344CB8AC3E}">
        <p14:creationId xmlns:p14="http://schemas.microsoft.com/office/powerpoint/2010/main" val="2674793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99D5A23-B302-AC34-2589-54B48ABF5D0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1035C5F-2524-3B72-707B-0BEB402426F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66023E-83D3-422B-D24F-486B7945AEE6}"/>
              </a:ext>
            </a:extLst>
          </p:cNvPr>
          <p:cNvSpPr>
            <a:spLocks noGrp="1"/>
          </p:cNvSpPr>
          <p:nvPr>
            <p:ph type="dt" sz="half" idx="10"/>
          </p:nvPr>
        </p:nvSpPr>
        <p:spPr/>
        <p:txBody>
          <a:bodyPr/>
          <a:lstStyle/>
          <a:p>
            <a:fld id="{FBD036EB-3357-4668-A707-B816E714AFE1}" type="datetimeFigureOut">
              <a:rPr lang="fr-FR" smtClean="0"/>
              <a:t>23/01/2024</a:t>
            </a:fld>
            <a:endParaRPr lang="fr-FR"/>
          </a:p>
        </p:txBody>
      </p:sp>
      <p:sp>
        <p:nvSpPr>
          <p:cNvPr id="5" name="Espace réservé du pied de page 4">
            <a:extLst>
              <a:ext uri="{FF2B5EF4-FFF2-40B4-BE49-F238E27FC236}">
                <a16:creationId xmlns:a16="http://schemas.microsoft.com/office/drawing/2014/main" id="{92B1388F-5E61-6FC7-8EDB-BFB6DAF2D23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E0804CF-F31E-FCB4-2733-543980CA3A14}"/>
              </a:ext>
            </a:extLst>
          </p:cNvPr>
          <p:cNvSpPr>
            <a:spLocks noGrp="1"/>
          </p:cNvSpPr>
          <p:nvPr>
            <p:ph type="sldNum" sz="quarter" idx="12"/>
          </p:nvPr>
        </p:nvSpPr>
        <p:spPr/>
        <p:txBody>
          <a:bodyPr/>
          <a:lstStyle/>
          <a:p>
            <a:fld id="{ECD86E06-66E3-4E76-A40A-68CE0F501D9B}" type="slidenum">
              <a:rPr lang="fr-FR" smtClean="0"/>
              <a:t>‹N°›</a:t>
            </a:fld>
            <a:endParaRPr lang="fr-FR"/>
          </a:p>
        </p:txBody>
      </p:sp>
    </p:spTree>
    <p:extLst>
      <p:ext uri="{BB962C8B-B14F-4D97-AF65-F5344CB8AC3E}">
        <p14:creationId xmlns:p14="http://schemas.microsoft.com/office/powerpoint/2010/main" val="4057063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93350E-B797-F961-11BB-D3739B6DD46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EB77D01-E111-4B86-FC75-09D17E81F11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5816612-6440-A95A-7303-4213729C9389}"/>
              </a:ext>
            </a:extLst>
          </p:cNvPr>
          <p:cNvSpPr>
            <a:spLocks noGrp="1"/>
          </p:cNvSpPr>
          <p:nvPr>
            <p:ph type="dt" sz="half" idx="10"/>
          </p:nvPr>
        </p:nvSpPr>
        <p:spPr/>
        <p:txBody>
          <a:bodyPr/>
          <a:lstStyle/>
          <a:p>
            <a:fld id="{FBD036EB-3357-4668-A707-B816E714AFE1}" type="datetimeFigureOut">
              <a:rPr lang="fr-FR" smtClean="0"/>
              <a:t>23/01/2024</a:t>
            </a:fld>
            <a:endParaRPr lang="fr-FR"/>
          </a:p>
        </p:txBody>
      </p:sp>
      <p:sp>
        <p:nvSpPr>
          <p:cNvPr id="5" name="Espace réservé du pied de page 4">
            <a:extLst>
              <a:ext uri="{FF2B5EF4-FFF2-40B4-BE49-F238E27FC236}">
                <a16:creationId xmlns:a16="http://schemas.microsoft.com/office/drawing/2014/main" id="{5A603C1A-015D-E4D7-686A-C7B133DF0C5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1F42A84-7116-917A-8BE0-88C4274B2E81}"/>
              </a:ext>
            </a:extLst>
          </p:cNvPr>
          <p:cNvSpPr>
            <a:spLocks noGrp="1"/>
          </p:cNvSpPr>
          <p:nvPr>
            <p:ph type="sldNum" sz="quarter" idx="12"/>
          </p:nvPr>
        </p:nvSpPr>
        <p:spPr/>
        <p:txBody>
          <a:bodyPr/>
          <a:lstStyle/>
          <a:p>
            <a:fld id="{ECD86E06-66E3-4E76-A40A-68CE0F501D9B}" type="slidenum">
              <a:rPr lang="fr-FR" smtClean="0"/>
              <a:t>‹N°›</a:t>
            </a:fld>
            <a:endParaRPr lang="fr-FR"/>
          </a:p>
        </p:txBody>
      </p:sp>
    </p:spTree>
    <p:extLst>
      <p:ext uri="{BB962C8B-B14F-4D97-AF65-F5344CB8AC3E}">
        <p14:creationId xmlns:p14="http://schemas.microsoft.com/office/powerpoint/2010/main" val="36405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96808D-C1E6-6B6F-21DD-EFE26DCBC75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1FE0632-7B46-E8F2-6805-52A7061053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BD3D80F-7FC5-B10D-CF3A-B3056ABE5696}"/>
              </a:ext>
            </a:extLst>
          </p:cNvPr>
          <p:cNvSpPr>
            <a:spLocks noGrp="1"/>
          </p:cNvSpPr>
          <p:nvPr>
            <p:ph type="dt" sz="half" idx="10"/>
          </p:nvPr>
        </p:nvSpPr>
        <p:spPr/>
        <p:txBody>
          <a:bodyPr/>
          <a:lstStyle/>
          <a:p>
            <a:fld id="{FBD036EB-3357-4668-A707-B816E714AFE1}" type="datetimeFigureOut">
              <a:rPr lang="fr-FR" smtClean="0"/>
              <a:t>23/01/2024</a:t>
            </a:fld>
            <a:endParaRPr lang="fr-FR"/>
          </a:p>
        </p:txBody>
      </p:sp>
      <p:sp>
        <p:nvSpPr>
          <p:cNvPr id="5" name="Espace réservé du pied de page 4">
            <a:extLst>
              <a:ext uri="{FF2B5EF4-FFF2-40B4-BE49-F238E27FC236}">
                <a16:creationId xmlns:a16="http://schemas.microsoft.com/office/drawing/2014/main" id="{C12E0B72-E2CC-E66D-75A4-1F5997ED912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141C3F2-5F42-D031-D348-1EEFA513BAC0}"/>
              </a:ext>
            </a:extLst>
          </p:cNvPr>
          <p:cNvSpPr>
            <a:spLocks noGrp="1"/>
          </p:cNvSpPr>
          <p:nvPr>
            <p:ph type="sldNum" sz="quarter" idx="12"/>
          </p:nvPr>
        </p:nvSpPr>
        <p:spPr/>
        <p:txBody>
          <a:bodyPr/>
          <a:lstStyle/>
          <a:p>
            <a:fld id="{ECD86E06-66E3-4E76-A40A-68CE0F501D9B}" type="slidenum">
              <a:rPr lang="fr-FR" smtClean="0"/>
              <a:t>‹N°›</a:t>
            </a:fld>
            <a:endParaRPr lang="fr-FR"/>
          </a:p>
        </p:txBody>
      </p:sp>
    </p:spTree>
    <p:extLst>
      <p:ext uri="{BB962C8B-B14F-4D97-AF65-F5344CB8AC3E}">
        <p14:creationId xmlns:p14="http://schemas.microsoft.com/office/powerpoint/2010/main" val="1227561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E689A8-8B5D-E7C6-E7A4-01954DAB666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F4D372F-60A5-D8F2-978C-A4EFF2B7325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266E227-63C2-00BA-7A7A-E3DD11F0175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F9F8B95-4F48-7F45-84F9-809520547A6E}"/>
              </a:ext>
            </a:extLst>
          </p:cNvPr>
          <p:cNvSpPr>
            <a:spLocks noGrp="1"/>
          </p:cNvSpPr>
          <p:nvPr>
            <p:ph type="dt" sz="half" idx="10"/>
          </p:nvPr>
        </p:nvSpPr>
        <p:spPr/>
        <p:txBody>
          <a:bodyPr/>
          <a:lstStyle/>
          <a:p>
            <a:fld id="{FBD036EB-3357-4668-A707-B816E714AFE1}" type="datetimeFigureOut">
              <a:rPr lang="fr-FR" smtClean="0"/>
              <a:t>23/01/2024</a:t>
            </a:fld>
            <a:endParaRPr lang="fr-FR"/>
          </a:p>
        </p:txBody>
      </p:sp>
      <p:sp>
        <p:nvSpPr>
          <p:cNvPr id="6" name="Espace réservé du pied de page 5">
            <a:extLst>
              <a:ext uri="{FF2B5EF4-FFF2-40B4-BE49-F238E27FC236}">
                <a16:creationId xmlns:a16="http://schemas.microsoft.com/office/drawing/2014/main" id="{5D1E85E2-2ED7-5E74-098C-F9043846A7B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5B7C6FF-5324-AD75-E2EF-90E4CA80631D}"/>
              </a:ext>
            </a:extLst>
          </p:cNvPr>
          <p:cNvSpPr>
            <a:spLocks noGrp="1"/>
          </p:cNvSpPr>
          <p:nvPr>
            <p:ph type="sldNum" sz="quarter" idx="12"/>
          </p:nvPr>
        </p:nvSpPr>
        <p:spPr/>
        <p:txBody>
          <a:bodyPr/>
          <a:lstStyle/>
          <a:p>
            <a:fld id="{ECD86E06-66E3-4E76-A40A-68CE0F501D9B}" type="slidenum">
              <a:rPr lang="fr-FR" smtClean="0"/>
              <a:t>‹N°›</a:t>
            </a:fld>
            <a:endParaRPr lang="fr-FR"/>
          </a:p>
        </p:txBody>
      </p:sp>
    </p:spTree>
    <p:extLst>
      <p:ext uri="{BB962C8B-B14F-4D97-AF65-F5344CB8AC3E}">
        <p14:creationId xmlns:p14="http://schemas.microsoft.com/office/powerpoint/2010/main" val="4205336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779B60-9A45-BF6B-8998-C4602462489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A2A4FA7-CE87-3607-4DF8-FAC358DEF4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4219135-AB8F-8D55-405C-09AB7C3EE2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EB6DF19-9267-B1AA-4230-26D1BAC86E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0AA2B12-FFD4-530F-9078-A99E8BDED6E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B99BE4E-FA4F-2253-EF10-B76EF7DE5208}"/>
              </a:ext>
            </a:extLst>
          </p:cNvPr>
          <p:cNvSpPr>
            <a:spLocks noGrp="1"/>
          </p:cNvSpPr>
          <p:nvPr>
            <p:ph type="dt" sz="half" idx="10"/>
          </p:nvPr>
        </p:nvSpPr>
        <p:spPr/>
        <p:txBody>
          <a:bodyPr/>
          <a:lstStyle/>
          <a:p>
            <a:fld id="{FBD036EB-3357-4668-A707-B816E714AFE1}" type="datetimeFigureOut">
              <a:rPr lang="fr-FR" smtClean="0"/>
              <a:t>23/01/2024</a:t>
            </a:fld>
            <a:endParaRPr lang="fr-FR"/>
          </a:p>
        </p:txBody>
      </p:sp>
      <p:sp>
        <p:nvSpPr>
          <p:cNvPr id="8" name="Espace réservé du pied de page 7">
            <a:extLst>
              <a:ext uri="{FF2B5EF4-FFF2-40B4-BE49-F238E27FC236}">
                <a16:creationId xmlns:a16="http://schemas.microsoft.com/office/drawing/2014/main" id="{9E45F0EB-B97E-ACCC-016F-CA12CB304CA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D972422-3B69-F224-8AEF-36938F6573E8}"/>
              </a:ext>
            </a:extLst>
          </p:cNvPr>
          <p:cNvSpPr>
            <a:spLocks noGrp="1"/>
          </p:cNvSpPr>
          <p:nvPr>
            <p:ph type="sldNum" sz="quarter" idx="12"/>
          </p:nvPr>
        </p:nvSpPr>
        <p:spPr/>
        <p:txBody>
          <a:bodyPr/>
          <a:lstStyle/>
          <a:p>
            <a:fld id="{ECD86E06-66E3-4E76-A40A-68CE0F501D9B}" type="slidenum">
              <a:rPr lang="fr-FR" smtClean="0"/>
              <a:t>‹N°›</a:t>
            </a:fld>
            <a:endParaRPr lang="fr-FR"/>
          </a:p>
        </p:txBody>
      </p:sp>
    </p:spTree>
    <p:extLst>
      <p:ext uri="{BB962C8B-B14F-4D97-AF65-F5344CB8AC3E}">
        <p14:creationId xmlns:p14="http://schemas.microsoft.com/office/powerpoint/2010/main" val="78991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D897FD-0D2D-A185-1F8C-4C1EEA778B8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C71F85B-EDF2-6EC8-AD13-27EDC2DEE8BC}"/>
              </a:ext>
            </a:extLst>
          </p:cNvPr>
          <p:cNvSpPr>
            <a:spLocks noGrp="1"/>
          </p:cNvSpPr>
          <p:nvPr>
            <p:ph type="dt" sz="half" idx="10"/>
          </p:nvPr>
        </p:nvSpPr>
        <p:spPr/>
        <p:txBody>
          <a:bodyPr/>
          <a:lstStyle/>
          <a:p>
            <a:fld id="{FBD036EB-3357-4668-A707-B816E714AFE1}" type="datetimeFigureOut">
              <a:rPr lang="fr-FR" smtClean="0"/>
              <a:t>23/01/2024</a:t>
            </a:fld>
            <a:endParaRPr lang="fr-FR"/>
          </a:p>
        </p:txBody>
      </p:sp>
      <p:sp>
        <p:nvSpPr>
          <p:cNvPr id="4" name="Espace réservé du pied de page 3">
            <a:extLst>
              <a:ext uri="{FF2B5EF4-FFF2-40B4-BE49-F238E27FC236}">
                <a16:creationId xmlns:a16="http://schemas.microsoft.com/office/drawing/2014/main" id="{21FBCC50-4131-AACD-9632-B43349B4E74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7F40CE0-85FF-DC9C-9B17-0B10CB691E3C}"/>
              </a:ext>
            </a:extLst>
          </p:cNvPr>
          <p:cNvSpPr>
            <a:spLocks noGrp="1"/>
          </p:cNvSpPr>
          <p:nvPr>
            <p:ph type="sldNum" sz="quarter" idx="12"/>
          </p:nvPr>
        </p:nvSpPr>
        <p:spPr/>
        <p:txBody>
          <a:bodyPr/>
          <a:lstStyle/>
          <a:p>
            <a:fld id="{ECD86E06-66E3-4E76-A40A-68CE0F501D9B}" type="slidenum">
              <a:rPr lang="fr-FR" smtClean="0"/>
              <a:t>‹N°›</a:t>
            </a:fld>
            <a:endParaRPr lang="fr-FR"/>
          </a:p>
        </p:txBody>
      </p:sp>
    </p:spTree>
    <p:extLst>
      <p:ext uri="{BB962C8B-B14F-4D97-AF65-F5344CB8AC3E}">
        <p14:creationId xmlns:p14="http://schemas.microsoft.com/office/powerpoint/2010/main" val="131240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53E1072-21D6-A29F-AAE2-3313279A7E82}"/>
              </a:ext>
            </a:extLst>
          </p:cNvPr>
          <p:cNvSpPr>
            <a:spLocks noGrp="1"/>
          </p:cNvSpPr>
          <p:nvPr>
            <p:ph type="dt" sz="half" idx="10"/>
          </p:nvPr>
        </p:nvSpPr>
        <p:spPr/>
        <p:txBody>
          <a:bodyPr/>
          <a:lstStyle/>
          <a:p>
            <a:fld id="{FBD036EB-3357-4668-A707-B816E714AFE1}" type="datetimeFigureOut">
              <a:rPr lang="fr-FR" smtClean="0"/>
              <a:t>23/01/2024</a:t>
            </a:fld>
            <a:endParaRPr lang="fr-FR"/>
          </a:p>
        </p:txBody>
      </p:sp>
      <p:sp>
        <p:nvSpPr>
          <p:cNvPr id="3" name="Espace réservé du pied de page 2">
            <a:extLst>
              <a:ext uri="{FF2B5EF4-FFF2-40B4-BE49-F238E27FC236}">
                <a16:creationId xmlns:a16="http://schemas.microsoft.com/office/drawing/2014/main" id="{30DACF60-8105-D5CF-0166-C6A334B151FF}"/>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7041491-FAED-345E-9261-47A9EB49EDCA}"/>
              </a:ext>
            </a:extLst>
          </p:cNvPr>
          <p:cNvSpPr>
            <a:spLocks noGrp="1"/>
          </p:cNvSpPr>
          <p:nvPr>
            <p:ph type="sldNum" sz="quarter" idx="12"/>
          </p:nvPr>
        </p:nvSpPr>
        <p:spPr/>
        <p:txBody>
          <a:bodyPr/>
          <a:lstStyle/>
          <a:p>
            <a:fld id="{ECD86E06-66E3-4E76-A40A-68CE0F501D9B}" type="slidenum">
              <a:rPr lang="fr-FR" smtClean="0"/>
              <a:t>‹N°›</a:t>
            </a:fld>
            <a:endParaRPr lang="fr-FR"/>
          </a:p>
        </p:txBody>
      </p:sp>
    </p:spTree>
    <p:extLst>
      <p:ext uri="{BB962C8B-B14F-4D97-AF65-F5344CB8AC3E}">
        <p14:creationId xmlns:p14="http://schemas.microsoft.com/office/powerpoint/2010/main" val="3237939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BD2980-BC3C-4240-109E-7A1065C941C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5A72903-4524-73E7-B777-5E6572E978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DD69BD1-CD03-2901-D1F9-9CDBF5AA8F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AEB2523-2C49-B4EC-EAF3-80AAA6D90517}"/>
              </a:ext>
            </a:extLst>
          </p:cNvPr>
          <p:cNvSpPr>
            <a:spLocks noGrp="1"/>
          </p:cNvSpPr>
          <p:nvPr>
            <p:ph type="dt" sz="half" idx="10"/>
          </p:nvPr>
        </p:nvSpPr>
        <p:spPr/>
        <p:txBody>
          <a:bodyPr/>
          <a:lstStyle/>
          <a:p>
            <a:fld id="{FBD036EB-3357-4668-A707-B816E714AFE1}" type="datetimeFigureOut">
              <a:rPr lang="fr-FR" smtClean="0"/>
              <a:t>23/01/2024</a:t>
            </a:fld>
            <a:endParaRPr lang="fr-FR"/>
          </a:p>
        </p:txBody>
      </p:sp>
      <p:sp>
        <p:nvSpPr>
          <p:cNvPr id="6" name="Espace réservé du pied de page 5">
            <a:extLst>
              <a:ext uri="{FF2B5EF4-FFF2-40B4-BE49-F238E27FC236}">
                <a16:creationId xmlns:a16="http://schemas.microsoft.com/office/drawing/2014/main" id="{9B2A7904-3669-D4E0-888E-42CACF07C4D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3817322-4FA4-CE46-2279-6EAB76033563}"/>
              </a:ext>
            </a:extLst>
          </p:cNvPr>
          <p:cNvSpPr>
            <a:spLocks noGrp="1"/>
          </p:cNvSpPr>
          <p:nvPr>
            <p:ph type="sldNum" sz="quarter" idx="12"/>
          </p:nvPr>
        </p:nvSpPr>
        <p:spPr/>
        <p:txBody>
          <a:bodyPr/>
          <a:lstStyle/>
          <a:p>
            <a:fld id="{ECD86E06-66E3-4E76-A40A-68CE0F501D9B}" type="slidenum">
              <a:rPr lang="fr-FR" smtClean="0"/>
              <a:t>‹N°›</a:t>
            </a:fld>
            <a:endParaRPr lang="fr-FR"/>
          </a:p>
        </p:txBody>
      </p:sp>
    </p:spTree>
    <p:extLst>
      <p:ext uri="{BB962C8B-B14F-4D97-AF65-F5344CB8AC3E}">
        <p14:creationId xmlns:p14="http://schemas.microsoft.com/office/powerpoint/2010/main" val="386083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81B23B-D8ED-2E1C-59A7-C2447BE410E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3D11618-75F1-0B08-523F-A8C1C8CC3D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0F4AA94-7038-5C7D-579E-A0C9D59ED2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1F8335E-6307-1A44-F37C-314ED155A44E}"/>
              </a:ext>
            </a:extLst>
          </p:cNvPr>
          <p:cNvSpPr>
            <a:spLocks noGrp="1"/>
          </p:cNvSpPr>
          <p:nvPr>
            <p:ph type="dt" sz="half" idx="10"/>
          </p:nvPr>
        </p:nvSpPr>
        <p:spPr/>
        <p:txBody>
          <a:bodyPr/>
          <a:lstStyle/>
          <a:p>
            <a:fld id="{FBD036EB-3357-4668-A707-B816E714AFE1}" type="datetimeFigureOut">
              <a:rPr lang="fr-FR" smtClean="0"/>
              <a:t>23/01/2024</a:t>
            </a:fld>
            <a:endParaRPr lang="fr-FR"/>
          </a:p>
        </p:txBody>
      </p:sp>
      <p:sp>
        <p:nvSpPr>
          <p:cNvPr id="6" name="Espace réservé du pied de page 5">
            <a:extLst>
              <a:ext uri="{FF2B5EF4-FFF2-40B4-BE49-F238E27FC236}">
                <a16:creationId xmlns:a16="http://schemas.microsoft.com/office/drawing/2014/main" id="{DFE886AA-01AA-9162-57C4-09B0551ABDC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DF72BCA-C1C0-DAF9-14D3-2B09E25E89B2}"/>
              </a:ext>
            </a:extLst>
          </p:cNvPr>
          <p:cNvSpPr>
            <a:spLocks noGrp="1"/>
          </p:cNvSpPr>
          <p:nvPr>
            <p:ph type="sldNum" sz="quarter" idx="12"/>
          </p:nvPr>
        </p:nvSpPr>
        <p:spPr/>
        <p:txBody>
          <a:bodyPr/>
          <a:lstStyle/>
          <a:p>
            <a:fld id="{ECD86E06-66E3-4E76-A40A-68CE0F501D9B}" type="slidenum">
              <a:rPr lang="fr-FR" smtClean="0"/>
              <a:t>‹N°›</a:t>
            </a:fld>
            <a:endParaRPr lang="fr-FR"/>
          </a:p>
        </p:txBody>
      </p:sp>
    </p:spTree>
    <p:extLst>
      <p:ext uri="{BB962C8B-B14F-4D97-AF65-F5344CB8AC3E}">
        <p14:creationId xmlns:p14="http://schemas.microsoft.com/office/powerpoint/2010/main" val="3872417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8EF"/>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9CCE70A-B645-9A50-BC42-C5F11FA466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7E02E25-9D23-7E88-B6F0-170E1BCAC8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958B352-3F9E-DE7B-2419-8689BC09B9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036EB-3357-4668-A707-B816E714AFE1}" type="datetimeFigureOut">
              <a:rPr lang="fr-FR" smtClean="0"/>
              <a:t>23/01/2024</a:t>
            </a:fld>
            <a:endParaRPr lang="fr-FR"/>
          </a:p>
        </p:txBody>
      </p:sp>
      <p:sp>
        <p:nvSpPr>
          <p:cNvPr id="5" name="Espace réservé du pied de page 4">
            <a:extLst>
              <a:ext uri="{FF2B5EF4-FFF2-40B4-BE49-F238E27FC236}">
                <a16:creationId xmlns:a16="http://schemas.microsoft.com/office/drawing/2014/main" id="{DDA5DD84-8726-B291-0E47-DD61E90860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83FBDB8-5DF0-493A-34F4-E9E0D74B61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86E06-66E3-4E76-A40A-68CE0F501D9B}" type="slidenum">
              <a:rPr lang="fr-FR" smtClean="0"/>
              <a:t>‹N°›</a:t>
            </a:fld>
            <a:endParaRPr lang="fr-FR"/>
          </a:p>
        </p:txBody>
      </p:sp>
    </p:spTree>
    <p:extLst>
      <p:ext uri="{BB962C8B-B14F-4D97-AF65-F5344CB8AC3E}">
        <p14:creationId xmlns:p14="http://schemas.microsoft.com/office/powerpoint/2010/main" val="1196301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que 4">
            <a:extLst>
              <a:ext uri="{FF2B5EF4-FFF2-40B4-BE49-F238E27FC236}">
                <a16:creationId xmlns:a16="http://schemas.microsoft.com/office/drawing/2014/main" id="{793CDDE1-930F-AC4D-9664-52F77782BA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00187" y="1389122"/>
            <a:ext cx="9191625" cy="1858903"/>
          </a:xfrm>
          <a:prstGeom prst="rect">
            <a:avLst/>
          </a:prstGeom>
        </p:spPr>
      </p:pic>
      <p:sp>
        <p:nvSpPr>
          <p:cNvPr id="3" name="Sous-titre 2">
            <a:extLst>
              <a:ext uri="{FF2B5EF4-FFF2-40B4-BE49-F238E27FC236}">
                <a16:creationId xmlns:a16="http://schemas.microsoft.com/office/drawing/2014/main" id="{620E41C7-CECA-FC17-F78D-B659D08EFE00}"/>
              </a:ext>
            </a:extLst>
          </p:cNvPr>
          <p:cNvSpPr>
            <a:spLocks noGrp="1"/>
          </p:cNvSpPr>
          <p:nvPr>
            <p:ph type="subTitle" idx="1"/>
          </p:nvPr>
        </p:nvSpPr>
        <p:spPr>
          <a:xfrm>
            <a:off x="2228849" y="3935413"/>
            <a:ext cx="7734300" cy="1655762"/>
          </a:xfrm>
        </p:spPr>
        <p:txBody>
          <a:bodyPr>
            <a:normAutofit/>
          </a:bodyPr>
          <a:lstStyle/>
          <a:p>
            <a:r>
              <a:rPr lang="fr-FR" sz="4000" b="1" i="0" dirty="0">
                <a:solidFill>
                  <a:srgbClr val="060957"/>
                </a:solidFill>
                <a:effectLst/>
                <a:latin typeface="Times New Roman" panose="02020603050405020304" pitchFamily="18" charset="0"/>
                <a:cs typeface="Times New Roman" panose="02020603050405020304" pitchFamily="18" charset="0"/>
              </a:rPr>
              <a:t>Création d'un Site de Showroom pour </a:t>
            </a:r>
            <a:r>
              <a:rPr lang="fr-FR" sz="4000" b="1" i="0" dirty="0" err="1">
                <a:solidFill>
                  <a:srgbClr val="060957"/>
                </a:solidFill>
                <a:effectLst/>
                <a:latin typeface="Times New Roman" panose="02020603050405020304" pitchFamily="18" charset="0"/>
                <a:cs typeface="Times New Roman" panose="02020603050405020304" pitchFamily="18" charset="0"/>
              </a:rPr>
              <a:t>Simpl</a:t>
            </a:r>
            <a:r>
              <a:rPr lang="fr-FR" sz="4000" b="1" i="0" dirty="0">
                <a:solidFill>
                  <a:srgbClr val="060957"/>
                </a:solidFill>
                <a:effectLst/>
                <a:latin typeface="Times New Roman" panose="02020603050405020304" pitchFamily="18" charset="0"/>
                <a:cs typeface="Times New Roman" panose="02020603050405020304" pitchFamily="18" charset="0"/>
              </a:rPr>
              <a:t> Vintage</a:t>
            </a:r>
            <a:endParaRPr lang="fr-FR" sz="4000" dirty="0">
              <a:solidFill>
                <a:srgbClr val="06095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23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3165E14-0845-C90E-4F40-DC9584AB95EB}"/>
              </a:ext>
            </a:extLst>
          </p:cNvPr>
          <p:cNvSpPr>
            <a:spLocks noGrp="1"/>
          </p:cNvSpPr>
          <p:nvPr>
            <p:ph type="ctrTitle"/>
          </p:nvPr>
        </p:nvSpPr>
        <p:spPr>
          <a:xfrm>
            <a:off x="952500" y="361949"/>
            <a:ext cx="9144000" cy="1319213"/>
          </a:xfrm>
        </p:spPr>
        <p:txBody>
          <a:bodyPr>
            <a:normAutofit/>
          </a:bodyPr>
          <a:lstStyle/>
          <a:p>
            <a:pPr algn="l"/>
            <a:r>
              <a:rPr lang="fr-FR" sz="3200" b="1" i="1" dirty="0">
                <a:solidFill>
                  <a:srgbClr val="C39800"/>
                </a:solidFill>
              </a:rPr>
              <a:t>Introduction :</a:t>
            </a:r>
          </a:p>
        </p:txBody>
      </p:sp>
      <p:sp>
        <p:nvSpPr>
          <p:cNvPr id="7" name="Sous-titre 6">
            <a:extLst>
              <a:ext uri="{FF2B5EF4-FFF2-40B4-BE49-F238E27FC236}">
                <a16:creationId xmlns:a16="http://schemas.microsoft.com/office/drawing/2014/main" id="{B9BCE791-CDE0-9B9D-2910-702C2AA44858}"/>
              </a:ext>
            </a:extLst>
          </p:cNvPr>
          <p:cNvSpPr>
            <a:spLocks noGrp="1"/>
          </p:cNvSpPr>
          <p:nvPr>
            <p:ph type="subTitle" idx="1"/>
          </p:nvPr>
        </p:nvSpPr>
        <p:spPr>
          <a:xfrm>
            <a:off x="695325" y="2601119"/>
            <a:ext cx="9144000" cy="1655762"/>
          </a:xfrm>
        </p:spPr>
        <p:txBody>
          <a:bodyPr>
            <a:normAutofit/>
          </a:bodyPr>
          <a:lstStyle/>
          <a:p>
            <a:pPr algn="just"/>
            <a:r>
              <a:rPr lang="fr-FR" sz="2000" dirty="0">
                <a:solidFill>
                  <a:srgbClr val="060957"/>
                </a:solidFill>
                <a:latin typeface="Times New Roman" panose="02020603050405020304" pitchFamily="18" charset="0"/>
                <a:cs typeface="Times New Roman" panose="02020603050405020304" pitchFamily="18" charset="0"/>
              </a:rPr>
              <a:t>Le projet de création d'un site de showroom pour </a:t>
            </a:r>
            <a:r>
              <a:rPr lang="fr-FR" sz="2000" dirty="0" err="1">
                <a:solidFill>
                  <a:srgbClr val="060957"/>
                </a:solidFill>
                <a:latin typeface="Times New Roman" panose="02020603050405020304" pitchFamily="18" charset="0"/>
                <a:cs typeface="Times New Roman" panose="02020603050405020304" pitchFamily="18" charset="0"/>
              </a:rPr>
              <a:t>Simpl</a:t>
            </a:r>
            <a:r>
              <a:rPr lang="fr-FR" sz="2000" dirty="0">
                <a:solidFill>
                  <a:srgbClr val="060957"/>
                </a:solidFill>
                <a:latin typeface="Times New Roman" panose="02020603050405020304" pitchFamily="18" charset="0"/>
                <a:cs typeface="Times New Roman" panose="02020603050405020304" pitchFamily="18" charset="0"/>
              </a:rPr>
              <a:t> Vintage est une initiative visant à offrir une expérience immersive en ligne, mettant en valeur la collection de vêtements d’occasion de </a:t>
            </a:r>
            <a:r>
              <a:rPr lang="fr-FR" sz="2000" dirty="0" err="1">
                <a:solidFill>
                  <a:srgbClr val="060957"/>
                </a:solidFill>
                <a:latin typeface="Times New Roman" panose="02020603050405020304" pitchFamily="18" charset="0"/>
                <a:cs typeface="Times New Roman" panose="02020603050405020304" pitchFamily="18" charset="0"/>
              </a:rPr>
              <a:t>Simpl</a:t>
            </a:r>
            <a:r>
              <a:rPr lang="fr-FR" sz="2000" dirty="0">
                <a:solidFill>
                  <a:srgbClr val="060957"/>
                </a:solidFill>
                <a:latin typeface="Times New Roman" panose="02020603050405020304" pitchFamily="18" charset="0"/>
                <a:cs typeface="Times New Roman" panose="02020603050405020304" pitchFamily="18" charset="0"/>
              </a:rPr>
              <a:t> Vintage. Ce projet a été élaboré en réponse aux exigences spécifiques du client, qui ont été détaillées dans un cahier des charges comprenant des wireframes, des spécifications fonctionnelles, ainsi que des fichiers sources utiles.</a:t>
            </a:r>
          </a:p>
        </p:txBody>
      </p:sp>
    </p:spTree>
    <p:extLst>
      <p:ext uri="{BB962C8B-B14F-4D97-AF65-F5344CB8AC3E}">
        <p14:creationId xmlns:p14="http://schemas.microsoft.com/office/powerpoint/2010/main" val="724154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3165E14-0845-C90E-4F40-DC9584AB95EB}"/>
              </a:ext>
            </a:extLst>
          </p:cNvPr>
          <p:cNvSpPr>
            <a:spLocks noGrp="1"/>
          </p:cNvSpPr>
          <p:nvPr>
            <p:ph type="ctrTitle"/>
          </p:nvPr>
        </p:nvSpPr>
        <p:spPr>
          <a:xfrm>
            <a:off x="952500" y="361949"/>
            <a:ext cx="9144000" cy="1319213"/>
          </a:xfrm>
        </p:spPr>
        <p:txBody>
          <a:bodyPr>
            <a:normAutofit/>
          </a:bodyPr>
          <a:lstStyle/>
          <a:p>
            <a:pPr algn="l"/>
            <a:r>
              <a:rPr lang="fr-FR" sz="3200" b="1" i="1" dirty="0">
                <a:solidFill>
                  <a:srgbClr val="C39800"/>
                </a:solidFill>
              </a:rPr>
              <a:t>Cahier des Charges :</a:t>
            </a:r>
          </a:p>
        </p:txBody>
      </p:sp>
      <p:sp>
        <p:nvSpPr>
          <p:cNvPr id="7" name="Sous-titre 6">
            <a:extLst>
              <a:ext uri="{FF2B5EF4-FFF2-40B4-BE49-F238E27FC236}">
                <a16:creationId xmlns:a16="http://schemas.microsoft.com/office/drawing/2014/main" id="{B9BCE791-CDE0-9B9D-2910-702C2AA44858}"/>
              </a:ext>
            </a:extLst>
          </p:cNvPr>
          <p:cNvSpPr>
            <a:spLocks noGrp="1"/>
          </p:cNvSpPr>
          <p:nvPr>
            <p:ph type="subTitle" idx="1"/>
          </p:nvPr>
        </p:nvSpPr>
        <p:spPr>
          <a:xfrm>
            <a:off x="695325" y="2601119"/>
            <a:ext cx="9144000" cy="1655762"/>
          </a:xfrm>
        </p:spPr>
        <p:txBody>
          <a:bodyPr>
            <a:normAutofit/>
          </a:bodyPr>
          <a:lstStyle/>
          <a:p>
            <a:pPr algn="just"/>
            <a:r>
              <a:rPr lang="fr-FR" sz="2000" b="0" i="0" dirty="0">
                <a:solidFill>
                  <a:srgbClr val="374151"/>
                </a:solidFill>
                <a:effectLst/>
                <a:latin typeface="Times New Roman" panose="02020603050405020304" pitchFamily="18" charset="0"/>
                <a:cs typeface="Times New Roman" panose="02020603050405020304" pitchFamily="18" charset="0"/>
              </a:rPr>
              <a:t>Le cahier des charges fourni comprend les wireframes détaillés pour cinq pages principales du site, ainsi que des spécifications fonctionnelles claires pour chacune de ces pages. Ces éléments fournissent une base solide pour la conception et le développement du site, en assurant une compréhension approfondie des besoins du client.</a:t>
            </a:r>
          </a:p>
          <a:p>
            <a:pPr algn="just"/>
            <a:endParaRPr lang="fr-FR" sz="2000" dirty="0">
              <a:solidFill>
                <a:srgbClr val="374151"/>
              </a:solidFill>
              <a:latin typeface="Times New Roman" panose="02020603050405020304" pitchFamily="18" charset="0"/>
              <a:cs typeface="Times New Roman" panose="02020603050405020304" pitchFamily="18" charset="0"/>
            </a:endParaRPr>
          </a:p>
          <a:p>
            <a:pPr algn="just"/>
            <a:endParaRPr lang="fr-FR" sz="2000" dirty="0">
              <a:solidFill>
                <a:srgbClr val="060957"/>
              </a:solidFill>
              <a:latin typeface="Times New Roman" panose="02020603050405020304" pitchFamily="18" charset="0"/>
              <a:cs typeface="Times New Roman" panose="02020603050405020304" pitchFamily="18" charset="0"/>
            </a:endParaRPr>
          </a:p>
        </p:txBody>
      </p:sp>
      <p:graphicFrame>
        <p:nvGraphicFramePr>
          <p:cNvPr id="8" name="Objet 7">
            <a:extLst>
              <a:ext uri="{FF2B5EF4-FFF2-40B4-BE49-F238E27FC236}">
                <a16:creationId xmlns:a16="http://schemas.microsoft.com/office/drawing/2014/main" id="{9D00A951-ADF2-6ED5-49FF-28CCBFEA8B63}"/>
              </a:ext>
            </a:extLst>
          </p:cNvPr>
          <p:cNvGraphicFramePr>
            <a:graphicFrameLocks noChangeAspect="1"/>
          </p:cNvGraphicFramePr>
          <p:nvPr>
            <p:extLst>
              <p:ext uri="{D42A27DB-BD31-4B8C-83A1-F6EECF244321}">
                <p14:modId xmlns:p14="http://schemas.microsoft.com/office/powerpoint/2010/main" val="1117023162"/>
              </p:ext>
            </p:extLst>
          </p:nvPr>
        </p:nvGraphicFramePr>
        <p:xfrm>
          <a:off x="861218" y="4370388"/>
          <a:ext cx="2678113" cy="533400"/>
        </p:xfrm>
        <a:graphic>
          <a:graphicData uri="http://schemas.openxmlformats.org/presentationml/2006/ole">
            <mc:AlternateContent xmlns:mc="http://schemas.openxmlformats.org/markup-compatibility/2006">
              <mc:Choice xmlns:v="urn:schemas-microsoft-com:vml" Requires="v">
                <p:oleObj name="Objet d’environnement du Gestionnaire de liaisons" showAsIcon="1" r:id="rId2" imgW="2677680" imgH="532800" progId="Package">
                  <p:embed/>
                </p:oleObj>
              </mc:Choice>
              <mc:Fallback>
                <p:oleObj name="Objet d’environnement du Gestionnaire de liaisons" showAsIcon="1" r:id="rId2" imgW="2677680" imgH="532800" progId="Package">
                  <p:embed/>
                  <p:pic>
                    <p:nvPicPr>
                      <p:cNvPr id="0" name=""/>
                      <p:cNvPicPr/>
                      <p:nvPr/>
                    </p:nvPicPr>
                    <p:blipFill>
                      <a:blip r:embed="rId3"/>
                      <a:stretch>
                        <a:fillRect/>
                      </a:stretch>
                    </p:blipFill>
                    <p:spPr>
                      <a:xfrm>
                        <a:off x="861218" y="4370388"/>
                        <a:ext cx="2678113" cy="533400"/>
                      </a:xfrm>
                      <a:prstGeom prst="rect">
                        <a:avLst/>
                      </a:prstGeom>
                    </p:spPr>
                  </p:pic>
                </p:oleObj>
              </mc:Fallback>
            </mc:AlternateContent>
          </a:graphicData>
        </a:graphic>
      </p:graphicFrame>
    </p:spTree>
    <p:extLst>
      <p:ext uri="{BB962C8B-B14F-4D97-AF65-F5344CB8AC3E}">
        <p14:creationId xmlns:p14="http://schemas.microsoft.com/office/powerpoint/2010/main" val="3680138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3165E14-0845-C90E-4F40-DC9584AB95EB}"/>
              </a:ext>
            </a:extLst>
          </p:cNvPr>
          <p:cNvSpPr>
            <a:spLocks noGrp="1"/>
          </p:cNvSpPr>
          <p:nvPr>
            <p:ph type="ctrTitle"/>
          </p:nvPr>
        </p:nvSpPr>
        <p:spPr>
          <a:xfrm>
            <a:off x="952500" y="361949"/>
            <a:ext cx="9144000" cy="1319213"/>
          </a:xfrm>
        </p:spPr>
        <p:txBody>
          <a:bodyPr>
            <a:normAutofit/>
          </a:bodyPr>
          <a:lstStyle/>
          <a:p>
            <a:pPr algn="l"/>
            <a:r>
              <a:rPr lang="fr-FR" sz="3200" b="1" i="1" dirty="0">
                <a:solidFill>
                  <a:srgbClr val="C39800"/>
                </a:solidFill>
              </a:rPr>
              <a:t>Utilisation de WordPress et Elementor :</a:t>
            </a:r>
          </a:p>
        </p:txBody>
      </p:sp>
      <p:sp>
        <p:nvSpPr>
          <p:cNvPr id="7" name="Sous-titre 6">
            <a:extLst>
              <a:ext uri="{FF2B5EF4-FFF2-40B4-BE49-F238E27FC236}">
                <a16:creationId xmlns:a16="http://schemas.microsoft.com/office/drawing/2014/main" id="{B9BCE791-CDE0-9B9D-2910-702C2AA44858}"/>
              </a:ext>
            </a:extLst>
          </p:cNvPr>
          <p:cNvSpPr>
            <a:spLocks noGrp="1"/>
          </p:cNvSpPr>
          <p:nvPr>
            <p:ph type="subTitle" idx="1"/>
          </p:nvPr>
        </p:nvSpPr>
        <p:spPr>
          <a:xfrm>
            <a:off x="695325" y="2601119"/>
            <a:ext cx="9144000" cy="1655762"/>
          </a:xfrm>
        </p:spPr>
        <p:txBody>
          <a:bodyPr>
            <a:normAutofit/>
          </a:bodyPr>
          <a:lstStyle/>
          <a:p>
            <a:pPr algn="just"/>
            <a:r>
              <a:rPr lang="fr-FR" sz="2000" b="0" i="0" dirty="0">
                <a:solidFill>
                  <a:srgbClr val="374151"/>
                </a:solidFill>
                <a:effectLst/>
                <a:latin typeface="Times New Roman" panose="02020603050405020304" pitchFamily="18" charset="0"/>
                <a:cs typeface="Times New Roman" panose="02020603050405020304" pitchFamily="18" charset="0"/>
              </a:rPr>
              <a:t>Le choix d'utiliser WordPress comme système de gestion de contenu et Elementor comme page </a:t>
            </a:r>
            <a:r>
              <a:rPr lang="fr-FR" sz="2000" b="0" i="0" dirty="0" err="1">
                <a:solidFill>
                  <a:srgbClr val="374151"/>
                </a:solidFill>
                <a:effectLst/>
                <a:latin typeface="Times New Roman" panose="02020603050405020304" pitchFamily="18" charset="0"/>
                <a:cs typeface="Times New Roman" panose="02020603050405020304" pitchFamily="18" charset="0"/>
              </a:rPr>
              <a:t>builder</a:t>
            </a:r>
            <a:r>
              <a:rPr lang="fr-FR" sz="2000" b="0" i="0" dirty="0">
                <a:solidFill>
                  <a:srgbClr val="374151"/>
                </a:solidFill>
                <a:effectLst/>
                <a:latin typeface="Times New Roman" panose="02020603050405020304" pitchFamily="18" charset="0"/>
                <a:cs typeface="Times New Roman" panose="02020603050405020304" pitchFamily="18" charset="0"/>
              </a:rPr>
              <a:t> offre une solution puissante et flexible pour la création du site. Cela permettra une conception visuelle intuitive et une gestion simplifiée du contenu, répondant ainsi aux attentes du client.</a:t>
            </a:r>
            <a:endParaRPr lang="fr-FR" sz="2000" dirty="0">
              <a:solidFill>
                <a:srgbClr val="06095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07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3165E14-0845-C90E-4F40-DC9584AB95EB}"/>
              </a:ext>
            </a:extLst>
          </p:cNvPr>
          <p:cNvSpPr>
            <a:spLocks noGrp="1"/>
          </p:cNvSpPr>
          <p:nvPr>
            <p:ph type="ctrTitle"/>
          </p:nvPr>
        </p:nvSpPr>
        <p:spPr>
          <a:xfrm>
            <a:off x="952500" y="361949"/>
            <a:ext cx="9144000" cy="1319213"/>
          </a:xfrm>
        </p:spPr>
        <p:txBody>
          <a:bodyPr>
            <a:normAutofit/>
          </a:bodyPr>
          <a:lstStyle/>
          <a:p>
            <a:pPr algn="l"/>
            <a:r>
              <a:rPr lang="fr-FR" sz="3200" b="1" i="1" dirty="0">
                <a:solidFill>
                  <a:srgbClr val="C39800"/>
                </a:solidFill>
              </a:rPr>
              <a:t>Personnalisation du Thème :</a:t>
            </a:r>
          </a:p>
        </p:txBody>
      </p:sp>
      <p:sp>
        <p:nvSpPr>
          <p:cNvPr id="7" name="Sous-titre 6">
            <a:extLst>
              <a:ext uri="{FF2B5EF4-FFF2-40B4-BE49-F238E27FC236}">
                <a16:creationId xmlns:a16="http://schemas.microsoft.com/office/drawing/2014/main" id="{B9BCE791-CDE0-9B9D-2910-702C2AA44858}"/>
              </a:ext>
            </a:extLst>
          </p:cNvPr>
          <p:cNvSpPr>
            <a:spLocks noGrp="1"/>
          </p:cNvSpPr>
          <p:nvPr>
            <p:ph type="subTitle" idx="1"/>
          </p:nvPr>
        </p:nvSpPr>
        <p:spPr>
          <a:xfrm>
            <a:off x="695325" y="2601119"/>
            <a:ext cx="9144000" cy="1655762"/>
          </a:xfrm>
        </p:spPr>
        <p:txBody>
          <a:bodyPr>
            <a:normAutofit/>
          </a:bodyPr>
          <a:lstStyle/>
          <a:p>
            <a:pPr algn="just"/>
            <a:r>
              <a:rPr lang="fr-FR" sz="2000" b="0" i="0" dirty="0">
                <a:solidFill>
                  <a:srgbClr val="374151"/>
                </a:solidFill>
                <a:effectLst/>
                <a:latin typeface="Times New Roman" panose="02020603050405020304" pitchFamily="18" charset="0"/>
                <a:cs typeface="Times New Roman" panose="02020603050405020304" pitchFamily="18" charset="0"/>
              </a:rPr>
              <a:t>En l'absence de maquettes haute-fidélité, une approche flexible a été adoptée pour l'interface du site. Le choix d'un thème WordPress adapté aux besoins spécifiques du projet a été privilégié pour gagner du temps. Un thème enfant sera créé et personnalisé selon les exigences du client pour garantir une esthétique unique et une expérience utilisateur optimale.</a:t>
            </a:r>
            <a:endParaRPr lang="fr-FR" sz="2000" dirty="0">
              <a:solidFill>
                <a:srgbClr val="06095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325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3165E14-0845-C90E-4F40-DC9584AB95EB}"/>
              </a:ext>
            </a:extLst>
          </p:cNvPr>
          <p:cNvSpPr>
            <a:spLocks noGrp="1"/>
          </p:cNvSpPr>
          <p:nvPr>
            <p:ph type="ctrTitle"/>
          </p:nvPr>
        </p:nvSpPr>
        <p:spPr>
          <a:xfrm>
            <a:off x="952500" y="361949"/>
            <a:ext cx="9144000" cy="1319213"/>
          </a:xfrm>
        </p:spPr>
        <p:txBody>
          <a:bodyPr>
            <a:normAutofit/>
          </a:bodyPr>
          <a:lstStyle/>
          <a:p>
            <a:pPr algn="l"/>
            <a:r>
              <a:rPr lang="fr-FR" sz="3200" b="1" i="1" dirty="0">
                <a:solidFill>
                  <a:srgbClr val="C39800"/>
                </a:solidFill>
              </a:rPr>
              <a:t>Pages Spécifiques et Recommandations Additionnelles :</a:t>
            </a:r>
          </a:p>
        </p:txBody>
      </p:sp>
      <p:sp>
        <p:nvSpPr>
          <p:cNvPr id="7" name="Sous-titre 6">
            <a:extLst>
              <a:ext uri="{FF2B5EF4-FFF2-40B4-BE49-F238E27FC236}">
                <a16:creationId xmlns:a16="http://schemas.microsoft.com/office/drawing/2014/main" id="{B9BCE791-CDE0-9B9D-2910-702C2AA44858}"/>
              </a:ext>
            </a:extLst>
          </p:cNvPr>
          <p:cNvSpPr>
            <a:spLocks noGrp="1"/>
          </p:cNvSpPr>
          <p:nvPr>
            <p:ph type="subTitle" idx="1"/>
          </p:nvPr>
        </p:nvSpPr>
        <p:spPr>
          <a:xfrm>
            <a:off x="695325" y="2601119"/>
            <a:ext cx="9144000" cy="1655762"/>
          </a:xfrm>
        </p:spPr>
        <p:txBody>
          <a:bodyPr>
            <a:normAutofit/>
          </a:bodyPr>
          <a:lstStyle/>
          <a:p>
            <a:pPr algn="just"/>
            <a:r>
              <a:rPr lang="fr-FR" sz="2000" b="0" i="0" dirty="0">
                <a:solidFill>
                  <a:srgbClr val="374151"/>
                </a:solidFill>
                <a:effectLst/>
                <a:latin typeface="Times New Roman" panose="02020603050405020304" pitchFamily="18" charset="0"/>
                <a:cs typeface="Times New Roman" panose="02020603050405020304" pitchFamily="18" charset="0"/>
              </a:rPr>
              <a:t>Le projet prend en compte des pages spécifiques, telles que la page "Actualités" avec la possibilité pour une rédactrice dédiée de créer et éditer des articles sans l'autorisation de publication. De plus, la page "Mentions légales et Politique de confidentialité" sera initialement fournie avec un contenu de remplacement de type Lorem Ipsum en attendant l'intervention du service juridique.</a:t>
            </a:r>
            <a:endParaRPr lang="fr-FR" sz="2000" dirty="0">
              <a:solidFill>
                <a:srgbClr val="06095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958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3165E14-0845-C90E-4F40-DC9584AB95EB}"/>
              </a:ext>
            </a:extLst>
          </p:cNvPr>
          <p:cNvSpPr>
            <a:spLocks noGrp="1"/>
          </p:cNvSpPr>
          <p:nvPr>
            <p:ph type="ctrTitle"/>
          </p:nvPr>
        </p:nvSpPr>
        <p:spPr>
          <a:xfrm>
            <a:off x="952500" y="361949"/>
            <a:ext cx="9144000" cy="1319213"/>
          </a:xfrm>
        </p:spPr>
        <p:txBody>
          <a:bodyPr>
            <a:normAutofit/>
          </a:bodyPr>
          <a:lstStyle/>
          <a:p>
            <a:pPr algn="l"/>
            <a:r>
              <a:rPr lang="fr-FR" sz="3200" b="1" i="1" dirty="0">
                <a:solidFill>
                  <a:srgbClr val="C39800"/>
                </a:solidFill>
                <a:cs typeface="Times New Roman" panose="02020603050405020304" pitchFamily="18" charset="0"/>
              </a:rPr>
              <a:t>Sauvegarde</a:t>
            </a:r>
            <a:r>
              <a:rPr lang="fr-FR" sz="2400" b="1" i="1" dirty="0">
                <a:solidFill>
                  <a:srgbClr val="C39800"/>
                </a:solidFill>
                <a:latin typeface="Times New Roman" panose="02020603050405020304" pitchFamily="18" charset="0"/>
                <a:cs typeface="Times New Roman" panose="02020603050405020304" pitchFamily="18" charset="0"/>
              </a:rPr>
              <a:t> et </a:t>
            </a:r>
            <a:r>
              <a:rPr lang="fr-FR" sz="3200" b="1" i="1" dirty="0">
                <a:solidFill>
                  <a:srgbClr val="C39800"/>
                </a:solidFill>
                <a:cs typeface="Times New Roman" panose="02020603050405020304" pitchFamily="18" charset="0"/>
              </a:rPr>
              <a:t>Collaboration</a:t>
            </a:r>
            <a:r>
              <a:rPr lang="fr-FR" sz="2400" b="1" i="1" dirty="0">
                <a:solidFill>
                  <a:srgbClr val="C39800"/>
                </a:solidFill>
                <a:latin typeface="Times New Roman" panose="02020603050405020304" pitchFamily="18" charset="0"/>
                <a:cs typeface="Times New Roman" panose="02020603050405020304" pitchFamily="18" charset="0"/>
              </a:rPr>
              <a:t> Continue :</a:t>
            </a:r>
          </a:p>
        </p:txBody>
      </p:sp>
      <p:sp>
        <p:nvSpPr>
          <p:cNvPr id="7" name="Sous-titre 6">
            <a:extLst>
              <a:ext uri="{FF2B5EF4-FFF2-40B4-BE49-F238E27FC236}">
                <a16:creationId xmlns:a16="http://schemas.microsoft.com/office/drawing/2014/main" id="{B9BCE791-CDE0-9B9D-2910-702C2AA44858}"/>
              </a:ext>
            </a:extLst>
          </p:cNvPr>
          <p:cNvSpPr>
            <a:spLocks noGrp="1"/>
          </p:cNvSpPr>
          <p:nvPr>
            <p:ph type="subTitle" idx="1"/>
          </p:nvPr>
        </p:nvSpPr>
        <p:spPr>
          <a:xfrm>
            <a:off x="695325" y="2601119"/>
            <a:ext cx="9144000" cy="1655762"/>
          </a:xfrm>
        </p:spPr>
        <p:txBody>
          <a:bodyPr>
            <a:normAutofit/>
          </a:bodyPr>
          <a:lstStyle/>
          <a:p>
            <a:pPr algn="just"/>
            <a:r>
              <a:rPr lang="fr-FR" sz="2000" b="0" i="0" dirty="0">
                <a:solidFill>
                  <a:srgbClr val="374151"/>
                </a:solidFill>
                <a:effectLst/>
                <a:latin typeface="Times New Roman" panose="02020603050405020304" pitchFamily="18" charset="0"/>
                <a:cs typeface="Times New Roman" panose="02020603050405020304" pitchFamily="18" charset="0"/>
              </a:rPr>
              <a:t>L'utilisation du plugin "All-in-One WP Migration" permettra de créer une sauvegarde du site, facilitant ainsi sa mise en ligne ultérieure. La collaboration avec le client se poursuivra pour s'assurer que le site répond aux attentes et pour apporter d'éventuels ajustements.</a:t>
            </a:r>
            <a:endParaRPr lang="fr-FR" sz="2000" dirty="0">
              <a:solidFill>
                <a:srgbClr val="06095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978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43165E14-0845-C90E-4F40-DC9584AB95EB}"/>
              </a:ext>
            </a:extLst>
          </p:cNvPr>
          <p:cNvSpPr>
            <a:spLocks noGrp="1"/>
          </p:cNvSpPr>
          <p:nvPr>
            <p:ph type="ctrTitle"/>
          </p:nvPr>
        </p:nvSpPr>
        <p:spPr>
          <a:xfrm>
            <a:off x="952500" y="361949"/>
            <a:ext cx="9144000" cy="1319213"/>
          </a:xfrm>
        </p:spPr>
        <p:txBody>
          <a:bodyPr>
            <a:normAutofit/>
          </a:bodyPr>
          <a:lstStyle/>
          <a:p>
            <a:pPr algn="l"/>
            <a:r>
              <a:rPr lang="fr-FR" sz="3200" b="1" i="1" dirty="0">
                <a:solidFill>
                  <a:srgbClr val="C39800"/>
                </a:solidFill>
                <a:cs typeface="Times New Roman" panose="02020603050405020304" pitchFamily="18" charset="0"/>
              </a:rPr>
              <a:t>Conclusion</a:t>
            </a:r>
            <a:r>
              <a:rPr lang="fr-FR" sz="2400" b="1" i="1" dirty="0">
                <a:solidFill>
                  <a:srgbClr val="C39800"/>
                </a:solidFill>
                <a:latin typeface="Times New Roman" panose="02020603050405020304" pitchFamily="18" charset="0"/>
                <a:cs typeface="Times New Roman" panose="02020603050405020304" pitchFamily="18" charset="0"/>
              </a:rPr>
              <a:t> :</a:t>
            </a:r>
          </a:p>
        </p:txBody>
      </p:sp>
      <p:sp>
        <p:nvSpPr>
          <p:cNvPr id="7" name="Sous-titre 6">
            <a:extLst>
              <a:ext uri="{FF2B5EF4-FFF2-40B4-BE49-F238E27FC236}">
                <a16:creationId xmlns:a16="http://schemas.microsoft.com/office/drawing/2014/main" id="{B9BCE791-CDE0-9B9D-2910-702C2AA44858}"/>
              </a:ext>
            </a:extLst>
          </p:cNvPr>
          <p:cNvSpPr>
            <a:spLocks noGrp="1"/>
          </p:cNvSpPr>
          <p:nvPr>
            <p:ph type="subTitle" idx="1"/>
          </p:nvPr>
        </p:nvSpPr>
        <p:spPr>
          <a:xfrm>
            <a:off x="695325" y="2601119"/>
            <a:ext cx="9144000" cy="1655762"/>
          </a:xfrm>
        </p:spPr>
        <p:txBody>
          <a:bodyPr>
            <a:normAutofit lnSpcReduction="10000"/>
          </a:bodyPr>
          <a:lstStyle/>
          <a:p>
            <a:pPr algn="just"/>
            <a:r>
              <a:rPr lang="fr-FR" sz="2000" b="0" i="0" dirty="0">
                <a:solidFill>
                  <a:srgbClr val="374151"/>
                </a:solidFill>
                <a:effectLst/>
                <a:latin typeface="Times New Roman" panose="02020603050405020304" pitchFamily="18" charset="0"/>
                <a:cs typeface="Times New Roman" panose="02020603050405020304" pitchFamily="18" charset="0"/>
              </a:rPr>
              <a:t>Le projet de création du site de showroom pour </a:t>
            </a:r>
            <a:r>
              <a:rPr lang="fr-FR" sz="2000" b="0" i="0" dirty="0" err="1">
                <a:solidFill>
                  <a:srgbClr val="374151"/>
                </a:solidFill>
                <a:effectLst/>
                <a:latin typeface="Times New Roman" panose="02020603050405020304" pitchFamily="18" charset="0"/>
                <a:cs typeface="Times New Roman" panose="02020603050405020304" pitchFamily="18" charset="0"/>
              </a:rPr>
              <a:t>Simpl</a:t>
            </a:r>
            <a:r>
              <a:rPr lang="fr-FR" sz="2000" b="0" i="0" dirty="0">
                <a:solidFill>
                  <a:srgbClr val="374151"/>
                </a:solidFill>
                <a:effectLst/>
                <a:latin typeface="Times New Roman" panose="02020603050405020304" pitchFamily="18" charset="0"/>
                <a:cs typeface="Times New Roman" panose="02020603050405020304" pitchFamily="18" charset="0"/>
              </a:rPr>
              <a:t> Vintage s'appuie sur une approche technique solide, une personnalisation soigneuse du thème WordPress, et une collaboration étroite avec le client. L'objectif est de fournir un site fonctionnel, esthétique et adapté aux besoins spécifiques de </a:t>
            </a:r>
            <a:r>
              <a:rPr lang="fr-FR" sz="2000" b="0" i="0" dirty="0" err="1">
                <a:solidFill>
                  <a:srgbClr val="374151"/>
                </a:solidFill>
                <a:effectLst/>
                <a:latin typeface="Times New Roman" panose="02020603050405020304" pitchFamily="18" charset="0"/>
                <a:cs typeface="Times New Roman" panose="02020603050405020304" pitchFamily="18" charset="0"/>
              </a:rPr>
              <a:t>Simpl</a:t>
            </a:r>
            <a:r>
              <a:rPr lang="fr-FR" sz="2000" b="0" i="0" dirty="0">
                <a:solidFill>
                  <a:srgbClr val="374151"/>
                </a:solidFill>
                <a:effectLst/>
                <a:latin typeface="Times New Roman" panose="02020603050405020304" pitchFamily="18" charset="0"/>
                <a:cs typeface="Times New Roman" panose="02020603050405020304" pitchFamily="18" charset="0"/>
              </a:rPr>
              <a:t> Vintage, offrant ainsi aux visiteurs une expérience virtuelle immersive de la collection de vêtements d’</a:t>
            </a:r>
            <a:r>
              <a:rPr lang="fr-FR" sz="2000" b="0" i="0" dirty="0" err="1">
                <a:solidFill>
                  <a:srgbClr val="374151"/>
                </a:solidFill>
                <a:effectLst/>
                <a:latin typeface="Times New Roman" panose="02020603050405020304" pitchFamily="18" charset="0"/>
                <a:cs typeface="Times New Roman" panose="02020603050405020304" pitchFamily="18" charset="0"/>
              </a:rPr>
              <a:t>occassion</a:t>
            </a:r>
            <a:r>
              <a:rPr lang="fr-FR" sz="2000" b="0" i="0" dirty="0">
                <a:solidFill>
                  <a:srgbClr val="374151"/>
                </a:solidFill>
                <a:effectLst/>
                <a:latin typeface="Times New Roman" panose="02020603050405020304" pitchFamily="18" charset="0"/>
                <a:cs typeface="Times New Roman" panose="02020603050405020304" pitchFamily="18" charset="0"/>
              </a:rPr>
              <a:t> de l'entreprise.</a:t>
            </a:r>
            <a:endParaRPr lang="fr-FR" sz="2000" dirty="0">
              <a:solidFill>
                <a:srgbClr val="06095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277130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447</Words>
  <Application>Microsoft Office PowerPoint</Application>
  <PresentationFormat>Grand écran</PresentationFormat>
  <Paragraphs>15</Paragraphs>
  <Slides>8</Slides>
  <Notes>0</Notes>
  <HiddenSlides>0</HiddenSlides>
  <MMClips>0</MMClips>
  <ScaleCrop>false</ScaleCrop>
  <HeadingPairs>
    <vt:vector size="8" baseType="variant">
      <vt:variant>
        <vt:lpstr>Polices utilisées</vt:lpstr>
      </vt:variant>
      <vt:variant>
        <vt:i4>4</vt:i4>
      </vt:variant>
      <vt:variant>
        <vt:lpstr>Thème</vt:lpstr>
      </vt:variant>
      <vt:variant>
        <vt:i4>1</vt:i4>
      </vt:variant>
      <vt:variant>
        <vt:lpstr>Serveurs OLE incorporés</vt:lpstr>
      </vt:variant>
      <vt:variant>
        <vt:i4>1</vt:i4>
      </vt:variant>
      <vt:variant>
        <vt:lpstr>Titres des diapositives</vt:lpstr>
      </vt:variant>
      <vt:variant>
        <vt:i4>8</vt:i4>
      </vt:variant>
    </vt:vector>
  </HeadingPairs>
  <TitlesOfParts>
    <vt:vector size="14" baseType="lpstr">
      <vt:lpstr>Arial</vt:lpstr>
      <vt:lpstr>Calibri</vt:lpstr>
      <vt:lpstr>Calibri Light</vt:lpstr>
      <vt:lpstr>Times New Roman</vt:lpstr>
      <vt:lpstr>Thème Office</vt:lpstr>
      <vt:lpstr>Package</vt:lpstr>
      <vt:lpstr>Présentation PowerPoint</vt:lpstr>
      <vt:lpstr>Introduction :</vt:lpstr>
      <vt:lpstr>Cahier des Charges :</vt:lpstr>
      <vt:lpstr>Utilisation de WordPress et Elementor :</vt:lpstr>
      <vt:lpstr>Personnalisation du Thème :</vt:lpstr>
      <vt:lpstr>Pages Spécifiques et Recommandations Additionnelles :</vt:lpstr>
      <vt:lpstr>Sauvegarde et Collaboration Continue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Stéphanie PERRIN</dc:creator>
  <cp:lastModifiedBy>Stéphanie PERRIN</cp:lastModifiedBy>
  <cp:revision>4</cp:revision>
  <dcterms:created xsi:type="dcterms:W3CDTF">2024-01-23T14:31:13Z</dcterms:created>
  <dcterms:modified xsi:type="dcterms:W3CDTF">2024-01-23T15:20:38Z</dcterms:modified>
</cp:coreProperties>
</file>