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0" r:id="rId6"/>
    <p:sldId id="257" r:id="rId7"/>
    <p:sldId id="259" r:id="rId8"/>
    <p:sldId id="281" r:id="rId9"/>
    <p:sldId id="261" r:id="rId10"/>
    <p:sldId id="263" r:id="rId11"/>
    <p:sldId id="260" r:id="rId12"/>
    <p:sldId id="262" r:id="rId13"/>
    <p:sldId id="264" r:id="rId14"/>
    <p:sldId id="266" r:id="rId15"/>
    <p:sldId id="265" r:id="rId16"/>
    <p:sldId id="267" r:id="rId17"/>
    <p:sldId id="279" r:id="rId18"/>
    <p:sldId id="306" r:id="rId19"/>
    <p:sldId id="269" r:id="rId20"/>
    <p:sldId id="274" r:id="rId21"/>
    <p:sldId id="305" r:id="rId22"/>
    <p:sldId id="278" r:id="rId23"/>
    <p:sldId id="283" r:id="rId24"/>
    <p:sldId id="285" r:id="rId25"/>
    <p:sldId id="289" r:id="rId26"/>
    <p:sldId id="284" r:id="rId27"/>
    <p:sldId id="286" r:id="rId28"/>
    <p:sldId id="288" r:id="rId29"/>
    <p:sldId id="290" r:id="rId30"/>
    <p:sldId id="287" r:id="rId31"/>
    <p:sldId id="291" r:id="rId32"/>
    <p:sldId id="307" r:id="rId33"/>
    <p:sldId id="311" r:id="rId34"/>
    <p:sldId id="308" r:id="rId35"/>
    <p:sldId id="310" r:id="rId36"/>
    <p:sldId id="316" r:id="rId37"/>
    <p:sldId id="315" r:id="rId38"/>
    <p:sldId id="312" r:id="rId39"/>
    <p:sldId id="313" r:id="rId40"/>
    <p:sldId id="309" r:id="rId41"/>
    <p:sldId id="314" r:id="rId42"/>
    <p:sldId id="317" r:id="rId43"/>
    <p:sldId id="292" r:id="rId44"/>
    <p:sldId id="293" r:id="rId45"/>
    <p:sldId id="318" r:id="rId46"/>
    <p:sldId id="319" r:id="rId47"/>
    <p:sldId id="294" r:id="rId48"/>
    <p:sldId id="320" r:id="rId49"/>
    <p:sldId id="321" r:id="rId50"/>
    <p:sldId id="323" r:id="rId51"/>
    <p:sldId id="322" r:id="rId52"/>
    <p:sldId id="301" r:id="rId53"/>
    <p:sldId id="324" r:id="rId54"/>
    <p:sldId id="298" r:id="rId55"/>
    <p:sldId id="299" r:id="rId56"/>
    <p:sldId id="300" r:id="rId57"/>
    <p:sldId id="296" r:id="rId58"/>
    <p:sldId id="295" r:id="rId59"/>
    <p:sldId id="297" r:id="rId60"/>
    <p:sldId id="303" r:id="rId61"/>
    <p:sldId id="30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9CAF-7CA5-4998-A2CE-C8CFE946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FC6FA-10F8-43AF-BC03-7C38C290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D1F6-662D-4B2F-BD64-A6359391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DC62-94B8-4693-8EB9-365DCD8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E619-8F38-47CF-9D73-B0638AC3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9090-A67A-4D65-B5E8-D64CD6ED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6C932-8293-4030-BB2B-C6775F72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02D9-742B-4B8A-AF0C-29A258AB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28FEC-81CC-44FB-A9A0-B8716B1B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47C8-39DA-4F8E-9103-11F80071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1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2AFA0-D723-4389-8C1D-8A6E06641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45040-4617-494F-90FC-B858EEC9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961C-2B0A-4E12-990A-76DEB56F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E216-455D-41DA-AD3F-021DFBCF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AE06-68FB-448B-B560-360B4CA0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7490-5CFB-4578-817E-28709C76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90DD-C1CC-46F5-8924-EDE38081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A27C-280C-4A6E-BF49-AB30F46B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C95F-1500-42FD-B473-D1AC65D3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A120-8476-4068-BFE3-5BB0C789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95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4E1D-2E38-4243-8C28-7968EB1E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FD930-0EFC-42DB-A0AD-AB160B36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B0AF-081B-447C-B096-ADF577DD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D62C-459B-41A5-8496-26348EA1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372F-A852-4B04-983B-3E90D15E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ABA6-7FF7-44EE-9D3C-3FBEB31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7B18-E389-4F9F-A223-E59B9296E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46526-245C-4BDC-A00F-D6170E14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29FCC-5C24-4D6A-AC00-DCBAB6D3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FB52-F5FA-4ED6-B4E4-FA1F6FF0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A96D-7A92-491A-98E0-D7846692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0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1D96-288C-4C57-A6DE-CD4FF5F2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2831B-AFFE-4D91-AFDC-008F2678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BB4E-72F7-4131-8A62-87E1969E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57CD8-6049-4921-B1F7-084A15A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84A80-FEC8-4A47-BBB9-761666E02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8E320-3457-42B5-8080-9BD17D68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7E667-A2D6-475A-923F-22F2F23A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82476-86C8-42D9-A87E-356461BF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EAC5-A4A1-449B-9097-61C8F011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BE9C6-8CCE-4E60-9BC4-2D1AC41E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A9EBA-AF5E-44CE-BF07-5BAB0457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DF0FB-A000-4C14-AF11-01A913A9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EDB89-13AA-445E-9689-A9A671A2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0CDFF-EBCB-413A-93AC-84515F05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ACEB2-9DAF-4F30-B7A6-D047C659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6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63BA-1D92-42D9-B754-C6835BC8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B261-2DC2-4D63-8F6C-D7E60B85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65B52-40E0-4C8C-BAB3-1F0D9E82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D3A8-7C06-4047-AC77-29AD13BB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207F-49C2-470C-9E65-776BB437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3DA14-5320-46F0-929E-CBC4D48C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7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8968-6824-40F6-894F-DABA46F9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9A41E-1A0C-46AF-82F6-9F6CFA182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07A36-3369-4CAB-BF26-81A93E1F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3ECD-EDDF-42A8-82D4-F1BDFCA9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BAF24-6601-4568-9A98-04348AD8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593F9-6BC0-471C-834A-B41CEC1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4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69C7-9063-4F8D-A356-9AC9C896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5FF7-C87F-431B-9167-521CBCA6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6350"/>
            <a:ext cx="10515600" cy="490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3340-5B1A-4719-96E2-4359A821E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74EF-B4FB-4AA7-8C76-4EDAD2153788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D3BB-2000-4CC1-A1D9-E66B00D1F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C6DC-A520-467C-9CEE-F692C48B9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0614B-B50A-41F5-B3A5-C86D2AAA0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generated/kubernetes-api/v1.13/#container-v1-cor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user-guide/replicasets/" TargetMode="External"/><Relationship Id="rId3" Type="http://schemas.openxmlformats.org/officeDocument/2006/relationships/hyperlink" Target="https://kubernetes.io/docs/concepts/storage/volumes/" TargetMode="External"/><Relationship Id="rId7" Type="http://schemas.openxmlformats.org/officeDocument/2006/relationships/hyperlink" Target="https://kubernetes.io/docs/user-guide/namespaces/" TargetMode="External"/><Relationship Id="rId2" Type="http://schemas.openxmlformats.org/officeDocument/2006/relationships/hyperlink" Target="https://kubernetes.io/docs/concepts/workloads/pods/po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concepts/configuration/secret/" TargetMode="External"/><Relationship Id="rId5" Type="http://schemas.openxmlformats.org/officeDocument/2006/relationships/hyperlink" Target="https://kubernetes.io/docs/concepts/workloads/controllers/deployment/" TargetMode="External"/><Relationship Id="rId10" Type="http://schemas.openxmlformats.org/officeDocument/2006/relationships/hyperlink" Target="https://kubernetes.io/docs/admin/authorization/rbac/#rolebinding-and-clusterrolebinding" TargetMode="External"/><Relationship Id="rId4" Type="http://schemas.openxmlformats.org/officeDocument/2006/relationships/hyperlink" Target="https://kubernetes.io/docs/tasks/configure-pod-container/configure-pod-configmap/" TargetMode="External"/><Relationship Id="rId9" Type="http://schemas.openxmlformats.org/officeDocument/2006/relationships/hyperlink" Target="https://kubernetes.io/docs/admin/authorization/rbac/#role-and-clusterrol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generated/kubernetes-api/v1.13/#resource-operation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9487-D9B1-4116-B4B1-87B77523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Authentication </a:t>
            </a:r>
            <a:r>
              <a:rPr lang="en-GB"/>
              <a:t>&amp; Authorization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2BA14-4248-4975-A28B-C9CC493AF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Secure Sockets Layer (SSL) &amp; Role-Based Access Control (RBAC)</a:t>
            </a:r>
          </a:p>
        </p:txBody>
      </p:sp>
    </p:spTree>
    <p:extLst>
      <p:ext uri="{BB962C8B-B14F-4D97-AF65-F5344CB8AC3E}">
        <p14:creationId xmlns:p14="http://schemas.microsoft.com/office/powerpoint/2010/main" val="29920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3F13-B4E3-4621-AC34-DD96A0DC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24EA-13BF-4642-A862-BD1A0FA5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 new context (or modify an existing context)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delete a context</a:t>
            </a:r>
          </a:p>
          <a:p>
            <a:endParaRPr lang="en-GB" dirty="0"/>
          </a:p>
          <a:p>
            <a:r>
              <a:rPr lang="en-GB" dirty="0"/>
              <a:t>You can change the current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0D4AE-B870-4114-8214-7A7573297B69}"/>
              </a:ext>
            </a:extLst>
          </p:cNvPr>
          <p:cNvSpPr txBox="1"/>
          <p:nvPr/>
        </p:nvSpPr>
        <p:spPr>
          <a:xfrm>
            <a:off x="1133475" y="1731031"/>
            <a:ext cx="107442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set-context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--user=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-admin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--cluster=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--namespace=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"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created.</a:t>
            </a:r>
          </a:p>
          <a:p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get-contexts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NAME                           CLUSTER      AUTHINFO           NAMESPACE</a:t>
            </a:r>
            <a:b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-system</a:t>
            </a:r>
            <a:b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  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B31FF-FE4A-4B10-95F2-518989390FDC}"/>
              </a:ext>
            </a:extLst>
          </p:cNvPr>
          <p:cNvSpPr txBox="1"/>
          <p:nvPr/>
        </p:nvSpPr>
        <p:spPr>
          <a:xfrm>
            <a:off x="1133475" y="5592187"/>
            <a:ext cx="1074420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use-context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Switched to context "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current-context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5A135-CB62-4D9F-89BC-580960633649}"/>
              </a:ext>
            </a:extLst>
          </p:cNvPr>
          <p:cNvSpPr txBox="1"/>
          <p:nvPr/>
        </p:nvSpPr>
        <p:spPr>
          <a:xfrm>
            <a:off x="1133475" y="4484192"/>
            <a:ext cx="107442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delete-context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 context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/root/.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</a:p>
        </p:txBody>
      </p:sp>
    </p:spTree>
    <p:extLst>
      <p:ext uri="{BB962C8B-B14F-4D97-AF65-F5344CB8AC3E}">
        <p14:creationId xmlns:p14="http://schemas.microsoft.com/office/powerpoint/2010/main" val="163535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3F13-B4E3-4621-AC34-DD96A0DC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24EA-13BF-4642-A862-BD1A0FA5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new </a:t>
            </a:r>
            <a:r>
              <a:rPr lang="en-GB" dirty="0" err="1">
                <a:solidFill>
                  <a:schemeClr val="accent1"/>
                </a:solidFill>
              </a:rPr>
              <a:t>kubernetes-admin@kube-system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context</a:t>
            </a:r>
          </a:p>
          <a:p>
            <a:pPr lvl="1"/>
            <a:r>
              <a:rPr lang="en-GB" dirty="0"/>
              <a:t>for resources that are </a:t>
            </a:r>
            <a:r>
              <a:rPr lang="en-GB" dirty="0" err="1"/>
              <a:t>namespaced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when no namespace is specified, </a:t>
            </a:r>
            <a:br>
              <a:rPr lang="en-GB" dirty="0"/>
            </a:br>
            <a:r>
              <a:rPr lang="en-GB" dirty="0"/>
              <a:t>the namespace of the context is used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0D4AE-B870-4114-8214-7A7573297B69}"/>
              </a:ext>
            </a:extLst>
          </p:cNvPr>
          <p:cNvSpPr txBox="1"/>
          <p:nvPr/>
        </p:nvSpPr>
        <p:spPr>
          <a:xfrm>
            <a:off x="1631259" y="2861769"/>
            <a:ext cx="10258425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READY   STATUS    RESTARTS   AGE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coredns-86c58d9df4-k9mf6   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coredns-86c58d9df4-nzll4   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etcd-devenv0               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kube-apiserver-devenv0     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kube-controller-manager-devenv0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kube-flannel-ds-amd64-dcnz7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kube-flannel-ds-amd64-lrn97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kube-flannel-ds-amd64-rnl2m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kube-proxy-79rj9           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kube-proxy-bbnp7           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kube-proxy-hz6xt                  1/1     Running   1          43h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kube-scheduler-devenv0            1/1     Running   1          43h</a:t>
            </a:r>
          </a:p>
        </p:txBody>
      </p:sp>
    </p:spTree>
    <p:extLst>
      <p:ext uri="{BB962C8B-B14F-4D97-AF65-F5344CB8AC3E}">
        <p14:creationId xmlns:p14="http://schemas.microsoft.com/office/powerpoint/2010/main" val="128771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3F13-B4E3-4621-AC34-DD96A0DC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24EA-13BF-4642-A862-BD1A0FA5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view the config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0D4AE-B870-4114-8214-7A7573297B69}"/>
              </a:ext>
            </a:extLst>
          </p:cNvPr>
          <p:cNvSpPr txBox="1"/>
          <p:nvPr/>
        </p:nvSpPr>
        <p:spPr>
          <a:xfrm>
            <a:off x="1133475" y="1810544"/>
            <a:ext cx="10744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view</a:t>
            </a:r>
          </a:p>
          <a:p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clusters: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cluster: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certificate-authority-data: DATA+OMITTED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server: https://192.168.0.50:6443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contexts: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namespace: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-system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current-context: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kubernetes-admin@kube-system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Config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preferences: {}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client-certificate-data: REDACTED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client-key-data: REDACTED</a:t>
            </a:r>
          </a:p>
        </p:txBody>
      </p:sp>
    </p:spTree>
    <p:extLst>
      <p:ext uri="{BB962C8B-B14F-4D97-AF65-F5344CB8AC3E}">
        <p14:creationId xmlns:p14="http://schemas.microsoft.com/office/powerpoint/2010/main" val="229809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E7A8-2D81-491E-8948-C97C7D08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FBD8-9134-466B-A62E-E9C80819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1"/>
            <a:ext cx="10515600" cy="4895850"/>
          </a:xfrm>
        </p:spPr>
        <p:txBody>
          <a:bodyPr>
            <a:normAutofit/>
          </a:bodyPr>
          <a:lstStyle/>
          <a:p>
            <a:r>
              <a:rPr lang="en-GB" dirty="0"/>
              <a:t>A user’s credentials are a </a:t>
            </a:r>
            <a:r>
              <a:rPr lang="en-GB" dirty="0">
                <a:solidFill>
                  <a:srgbClr val="00B050"/>
                </a:solidFill>
              </a:rPr>
              <a:t>client-certificate</a:t>
            </a:r>
            <a:r>
              <a:rPr lang="en-GB" dirty="0"/>
              <a:t> and a </a:t>
            </a:r>
            <a:r>
              <a:rPr lang="en-GB" dirty="0">
                <a:solidFill>
                  <a:srgbClr val="00B050"/>
                </a:solidFill>
              </a:rPr>
              <a:t>client-key</a:t>
            </a:r>
          </a:p>
          <a:p>
            <a:r>
              <a:rPr lang="en-GB" dirty="0"/>
              <a:t>Users are authenticated by the cluster’s </a:t>
            </a:r>
            <a:r>
              <a:rPr lang="en-GB" dirty="0">
                <a:solidFill>
                  <a:srgbClr val="FF0000"/>
                </a:solidFill>
              </a:rPr>
              <a:t>certification-authority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00B050"/>
                </a:solidFill>
              </a:rPr>
              <a:t>client-certificate</a:t>
            </a:r>
            <a:r>
              <a:rPr lang="en-GB" dirty="0"/>
              <a:t> has to be signed by the </a:t>
            </a:r>
            <a:r>
              <a:rPr lang="en-GB" dirty="0">
                <a:solidFill>
                  <a:srgbClr val="FF0000"/>
                </a:solidFill>
              </a:rPr>
              <a:t>certification-authority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104A-258B-4A07-A282-0689004ED469}"/>
              </a:ext>
            </a:extLst>
          </p:cNvPr>
          <p:cNvSpPr txBox="1"/>
          <p:nvPr/>
        </p:nvSpPr>
        <p:spPr>
          <a:xfrm>
            <a:off x="944632" y="2891889"/>
            <a:ext cx="10922690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Config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cluster: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certificate-authority-data: &lt;ca-certificate&gt;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server: https://192.168.0.50:6443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current-context: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preferences: {}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client-certificate-data: &lt;client-certificate&gt;</a:t>
            </a:r>
          </a:p>
          <a:p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client-key-data: &lt;client-key&gt;</a:t>
            </a:r>
          </a:p>
        </p:txBody>
      </p:sp>
    </p:spTree>
    <p:extLst>
      <p:ext uri="{BB962C8B-B14F-4D97-AF65-F5344CB8AC3E}">
        <p14:creationId xmlns:p14="http://schemas.microsoft.com/office/powerpoint/2010/main" val="164711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E7A8-2D81-491E-8948-C97C7D08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FBD8-9134-466B-A62E-E9C80819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1"/>
            <a:ext cx="10515600" cy="49356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New users are created by creating a new config file 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sz="1300" dirty="0"/>
          </a:p>
          <a:p>
            <a:pPr lvl="1"/>
            <a:r>
              <a:rPr lang="en-GB" dirty="0"/>
              <a:t>Once credentials added, this is copied to the user’s  </a:t>
            </a:r>
            <a:r>
              <a:rPr lang="en-GB" dirty="0">
                <a:solidFill>
                  <a:schemeClr val="accent1"/>
                </a:solidFill>
              </a:rPr>
              <a:t>~/.</a:t>
            </a:r>
            <a:r>
              <a:rPr lang="en-GB" dirty="0" err="1">
                <a:solidFill>
                  <a:schemeClr val="accent1"/>
                </a:solidFill>
              </a:rPr>
              <a:t>kube</a:t>
            </a:r>
            <a:r>
              <a:rPr lang="en-GB" dirty="0">
                <a:solidFill>
                  <a:schemeClr val="accent1"/>
                </a:solidFill>
              </a:rPr>
              <a:t>/config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104A-258B-4A07-A282-0689004ED469}"/>
              </a:ext>
            </a:extLst>
          </p:cNvPr>
          <p:cNvSpPr txBox="1"/>
          <p:nvPr/>
        </p:nvSpPr>
        <p:spPr>
          <a:xfrm>
            <a:off x="1143414" y="1716537"/>
            <a:ext cx="107442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Config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cluster: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certificate-authority-data: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&lt;ca-certificate&gt;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server: https://192.168.0.50:6443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sandbox-admin@sandbox</a:t>
            </a:r>
            <a:endParaRPr lang="en-GB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namespace: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current-context: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sandbox-admin@sandbox</a:t>
            </a:r>
            <a:endParaRPr lang="en-GB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preferences: {}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client-certificate-data: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&lt;client-certificate&gt;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client-key-data: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&lt;client-key&gt;</a:t>
            </a:r>
          </a:p>
        </p:txBody>
      </p:sp>
    </p:spTree>
    <p:extLst>
      <p:ext uri="{BB962C8B-B14F-4D97-AF65-F5344CB8AC3E}">
        <p14:creationId xmlns:p14="http://schemas.microsoft.com/office/powerpoint/2010/main" val="315258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E7A8-2D81-491E-8948-C97C7D08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FBD8-9134-466B-A62E-E9C80819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422623"/>
          </a:xfrm>
        </p:spPr>
        <p:txBody>
          <a:bodyPr>
            <a:normAutofit/>
          </a:bodyPr>
          <a:lstStyle/>
          <a:p>
            <a:r>
              <a:rPr lang="en-GB" dirty="0"/>
              <a:t>Alternatively you can also keep your credentials in files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Copy this to the user’s  </a:t>
            </a:r>
            <a:r>
              <a:rPr lang="en-GB" dirty="0">
                <a:solidFill>
                  <a:schemeClr val="accent1"/>
                </a:solidFill>
              </a:rPr>
              <a:t>~/.</a:t>
            </a:r>
            <a:r>
              <a:rPr lang="en-GB" dirty="0" err="1">
                <a:solidFill>
                  <a:schemeClr val="accent1"/>
                </a:solidFill>
              </a:rPr>
              <a:t>kube</a:t>
            </a:r>
            <a:r>
              <a:rPr lang="en-GB" dirty="0">
                <a:solidFill>
                  <a:schemeClr val="accent1"/>
                </a:solidFill>
              </a:rPr>
              <a:t>/config</a:t>
            </a:r>
          </a:p>
          <a:p>
            <a:pPr lvl="1"/>
            <a:r>
              <a:rPr lang="en-GB" dirty="0"/>
              <a:t>Once credentials are available, copy the files to the user’s  </a:t>
            </a:r>
            <a:r>
              <a:rPr lang="en-GB" dirty="0">
                <a:solidFill>
                  <a:schemeClr val="accent1"/>
                </a:solidFill>
              </a:rPr>
              <a:t>~/.certs/</a:t>
            </a: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C8C3-FDE3-4CC5-BCEC-157CF3110B75}"/>
              </a:ext>
            </a:extLst>
          </p:cNvPr>
          <p:cNvSpPr txBox="1"/>
          <p:nvPr/>
        </p:nvSpPr>
        <p:spPr>
          <a:xfrm>
            <a:off x="1143414" y="1716537"/>
            <a:ext cx="107442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Config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cluster: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certificate-authority: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~/.certs/ca.crt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server: https://192.168.0.50:6443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sandbox-admin@sandbox</a:t>
            </a:r>
            <a:endParaRPr lang="en-GB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namespace: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current-context: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sandbox-admin@sandbox</a:t>
            </a:r>
            <a:endParaRPr lang="en-GB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preferences: {}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client-certificate: ~/.certs/sandbox-admin.crt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client-key: ~/.certs/sandbox-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admin.key</a:t>
            </a:r>
            <a:endParaRPr lang="en-GB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318AC-B8E6-44BA-850C-BBAAB7B2DD96}"/>
              </a:ext>
            </a:extLst>
          </p:cNvPr>
          <p:cNvSpPr txBox="1"/>
          <p:nvPr/>
        </p:nvSpPr>
        <p:spPr>
          <a:xfrm>
            <a:off x="7288696" y="184487"/>
            <a:ext cx="490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Need to check if the credentials can be the files with footers and headers, or if we need to use files with data in a one-line-string</a:t>
            </a:r>
          </a:p>
        </p:txBody>
      </p:sp>
    </p:spTree>
    <p:extLst>
      <p:ext uri="{BB962C8B-B14F-4D97-AF65-F5344CB8AC3E}">
        <p14:creationId xmlns:p14="http://schemas.microsoft.com/office/powerpoint/2010/main" val="213577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EBEF-A09C-4657-975B-4DAF23EB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8AF3-6ECA-4194-9C0A-85A8AB5D9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502137"/>
          </a:xfrm>
        </p:spPr>
        <p:txBody>
          <a:bodyPr>
            <a:normAutofit/>
          </a:bodyPr>
          <a:lstStyle/>
          <a:p>
            <a:r>
              <a:rPr lang="en-GB" dirty="0"/>
              <a:t>Procedure to get the certificates and keys</a:t>
            </a:r>
          </a:p>
          <a:p>
            <a:pPr lvl="1"/>
            <a:r>
              <a:rPr lang="en-GB" dirty="0"/>
              <a:t>create a private </a:t>
            </a:r>
            <a:r>
              <a:rPr lang="en-GB" dirty="0">
                <a:solidFill>
                  <a:srgbClr val="00B050"/>
                </a:solidFill>
              </a:rPr>
              <a:t>client-key </a:t>
            </a:r>
            <a:r>
              <a:rPr lang="en-GB" dirty="0"/>
              <a:t>(</a:t>
            </a:r>
            <a:r>
              <a:rPr lang="en-GB" dirty="0">
                <a:cs typeface="Courier New" panose="02070309020205020404" pitchFamily="49" charset="0"/>
              </a:rPr>
              <a:t>sandbox-</a:t>
            </a:r>
            <a:r>
              <a:rPr lang="en-GB" dirty="0" err="1">
                <a:cs typeface="Courier New" panose="02070309020205020404" pitchFamily="49" charset="0"/>
              </a:rPr>
              <a:t>admin</a:t>
            </a:r>
            <a:r>
              <a:rPr lang="en-GB" dirty="0" err="1"/>
              <a:t>.key</a:t>
            </a:r>
            <a:r>
              <a:rPr lang="en-GB" dirty="0"/>
              <a:t>) for the user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2286000" lvl="4" indent="-457200">
              <a:buFont typeface="+mj-lt"/>
              <a:buAutoNum type="arabicPeriod"/>
            </a:pPr>
            <a:endParaRPr lang="en-GB" dirty="0"/>
          </a:p>
          <a:p>
            <a:pPr marL="2286000" lvl="4" indent="-457200">
              <a:buFont typeface="+mj-lt"/>
              <a:buAutoNum type="arabicPeriod"/>
            </a:pPr>
            <a:endParaRPr lang="en-GB" dirty="0"/>
          </a:p>
          <a:p>
            <a:pPr lvl="1"/>
            <a:r>
              <a:rPr lang="en-GB" dirty="0"/>
              <a:t>create a </a:t>
            </a:r>
            <a:r>
              <a:rPr lang="en-GB" dirty="0">
                <a:solidFill>
                  <a:srgbClr val="7030A0"/>
                </a:solidFill>
              </a:rPr>
              <a:t>certificate-sign-request </a:t>
            </a:r>
            <a:r>
              <a:rPr lang="en-GB" dirty="0"/>
              <a:t>(</a:t>
            </a:r>
            <a:r>
              <a:rPr lang="en-GB" dirty="0">
                <a:cs typeface="Courier New" panose="02070309020205020404" pitchFamily="49" charset="0"/>
              </a:rPr>
              <a:t>sandbox-</a:t>
            </a:r>
            <a:r>
              <a:rPr lang="en-GB" dirty="0" err="1">
                <a:cs typeface="Courier New" panose="02070309020205020404" pitchFamily="49" charset="0"/>
              </a:rPr>
              <a:t>admin</a:t>
            </a:r>
            <a:r>
              <a:rPr lang="en-GB" dirty="0" err="1"/>
              <a:t>.csr</a:t>
            </a:r>
            <a:r>
              <a:rPr lang="en-GB" dirty="0"/>
              <a:t>) for the user</a:t>
            </a:r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Make sure to put the user’s name in the “</a:t>
            </a:r>
            <a:r>
              <a:rPr lang="en-GB" b="1" dirty="0">
                <a:solidFill>
                  <a:srgbClr val="7030A0"/>
                </a:solidFill>
              </a:rPr>
              <a:t>/CN=</a:t>
            </a:r>
            <a:r>
              <a:rPr lang="en-GB" dirty="0">
                <a:solidFill>
                  <a:srgbClr val="7030A0"/>
                </a:solidFill>
              </a:rPr>
              <a:t>“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dirty="0"/>
              <a:t>part of the subject</a:t>
            </a:r>
          </a:p>
          <a:p>
            <a:pPr lvl="2"/>
            <a:r>
              <a:rPr lang="en-GB" dirty="0"/>
              <a:t>Make sure to add the groups the user belongs to in the “</a:t>
            </a:r>
            <a:r>
              <a:rPr lang="en-GB" b="1" dirty="0">
                <a:solidFill>
                  <a:srgbClr val="7030A0"/>
                </a:solidFill>
              </a:rPr>
              <a:t>/O=</a:t>
            </a:r>
            <a:r>
              <a:rPr lang="en-GB" dirty="0">
                <a:solidFill>
                  <a:srgbClr val="7030A0"/>
                </a:solidFill>
              </a:rPr>
              <a:t>“</a:t>
            </a:r>
            <a:r>
              <a:rPr lang="en-GB" dirty="0"/>
              <a:t> parts of the subject</a:t>
            </a:r>
          </a:p>
          <a:p>
            <a:pPr lvl="2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47DE1-3DB1-4AA9-B37E-F0B22F1AD0A9}"/>
              </a:ext>
            </a:extLst>
          </p:cNvPr>
          <p:cNvSpPr txBox="1"/>
          <p:nvPr/>
        </p:nvSpPr>
        <p:spPr>
          <a:xfrm>
            <a:off x="1620078" y="2229632"/>
            <a:ext cx="1024806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genrsa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-out ~/.certs/sandbox-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2048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Generating RSA private key, 2048 bit long modulus</a:t>
            </a:r>
            <a:b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..............................+++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....................................................................+++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is 65537 (0x10001)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2F385-944A-43FF-A47C-ADDB96837E74}"/>
              </a:ext>
            </a:extLst>
          </p:cNvPr>
          <p:cNvSpPr txBox="1"/>
          <p:nvPr/>
        </p:nvSpPr>
        <p:spPr>
          <a:xfrm>
            <a:off x="1620078" y="3981645"/>
            <a:ext cx="102679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–new –sha256 -key ~/.certs/sandbox-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-out ~/.certs/sandbox-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admin.csr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-subj "/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CN=sandbox-admin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O=sandbox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O=</a:t>
            </a:r>
            <a:r>
              <a:rPr lang="en-GB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system:admins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O=</a:t>
            </a:r>
            <a:r>
              <a:rPr lang="en-GB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system:admins:sandbox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3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EBEF-A09C-4657-975B-4DAF23EB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8AF3-6ECA-4194-9C0A-85A8AB5D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get the cluster’s </a:t>
            </a:r>
            <a:r>
              <a:rPr lang="en-GB" dirty="0">
                <a:solidFill>
                  <a:srgbClr val="FF0000"/>
                </a:solidFill>
              </a:rPr>
              <a:t>ca-certificate </a:t>
            </a:r>
            <a:r>
              <a:rPr lang="en-GB" dirty="0"/>
              <a:t>(ca.crt) and </a:t>
            </a:r>
            <a:r>
              <a:rPr lang="en-GB" dirty="0">
                <a:solidFill>
                  <a:srgbClr val="7030A0"/>
                </a:solidFill>
              </a:rPr>
              <a:t>ca-key</a:t>
            </a:r>
            <a:r>
              <a:rPr lang="en-GB" dirty="0"/>
              <a:t> (</a:t>
            </a:r>
            <a:r>
              <a:rPr lang="en-GB" dirty="0" err="1"/>
              <a:t>ca.key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4"/>
            <a:endParaRPr lang="en-GB" dirty="0"/>
          </a:p>
          <a:p>
            <a:pPr lvl="1"/>
            <a:r>
              <a:rPr lang="en-GB" dirty="0"/>
              <a:t>approve the </a:t>
            </a:r>
            <a:r>
              <a:rPr lang="en-GB" dirty="0">
                <a:solidFill>
                  <a:srgbClr val="7030A0"/>
                </a:solidFill>
              </a:rPr>
              <a:t>CSR</a:t>
            </a:r>
            <a:r>
              <a:rPr lang="en-GB" dirty="0"/>
              <a:t> and get the signed </a:t>
            </a:r>
            <a:r>
              <a:rPr lang="en-GB" dirty="0">
                <a:solidFill>
                  <a:srgbClr val="00B050"/>
                </a:solidFill>
              </a:rPr>
              <a:t>client-certificate </a:t>
            </a:r>
            <a:r>
              <a:rPr lang="en-GB" dirty="0"/>
              <a:t>(user.crt) for the user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4"/>
            <a:endParaRPr lang="en-GB" sz="800" dirty="0"/>
          </a:p>
          <a:p>
            <a:pPr lvl="1"/>
            <a:r>
              <a:rPr lang="en-GB" dirty="0"/>
              <a:t>add the new credentials to config file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CBF48-942E-4F6A-B106-04F2386992B2}"/>
              </a:ext>
            </a:extLst>
          </p:cNvPr>
          <p:cNvSpPr txBox="1"/>
          <p:nvPr/>
        </p:nvSpPr>
        <p:spPr>
          <a:xfrm>
            <a:off x="1620078" y="2811190"/>
            <a:ext cx="10267947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x509 -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-in ~/.certs/sandbox-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admin.csr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-out ~/.certs/sandbox-admin.crt -CA ~/.certs/ca.crt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~/.certs/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CAcreateserial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–days 10000  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 ok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subject=/CN=sandbox-admin/O=sandbox/O=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system:admins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/O=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system:admins:sandbox</a:t>
            </a:r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 CA Private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0C667-C324-4C69-9D70-013AFE48EDCA}"/>
              </a:ext>
            </a:extLst>
          </p:cNvPr>
          <p:cNvSpPr txBox="1"/>
          <p:nvPr/>
        </p:nvSpPr>
        <p:spPr>
          <a:xfrm>
            <a:off x="1600200" y="4513481"/>
            <a:ext cx="1026794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CA_DATA=$( grep -v -e "---" ~/.certs/ca.crt | tr -d "\n" | sed -e "s/[\/&amp;]/\\&amp;/g" )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-i "s/&lt;ca-certificate&gt;/${CA_DATA}/" ~/.kube/sandbox-admin.config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CC_DATA=$( grep -v -e "---" ~/.certs/sandbox-admin.crt | tr -d "\n" | sed -e "s/[\/&amp;]/\\&amp;/g" )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-i "s/&lt;client-certificate&gt;/${CC_DATA}/" ~/.kube/sandbox-admin.config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CK_DATA=$( grep -v -e "---" ~/.certs/sandbox-admin.key | tr -d "\n" | sed -e "s/[\/&amp;]/\\&amp;/g" )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-i "s/&lt;client-key&gt;/${CK_DATA}/" ~/.kube/sandbox-admin.config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C7CB4-A16E-4538-8B53-22764629E904}"/>
              </a:ext>
            </a:extLst>
          </p:cNvPr>
          <p:cNvSpPr txBox="1"/>
          <p:nvPr/>
        </p:nvSpPr>
        <p:spPr>
          <a:xfrm>
            <a:off x="1620078" y="1705960"/>
            <a:ext cx="1024806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/etc/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/ca.crt ~/.certs/ca.crt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/etc/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~/.certs/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50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EBEF-A09C-4657-975B-4DAF23EB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8AF3-6ECA-4194-9C0A-85A8AB5D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err="1"/>
              <a:t>cleanup</a:t>
            </a:r>
            <a:r>
              <a:rPr lang="en-GB" dirty="0"/>
              <a:t> and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A9B78-170E-4AC6-A4ED-6EBEE6948749}"/>
              </a:ext>
            </a:extLst>
          </p:cNvPr>
          <p:cNvSpPr txBox="1"/>
          <p:nvPr/>
        </p:nvSpPr>
        <p:spPr>
          <a:xfrm>
            <a:off x="1600200" y="1715919"/>
            <a:ext cx="1026794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~/.certs/ca.*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~/.certs/sandbox-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admin.csr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 ~/.certs/sandbox-admin.* /home/sandbox-admin/.certs/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 ~/.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/sandbox-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admin.config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/home/sandbox-admin/.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182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B331-3291-4B5A-93C8-32E2A938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E51A-78D0-4DEB-9B70-1E568E68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service account is an “authentication-proxy” for clients of a service</a:t>
            </a:r>
          </a:p>
          <a:p>
            <a:pPr lvl="1"/>
            <a:r>
              <a:rPr lang="en-GB" dirty="0"/>
              <a:t>technically speaking, “client” of a pod (or container) providing a service</a:t>
            </a:r>
          </a:p>
          <a:p>
            <a:pPr lvl="1"/>
            <a:r>
              <a:rPr lang="en-GB" dirty="0"/>
              <a:t>it is used by clients to access the API of a service</a:t>
            </a:r>
          </a:p>
          <a:p>
            <a:pPr lvl="1"/>
            <a:r>
              <a:rPr lang="en-GB" dirty="0"/>
              <a:t>multiple clients typically share a same service account</a:t>
            </a:r>
          </a:p>
          <a:p>
            <a:pPr lvl="1"/>
            <a:r>
              <a:rPr lang="en-GB" dirty="0"/>
              <a:t>a “service account” for a service is equivalent to a “user” for </a:t>
            </a:r>
            <a:r>
              <a:rPr lang="en-GB" dirty="0" err="1"/>
              <a:t>kubectl</a:t>
            </a:r>
            <a:endParaRPr lang="en-GB" dirty="0"/>
          </a:p>
          <a:p>
            <a:pPr lvl="4"/>
            <a:endParaRPr lang="en-GB" dirty="0"/>
          </a:p>
          <a:p>
            <a:r>
              <a:rPr lang="en-GB" dirty="0"/>
              <a:t>A namespace has a </a:t>
            </a:r>
            <a:r>
              <a:rPr lang="en-GB" dirty="0">
                <a:solidFill>
                  <a:schemeClr val="accent1"/>
                </a:solidFill>
              </a:rPr>
              <a:t>default</a:t>
            </a:r>
            <a:r>
              <a:rPr lang="en-GB" dirty="0"/>
              <a:t> service account</a:t>
            </a:r>
          </a:p>
          <a:p>
            <a:pPr lvl="1"/>
            <a:r>
              <a:rPr lang="en-GB" dirty="0"/>
              <a:t>when a service (i.e. pod) is created, </a:t>
            </a:r>
            <a:br>
              <a:rPr lang="en-GB" dirty="0"/>
            </a:br>
            <a:r>
              <a:rPr lang="en-GB" dirty="0"/>
              <a:t>and when no service account is specified, it gets the </a:t>
            </a:r>
            <a:r>
              <a:rPr lang="en-GB" dirty="0">
                <a:solidFill>
                  <a:schemeClr val="accent1"/>
                </a:solidFill>
              </a:rPr>
              <a:t>default</a:t>
            </a:r>
            <a:r>
              <a:rPr lang="en-GB" dirty="0"/>
              <a:t> service 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A1437-FE13-454B-81A8-94AEC3580488}"/>
              </a:ext>
            </a:extLst>
          </p:cNvPr>
          <p:cNvSpPr txBox="1"/>
          <p:nvPr/>
        </p:nvSpPr>
        <p:spPr>
          <a:xfrm>
            <a:off x="1610139" y="4942377"/>
            <a:ext cx="10248069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--namespace sandbox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SECRETS   AGE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  1         66m</a:t>
            </a:r>
          </a:p>
        </p:txBody>
      </p:sp>
    </p:spTree>
    <p:extLst>
      <p:ext uri="{BB962C8B-B14F-4D97-AF65-F5344CB8AC3E}">
        <p14:creationId xmlns:p14="http://schemas.microsoft.com/office/powerpoint/2010/main" val="405784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0E6D-584C-45D8-8FD7-FFD6070F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566A-5458-47B1-AB83-1FF398D6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2165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Namespaces</a:t>
            </a:r>
          </a:p>
          <a:p>
            <a:r>
              <a:rPr lang="en-GB" dirty="0" err="1"/>
              <a:t>kubectl</a:t>
            </a:r>
            <a:r>
              <a:rPr lang="en-GB" dirty="0"/>
              <a:t> Contexts</a:t>
            </a:r>
          </a:p>
          <a:p>
            <a:r>
              <a:rPr lang="en-GB" dirty="0" err="1"/>
              <a:t>kubectl</a:t>
            </a:r>
            <a:r>
              <a:rPr lang="en-GB" dirty="0"/>
              <a:t> Configuration</a:t>
            </a:r>
          </a:p>
          <a:p>
            <a:r>
              <a:rPr lang="en-GB" dirty="0" err="1"/>
              <a:t>kubectl</a:t>
            </a:r>
            <a:r>
              <a:rPr lang="en-GB" dirty="0"/>
              <a:t> User Authentication</a:t>
            </a:r>
          </a:p>
          <a:p>
            <a:r>
              <a:rPr lang="en-GB" dirty="0"/>
              <a:t>Service Accounts</a:t>
            </a:r>
          </a:p>
          <a:p>
            <a:r>
              <a:rPr lang="en-GB" dirty="0"/>
              <a:t>Service Account Authentication</a:t>
            </a:r>
          </a:p>
          <a:p>
            <a:r>
              <a:rPr lang="en-GB" dirty="0"/>
              <a:t>Accessing Service Accounts From A Browser</a:t>
            </a:r>
          </a:p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  <a:p>
            <a:r>
              <a:rPr lang="en-GB" dirty="0"/>
              <a:t>Subjects</a:t>
            </a:r>
          </a:p>
          <a:p>
            <a:r>
              <a:rPr lang="en-GB" dirty="0" err="1"/>
              <a:t>ClusterRoleBindings</a:t>
            </a:r>
            <a:r>
              <a:rPr lang="en-GB" dirty="0"/>
              <a:t> and </a:t>
            </a:r>
            <a:r>
              <a:rPr lang="en-GB" dirty="0" err="1"/>
              <a:t>RoleBindings</a:t>
            </a:r>
            <a:endParaRPr lang="en-GB" dirty="0"/>
          </a:p>
          <a:p>
            <a:r>
              <a:rPr lang="en-GB" dirty="0"/>
              <a:t>API Request Authorization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87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B331-3291-4B5A-93C8-32E2A938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E51A-78D0-4DEB-9B70-1E568E68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 new service account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4"/>
            <a:endParaRPr lang="en-GB" dirty="0"/>
          </a:p>
          <a:p>
            <a:r>
              <a:rPr lang="en-GB" dirty="0"/>
              <a:t>You can delete a service account</a:t>
            </a:r>
          </a:p>
          <a:p>
            <a:pPr marL="0" indent="0">
              <a:buNone/>
            </a:pPr>
            <a:endParaRPr lang="en-GB" dirty="0"/>
          </a:p>
          <a:p>
            <a:pPr marL="2743200" lvl="6" indent="0">
              <a:buNone/>
            </a:pPr>
            <a:endParaRPr lang="en-GB" dirty="0"/>
          </a:p>
          <a:p>
            <a:r>
              <a:rPr lang="en-GB" dirty="0"/>
              <a:t>To avoid having to specify the namespace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A1437-FE13-454B-81A8-94AEC3580488}"/>
              </a:ext>
            </a:extLst>
          </p:cNvPr>
          <p:cNvSpPr txBox="1"/>
          <p:nvPr/>
        </p:nvSpPr>
        <p:spPr>
          <a:xfrm>
            <a:off x="1172819" y="4132337"/>
            <a:ext cx="1068539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tiller-client --namespace sandbox 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“tiller-client” deleted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00743-D30F-41F9-85DE-0C7BECB551AD}"/>
              </a:ext>
            </a:extLst>
          </p:cNvPr>
          <p:cNvSpPr txBox="1"/>
          <p:nvPr/>
        </p:nvSpPr>
        <p:spPr>
          <a:xfrm>
            <a:off x="1172818" y="1740320"/>
            <a:ext cx="1068539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tiller-client --namespace sandbox 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“tiller-client” created</a:t>
            </a:r>
          </a:p>
          <a:p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--namespace sandbox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SECRETS   AGE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         1         90m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    1         13s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5A589-847B-44C9-A92C-2D643C486FE0}"/>
              </a:ext>
            </a:extLst>
          </p:cNvPr>
          <p:cNvSpPr txBox="1"/>
          <p:nvPr/>
        </p:nvSpPr>
        <p:spPr>
          <a:xfrm>
            <a:off x="1172816" y="5447136"/>
            <a:ext cx="106853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use-context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sandbox-admin@sandbox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Switched to context "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sandbox-admin@sandbox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88824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B331-3291-4B5A-93C8-32E2A938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E51A-78D0-4DEB-9B70-1E568E68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create a new service account from a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4"/>
            <a:endParaRPr lang="en-GB" dirty="0"/>
          </a:p>
          <a:p>
            <a:endParaRPr lang="en-GB" dirty="0"/>
          </a:p>
          <a:p>
            <a:r>
              <a:rPr lang="en-GB" dirty="0"/>
              <a:t>Or without creating the file</a:t>
            </a:r>
          </a:p>
          <a:p>
            <a:pPr marL="2743200" lvl="6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00743-D30F-41F9-85DE-0C7BECB551AD}"/>
              </a:ext>
            </a:extLst>
          </p:cNvPr>
          <p:cNvSpPr txBox="1"/>
          <p:nvPr/>
        </p:nvSpPr>
        <p:spPr>
          <a:xfrm>
            <a:off x="1172818" y="1774844"/>
            <a:ext cx="1068539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tiller-client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namespace: sandbox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tiller-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client.yaml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tiller-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client.yaml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3D63-24D3-4F9D-8DAE-4CC4052D3910}"/>
              </a:ext>
            </a:extLst>
          </p:cNvPr>
          <p:cNvSpPr txBox="1"/>
          <p:nvPr/>
        </p:nvSpPr>
        <p:spPr>
          <a:xfrm>
            <a:off x="1172818" y="4676993"/>
            <a:ext cx="1068539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create -f - </a:t>
            </a:r>
            <a:r>
              <a:rPr lang="en-US" altLang="en-US" sz="1400" b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&lt;&lt;EOF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apiVersion: v1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ServiceAccount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GB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</a:t>
            </a:r>
            <a:r>
              <a:rPr lang="en-US" altLang="en-US" sz="1400" b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namespace: sandbox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altLang="en-US" sz="1400" b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serviceaccount/</a:t>
            </a:r>
            <a:r>
              <a:rPr lang="en-GB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</a:t>
            </a:r>
            <a:r>
              <a:rPr lang="en-US" altLang="en-U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created 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5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5408-B9E2-4F01-8CA5-C4EFA2D0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B8E1-6853-4EC1-9F18-C5ED8BC7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review information about the service 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F73D4-0673-4907-95C5-7A1F43409765}"/>
              </a:ext>
            </a:extLst>
          </p:cNvPr>
          <p:cNvSpPr txBox="1"/>
          <p:nvPr/>
        </p:nvSpPr>
        <p:spPr>
          <a:xfrm>
            <a:off x="1172818" y="1774844"/>
            <a:ext cx="1068539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</a:t>
            </a: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tiller-client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               tiller-client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Namespace:           sandbox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Labels:              &lt;none&gt;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Annotations:         &lt;none&gt;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pull secrets:  &lt;none&gt;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Mountable secrets:   tiller-client-token-b9h87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Tokens:              tiller-client-token-b9h87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Events:              &lt;none&gt;</a:t>
            </a:r>
          </a:p>
        </p:txBody>
      </p:sp>
    </p:spTree>
    <p:extLst>
      <p:ext uri="{BB962C8B-B14F-4D97-AF65-F5344CB8AC3E}">
        <p14:creationId xmlns:p14="http://schemas.microsoft.com/office/powerpoint/2010/main" val="212477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5408-B9E2-4F01-8CA5-C4EFA2D0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B8E1-6853-4EC1-9F18-C5ED8BC7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look at the details of the created service account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F73D4-0673-4907-95C5-7A1F43409765}"/>
              </a:ext>
            </a:extLst>
          </p:cNvPr>
          <p:cNvSpPr txBox="1"/>
          <p:nvPr/>
        </p:nvSpPr>
        <p:spPr>
          <a:xfrm>
            <a:off x="1172818" y="1774844"/>
            <a:ext cx="1068539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tiller-client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creationTimestamp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"2019-01-01T11:22:38Z“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namespace: sandbox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"336518"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selfLink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/v1/namespaces/sandbox/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/tiller-client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8bf09ca4-0db7-11e9-b444-00155d02c1b6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tiller-client-token-b9h87</a:t>
            </a:r>
          </a:p>
        </p:txBody>
      </p:sp>
    </p:spTree>
    <p:extLst>
      <p:ext uri="{BB962C8B-B14F-4D97-AF65-F5344CB8AC3E}">
        <p14:creationId xmlns:p14="http://schemas.microsoft.com/office/powerpoint/2010/main" val="22261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2FB4-0555-441C-BDC9-EF339213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3997-5DB5-4696-A428-167F7C35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216525"/>
          </a:xfrm>
        </p:spPr>
        <p:txBody>
          <a:bodyPr>
            <a:normAutofit/>
          </a:bodyPr>
          <a:lstStyle/>
          <a:p>
            <a:r>
              <a:rPr lang="en-GB" dirty="0"/>
              <a:t>A service account provides a </a:t>
            </a:r>
            <a:r>
              <a:rPr lang="en-GB" dirty="0">
                <a:solidFill>
                  <a:srgbClr val="00B050"/>
                </a:solidFill>
              </a:rPr>
              <a:t>bearer-token </a:t>
            </a:r>
            <a:r>
              <a:rPr lang="en-GB" dirty="0">
                <a:solidFill>
                  <a:schemeClr val="tx2"/>
                </a:solidFill>
              </a:rPr>
              <a:t>to its clients</a:t>
            </a:r>
          </a:p>
          <a:p>
            <a:pPr lvl="1"/>
            <a:r>
              <a:rPr lang="en-GB" dirty="0"/>
              <a:t>a token is automatically created when the service account is created</a:t>
            </a:r>
          </a:p>
          <a:p>
            <a:pPr lvl="1"/>
            <a:r>
              <a:rPr lang="en-GB" dirty="0"/>
              <a:t>clients of a service need the token to access a service account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6"/>
            <a:endParaRPr lang="en-GB" dirty="0"/>
          </a:p>
          <a:p>
            <a:pPr lvl="5"/>
            <a:endParaRPr lang="en-GB" dirty="0"/>
          </a:p>
          <a:p>
            <a:pPr lvl="5"/>
            <a:endParaRPr lang="en-GB" dirty="0"/>
          </a:p>
          <a:p>
            <a:r>
              <a:rPr lang="en-GB" dirty="0"/>
              <a:t>Tokens are authenticated by the service account’s CA</a:t>
            </a:r>
          </a:p>
          <a:p>
            <a:pPr lvl="1"/>
            <a:r>
              <a:rPr lang="en-GB" dirty="0"/>
              <a:t>this may not be the cluster’s certification-authority (configurable)</a:t>
            </a:r>
          </a:p>
          <a:p>
            <a:pPr lvl="1"/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0AA35-5FB2-4CDF-981C-48565FB4FF8D}"/>
              </a:ext>
            </a:extLst>
          </p:cNvPr>
          <p:cNvSpPr txBox="1"/>
          <p:nvPr/>
        </p:nvSpPr>
        <p:spPr>
          <a:xfrm>
            <a:off x="1590260" y="2622524"/>
            <a:ext cx="1027788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tiller-client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creationTimestamp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"2019-01-01T11:22:38Z“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namespace: sandbox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"336518"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selfLink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/v1/namespaces/sandbox/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/tiller-client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8bf09ca4-0db7-11e9-b444-00155d02c1b6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tiller-client-token-b9h87</a:t>
            </a:r>
          </a:p>
        </p:txBody>
      </p:sp>
    </p:spTree>
    <p:extLst>
      <p:ext uri="{BB962C8B-B14F-4D97-AF65-F5344CB8AC3E}">
        <p14:creationId xmlns:p14="http://schemas.microsoft.com/office/powerpoint/2010/main" val="3097980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F382-B991-4C94-A035-5E0A3281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D7A7-F63F-456F-A202-025C1DF0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review information about the </a:t>
            </a:r>
            <a:r>
              <a:rPr lang="en-GB" dirty="0">
                <a:solidFill>
                  <a:srgbClr val="00B050"/>
                </a:solidFill>
              </a:rPr>
              <a:t>token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70785-1DA8-4067-8643-26145A501AE1}"/>
              </a:ext>
            </a:extLst>
          </p:cNvPr>
          <p:cNvSpPr txBox="1"/>
          <p:nvPr/>
        </p:nvSpPr>
        <p:spPr>
          <a:xfrm>
            <a:off x="1172818" y="1774844"/>
            <a:ext cx="1068539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secret tiller-client-token-b9h87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        tiller-client-token-b9h87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Namespace:    sandbox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Labels:       &lt;none&gt;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Annotations:  kubernetes.io/service-account.name: tiller-client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kubernetes.io/service-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account.uid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8bf09ca4-0db7-11e9-b444-00155d02c1b6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 kubernetes.io/service-account-token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ca.crt:     1025 bytes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namespace:  7 bytes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token:    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eyJhbGciOiJSUz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ZTxnDsrH3V8Q</a:t>
            </a:r>
          </a:p>
        </p:txBody>
      </p:sp>
    </p:spTree>
    <p:extLst>
      <p:ext uri="{BB962C8B-B14F-4D97-AF65-F5344CB8AC3E}">
        <p14:creationId xmlns:p14="http://schemas.microsoft.com/office/powerpoint/2010/main" val="297920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F382-B991-4C94-A035-5E0A3281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D7A7-F63F-456F-A202-025C1DF0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look at the details of the created </a:t>
            </a:r>
            <a:r>
              <a:rPr lang="en-GB" dirty="0">
                <a:solidFill>
                  <a:srgbClr val="00B050"/>
                </a:solidFill>
              </a:rPr>
              <a:t>token</a:t>
            </a:r>
            <a:r>
              <a:rPr lang="en-GB" dirty="0"/>
              <a:t> object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70785-1DA8-4067-8643-26145A501AE1}"/>
              </a:ext>
            </a:extLst>
          </p:cNvPr>
          <p:cNvSpPr txBox="1"/>
          <p:nvPr/>
        </p:nvSpPr>
        <p:spPr>
          <a:xfrm>
            <a:off x="1172818" y="1774844"/>
            <a:ext cx="1068539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secret tiller-client-token-b9h87 -o </a:t>
            </a: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ca.crt: LS0tLS1CRUdJTiBD ... NBVEUtLS0tLQo=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namespace: c2FuZGJveA==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token: ZXlKaGJHY2lPaUpT ...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TuRHNySDNWOFE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Secret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annotations: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kubernetes.io/service-account.name: tiller-client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kubernetes.io/service-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account.uid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8bf09ca4-0db7-11e9-b444-00155d02c1b6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creationTimestamp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"2019-01-01T11:22:38Z"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tiller-client-token-b9h87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namespace: sandbox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"336517"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selfLink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/v1/namespaces/sandbox/secrets/tiller-client-token-b9h87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8bf1e3db-0db7-11e9-b444-00155d02c1b6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kubernetes.io/service-account-token</a:t>
            </a:r>
          </a:p>
        </p:txBody>
      </p:sp>
    </p:spTree>
    <p:extLst>
      <p:ext uri="{BB962C8B-B14F-4D97-AF65-F5344CB8AC3E}">
        <p14:creationId xmlns:p14="http://schemas.microsoft.com/office/powerpoint/2010/main" val="3843801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C90-4C8D-45A4-BC6E-63645233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8EC8-E14A-4990-A00E-06D09C1F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5789"/>
          </a:xfrm>
        </p:spPr>
        <p:txBody>
          <a:bodyPr>
            <a:normAutofit/>
          </a:bodyPr>
          <a:lstStyle/>
          <a:p>
            <a:r>
              <a:rPr lang="en-GB" dirty="0"/>
              <a:t>You can create a new token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altLang="en-US" dirty="0"/>
          </a:p>
          <a:p>
            <a:pPr marL="457200" lvl="1" indent="0">
              <a:buNone/>
            </a:pPr>
            <a:r>
              <a:rPr lang="en-US" alt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tiller-client-token </a:t>
            </a:r>
            <a:r>
              <a:rPr lang="en-US" altLang="en-US" sz="2000" dirty="0">
                <a:cs typeface="Courier New" panose="02070309020205020404" pitchFamily="49" charset="0"/>
              </a:rPr>
              <a:t>is the token that we created, </a:t>
            </a:r>
            <a:r>
              <a:rPr lang="en-US" alt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tiller-client-token-b9h87 </a:t>
            </a:r>
            <a:r>
              <a:rPr lang="en-US" altLang="en-US" sz="2000" dirty="0">
                <a:cs typeface="Courier New" panose="02070309020205020404" pitchFamily="49" charset="0"/>
              </a:rPr>
              <a:t>is the automatically created token</a:t>
            </a: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CE983-B645-4F23-8123-9AC487243F9F}"/>
              </a:ext>
            </a:extLst>
          </p:cNvPr>
          <p:cNvSpPr txBox="1"/>
          <p:nvPr/>
        </p:nvSpPr>
        <p:spPr>
          <a:xfrm>
            <a:off x="1162878" y="1735011"/>
            <a:ext cx="1068539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- </a:t>
            </a: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Secret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tiller-client-</a:t>
            </a: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annotations: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kubernetes.io/service-account.name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tiller-client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kubernetes.io/service-account-token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secret/tiller-client-token created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secrets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TYPE                                  DATA   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default-token-6qvnv         kubernetes.io/service-account-token   3      165m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tiller-client-token         kubernetes.io/service-account-token   3      9m2s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tiller-client-token-b9h87   kubernetes.io/service-account-token   3      71m</a:t>
            </a:r>
          </a:p>
        </p:txBody>
      </p:sp>
    </p:spTree>
    <p:extLst>
      <p:ext uri="{BB962C8B-B14F-4D97-AF65-F5344CB8AC3E}">
        <p14:creationId xmlns:p14="http://schemas.microsoft.com/office/powerpoint/2010/main" val="3716804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C90-4C8D-45A4-BC6E-63645233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Account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8EC8-E14A-4990-A00E-06D09C1F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5789"/>
          </a:xfrm>
        </p:spPr>
        <p:txBody>
          <a:bodyPr>
            <a:normAutofit/>
          </a:bodyPr>
          <a:lstStyle/>
          <a:p>
            <a:r>
              <a:rPr lang="en-GB" dirty="0"/>
              <a:t>You can delete a token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CE983-B645-4F23-8123-9AC487243F9F}"/>
              </a:ext>
            </a:extLst>
          </p:cNvPr>
          <p:cNvSpPr txBox="1"/>
          <p:nvPr/>
        </p:nvSpPr>
        <p:spPr>
          <a:xfrm>
            <a:off x="1162878" y="1735011"/>
            <a:ext cx="1068539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secret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tiller-client-token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 “tiller-client-token” deleted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77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0F8-ED65-4BB5-B98E-37A41E54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89B1-1C0F-4486-8C09-2A6B2E64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token to your configuration</a:t>
            </a:r>
          </a:p>
          <a:p>
            <a:pPr lvl="1"/>
            <a:r>
              <a:rPr lang="en-GB" dirty="0"/>
              <a:t>When you have only one token for one service account…</a:t>
            </a:r>
          </a:p>
          <a:p>
            <a:pPr lvl="1"/>
            <a:r>
              <a:rPr lang="en-GB" dirty="0"/>
              <a:t>… add it to the config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79821-0A55-4BAE-8126-5E8976119A23}"/>
              </a:ext>
            </a:extLst>
          </p:cNvPr>
          <p:cNvSpPr txBox="1"/>
          <p:nvPr/>
        </p:nvSpPr>
        <p:spPr>
          <a:xfrm>
            <a:off x="1580321" y="2575977"/>
            <a:ext cx="10296939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Config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cluster: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certificate-authority-data: &lt;ca-certificate&gt;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server: https://192.168.0.50:6443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current-context: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preferences: {}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client-certificate-data: &lt;client-certificate&gt;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client-key-data: &lt;client-key&gt;</a:t>
            </a:r>
          </a:p>
          <a:p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token: &lt;token&gt;</a:t>
            </a:r>
          </a:p>
        </p:txBody>
      </p:sp>
    </p:spTree>
    <p:extLst>
      <p:ext uri="{BB962C8B-B14F-4D97-AF65-F5344CB8AC3E}">
        <p14:creationId xmlns:p14="http://schemas.microsoft.com/office/powerpoint/2010/main" val="24891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AC65-62FB-493E-B548-0993C66C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824"/>
          </a:xfrm>
        </p:spPr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A768-3627-4CA2-A4D1-73275B7A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>
            <a:normAutofit/>
          </a:bodyPr>
          <a:lstStyle/>
          <a:p>
            <a:r>
              <a:rPr lang="en-GB" dirty="0"/>
              <a:t>A namespace provides a scope for names of resources</a:t>
            </a:r>
          </a:p>
          <a:p>
            <a:pPr lvl="1"/>
            <a:r>
              <a:rPr lang="en-GB" dirty="0"/>
              <a:t>Names of resources need to be unique within a namespace</a:t>
            </a:r>
          </a:p>
          <a:p>
            <a:pPr lvl="1"/>
            <a:r>
              <a:rPr lang="en-GB" dirty="0"/>
              <a:t>Names of resources don’t need to be unique across namespaces</a:t>
            </a:r>
          </a:p>
          <a:p>
            <a:pPr lvl="1"/>
            <a:r>
              <a:rPr lang="en-GB" dirty="0"/>
              <a:t>Clusters and namespaces define a context for a user’s access rights</a:t>
            </a:r>
          </a:p>
          <a:p>
            <a:pPr lvl="3"/>
            <a:endParaRPr lang="en-GB" dirty="0"/>
          </a:p>
          <a:p>
            <a:r>
              <a:rPr lang="en-GB" dirty="0"/>
              <a:t>Kubernetes starts with three namespaces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default</a:t>
            </a:r>
            <a:r>
              <a:rPr lang="en-GB" dirty="0"/>
              <a:t>:  for resources with no other namespace</a:t>
            </a:r>
          </a:p>
          <a:p>
            <a:pPr lvl="1"/>
            <a:r>
              <a:rPr lang="en-GB" dirty="0" err="1">
                <a:solidFill>
                  <a:schemeClr val="accent1"/>
                </a:solidFill>
              </a:rPr>
              <a:t>kube</a:t>
            </a:r>
            <a:r>
              <a:rPr lang="en-GB" dirty="0">
                <a:solidFill>
                  <a:schemeClr val="accent1"/>
                </a:solidFill>
              </a:rPr>
              <a:t>-system</a:t>
            </a:r>
            <a:r>
              <a:rPr lang="en-GB" dirty="0"/>
              <a:t>:  for resources used by the system </a:t>
            </a:r>
          </a:p>
          <a:p>
            <a:pPr lvl="1"/>
            <a:r>
              <a:rPr lang="en-GB" dirty="0" err="1">
                <a:solidFill>
                  <a:schemeClr val="accent1"/>
                </a:solidFill>
              </a:rPr>
              <a:t>kube</a:t>
            </a:r>
            <a:r>
              <a:rPr lang="en-GB" dirty="0">
                <a:solidFill>
                  <a:schemeClr val="accent1"/>
                </a:solidFill>
              </a:rPr>
              <a:t>-public</a:t>
            </a:r>
            <a:r>
              <a:rPr lang="en-GB" dirty="0"/>
              <a:t>:  for resources readable by all users (incl. unauthenticated users)</a:t>
            </a:r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62BB9-FAAC-40CB-9800-5881C0B844E1}"/>
              </a:ext>
            </a:extLst>
          </p:cNvPr>
          <p:cNvSpPr txBox="1"/>
          <p:nvPr/>
        </p:nvSpPr>
        <p:spPr>
          <a:xfrm>
            <a:off x="1371183" y="5006399"/>
            <a:ext cx="978052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namespaces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STATUS    AGE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      Active    1d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-system   Active    1d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-public   Active    1d</a:t>
            </a:r>
          </a:p>
        </p:txBody>
      </p:sp>
    </p:spTree>
    <p:extLst>
      <p:ext uri="{BB962C8B-B14F-4D97-AF65-F5344CB8AC3E}">
        <p14:creationId xmlns:p14="http://schemas.microsoft.com/office/powerpoint/2010/main" val="2445360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0F8-ED65-4BB5-B98E-37A41E54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89B1-1C0F-4486-8C09-2A6B2E64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Add the token to the config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89E9F-BE8F-4BCF-974F-235AD8CDEBF6}"/>
              </a:ext>
            </a:extLst>
          </p:cNvPr>
          <p:cNvSpPr txBox="1"/>
          <p:nvPr/>
        </p:nvSpPr>
        <p:spPr>
          <a:xfrm>
            <a:off x="1580322" y="1738154"/>
            <a:ext cx="102679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TOKEN=$( grep -v -e "---" ~/.certs/ca.crt | tr -d "\n" | sed -e "s/[\/&amp;]/\\&amp;/g" )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-i "s/&lt;token&gt;/${TOKEN}/" ~/.kube/config</a:t>
            </a:r>
          </a:p>
        </p:txBody>
      </p:sp>
    </p:spTree>
    <p:extLst>
      <p:ext uri="{BB962C8B-B14F-4D97-AF65-F5344CB8AC3E}">
        <p14:creationId xmlns:p14="http://schemas.microsoft.com/office/powerpoint/2010/main" val="110524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664-6916-48E7-8495-3BC1502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AEFB-1526-41D7-AB80-C6B1571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When you have multiple tokens for multiple service accounts…</a:t>
            </a:r>
          </a:p>
          <a:p>
            <a:pPr lvl="1"/>
            <a:r>
              <a:rPr lang="en-GB" dirty="0"/>
              <a:t>… create new users and contexts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7B917-F9F3-4AFC-8AD5-41257E67D94A}"/>
              </a:ext>
            </a:extLst>
          </p:cNvPr>
          <p:cNvSpPr txBox="1"/>
          <p:nvPr/>
        </p:nvSpPr>
        <p:spPr>
          <a:xfrm>
            <a:off x="1570382" y="2138656"/>
            <a:ext cx="10296939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Config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cluster: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certificate-authority-data: &lt;ca-certificate&gt;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server: https://192.168.0.50:6443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dashboard-user@kubernetes</a:t>
            </a:r>
            <a:endParaRPr lang="en-GB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dashboard-user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web-service-user@kubernetes</a:t>
            </a:r>
            <a:endParaRPr lang="en-GB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web-service-user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context: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cluster: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current-context: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preferences: {}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5182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664-6916-48E7-8495-3BC1502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AEFB-1526-41D7-AB80-C6B15718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482259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… create new users and contexts - continued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Remark that the </a:t>
            </a:r>
            <a:r>
              <a:rPr lang="en-GB" dirty="0">
                <a:solidFill>
                  <a:srgbClr val="00B050"/>
                </a:solidFill>
              </a:rPr>
              <a:t>token</a:t>
            </a:r>
            <a:r>
              <a:rPr lang="en-GB" dirty="0"/>
              <a:t> is sufficient to access a service account,</a:t>
            </a:r>
            <a:br>
              <a:rPr lang="en-GB" dirty="0"/>
            </a:br>
            <a:r>
              <a:rPr lang="en-GB" dirty="0"/>
              <a:t>the certification-authority, client-certificate and client-key are not used</a:t>
            </a:r>
          </a:p>
          <a:p>
            <a:pPr lvl="5"/>
            <a:endParaRPr lang="en-GB" sz="1400" dirty="0"/>
          </a:p>
          <a:p>
            <a:pPr lvl="1"/>
            <a:r>
              <a:rPr lang="en-GB" dirty="0"/>
              <a:t>Add the tokens to the config file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7B917-F9F3-4AFC-8AD5-41257E67D94A}"/>
              </a:ext>
            </a:extLst>
          </p:cNvPr>
          <p:cNvSpPr txBox="1"/>
          <p:nvPr/>
        </p:nvSpPr>
        <p:spPr>
          <a:xfrm>
            <a:off x="1589434" y="1709155"/>
            <a:ext cx="1029693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users: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dashboard-user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token: &lt;dashboard-token&gt;</a:t>
            </a:r>
            <a:endParaRPr lang="en-GB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web-service-user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token: &lt;web-service-token&gt;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client-certificate-data: &lt;client-certificate&gt;</a:t>
            </a:r>
          </a:p>
          <a:p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client-key-data: &lt;client-key&gt;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F9259-CAF1-47F8-A68C-2750D1AB55D4}"/>
              </a:ext>
            </a:extLst>
          </p:cNvPr>
          <p:cNvSpPr txBox="1"/>
          <p:nvPr/>
        </p:nvSpPr>
        <p:spPr>
          <a:xfrm>
            <a:off x="1589435" y="5320040"/>
            <a:ext cx="1029693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DB_TOKEN=$( grep -v -e "---" ~/.certs/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dashboard.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 | tr -d "\n" | sed -e "s/[\/&amp;]/\\&amp;/g" )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-i "s/&lt;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dashboard-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token&gt;/${DB_TOKEN}/" ~/.kube/config</a:t>
            </a:r>
          </a:p>
          <a:p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WS_TOKEN=$( grep -v -e "---" ~/.certs/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service.token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 "\n" | sed -e "s/[\/&amp;]/\\&amp;/g" )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-i "s/&lt;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web-service-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token&gt;/${WS_TOKEN}/" ~/.kube/config</a:t>
            </a:r>
          </a:p>
        </p:txBody>
      </p:sp>
    </p:spTree>
    <p:extLst>
      <p:ext uri="{BB962C8B-B14F-4D97-AF65-F5344CB8AC3E}">
        <p14:creationId xmlns:p14="http://schemas.microsoft.com/office/powerpoint/2010/main" val="149716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664-6916-48E7-8495-3BC1502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AEFB-1526-41D7-AB80-C6B15718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1198087" cy="4900613"/>
          </a:xfrm>
        </p:spPr>
        <p:txBody>
          <a:bodyPr/>
          <a:lstStyle/>
          <a:p>
            <a:r>
              <a:rPr lang="en-GB" dirty="0"/>
              <a:t>Using HTTP In The Browser</a:t>
            </a:r>
          </a:p>
          <a:p>
            <a:pPr lvl="1"/>
            <a:r>
              <a:rPr lang="en-GB" dirty="0"/>
              <a:t>Run </a:t>
            </a:r>
            <a:r>
              <a:rPr lang="en-GB" dirty="0" err="1"/>
              <a:t>kubectl</a:t>
            </a:r>
            <a:r>
              <a:rPr lang="en-GB" dirty="0"/>
              <a:t> proxy where you want to browse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Browse to you service account client</a:t>
            </a:r>
            <a:br>
              <a:rPr lang="en-GB" dirty="0"/>
            </a:br>
            <a:r>
              <a:rPr lang="en-GB" sz="2000" dirty="0">
                <a:solidFill>
                  <a:schemeClr val="accent1"/>
                </a:solidFill>
              </a:rPr>
              <a:t>http://localhost:8001/api/v1/namespaces/kube-system/services/dashboard-client/proxy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41E50-D1B9-4EED-A6A0-627EA31F8DE5}"/>
              </a:ext>
            </a:extLst>
          </p:cNvPr>
          <p:cNvSpPr txBox="1"/>
          <p:nvPr/>
        </p:nvSpPr>
        <p:spPr>
          <a:xfrm>
            <a:off x="1569557" y="2169335"/>
            <a:ext cx="1029693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proxy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34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664-6916-48E7-8495-3BC1502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AEFB-1526-41D7-AB80-C6B1571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HTTPS In The Browser</a:t>
            </a:r>
          </a:p>
          <a:p>
            <a:pPr lvl="1"/>
            <a:r>
              <a:rPr lang="en-GB" dirty="0"/>
              <a:t>You’ll need your client certificate in a format that your browser can import</a:t>
            </a:r>
          </a:p>
          <a:p>
            <a:pPr lvl="2"/>
            <a:r>
              <a:rPr lang="en-GB" dirty="0"/>
              <a:t>Either you get your </a:t>
            </a:r>
            <a:r>
              <a:rPr lang="en-GB" dirty="0">
                <a:solidFill>
                  <a:srgbClr val="00B050"/>
                </a:solidFill>
                <a:cs typeface="Courier New" panose="02070309020205020404" pitchFamily="49" charset="0"/>
              </a:rPr>
              <a:t>kubernetes-admin</a:t>
            </a:r>
            <a:r>
              <a:rPr lang="en-GB" dirty="0">
                <a:solidFill>
                  <a:srgbClr val="00B050"/>
                </a:solidFill>
              </a:rPr>
              <a:t>.crt </a:t>
            </a:r>
            <a:r>
              <a:rPr lang="en-GB" dirty="0"/>
              <a:t>and </a:t>
            </a:r>
            <a:r>
              <a:rPr lang="en-GB" dirty="0" err="1">
                <a:solidFill>
                  <a:srgbClr val="00B050"/>
                </a:solidFill>
                <a:cs typeface="Courier New" panose="02070309020205020404" pitchFamily="49" charset="0"/>
              </a:rPr>
              <a:t>kubernetes-admin</a:t>
            </a:r>
            <a:r>
              <a:rPr lang="en-GB" dirty="0" err="1">
                <a:solidFill>
                  <a:srgbClr val="00B050"/>
                </a:solidFill>
              </a:rPr>
              <a:t>.key</a:t>
            </a:r>
            <a:r>
              <a:rPr lang="en-GB" dirty="0"/>
              <a:t> from you admin</a:t>
            </a:r>
          </a:p>
          <a:p>
            <a:pPr lvl="2"/>
            <a:r>
              <a:rPr lang="en-GB" dirty="0"/>
              <a:t>Or you extract them from your config file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C948E-7545-4A32-820E-EDC08666D828}"/>
              </a:ext>
            </a:extLst>
          </p:cNvPr>
          <p:cNvSpPr txBox="1"/>
          <p:nvPr/>
        </p:nvSpPr>
        <p:spPr>
          <a:xfrm>
            <a:off x="2057400" y="2884090"/>
            <a:ext cx="9809922" cy="2523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'client-certificate-data' ~/.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/config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head -n 1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$2}'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base64 -d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~/.certs/kubernetes-admin</a:t>
            </a:r>
            <a:r>
              <a:rPr lang="en-GB" sz="1400" dirty="0">
                <a:solidFill>
                  <a:srgbClr val="00B050"/>
                </a:solidFill>
                <a:cs typeface="Courier New" panose="02070309020205020404" pitchFamily="49" charset="0"/>
              </a:rPr>
              <a:t>.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crt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'client-key-data' ~/.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/config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head -n 1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$2}'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base64 -d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~/.certs/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kubernetes-admin.key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E8AF-2C0F-4FAB-9E31-96940DEE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E1AF-FBBD-422E-852F-1FBE995A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Create a client certificate that your browser understands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F79DF-FA6E-4088-9F08-923D7EA19686}"/>
              </a:ext>
            </a:extLst>
          </p:cNvPr>
          <p:cNvSpPr txBox="1"/>
          <p:nvPr/>
        </p:nvSpPr>
        <p:spPr>
          <a:xfrm>
            <a:off x="1610139" y="1787664"/>
            <a:ext cx="10257183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pkcs12 -export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clcerts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~/.certs/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kubernetes-admin.key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-in ~/.certs/kubernetes-admin.crt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-out ~/.certs/kubernetes-admin.p12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-name 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-admin"</a:t>
            </a:r>
          </a:p>
        </p:txBody>
      </p:sp>
    </p:spTree>
    <p:extLst>
      <p:ext uri="{BB962C8B-B14F-4D97-AF65-F5344CB8AC3E}">
        <p14:creationId xmlns:p14="http://schemas.microsoft.com/office/powerpoint/2010/main" val="171211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E8AF-2C0F-4FAB-9E31-96940DEE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E1AF-FBBD-422E-852F-1FBE995A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333172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Import the client certificate in your browser</a:t>
            </a:r>
          </a:p>
          <a:p>
            <a:pPr lvl="2"/>
            <a:r>
              <a:rPr lang="en-GB" dirty="0"/>
              <a:t>This is different for every browser, but here are the steps for Chrome:</a:t>
            </a:r>
          </a:p>
          <a:p>
            <a:pPr lvl="3"/>
            <a:r>
              <a:rPr lang="en-GB" dirty="0"/>
              <a:t>Open a new tab</a:t>
            </a:r>
          </a:p>
          <a:p>
            <a:pPr lvl="3"/>
            <a:r>
              <a:rPr lang="en-GB" dirty="0"/>
              <a:t>Select "Settings" in the menu</a:t>
            </a:r>
          </a:p>
          <a:p>
            <a:pPr lvl="3"/>
            <a:r>
              <a:rPr lang="en-GB" dirty="0"/>
              <a:t>Expand "Advanced" at the bottom of the page</a:t>
            </a:r>
          </a:p>
          <a:p>
            <a:pPr lvl="3"/>
            <a:r>
              <a:rPr lang="en-GB" dirty="0"/>
              <a:t>Under "Privacy and security", select "Manage certificates“</a:t>
            </a:r>
          </a:p>
          <a:p>
            <a:pPr lvl="3"/>
            <a:r>
              <a:rPr lang="en-GB" dirty="0"/>
              <a:t>Click on "Import...“ </a:t>
            </a:r>
            <a:r>
              <a:rPr lang="en-GB" b="1" dirty="0">
                <a:solidFill>
                  <a:srgbClr val="7030A0"/>
                </a:solidFill>
              </a:rPr>
              <a:t>on the “Personal” tab</a:t>
            </a:r>
          </a:p>
          <a:p>
            <a:pPr lvl="3"/>
            <a:r>
              <a:rPr lang="en-GB" dirty="0"/>
              <a:t>Click on "Next“</a:t>
            </a:r>
          </a:p>
          <a:p>
            <a:pPr lvl="3"/>
            <a:r>
              <a:rPr lang="en-GB" dirty="0"/>
              <a:t>Navigate to the `$HOME\dev-env\.certs` folder</a:t>
            </a:r>
          </a:p>
          <a:p>
            <a:pPr lvl="3"/>
            <a:r>
              <a:rPr lang="en-GB" dirty="0"/>
              <a:t>Select file names of type "Personal Information Exchange (</a:t>
            </a:r>
            <a:r>
              <a:rPr lang="en-GB" i="1" dirty="0"/>
              <a:t>*.</a:t>
            </a:r>
            <a:r>
              <a:rPr lang="en-GB" i="1" dirty="0" err="1"/>
              <a:t>pfx</a:t>
            </a:r>
            <a:r>
              <a:rPr lang="en-GB" i="1" dirty="0"/>
              <a:t>;*</a:t>
            </a:r>
            <a:r>
              <a:rPr lang="en-GB" dirty="0"/>
              <a:t>.p12)</a:t>
            </a:r>
          </a:p>
          <a:p>
            <a:pPr lvl="3"/>
            <a:r>
              <a:rPr lang="en-GB" dirty="0"/>
              <a:t>Select the </a:t>
            </a:r>
            <a:r>
              <a:rPr lang="en-GB" b="1" dirty="0">
                <a:solidFill>
                  <a:srgbClr val="7030A0"/>
                </a:solidFill>
              </a:rPr>
              <a:t>"dashboard-admin.p12" </a:t>
            </a:r>
            <a:r>
              <a:rPr lang="en-GB" dirty="0"/>
              <a:t>file, and "Open“</a:t>
            </a:r>
          </a:p>
          <a:p>
            <a:pPr lvl="3"/>
            <a:r>
              <a:rPr lang="en-GB" dirty="0"/>
              <a:t>Click on "Next“</a:t>
            </a:r>
          </a:p>
          <a:p>
            <a:pPr lvl="3"/>
            <a:r>
              <a:rPr lang="en-GB" dirty="0"/>
              <a:t>If you were given a password, type it in, and click on "Next“</a:t>
            </a:r>
          </a:p>
          <a:p>
            <a:pPr lvl="3"/>
            <a:r>
              <a:rPr lang="en-GB" dirty="0"/>
              <a:t>Click on "Next", click on "Finish", click on "Close“</a:t>
            </a:r>
          </a:p>
          <a:p>
            <a:pPr lvl="3"/>
            <a:r>
              <a:rPr lang="en-GB" dirty="0"/>
              <a:t>Close the setting tab.</a:t>
            </a:r>
          </a:p>
          <a:p>
            <a:pPr lvl="3"/>
            <a:r>
              <a:rPr lang="en-GB" dirty="0"/>
              <a:t>You may need to restart your browser for the new certificate to be picked-up</a:t>
            </a:r>
          </a:p>
        </p:txBody>
      </p:sp>
    </p:spTree>
    <p:extLst>
      <p:ext uri="{BB962C8B-B14F-4D97-AF65-F5344CB8AC3E}">
        <p14:creationId xmlns:p14="http://schemas.microsoft.com/office/powerpoint/2010/main" val="1709747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664-6916-48E7-8495-3BC1502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AEFB-1526-41D7-AB80-C6B1571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To avoid the warning when you browse to your service account client …</a:t>
            </a:r>
          </a:p>
          <a:p>
            <a:pPr lvl="1"/>
            <a:r>
              <a:rPr lang="en-GB" dirty="0"/>
              <a:t>… you’ll need your CA certificate in a format that your browser can import</a:t>
            </a:r>
          </a:p>
          <a:p>
            <a:pPr lvl="2"/>
            <a:r>
              <a:rPr lang="en-GB" dirty="0"/>
              <a:t>Your admin will need to do this for you</a:t>
            </a:r>
          </a:p>
          <a:p>
            <a:pPr lvl="1"/>
            <a:r>
              <a:rPr lang="en-GB" dirty="0"/>
              <a:t>Procedure for the admin</a:t>
            </a:r>
          </a:p>
          <a:p>
            <a:pPr lvl="2"/>
            <a:r>
              <a:rPr lang="en-GB" dirty="0"/>
              <a:t>get the cluster’s ca-certificate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(ca.crt) and ca-key (</a:t>
            </a:r>
            <a:r>
              <a:rPr lang="en-GB" dirty="0" err="1"/>
              <a:t>ca.key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create a client certificate that a browser understands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cleanup</a:t>
            </a:r>
            <a:r>
              <a:rPr lang="en-GB" dirty="0"/>
              <a:t> and move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5AB5B-3550-4367-B5CA-C301423C55B0}"/>
              </a:ext>
            </a:extLst>
          </p:cNvPr>
          <p:cNvSpPr txBox="1"/>
          <p:nvPr/>
        </p:nvSpPr>
        <p:spPr>
          <a:xfrm>
            <a:off x="2037522" y="3203436"/>
            <a:ext cx="9830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/etc/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/ca.crt ~/.certs/ca.crt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/etc/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~/.certs/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AEEB9-6198-45E3-BC9B-4A5DED62CA8C}"/>
              </a:ext>
            </a:extLst>
          </p:cNvPr>
          <p:cNvSpPr txBox="1"/>
          <p:nvPr/>
        </p:nvSpPr>
        <p:spPr>
          <a:xfrm>
            <a:off x="2037522" y="4272447"/>
            <a:ext cx="9830625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pkcs12 -export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clcerts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~/.certs/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-in ~/.certs/ca.crt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-out ~/.certs/kubernetes-ca.p12 \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-name 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56F9F-CB06-4635-9532-5CB3E8A6F03F}"/>
              </a:ext>
            </a:extLst>
          </p:cNvPr>
          <p:cNvSpPr txBox="1"/>
          <p:nvPr/>
        </p:nvSpPr>
        <p:spPr>
          <a:xfrm>
            <a:off x="2037522" y="5972805"/>
            <a:ext cx="9830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~/.certs/ca.*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 ~/.certs/kubernetes-ca.p12 /home/sandbox-admin/.certs/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8BA80-7320-4BCD-901B-58D7490FB356}"/>
              </a:ext>
            </a:extLst>
          </p:cNvPr>
          <p:cNvSpPr txBox="1"/>
          <p:nvPr/>
        </p:nvSpPr>
        <p:spPr>
          <a:xfrm>
            <a:off x="8796130" y="4349390"/>
            <a:ext cx="3157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Need to check if this works for CA certificates</a:t>
            </a:r>
          </a:p>
        </p:txBody>
      </p:sp>
    </p:spTree>
    <p:extLst>
      <p:ext uri="{BB962C8B-B14F-4D97-AF65-F5344CB8AC3E}">
        <p14:creationId xmlns:p14="http://schemas.microsoft.com/office/powerpoint/2010/main" val="30439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E8AF-2C0F-4FAB-9E31-96940DEE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E1AF-FBBD-422E-852F-1FBE995A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333172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Import the CA certificate in your browser</a:t>
            </a:r>
          </a:p>
          <a:p>
            <a:pPr lvl="2"/>
            <a:r>
              <a:rPr lang="en-GB" dirty="0"/>
              <a:t>This is different for every browser, but here are the steps for Chrome:</a:t>
            </a:r>
          </a:p>
          <a:p>
            <a:pPr lvl="3"/>
            <a:r>
              <a:rPr lang="en-GB" dirty="0"/>
              <a:t>Open a new tab</a:t>
            </a:r>
          </a:p>
          <a:p>
            <a:pPr lvl="3"/>
            <a:r>
              <a:rPr lang="en-GB" dirty="0"/>
              <a:t>Select "Settings" in the menu</a:t>
            </a:r>
          </a:p>
          <a:p>
            <a:pPr lvl="3"/>
            <a:r>
              <a:rPr lang="en-GB" dirty="0"/>
              <a:t>Expand "Advanced" at the bottom of the page</a:t>
            </a:r>
          </a:p>
          <a:p>
            <a:pPr lvl="3"/>
            <a:r>
              <a:rPr lang="en-GB" dirty="0"/>
              <a:t>Under "Privacy and security", select "Manage certificates“</a:t>
            </a:r>
          </a:p>
          <a:p>
            <a:pPr lvl="3"/>
            <a:r>
              <a:rPr lang="en-GB" dirty="0"/>
              <a:t>Click on "Import...“ </a:t>
            </a:r>
            <a:r>
              <a:rPr lang="en-GB" b="1" dirty="0">
                <a:solidFill>
                  <a:srgbClr val="7030A0"/>
                </a:solidFill>
              </a:rPr>
              <a:t>on the “Intermediate Certification Authorities” tab</a:t>
            </a:r>
          </a:p>
          <a:p>
            <a:pPr lvl="3"/>
            <a:r>
              <a:rPr lang="en-GB" dirty="0"/>
              <a:t>Click on "Next“</a:t>
            </a:r>
          </a:p>
          <a:p>
            <a:pPr lvl="3"/>
            <a:r>
              <a:rPr lang="en-GB" dirty="0"/>
              <a:t>Navigate to the `$HOME\dev-env\.certs` folder</a:t>
            </a:r>
          </a:p>
          <a:p>
            <a:pPr lvl="3"/>
            <a:r>
              <a:rPr lang="en-GB" dirty="0"/>
              <a:t>Select file names of type "Personal Information Exchange (*.</a:t>
            </a:r>
            <a:r>
              <a:rPr lang="en-GB" dirty="0" err="1"/>
              <a:t>pfx</a:t>
            </a:r>
            <a:r>
              <a:rPr lang="en-GB" dirty="0"/>
              <a:t>;*.p12)</a:t>
            </a:r>
          </a:p>
          <a:p>
            <a:pPr lvl="3"/>
            <a:r>
              <a:rPr lang="en-GB" dirty="0"/>
              <a:t>Select the </a:t>
            </a:r>
            <a:r>
              <a:rPr lang="en-GB" b="1" dirty="0">
                <a:solidFill>
                  <a:srgbClr val="7030A0"/>
                </a:solidFill>
              </a:rPr>
              <a:t>“kubernetes-ca.p12" </a:t>
            </a:r>
            <a:r>
              <a:rPr lang="en-GB" dirty="0"/>
              <a:t>file, and "Open“</a:t>
            </a:r>
          </a:p>
          <a:p>
            <a:pPr lvl="3"/>
            <a:r>
              <a:rPr lang="en-GB" dirty="0"/>
              <a:t>Click on "Next“</a:t>
            </a:r>
          </a:p>
          <a:p>
            <a:pPr lvl="3"/>
            <a:r>
              <a:rPr lang="en-GB" dirty="0"/>
              <a:t>If you were given a password, type it in, and click on "Next“</a:t>
            </a:r>
          </a:p>
          <a:p>
            <a:pPr lvl="3"/>
            <a:r>
              <a:rPr lang="en-GB" dirty="0"/>
              <a:t>Click on "Next", click on "Finish", click on "Close“</a:t>
            </a:r>
          </a:p>
          <a:p>
            <a:pPr lvl="3"/>
            <a:r>
              <a:rPr lang="en-GB" dirty="0"/>
              <a:t>Close the setting tab.</a:t>
            </a:r>
          </a:p>
          <a:p>
            <a:pPr lvl="3"/>
            <a:r>
              <a:rPr lang="en-GB" dirty="0"/>
              <a:t>You may need to restart your browser for the new certificate to be picked-up</a:t>
            </a:r>
          </a:p>
        </p:txBody>
      </p:sp>
    </p:spTree>
    <p:extLst>
      <p:ext uri="{BB962C8B-B14F-4D97-AF65-F5344CB8AC3E}">
        <p14:creationId xmlns:p14="http://schemas.microsoft.com/office/powerpoint/2010/main" val="759339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E8AF-2C0F-4FAB-9E31-96940DEE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Service Accounts From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E1AF-FBBD-422E-852F-1FBE995A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1237843" cy="5333172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Browse to you service account client</a:t>
            </a:r>
            <a:br>
              <a:rPr lang="en-GB" dirty="0"/>
            </a:br>
            <a:r>
              <a:rPr lang="en-GB" sz="2000" dirty="0">
                <a:solidFill>
                  <a:schemeClr val="accent1"/>
                </a:solidFill>
              </a:rPr>
              <a:t>https://&lt;master-ip&gt;:6443/api/v1/namespaces/kube-system/services/dashboard-client/proxy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35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0FB4-FC3A-454C-B309-EAB5A089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DA3C-50BF-4142-8B8A-409E6A4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>
            <a:normAutofit/>
          </a:bodyPr>
          <a:lstStyle/>
          <a:p>
            <a:r>
              <a:rPr lang="en-GB" dirty="0"/>
              <a:t>A resource is </a:t>
            </a:r>
            <a:r>
              <a:rPr lang="en-GB" dirty="0" err="1"/>
              <a:t>namespaced</a:t>
            </a:r>
            <a:r>
              <a:rPr lang="en-GB" dirty="0"/>
              <a:t> or not </a:t>
            </a:r>
            <a:r>
              <a:rPr lang="en-GB" dirty="0" err="1"/>
              <a:t>namespaced</a:t>
            </a:r>
            <a:endParaRPr lang="en-GB" dirty="0"/>
          </a:p>
          <a:p>
            <a:pPr lvl="1"/>
            <a:r>
              <a:rPr lang="en-GB" dirty="0"/>
              <a:t>to see which types of resources are </a:t>
            </a:r>
            <a:r>
              <a:rPr lang="en-GB" dirty="0" err="1"/>
              <a:t>namespaced</a:t>
            </a:r>
            <a:r>
              <a:rPr lang="en-GB" dirty="0"/>
              <a:t> and which are not</a:t>
            </a:r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lvl="1"/>
            <a:r>
              <a:rPr lang="en-GB" dirty="0"/>
              <a:t>for instance, pods are </a:t>
            </a:r>
            <a:r>
              <a:rPr lang="en-GB" dirty="0" err="1"/>
              <a:t>namespaced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i.e. have a name in a namespace</a:t>
            </a:r>
          </a:p>
          <a:p>
            <a:pPr lvl="2"/>
            <a:r>
              <a:rPr lang="en-GB" dirty="0"/>
              <a:t>i.e. “belong” to a namespace</a:t>
            </a:r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lvl="1"/>
            <a:r>
              <a:rPr lang="en-GB" dirty="0"/>
              <a:t>for instance, nodes are not </a:t>
            </a:r>
            <a:r>
              <a:rPr lang="en-GB" dirty="0" err="1"/>
              <a:t>namespaced</a:t>
            </a:r>
            <a:endParaRPr lang="en-GB" dirty="0"/>
          </a:p>
          <a:p>
            <a:pPr lvl="2"/>
            <a:r>
              <a:rPr lang="en-GB" dirty="0"/>
              <a:t>i.e. have a name in a cluster, across all namespaces</a:t>
            </a:r>
          </a:p>
          <a:p>
            <a:pPr lvl="2"/>
            <a:r>
              <a:rPr lang="en-GB" dirty="0"/>
              <a:t>i.e. “belong” to the cluster, i.e. “belong” to all namespaces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50439-D27A-4B57-8DC1-DF96AB3646EC}"/>
              </a:ext>
            </a:extLst>
          </p:cNvPr>
          <p:cNvSpPr txBox="1"/>
          <p:nvPr/>
        </p:nvSpPr>
        <p:spPr>
          <a:xfrm>
            <a:off x="1819275" y="5707139"/>
            <a:ext cx="909637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5C611-C261-4DAE-8BE7-7F79FB6DDC5A}"/>
              </a:ext>
            </a:extLst>
          </p:cNvPr>
          <p:cNvSpPr txBox="1"/>
          <p:nvPr/>
        </p:nvSpPr>
        <p:spPr>
          <a:xfrm>
            <a:off x="1819275" y="3926770"/>
            <a:ext cx="909637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–-all-namespaces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–-namespace=&lt;my-namespace&gt;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795B3-E132-4EC2-A26E-A3F3EF60F4C0}"/>
              </a:ext>
            </a:extLst>
          </p:cNvPr>
          <p:cNvSpPr txBox="1"/>
          <p:nvPr/>
        </p:nvSpPr>
        <p:spPr>
          <a:xfrm>
            <a:off x="1600198" y="2146401"/>
            <a:ext cx="931545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-resources –-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-resources –-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79F58-D288-42B7-BDA4-D5B471076764}"/>
              </a:ext>
            </a:extLst>
          </p:cNvPr>
          <p:cNvSpPr/>
          <p:nvPr/>
        </p:nvSpPr>
        <p:spPr>
          <a:xfrm>
            <a:off x="5305431" y="3244334"/>
            <a:ext cx="158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0545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4CBC-E2AF-4E59-B638-68D38131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0F9C-02B2-4BDB-B899-2AA939E9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RBAC role contains rules that represent a set of permissions.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ClusterRole</a:t>
            </a:r>
            <a:r>
              <a:rPr lang="en-GB" dirty="0"/>
              <a:t> defines cluster-wide permissions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 Role defines permission within the scope of a namespace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DE918-BB81-433E-8C30-34F9CA098B71}"/>
              </a:ext>
            </a:extLst>
          </p:cNvPr>
          <p:cNvSpPr txBox="1"/>
          <p:nvPr/>
        </p:nvSpPr>
        <p:spPr>
          <a:xfrm>
            <a:off x="1620078" y="2132628"/>
            <a:ext cx="1023813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rbac.authorization.k8s.io/v1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cluster-secrets-reader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[""]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resources: ["secrets"]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 ["get", "watch", "list"]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EC6DD-F292-468E-AD49-373F634AB7B1}"/>
              </a:ext>
            </a:extLst>
          </p:cNvPr>
          <p:cNvSpPr txBox="1"/>
          <p:nvPr/>
        </p:nvSpPr>
        <p:spPr>
          <a:xfrm>
            <a:off x="1620078" y="4461550"/>
            <a:ext cx="1023813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rbac.authorization.k8s.io/v1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Role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sandbox-secrets-reader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namespace: sandbox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[""]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resources: ["secrets"]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 ["get", "watch", "list"]</a:t>
            </a:r>
          </a:p>
        </p:txBody>
      </p:sp>
    </p:spTree>
    <p:extLst>
      <p:ext uri="{BB962C8B-B14F-4D97-AF65-F5344CB8AC3E}">
        <p14:creationId xmlns:p14="http://schemas.microsoft.com/office/powerpoint/2010/main" val="2672423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C52D-9F24-421E-9A32-6806B8E5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06AD-17D7-4367-85CF-7CC382A4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512076"/>
          </a:xfrm>
        </p:spPr>
        <p:txBody>
          <a:bodyPr>
            <a:normAutofit/>
          </a:bodyPr>
          <a:lstStyle/>
          <a:p>
            <a:r>
              <a:rPr lang="en-GB" dirty="0" err="1"/>
              <a:t>apiGroups</a:t>
            </a:r>
            <a:endParaRPr lang="en-GB" dirty="0"/>
          </a:p>
          <a:p>
            <a:pPr lvl="1"/>
            <a:r>
              <a:rPr lang="en-GB" dirty="0"/>
              <a:t>APIs are organized in API Groups for easier management.</a:t>
            </a:r>
          </a:p>
          <a:p>
            <a:pPr lvl="2"/>
            <a:r>
              <a:rPr lang="en-GB" sz="1800" dirty="0">
                <a:hlinkClick r:id="rId2"/>
              </a:rPr>
              <a:t>https://kubernetes.io/docs/reference/generated/kubernetes-api/v1.13/#container-v1-core</a:t>
            </a:r>
            <a:endParaRPr lang="en-GB" sz="1800" dirty="0"/>
          </a:p>
          <a:p>
            <a:pPr lvl="1"/>
            <a:r>
              <a:rPr lang="en-GB" dirty="0"/>
              <a:t>Resources are associated with API Groups</a:t>
            </a:r>
          </a:p>
          <a:p>
            <a:pPr lvl="2"/>
            <a:r>
              <a:rPr lang="en-GB" dirty="0" err="1"/>
              <a:t>f.i</a:t>
            </a:r>
            <a:r>
              <a:rPr lang="en-GB" dirty="0"/>
              <a:t>. APIs for </a:t>
            </a:r>
            <a:r>
              <a:rPr lang="en-GB" dirty="0">
                <a:solidFill>
                  <a:schemeClr val="accent1"/>
                </a:solidFill>
              </a:rPr>
              <a:t>Pods</a:t>
            </a:r>
            <a:r>
              <a:rPr lang="en-GB" dirty="0"/>
              <a:t> belong to the </a:t>
            </a:r>
            <a:r>
              <a:rPr lang="en-GB" dirty="0">
                <a:solidFill>
                  <a:schemeClr val="accent1"/>
                </a:solidFill>
              </a:rPr>
              <a:t>core</a:t>
            </a:r>
            <a:r>
              <a:rPr lang="en-GB" dirty="0"/>
              <a:t> API group</a:t>
            </a:r>
          </a:p>
          <a:p>
            <a:pPr lvl="2"/>
            <a:r>
              <a:rPr lang="en-GB" dirty="0" err="1"/>
              <a:t>f.i</a:t>
            </a:r>
            <a:r>
              <a:rPr lang="en-GB" dirty="0"/>
              <a:t>. APIs for </a:t>
            </a:r>
            <a:r>
              <a:rPr lang="en-GB" dirty="0">
                <a:solidFill>
                  <a:schemeClr val="accent1"/>
                </a:solidFill>
              </a:rPr>
              <a:t>Deployments</a:t>
            </a:r>
            <a:r>
              <a:rPr lang="en-GB" dirty="0"/>
              <a:t> belong to the </a:t>
            </a:r>
            <a:r>
              <a:rPr lang="en-GB" dirty="0">
                <a:solidFill>
                  <a:schemeClr val="accent1"/>
                </a:solidFill>
              </a:rPr>
              <a:t>apps</a:t>
            </a:r>
            <a:r>
              <a:rPr lang="en-GB" dirty="0"/>
              <a:t> API group</a:t>
            </a:r>
          </a:p>
        </p:txBody>
      </p:sp>
    </p:spTree>
    <p:extLst>
      <p:ext uri="{BB962C8B-B14F-4D97-AF65-F5344CB8AC3E}">
        <p14:creationId xmlns:p14="http://schemas.microsoft.com/office/powerpoint/2010/main" val="254378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C52D-9F24-421E-9A32-6806B8E5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06AD-17D7-4367-85CF-7CC382A4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512076"/>
          </a:xfrm>
        </p:spPr>
        <p:txBody>
          <a:bodyPr>
            <a:normAutofit/>
          </a:bodyPr>
          <a:lstStyle/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The most important resources in Kubernetes are:</a:t>
            </a:r>
          </a:p>
          <a:p>
            <a:pPr lvl="2"/>
            <a:r>
              <a:rPr lang="en-GB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Pods</a:t>
            </a:r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PersistentVolumes</a:t>
            </a:r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 err="1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ConfigMaps</a:t>
            </a:r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Deployments</a:t>
            </a:r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Secrets</a:t>
            </a:r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Namespaces</a:t>
            </a:r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 err="1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Replicasets</a:t>
            </a:r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Roles</a:t>
            </a:r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 err="1">
                <a:solidFill>
                  <a:schemeClr val="accent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RoleBindings</a:t>
            </a:r>
          </a:p>
          <a:p>
            <a:pPr lvl="1"/>
            <a:r>
              <a:rPr lang="en-GB" dirty="0"/>
              <a:t>You can define a rule for a sub-resource (</a:t>
            </a:r>
            <a:r>
              <a:rPr lang="en-GB" dirty="0" err="1"/>
              <a:t>f.i</a:t>
            </a:r>
            <a:r>
              <a:rPr lang="en-GB" dirty="0"/>
              <a:t>. logs for a pod)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8DEB8-ABE0-4742-9A65-684AE6E74B37}"/>
              </a:ext>
            </a:extLst>
          </p:cNvPr>
          <p:cNvSpPr txBox="1"/>
          <p:nvPr/>
        </p:nvSpPr>
        <p:spPr>
          <a:xfrm>
            <a:off x="1630018" y="5581650"/>
            <a:ext cx="1023813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[""]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resources: [“pods/log"]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 ["get", "watch", "list"]</a:t>
            </a:r>
          </a:p>
        </p:txBody>
      </p:sp>
    </p:spTree>
    <p:extLst>
      <p:ext uri="{BB962C8B-B14F-4D97-AF65-F5344CB8AC3E}">
        <p14:creationId xmlns:p14="http://schemas.microsoft.com/office/powerpoint/2010/main" val="767420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C52D-9F24-421E-9A32-6806B8E5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06AD-17D7-4367-85CF-7CC382A4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840278" cy="5512076"/>
          </a:xfrm>
        </p:spPr>
        <p:txBody>
          <a:bodyPr>
            <a:normAutofit/>
          </a:bodyPr>
          <a:lstStyle/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You can define a rule for an individual resource (</a:t>
            </a:r>
            <a:r>
              <a:rPr lang="en-GB" dirty="0" err="1"/>
              <a:t>f.i</a:t>
            </a:r>
            <a:r>
              <a:rPr lang="en-GB" dirty="0"/>
              <a:t>. a pod with name “my-pod”)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5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8DEB8-ABE0-4742-9A65-684AE6E74B37}"/>
              </a:ext>
            </a:extLst>
          </p:cNvPr>
          <p:cNvSpPr txBox="1"/>
          <p:nvPr/>
        </p:nvSpPr>
        <p:spPr>
          <a:xfrm>
            <a:off x="1620079" y="2172529"/>
            <a:ext cx="1023813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[""]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resources: [“pods"]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resourceNames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[“my-pod”]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 ["get"]</a:t>
            </a:r>
          </a:p>
        </p:txBody>
      </p:sp>
    </p:spTree>
    <p:extLst>
      <p:ext uri="{BB962C8B-B14F-4D97-AF65-F5344CB8AC3E}">
        <p14:creationId xmlns:p14="http://schemas.microsoft.com/office/powerpoint/2010/main" val="3792032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5CF6-9734-448B-A8CC-D1E4CFF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8F4B-D16F-4B59-BC4E-2CDDE967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0949609" cy="4900613"/>
          </a:xfrm>
        </p:spPr>
        <p:txBody>
          <a:bodyPr>
            <a:normAutofit/>
          </a:bodyPr>
          <a:lstStyle/>
          <a:p>
            <a:r>
              <a:rPr lang="en-GB" dirty="0"/>
              <a:t>Verbs</a:t>
            </a:r>
          </a:p>
          <a:p>
            <a:pPr lvl="1"/>
            <a:r>
              <a:rPr lang="en-GB" dirty="0"/>
              <a:t>Verbs define a set of API-operations that can be carried out on resources</a:t>
            </a:r>
          </a:p>
          <a:p>
            <a:pPr lvl="2"/>
            <a:r>
              <a:rPr lang="en-GB" sz="1800" dirty="0">
                <a:hlinkClick r:id="rId2"/>
              </a:rPr>
              <a:t>https://kubernetes.io/docs/reference/generated/kubernetes-api/v1.13/#resource-operations</a:t>
            </a:r>
            <a:r>
              <a:rPr lang="en-GB" sz="1800" dirty="0"/>
              <a:t> </a:t>
            </a:r>
          </a:p>
          <a:p>
            <a:pPr lvl="1"/>
            <a:r>
              <a:rPr lang="en-GB" dirty="0"/>
              <a:t>Examples of verbs are: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create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get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delete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list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update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edit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watch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exec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179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5CF6-9734-448B-A8CC-D1E4CFF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8F4B-D16F-4B59-BC4E-2CDDE967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0949609" cy="4900613"/>
          </a:xfrm>
        </p:spPr>
        <p:txBody>
          <a:bodyPr>
            <a:normAutofit/>
          </a:bodyPr>
          <a:lstStyle/>
          <a:p>
            <a:r>
              <a:rPr lang="en-GB" dirty="0"/>
              <a:t>Verbs</a:t>
            </a:r>
          </a:p>
          <a:p>
            <a:pPr lvl="1"/>
            <a:r>
              <a:rPr lang="en-GB" dirty="0"/>
              <a:t>Some verbs are only available to the “collection” of resources (</a:t>
            </a:r>
            <a:r>
              <a:rPr lang="en-GB" dirty="0" err="1"/>
              <a:t>f.i</a:t>
            </a:r>
            <a:r>
              <a:rPr lang="en-GB" dirty="0"/>
              <a:t>. pods).</a:t>
            </a:r>
            <a:br>
              <a:rPr lang="en-GB" dirty="0"/>
            </a:br>
            <a:r>
              <a:rPr lang="en-GB" dirty="0"/>
              <a:t>not to an “individual” resource (</a:t>
            </a:r>
            <a:r>
              <a:rPr lang="en-GB" dirty="0" err="1"/>
              <a:t>f.i</a:t>
            </a:r>
            <a:r>
              <a:rPr lang="en-GB" dirty="0"/>
              <a:t>. a pod with name “my-pod”)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list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watch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create</a:t>
            </a:r>
          </a:p>
          <a:p>
            <a:pPr lvl="2"/>
            <a:r>
              <a:rPr lang="en-GB" dirty="0" err="1">
                <a:solidFill>
                  <a:schemeClr val="accent1"/>
                </a:solidFill>
              </a:rPr>
              <a:t>deletecollection</a:t>
            </a:r>
            <a:endParaRPr lang="en-GB" dirty="0">
              <a:solidFill>
                <a:schemeClr val="accent1"/>
              </a:solidFill>
            </a:endParaRPr>
          </a:p>
          <a:p>
            <a:pPr lvl="1"/>
            <a:endParaRPr lang="en-GB" dirty="0">
              <a:solidFill>
                <a:schemeClr val="accent1"/>
              </a:solidFill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656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633A-633F-4308-82EA-F2DDC4C9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6807-C1C5-4BC1-B352-90F52063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1108635" cy="4900613"/>
          </a:xfrm>
        </p:spPr>
        <p:txBody>
          <a:bodyPr/>
          <a:lstStyle/>
          <a:p>
            <a:r>
              <a:rPr lang="en-GB" dirty="0"/>
              <a:t>You can specify “all </a:t>
            </a:r>
            <a:r>
              <a:rPr lang="en-GB" dirty="0" err="1"/>
              <a:t>apiGroups</a:t>
            </a:r>
            <a:r>
              <a:rPr lang="en-GB" dirty="0"/>
              <a:t>, all resources, all verbs”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such roles cover “current” and “future” APIs (i.e. custom APIs added in the future)</a:t>
            </a:r>
          </a:p>
          <a:p>
            <a:endParaRPr lang="en-GB" dirty="0"/>
          </a:p>
          <a:p>
            <a:r>
              <a:rPr lang="en-GB" dirty="0"/>
              <a:t>You cannot specify “all resources, except secrets”</a:t>
            </a:r>
          </a:p>
          <a:p>
            <a:pPr lvl="1"/>
            <a:r>
              <a:rPr lang="en-GB" dirty="0"/>
              <a:t>instead you have to explicitly list all resources, leaving out the secrets resource</a:t>
            </a:r>
          </a:p>
          <a:p>
            <a:pPr lvl="1"/>
            <a:r>
              <a:rPr lang="en-GB" dirty="0"/>
              <a:t>such cluster-roles only cover “current” APIs, not “future” APIs</a:t>
            </a:r>
          </a:p>
          <a:p>
            <a:pPr lvl="1"/>
            <a:r>
              <a:rPr lang="en-GB" dirty="0"/>
              <a:t>cluster-roles need to use cluster-role aggregation to cover “future” APIs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D6180-3431-4FEA-A4E1-984DEAEC4E57}"/>
              </a:ext>
            </a:extLst>
          </p:cNvPr>
          <p:cNvSpPr txBox="1"/>
          <p:nvPr/>
        </p:nvSpPr>
        <p:spPr>
          <a:xfrm>
            <a:off x="1172817" y="1804781"/>
            <a:ext cx="1069533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[“*"]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resources: [“*"]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 [“*"]</a:t>
            </a:r>
          </a:p>
        </p:txBody>
      </p:sp>
    </p:spTree>
    <p:extLst>
      <p:ext uri="{BB962C8B-B14F-4D97-AF65-F5344CB8AC3E}">
        <p14:creationId xmlns:p14="http://schemas.microsoft.com/office/powerpoint/2010/main" val="3258645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3DD1-6260-4B2B-9A25-E60F4A2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D75C-B1B5-4E67-94D2-19179098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Cluster-role aggregation</a:t>
            </a:r>
          </a:p>
          <a:p>
            <a:pPr lvl="1"/>
            <a:r>
              <a:rPr lang="en-GB" dirty="0"/>
              <a:t>a cluster-role can aggregate to rules from other contributing cluster-roles</a:t>
            </a:r>
          </a:p>
          <a:p>
            <a:pPr lvl="1"/>
            <a:r>
              <a:rPr lang="en-GB" dirty="0"/>
              <a:t>“aggregate” = making the “union”</a:t>
            </a:r>
          </a:p>
          <a:p>
            <a:pPr lvl="1"/>
            <a:r>
              <a:rPr lang="en-GB" dirty="0"/>
              <a:t>for instance: an aggregating cluster-role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5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D7A91-7616-4075-A45D-9A2648C5B157}"/>
              </a:ext>
            </a:extLst>
          </p:cNvPr>
          <p:cNvSpPr txBox="1"/>
          <p:nvPr/>
        </p:nvSpPr>
        <p:spPr>
          <a:xfrm>
            <a:off x="1600197" y="2978258"/>
            <a:ext cx="1027788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rbac.authorization.k8s.io/v1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aggregationRule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clusterRoleSelectors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rbac.example.com/aggregate-to-monitoring: "true"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5565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3DD1-6260-4B2B-9A25-E60F4A2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D75C-B1B5-4E67-94D2-19179098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for instance: a contributing cluster-role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1F702-FFC1-4973-AD0B-5684C281BE32}"/>
              </a:ext>
            </a:extLst>
          </p:cNvPr>
          <p:cNvSpPr txBox="1"/>
          <p:nvPr/>
        </p:nvSpPr>
        <p:spPr>
          <a:xfrm>
            <a:off x="1580318" y="1719523"/>
            <a:ext cx="10277889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rbac.authorization.k8s.io/v1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monitoring-endpoints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rbac.example.com/aggregate-to-monitoring: "true"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[“”]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resources: [“services”, “endpoints”, “pods”]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verbs: [“get”, “list”, “watch”]</a:t>
            </a:r>
          </a:p>
        </p:txBody>
      </p:sp>
    </p:spTree>
    <p:extLst>
      <p:ext uri="{BB962C8B-B14F-4D97-AF65-F5344CB8AC3E}">
        <p14:creationId xmlns:p14="http://schemas.microsoft.com/office/powerpoint/2010/main" val="939253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1D40-72F4-4C1A-B99D-03DAFA9C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ECCD-8CA2-4661-9EE6-9AD6F653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959548" cy="5472320"/>
          </a:xfrm>
        </p:spPr>
        <p:txBody>
          <a:bodyPr/>
          <a:lstStyle/>
          <a:p>
            <a:r>
              <a:rPr lang="en-GB" dirty="0"/>
              <a:t>Kubernetes starts with four cluster roles for public consumption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cluster-admin</a:t>
            </a:r>
          </a:p>
          <a:p>
            <a:pPr lvl="2"/>
            <a:r>
              <a:rPr lang="en-GB" dirty="0"/>
              <a:t>allows super-user access to perform any action on any resource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admin</a:t>
            </a:r>
          </a:p>
          <a:p>
            <a:pPr lvl="2"/>
            <a:r>
              <a:rPr lang="en-GB" dirty="0"/>
              <a:t>intended to be used in the context of a namespace (i.e. </a:t>
            </a:r>
            <a:r>
              <a:rPr lang="en-GB" dirty="0" err="1"/>
              <a:t>RoleBinding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allows admin access </a:t>
            </a:r>
          </a:p>
          <a:p>
            <a:pPr lvl="2"/>
            <a:r>
              <a:rPr lang="en-GB" dirty="0"/>
              <a:t>does not allow access to the namespace or resource quota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edit</a:t>
            </a:r>
            <a:r>
              <a:rPr lang="en-GB" dirty="0">
                <a:solidFill>
                  <a:schemeClr val="tx2"/>
                </a:solidFill>
              </a:rPr>
              <a:t>: </a:t>
            </a:r>
          </a:p>
          <a:p>
            <a:pPr lvl="2"/>
            <a:r>
              <a:rPr lang="en-GB" dirty="0"/>
              <a:t>intended to be used in the context of a namespace (i.e. </a:t>
            </a:r>
            <a:r>
              <a:rPr lang="en-GB" dirty="0" err="1"/>
              <a:t>RoleBinding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allows read/write access to most resources</a:t>
            </a:r>
          </a:p>
          <a:p>
            <a:pPr lvl="2"/>
            <a:r>
              <a:rPr lang="en-GB" dirty="0"/>
              <a:t>does not allow access to the roles or </a:t>
            </a:r>
            <a:r>
              <a:rPr lang="en-GB" dirty="0" err="1"/>
              <a:t>rolebindings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view: </a:t>
            </a:r>
          </a:p>
          <a:p>
            <a:pPr lvl="2"/>
            <a:r>
              <a:rPr lang="en-GB" dirty="0"/>
              <a:t>intended to be used in the context of a namespace (i.e. </a:t>
            </a:r>
            <a:r>
              <a:rPr lang="en-GB" dirty="0" err="1"/>
              <a:t>RoleBinding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allows read-only access to most resources</a:t>
            </a:r>
          </a:p>
          <a:p>
            <a:pPr lvl="2"/>
            <a:r>
              <a:rPr lang="en-GB" dirty="0"/>
              <a:t>does not allow access to the roles, </a:t>
            </a:r>
            <a:r>
              <a:rPr lang="en-GB" dirty="0" err="1"/>
              <a:t>rolebindings</a:t>
            </a:r>
            <a:r>
              <a:rPr lang="en-GB" dirty="0"/>
              <a:t> or secrets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0FB4-FC3A-454C-B309-EAB5A089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DA3C-50BF-4142-8B8A-409E6A4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>
            <a:normAutofit/>
          </a:bodyPr>
          <a:lstStyle/>
          <a:p>
            <a:r>
              <a:rPr lang="en-GB" dirty="0"/>
              <a:t>You can create a new namespace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r>
              <a:rPr lang="en-GB" dirty="0"/>
              <a:t>You can delete a namespace (and all its resources)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50439-D27A-4B57-8DC1-DF96AB3646EC}"/>
              </a:ext>
            </a:extLst>
          </p:cNvPr>
          <p:cNvSpPr txBox="1"/>
          <p:nvPr/>
        </p:nvSpPr>
        <p:spPr>
          <a:xfrm>
            <a:off x="1133061" y="1751365"/>
            <a:ext cx="1003852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namespace sandbox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namespace/sandbox created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namespaces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STATUS    AGE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      Active    1d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-system   Active    1d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-public   Active    1d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sandbox       Active    3s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C04E3-DA0D-4733-B191-D32E150FFF78}"/>
              </a:ext>
            </a:extLst>
          </p:cNvPr>
          <p:cNvSpPr txBox="1"/>
          <p:nvPr/>
        </p:nvSpPr>
        <p:spPr>
          <a:xfrm>
            <a:off x="1133060" y="4411569"/>
            <a:ext cx="100385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 namespace sandbox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"sandbox" deleted</a:t>
            </a:r>
          </a:p>
        </p:txBody>
      </p:sp>
    </p:spTree>
    <p:extLst>
      <p:ext uri="{BB962C8B-B14F-4D97-AF65-F5344CB8AC3E}">
        <p14:creationId xmlns:p14="http://schemas.microsoft.com/office/powerpoint/2010/main" val="244798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307-2E12-443F-B002-720209C7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F28E-0B97-4B48-A390-CC9A2B66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>
                <a:solidFill>
                  <a:schemeClr val="accent1"/>
                </a:solidFill>
              </a:rPr>
              <a:t>admin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edit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view</a:t>
            </a:r>
            <a:r>
              <a:rPr lang="en-GB" dirty="0"/>
              <a:t> are aggregating cluster-roles</a:t>
            </a:r>
          </a:p>
          <a:p>
            <a:pPr lvl="2"/>
            <a:r>
              <a:rPr lang="en-GB" dirty="0"/>
              <a:t>contributing cluster-roles for</a:t>
            </a:r>
            <a:r>
              <a:rPr lang="en-GB" dirty="0">
                <a:solidFill>
                  <a:schemeClr val="accent1"/>
                </a:solidFill>
              </a:rPr>
              <a:t> admin</a:t>
            </a:r>
            <a:r>
              <a:rPr lang="en-GB" dirty="0"/>
              <a:t> use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contributing cluster-roles for</a:t>
            </a:r>
            <a:r>
              <a:rPr lang="en-GB" dirty="0">
                <a:solidFill>
                  <a:schemeClr val="accent1"/>
                </a:solidFill>
              </a:rPr>
              <a:t> edit</a:t>
            </a:r>
            <a:r>
              <a:rPr lang="en-GB" dirty="0"/>
              <a:t> use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contributing cluster-roles for</a:t>
            </a:r>
            <a:r>
              <a:rPr lang="en-GB" dirty="0">
                <a:solidFill>
                  <a:schemeClr val="accent1"/>
                </a:solidFill>
              </a:rPr>
              <a:t> view</a:t>
            </a:r>
            <a:r>
              <a:rPr lang="en-GB" dirty="0"/>
              <a:t> use</a:t>
            </a:r>
          </a:p>
          <a:p>
            <a:pPr lvl="2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F38E5-81DB-475C-9A7C-4F51EACF09F0}"/>
              </a:ext>
            </a:extLst>
          </p:cNvPr>
          <p:cNvSpPr txBox="1"/>
          <p:nvPr/>
        </p:nvSpPr>
        <p:spPr>
          <a:xfrm>
            <a:off x="2077278" y="2037575"/>
            <a:ext cx="979086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labels: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rbac.authorization.k8s.io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aggregate-to-admin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"true"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93AB-5633-4546-B278-8ABC570AE372}"/>
              </a:ext>
            </a:extLst>
          </p:cNvPr>
          <p:cNvSpPr txBox="1"/>
          <p:nvPr/>
        </p:nvSpPr>
        <p:spPr>
          <a:xfrm>
            <a:off x="2077278" y="3429000"/>
            <a:ext cx="979086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labels: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rbac.authorization.k8s.io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aggregate-to-edit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"true"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21B02-447E-4776-8F3A-78674F7389EF}"/>
              </a:ext>
            </a:extLst>
          </p:cNvPr>
          <p:cNvSpPr txBox="1"/>
          <p:nvPr/>
        </p:nvSpPr>
        <p:spPr>
          <a:xfrm>
            <a:off x="2077278" y="4820425"/>
            <a:ext cx="979086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r>
              <a:rPr lang="en-US" altLang="en-US" sz="1400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labels: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303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rbac.authorization.k8s.io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aggregate-to-view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"true"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6362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E624-7F41-44B6-A10D-99180D4E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E056-DF0C-4E87-9BEE-8F55B1A3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1058939" cy="4900613"/>
          </a:xfrm>
        </p:spPr>
        <p:txBody>
          <a:bodyPr/>
          <a:lstStyle/>
          <a:p>
            <a:r>
              <a:rPr lang="en-GB" dirty="0"/>
              <a:t>The predefined cluster role </a:t>
            </a:r>
            <a:r>
              <a:rPr lang="en-GB" dirty="0">
                <a:solidFill>
                  <a:schemeClr val="accent1"/>
                </a:solidFill>
              </a:rPr>
              <a:t>cluster-admin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C1234-84C6-42D2-80D3-2E8A2DD135D4}"/>
              </a:ext>
            </a:extLst>
          </p:cNvPr>
          <p:cNvSpPr txBox="1"/>
          <p:nvPr/>
        </p:nvSpPr>
        <p:spPr>
          <a:xfrm>
            <a:off x="1182757" y="1805048"/>
            <a:ext cx="10714381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GB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r>
              <a:rPr lang="en-GB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cluster-admin -o </a:t>
            </a:r>
            <a:r>
              <a:rPr lang="en-GB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endParaRPr lang="en-GB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rbac.authorization.k8s.io/v1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endParaRPr lang="en-US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annotations: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rbac.authorization.kubernetes.io/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autoupdate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"true"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creationTimestamp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"2018-12-29T16:38:41Z"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kubernetes.io/bootstrapping: 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-defaults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cluster-admin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resourceVersion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"56"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selfLink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/rbac.authorization.k8s.io/v1/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clusterroles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/cluster-admin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332b0851-0b88-11e9-aa16-00155d02c1b6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'*'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resources: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'*'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'*'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nonResourceURLs</a:t>
            </a: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'*'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'*'</a:t>
            </a:r>
          </a:p>
        </p:txBody>
      </p:sp>
    </p:spTree>
    <p:extLst>
      <p:ext uri="{BB962C8B-B14F-4D97-AF65-F5344CB8AC3E}">
        <p14:creationId xmlns:p14="http://schemas.microsoft.com/office/powerpoint/2010/main" val="749621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E624-7F41-44B6-A10D-99180D4E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E056-DF0C-4E87-9BEE-8F55B1A3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1058939" cy="4900613"/>
          </a:xfrm>
        </p:spPr>
        <p:txBody>
          <a:bodyPr/>
          <a:lstStyle/>
          <a:p>
            <a:r>
              <a:rPr lang="en-GB" dirty="0"/>
              <a:t>An extract of the aggregated view on the predefined cluster role </a:t>
            </a:r>
            <a:r>
              <a:rPr lang="en-GB" dirty="0">
                <a:solidFill>
                  <a:schemeClr val="accent1"/>
                </a:solidFill>
              </a:rPr>
              <a:t>admin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C1234-84C6-42D2-80D3-2E8A2DD135D4}"/>
              </a:ext>
            </a:extLst>
          </p:cNvPr>
          <p:cNvSpPr txBox="1"/>
          <p:nvPr/>
        </p:nvSpPr>
        <p:spPr>
          <a:xfrm>
            <a:off x="1182757" y="1805048"/>
            <a:ext cx="10714381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GB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r>
              <a:rPr lang="en-GB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admin -o </a:t>
            </a:r>
            <a:r>
              <a:rPr lang="en-GB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endParaRPr lang="en-GB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aggregationRule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clusterRoleSelectors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rbac.authorization.k8s.io/aggregate-to-admin: "true"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rbac.authorization.k8s.io/v1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endParaRPr lang="en-GB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annotations: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rbac.authorization.kubernetes.io/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autoupdate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"true"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creationTimestamp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"2018-12-29T16:38:41Z"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kubernetes.io/bootstrapping: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-defaults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resourceVersion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"370"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selfLink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/rbac.authorization.k8s.io/v1/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clusterroles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332db9a1-0b88-11e9-aa16-00155d02c1b6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5714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E624-7F41-44B6-A10D-99180D4E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ClusterRoles</a:t>
            </a:r>
            <a:r>
              <a:rPr lang="en-GB" dirty="0"/>
              <a:t>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E056-DF0C-4E87-9BEE-8F55B1A3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1058939" cy="4900613"/>
          </a:xfrm>
        </p:spPr>
        <p:txBody>
          <a:bodyPr/>
          <a:lstStyle/>
          <a:p>
            <a:r>
              <a:rPr lang="en-GB" dirty="0"/>
              <a:t>An extract of the predefined cluster role </a:t>
            </a:r>
            <a:r>
              <a:rPr lang="en-GB" dirty="0">
                <a:solidFill>
                  <a:schemeClr val="accent1"/>
                </a:solidFill>
              </a:rPr>
              <a:t>admin </a:t>
            </a:r>
            <a:r>
              <a:rPr lang="en-GB" dirty="0"/>
              <a:t>- continued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C1234-84C6-42D2-80D3-2E8A2DD135D4}"/>
              </a:ext>
            </a:extLst>
          </p:cNvPr>
          <p:cNvSpPr txBox="1"/>
          <p:nvPr/>
        </p:nvSpPr>
        <p:spPr>
          <a:xfrm>
            <a:off x="1182757" y="1805048"/>
            <a:ext cx="1071438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""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resources: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pods/attach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pods/exec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pods/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portforward</a:t>
            </a:r>
            <a:endParaRPr lang="en-GB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pods/proxy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secrets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services/proxy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get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watch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apiGroups</a:t>
            </a: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""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resources: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GB" alt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serviceaccounts</a:t>
            </a:r>
            <a:endParaRPr lang="en-GB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impersonate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29456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C45B-55D6-4E6E-893D-129DD7FE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EA04-2A1E-492E-8F59-8A1C166B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0989365" cy="536298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subject is an entity that attempts operations on a (group of) resources.</a:t>
            </a:r>
          </a:p>
          <a:p>
            <a:r>
              <a:rPr lang="en-GB" dirty="0"/>
              <a:t>Kubernetes defines three types of subjects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User</a:t>
            </a:r>
          </a:p>
          <a:p>
            <a:pPr lvl="2"/>
            <a:r>
              <a:rPr lang="en-GB" dirty="0"/>
              <a:t>Kubernetes only stores credentials for a user account, not the user account</a:t>
            </a:r>
          </a:p>
          <a:p>
            <a:pPr lvl="2"/>
            <a:r>
              <a:rPr lang="en-GB" dirty="0"/>
              <a:t>a user is defined by the subject in the user’s client-certificate</a:t>
            </a:r>
          </a:p>
          <a:p>
            <a:pPr lvl="2"/>
            <a:r>
              <a:rPr lang="en-GB" dirty="0"/>
              <a:t>this is set in the “</a:t>
            </a:r>
            <a:r>
              <a:rPr lang="en-GB" b="1" dirty="0">
                <a:solidFill>
                  <a:srgbClr val="7030A0"/>
                </a:solidFill>
              </a:rPr>
              <a:t>CN=</a:t>
            </a:r>
            <a:r>
              <a:rPr lang="en-GB" dirty="0"/>
              <a:t>“ part of the subject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Group</a:t>
            </a:r>
          </a:p>
          <a:p>
            <a:pPr lvl="2"/>
            <a:r>
              <a:rPr lang="en-GB" dirty="0"/>
              <a:t>a group is defined by the users who have the group in the subject of their client-certificate</a:t>
            </a:r>
          </a:p>
          <a:p>
            <a:pPr lvl="2"/>
            <a:r>
              <a:rPr lang="en-GB" dirty="0"/>
              <a:t>this is set in the “</a:t>
            </a:r>
            <a:r>
              <a:rPr lang="en-GB" b="1" dirty="0">
                <a:solidFill>
                  <a:srgbClr val="7030A0"/>
                </a:solidFill>
              </a:rPr>
              <a:t>O=</a:t>
            </a:r>
            <a:r>
              <a:rPr lang="en-GB" dirty="0"/>
              <a:t>“ parts of the subject</a:t>
            </a:r>
          </a:p>
          <a:p>
            <a:pPr marL="457200" lvl="1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lvl="4"/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/>
              <a:t>groups cover “current” and “future” users (i.e. users added in the future)</a:t>
            </a:r>
          </a:p>
          <a:p>
            <a:pPr lvl="5"/>
            <a:endParaRPr lang="en-GB" dirty="0">
              <a:solidFill>
                <a:schemeClr val="accent1"/>
              </a:solidFill>
            </a:endParaRPr>
          </a:p>
          <a:p>
            <a:pPr lvl="1"/>
            <a:r>
              <a:rPr lang="en-GB" dirty="0" err="1">
                <a:solidFill>
                  <a:schemeClr val="accent1"/>
                </a:solidFill>
              </a:rPr>
              <a:t>ServiceAccount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A6955-1B14-4FA1-9F59-4B7A00847AD4}"/>
              </a:ext>
            </a:extLst>
          </p:cNvPr>
          <p:cNvSpPr txBox="1"/>
          <p:nvPr/>
        </p:nvSpPr>
        <p:spPr>
          <a:xfrm>
            <a:off x="2017643" y="3342584"/>
            <a:ext cx="98099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x509 -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noout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-subject -in ~/.certs/sandbox-admin.crt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subject= /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CN=sandbox-admin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/O=sandbox/O=admins/O=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admins:sandbox</a:t>
            </a:r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C6F85-C2ED-41C0-AA38-D99BCAF82188}"/>
              </a:ext>
            </a:extLst>
          </p:cNvPr>
          <p:cNvSpPr txBox="1"/>
          <p:nvPr/>
        </p:nvSpPr>
        <p:spPr>
          <a:xfrm>
            <a:off x="2017642" y="4878352"/>
            <a:ext cx="98099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x509 -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noout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-subject -in ~/.certs/sandbox-admin.crt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subject= /CN=sandbox-admin/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O=sandbox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O=admins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O=</a:t>
            </a:r>
            <a:r>
              <a:rPr lang="en-GB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admins:sandbox</a:t>
            </a:r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140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E624-7F41-44B6-A10D-99180D4E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ClusterRoleBindings</a:t>
            </a:r>
            <a:r>
              <a:rPr lang="en-GB" dirty="0"/>
              <a:t> and </a:t>
            </a:r>
            <a:r>
              <a:rPr lang="en-GB" dirty="0" err="1"/>
              <a:t>RoleBindings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E056-DF0C-4E87-9BEE-8F55B1A3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1058939" cy="4900613"/>
          </a:xfrm>
        </p:spPr>
        <p:txBody>
          <a:bodyPr/>
          <a:lstStyle/>
          <a:p>
            <a:r>
              <a:rPr lang="en-GB" dirty="0"/>
              <a:t>An RBAC role-binding associates a role with a subject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ClusterRoleBinding</a:t>
            </a:r>
            <a:r>
              <a:rPr lang="en-GB" dirty="0"/>
              <a:t> makes the role’s rules effective cluster-wide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RoleBinding</a:t>
            </a:r>
            <a:r>
              <a:rPr lang="en-GB" dirty="0"/>
              <a:t> makes the role’s rules effective in a specified namespace</a:t>
            </a:r>
          </a:p>
          <a:p>
            <a:pPr lvl="1"/>
            <a:r>
              <a:rPr lang="en-GB" dirty="0"/>
              <a:t>Remark that you can use a </a:t>
            </a:r>
            <a:r>
              <a:rPr lang="en-GB" dirty="0" err="1"/>
              <a:t>ClusterRole</a:t>
            </a:r>
            <a:r>
              <a:rPr lang="en-GB" dirty="0"/>
              <a:t> in a </a:t>
            </a:r>
            <a:r>
              <a:rPr lang="en-GB" dirty="0" err="1"/>
              <a:t>RoleBinding</a:t>
            </a:r>
            <a:endParaRPr lang="en-GB" dirty="0"/>
          </a:p>
          <a:p>
            <a:pPr lvl="2"/>
            <a:r>
              <a:rPr lang="en-GB" dirty="0"/>
              <a:t>this doesn’t mean that its rules will be applied cluster-wide </a:t>
            </a:r>
          </a:p>
          <a:p>
            <a:pPr lvl="2"/>
            <a:r>
              <a:rPr lang="en-GB" dirty="0"/>
              <a:t>this does mean that its rules will be restricted to resources in the </a:t>
            </a:r>
            <a:r>
              <a:rPr lang="en-GB" dirty="0" err="1"/>
              <a:t>RoleBinding’s</a:t>
            </a:r>
            <a:r>
              <a:rPr lang="en-GB" dirty="0"/>
              <a:t> namespace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277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E624-7F41-44B6-A10D-99180D4E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ClusterRoleBindings</a:t>
            </a:r>
            <a:r>
              <a:rPr lang="en-GB" dirty="0"/>
              <a:t> and </a:t>
            </a:r>
            <a:r>
              <a:rPr lang="en-GB" dirty="0" err="1"/>
              <a:t>RoleBindings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E056-DF0C-4E87-9BEE-8F55B1A3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1058939" cy="4900613"/>
          </a:xfrm>
        </p:spPr>
        <p:txBody>
          <a:bodyPr/>
          <a:lstStyle/>
          <a:p>
            <a:r>
              <a:rPr lang="en-GB" dirty="0"/>
              <a:t>the predefined cluster role binding </a:t>
            </a:r>
            <a:r>
              <a:rPr lang="en-GB" dirty="0">
                <a:solidFill>
                  <a:schemeClr val="accent1"/>
                </a:solidFill>
              </a:rPr>
              <a:t>cluster-admin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318A7-02EA-4DA4-B256-9CD7D50F9A1A}"/>
              </a:ext>
            </a:extLst>
          </p:cNvPr>
          <p:cNvSpPr txBox="1"/>
          <p:nvPr/>
        </p:nvSpPr>
        <p:spPr>
          <a:xfrm>
            <a:off x="1182757" y="1780450"/>
            <a:ext cx="10714381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clusterrolebinding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cluster-admin -o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rbac.authorization.k8s.io/v1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ClusterRoleBinding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annotations: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rbac.authorization.kubernetes.io/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autoupdate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"true"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creationTimestamp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"2018-12-29T16:38:41Z"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kubernetes.io/bootstrapping: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-defaults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cluster-admin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"111"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selfLink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/rbac.authorization.k8s.io/v1/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clusterrolebindings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/cluster-admin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3359371c-0b88-11e9-aa16-00155d02c1b6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roleRef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kind: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cluster-admin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kind: Group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system:masters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81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2BE4-DE49-4746-827F-C73FD780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ClusterRoleBindings</a:t>
            </a:r>
            <a:r>
              <a:rPr lang="en-GB" dirty="0"/>
              <a:t> and </a:t>
            </a:r>
            <a:r>
              <a:rPr lang="en-GB" dirty="0" err="1"/>
              <a:t>RoleBindings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A1CA-8498-406E-AB3E-B9512A0C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example role binding for a sandbox admin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7F671-F837-4A8A-86A8-DEB99F0E6FEC}"/>
              </a:ext>
            </a:extLst>
          </p:cNvPr>
          <p:cNvSpPr txBox="1"/>
          <p:nvPr/>
        </p:nvSpPr>
        <p:spPr>
          <a:xfrm>
            <a:off x="1182757" y="1780450"/>
            <a:ext cx="10714381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rbac.authorization.k8s.io/v1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RoleBinding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sandbox-admin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annotations: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rbac.authorization.kubernetes.io/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autoupdate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"true"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kubernetes.io/bootstrapping: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-defaults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roleRef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kind: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ClusterRole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admin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apiGroup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rbac.authorization.k8s.io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kind: Group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system:admins:sandbox</a:t>
            </a:r>
            <a:endParaRPr lang="en-US" alt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8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61AD-85A3-4DC3-B9C3-1226FA59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Request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DCC3-BAAD-4596-8788-58555522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216525"/>
          </a:xfrm>
        </p:spPr>
        <p:txBody>
          <a:bodyPr>
            <a:normAutofit/>
          </a:bodyPr>
          <a:lstStyle/>
          <a:p>
            <a:r>
              <a:rPr lang="en-GB" dirty="0"/>
              <a:t>API requests are authorized after evaluation of its attributes</a:t>
            </a:r>
            <a:br>
              <a:rPr lang="en-GB" dirty="0"/>
            </a:br>
            <a:r>
              <a:rPr lang="en-GB" dirty="0"/>
              <a:t>against all policies</a:t>
            </a:r>
          </a:p>
          <a:p>
            <a:r>
              <a:rPr lang="en-GB" dirty="0"/>
              <a:t>Important attributes are:</a:t>
            </a:r>
          </a:p>
          <a:p>
            <a:pPr lvl="1"/>
            <a:r>
              <a:rPr lang="en-GB" dirty="0"/>
              <a:t>User – the user name (“/CN=“) of the authenticated user (or service account)</a:t>
            </a:r>
          </a:p>
          <a:p>
            <a:pPr lvl="1"/>
            <a:r>
              <a:rPr lang="en-GB" dirty="0"/>
              <a:t>User Groups – list of groups (“/O=“) to which the authenticated user belongs</a:t>
            </a:r>
          </a:p>
          <a:p>
            <a:pPr lvl="1"/>
            <a:r>
              <a:rPr lang="en-GB" dirty="0"/>
              <a:t>API</a:t>
            </a:r>
          </a:p>
          <a:p>
            <a:pPr lvl="1"/>
            <a:r>
              <a:rPr lang="en-GB" dirty="0"/>
              <a:t>API Group</a:t>
            </a:r>
          </a:p>
          <a:p>
            <a:pPr lvl="1"/>
            <a:r>
              <a:rPr lang="en-GB" dirty="0"/>
              <a:t>HTTP request verb (GET, POST, PUT, DELETE,…)</a:t>
            </a:r>
          </a:p>
          <a:p>
            <a:pPr lvl="1"/>
            <a:r>
              <a:rPr lang="en-GB" dirty="0"/>
              <a:t>Request path</a:t>
            </a:r>
          </a:p>
          <a:p>
            <a:pPr lvl="1"/>
            <a:r>
              <a:rPr lang="en-GB" dirty="0"/>
              <a:t>Namespace</a:t>
            </a:r>
          </a:p>
          <a:p>
            <a:pPr lvl="1"/>
            <a:r>
              <a:rPr lang="en-GB" dirty="0"/>
              <a:t>Resource</a:t>
            </a:r>
          </a:p>
          <a:p>
            <a:pPr lvl="1"/>
            <a:r>
              <a:rPr lang="en-GB" dirty="0"/>
              <a:t>API request verb (create, get, list,…)</a:t>
            </a:r>
          </a:p>
        </p:txBody>
      </p:sp>
    </p:spTree>
    <p:extLst>
      <p:ext uri="{BB962C8B-B14F-4D97-AF65-F5344CB8AC3E}">
        <p14:creationId xmlns:p14="http://schemas.microsoft.com/office/powerpoint/2010/main" val="258791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0A1-3AA7-463E-AEA8-2C4E7E1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F55E-04AE-46A1-8C73-CAFF7CE2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0919791" cy="4900613"/>
          </a:xfrm>
        </p:spPr>
        <p:txBody>
          <a:bodyPr>
            <a:normAutofit/>
          </a:bodyPr>
          <a:lstStyle/>
          <a:p>
            <a:r>
              <a:rPr lang="en-GB" dirty="0"/>
              <a:t>A context provides a scope for </a:t>
            </a:r>
            <a:r>
              <a:rPr lang="en-GB" dirty="0" err="1"/>
              <a:t>kubectl</a:t>
            </a:r>
            <a:r>
              <a:rPr lang="en-GB" dirty="0"/>
              <a:t> to work in</a:t>
            </a:r>
          </a:p>
          <a:p>
            <a:pPr lvl="1"/>
            <a:r>
              <a:rPr lang="en-GB" dirty="0"/>
              <a:t>It avoids a user has to specify some options on the command-line</a:t>
            </a:r>
          </a:p>
          <a:p>
            <a:r>
              <a:rPr lang="en-GB" dirty="0"/>
              <a:t>A context has a name </a:t>
            </a:r>
          </a:p>
          <a:p>
            <a:r>
              <a:rPr lang="en-GB" dirty="0"/>
              <a:t>A context defines</a:t>
            </a:r>
          </a:p>
          <a:p>
            <a:pPr lvl="1"/>
            <a:r>
              <a:rPr lang="en-GB" dirty="0"/>
              <a:t>a cluster</a:t>
            </a:r>
          </a:p>
          <a:p>
            <a:pPr lvl="2"/>
            <a:r>
              <a:rPr lang="en-GB" dirty="0"/>
              <a:t>the cluster defines the server and certificate-authority that </a:t>
            </a:r>
            <a:r>
              <a:rPr lang="en-GB" dirty="0" err="1"/>
              <a:t>kubectl</a:t>
            </a:r>
            <a:r>
              <a:rPr lang="en-GB" dirty="0"/>
              <a:t> has to work with</a:t>
            </a:r>
          </a:p>
          <a:p>
            <a:pPr lvl="2"/>
            <a:r>
              <a:rPr lang="en-GB" dirty="0"/>
              <a:t>Kubernetes starts with one cluster, named </a:t>
            </a:r>
            <a:r>
              <a:rPr lang="en-GB" dirty="0" err="1">
                <a:solidFill>
                  <a:schemeClr val="accent1"/>
                </a:solidFill>
              </a:rPr>
              <a:t>kubernetes</a:t>
            </a:r>
            <a:endParaRPr lang="en-GB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a namespace (optional)</a:t>
            </a:r>
          </a:p>
          <a:p>
            <a:pPr lvl="2"/>
            <a:r>
              <a:rPr lang="en-GB" dirty="0"/>
              <a:t>if not specified, the </a:t>
            </a:r>
            <a:r>
              <a:rPr lang="en-GB" dirty="0">
                <a:solidFill>
                  <a:schemeClr val="accent1"/>
                </a:solidFill>
              </a:rPr>
              <a:t>default</a:t>
            </a:r>
            <a:r>
              <a:rPr lang="en-GB" dirty="0"/>
              <a:t> namespace is used</a:t>
            </a:r>
          </a:p>
          <a:p>
            <a:pPr lvl="1"/>
            <a:r>
              <a:rPr lang="en-GB" dirty="0"/>
              <a:t>a user </a:t>
            </a:r>
          </a:p>
          <a:p>
            <a:pPr lvl="2"/>
            <a:r>
              <a:rPr lang="en-GB" dirty="0"/>
              <a:t>the user defines the client-certificate and client-key for authentication when using </a:t>
            </a:r>
            <a:r>
              <a:rPr lang="en-GB" dirty="0" err="1"/>
              <a:t>kubectl</a:t>
            </a:r>
            <a:endParaRPr lang="en-GB" dirty="0"/>
          </a:p>
          <a:p>
            <a:pPr lvl="2"/>
            <a:r>
              <a:rPr lang="en-GB" dirty="0"/>
              <a:t>Kubernetes starts with one user, named </a:t>
            </a:r>
            <a:r>
              <a:rPr lang="en-GB" dirty="0" err="1">
                <a:solidFill>
                  <a:schemeClr val="accent1"/>
                </a:solidFill>
              </a:rPr>
              <a:t>kubernetes</a:t>
            </a:r>
            <a:r>
              <a:rPr lang="en-GB" dirty="0">
                <a:solidFill>
                  <a:schemeClr val="accent1"/>
                </a:solidFill>
              </a:rPr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347405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0A1-3AA7-463E-AEA8-2C4E7E1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F55E-04AE-46A1-8C73-CAFF7CE2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820400" cy="4900613"/>
          </a:xfrm>
        </p:spPr>
        <p:txBody>
          <a:bodyPr/>
          <a:lstStyle/>
          <a:p>
            <a:pPr lvl="3"/>
            <a:endParaRPr lang="en-GB" sz="400" dirty="0"/>
          </a:p>
          <a:p>
            <a:r>
              <a:rPr lang="en-GB" dirty="0"/>
              <a:t>Kubernetes starts with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no namespace defined, the </a:t>
            </a:r>
            <a:r>
              <a:rPr lang="en-GB" dirty="0">
                <a:solidFill>
                  <a:schemeClr val="accent1"/>
                </a:solidFill>
              </a:rPr>
              <a:t>default</a:t>
            </a:r>
            <a:r>
              <a:rPr lang="en-GB" dirty="0"/>
              <a:t> namespace is used when needed</a:t>
            </a:r>
          </a:p>
          <a:p>
            <a:pPr lvl="1"/>
            <a:r>
              <a:rPr lang="en-GB" dirty="0"/>
              <a:t>for resources that are </a:t>
            </a:r>
            <a:r>
              <a:rPr lang="en-GB" dirty="0" err="1"/>
              <a:t>namespaced</a:t>
            </a:r>
            <a:endParaRPr lang="en-GB" dirty="0"/>
          </a:p>
          <a:p>
            <a:pPr lvl="1"/>
            <a:endParaRPr lang="en-GB" dirty="0"/>
          </a:p>
          <a:p>
            <a:pPr marL="3200400" lvl="7" indent="0">
              <a:buNone/>
            </a:pPr>
            <a:endParaRPr lang="en-GB" dirty="0"/>
          </a:p>
          <a:p>
            <a:pPr lvl="1"/>
            <a:r>
              <a:rPr lang="en-GB" dirty="0"/>
              <a:t>for resources that are not </a:t>
            </a:r>
            <a:r>
              <a:rPr lang="en-GB" dirty="0" err="1"/>
              <a:t>namespaced</a:t>
            </a:r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98819-1715-46D5-9065-8EECBFB2C0C3}"/>
              </a:ext>
            </a:extLst>
          </p:cNvPr>
          <p:cNvSpPr txBox="1"/>
          <p:nvPr/>
        </p:nvSpPr>
        <p:spPr>
          <a:xfrm>
            <a:off x="1181101" y="1976418"/>
            <a:ext cx="996315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context: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cluster: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user: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9AA89-B90C-4541-9C56-E2AFD8338FE4}"/>
              </a:ext>
            </a:extLst>
          </p:cNvPr>
          <p:cNvSpPr txBox="1"/>
          <p:nvPr/>
        </p:nvSpPr>
        <p:spPr>
          <a:xfrm>
            <a:off x="1609725" y="3927476"/>
            <a:ext cx="953452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resources found.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F099-9A5C-455B-B310-9B73A3A68D36}"/>
              </a:ext>
            </a:extLst>
          </p:cNvPr>
          <p:cNvSpPr txBox="1"/>
          <p:nvPr/>
        </p:nvSpPr>
        <p:spPr>
          <a:xfrm>
            <a:off x="1609725" y="5052219"/>
            <a:ext cx="953452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STATUS   ROLES    AGE   VERSION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devenv0   Ready    master   42h   v1.13.1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devenv1   Ready    &lt;none&gt;   42h   v1.13.1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devenv2   Ready    &lt;none&gt;   42h   v1.13.1</a:t>
            </a:r>
          </a:p>
        </p:txBody>
      </p:sp>
    </p:spTree>
    <p:extLst>
      <p:ext uri="{BB962C8B-B14F-4D97-AF65-F5344CB8AC3E}">
        <p14:creationId xmlns:p14="http://schemas.microsoft.com/office/powerpoint/2010/main" val="270389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A975-7AF7-48EB-9F4D-F49794CF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276B-4CEE-4C99-90F5-33906718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configuration defines a set of contexts</a:t>
            </a:r>
          </a:p>
          <a:p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r>
              <a:rPr lang="en-GB" dirty="0"/>
              <a:t>The configuration has a current context</a:t>
            </a:r>
          </a:p>
          <a:p>
            <a:endParaRPr lang="en-GB" dirty="0"/>
          </a:p>
          <a:p>
            <a:pPr lvl="3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706E6-AFF3-4F64-AFBB-F2D91CBC51BA}"/>
              </a:ext>
            </a:extLst>
          </p:cNvPr>
          <p:cNvSpPr txBox="1"/>
          <p:nvPr/>
        </p:nvSpPr>
        <p:spPr>
          <a:xfrm>
            <a:off x="1143000" y="1803320"/>
            <a:ext cx="99917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get-contexts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NAME                          CLUSTER      AUTHINFO           NAMESPACE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  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GB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105FC-3786-43ED-8D27-EFEA8093010B}"/>
              </a:ext>
            </a:extLst>
          </p:cNvPr>
          <p:cNvSpPr txBox="1"/>
          <p:nvPr/>
        </p:nvSpPr>
        <p:spPr>
          <a:xfrm>
            <a:off x="1143000" y="3429000"/>
            <a:ext cx="99917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current-context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9F99-226B-4E42-8DD4-18D1001B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2B6A-BAB0-4F05-965C-9C8A9C0B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configuration is saved in a config file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typically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</a:p>
          <a:p>
            <a:pPr lvl="3"/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you can override the default config on the command line</a:t>
            </a:r>
          </a:p>
          <a:p>
            <a:pPr lvl="3"/>
            <a:endParaRPr lang="en-GB" dirty="0"/>
          </a:p>
          <a:p>
            <a:pPr lvl="5"/>
            <a:endParaRPr lang="en-GB" dirty="0"/>
          </a:p>
          <a:p>
            <a:pPr lvl="1"/>
            <a:r>
              <a:rPr lang="en-GB" dirty="0"/>
              <a:t>use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$KUBECONFIG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environment </a:t>
            </a:r>
            <a:r>
              <a:rPr lang="en-GB" dirty="0"/>
              <a:t>variable to define another default config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you can merge multiple config files</a:t>
            </a:r>
          </a:p>
          <a:p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B16EB-4920-4971-B533-DF81AD83F3DD}"/>
              </a:ext>
            </a:extLst>
          </p:cNvPr>
          <p:cNvSpPr txBox="1"/>
          <p:nvPr/>
        </p:nvSpPr>
        <p:spPr>
          <a:xfrm>
            <a:off x="1609725" y="3810794"/>
            <a:ext cx="952499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KUBECONFIG=~/.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kubernetes-admin.config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$KUBECONFIG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 current-context</a:t>
            </a:r>
          </a:p>
          <a:p>
            <a:r>
              <a:rPr lang="en-GB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kubernetes-admin@kubernetes</a:t>
            </a:r>
            <a:endParaRPr lang="en-GB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1C55B-4877-49A3-A01B-299B6B42BC78}"/>
              </a:ext>
            </a:extLst>
          </p:cNvPr>
          <p:cNvSpPr txBox="1"/>
          <p:nvPr/>
        </p:nvSpPr>
        <p:spPr>
          <a:xfrm>
            <a:off x="1609725" y="5335428"/>
            <a:ext cx="952499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KUBECONFIG =~/.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kubernetes-admin.config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:~/.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/sandbox-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admin.config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F17AE-B6B4-4BDC-8D20-E799BEBFF1EF}"/>
              </a:ext>
            </a:extLst>
          </p:cNvPr>
          <p:cNvSpPr txBox="1"/>
          <p:nvPr/>
        </p:nvSpPr>
        <p:spPr>
          <a:xfrm>
            <a:off x="1609725" y="2778601"/>
            <a:ext cx="952499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kubeconfig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kubernetes-admin.config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 </a:t>
            </a:r>
          </a:p>
        </p:txBody>
      </p:sp>
    </p:spTree>
    <p:extLst>
      <p:ext uri="{BB962C8B-B14F-4D97-AF65-F5344CB8AC3E}">
        <p14:creationId xmlns:p14="http://schemas.microsoft.com/office/powerpoint/2010/main" val="277006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35720CC3EC542B2A54E1028F4B6DA" ma:contentTypeVersion="2" ma:contentTypeDescription="Create a new document." ma:contentTypeScope="" ma:versionID="eff40bae6cdc1a8fd8fc158635b68c15">
  <xsd:schema xmlns:xsd="http://www.w3.org/2001/XMLSchema" xmlns:xs="http://www.w3.org/2001/XMLSchema" xmlns:p="http://schemas.microsoft.com/office/2006/metadata/properties" xmlns:ns2="a66b2b53-5f55-4e15-9c3f-94d9e75660ab" targetNamespace="http://schemas.microsoft.com/office/2006/metadata/properties" ma:root="true" ma:fieldsID="ae5141e3b526fd7341610d8cb862f0a2" ns2:_="">
    <xsd:import namespace="a66b2b53-5f55-4e15-9c3f-94d9e75660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b2b53-5f55-4e15-9c3f-94d9e7566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13C67C-089D-447E-84F7-EC54AA8653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743DA8-F50C-4129-84D2-683B670BBF3B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a66b2b53-5f55-4e15-9c3f-94d9e75660ab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BFF9539-B040-4E5A-A1EE-93DE83C348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b2b53-5f55-4e15-9c3f-94d9e75660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5134</Words>
  <Application>Microsoft Office PowerPoint</Application>
  <PresentationFormat>Widescreen</PresentationFormat>
  <Paragraphs>1040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Office Theme</vt:lpstr>
      <vt:lpstr>Authentication &amp; Authorization</vt:lpstr>
      <vt:lpstr>Overview</vt:lpstr>
      <vt:lpstr>Namespaces</vt:lpstr>
      <vt:lpstr>Namespaces</vt:lpstr>
      <vt:lpstr>Namespaces</vt:lpstr>
      <vt:lpstr>kubectl  Contexts</vt:lpstr>
      <vt:lpstr>kubectl  Contexts</vt:lpstr>
      <vt:lpstr>kubectl Configuration</vt:lpstr>
      <vt:lpstr>kubectl Configuration</vt:lpstr>
      <vt:lpstr>kubectl Configuration</vt:lpstr>
      <vt:lpstr>kubectl Configuration</vt:lpstr>
      <vt:lpstr>kubectl Configuration</vt:lpstr>
      <vt:lpstr>kubectl User Authentication</vt:lpstr>
      <vt:lpstr>kubectl User Authentication</vt:lpstr>
      <vt:lpstr>kubectl User Authentication</vt:lpstr>
      <vt:lpstr>kubectl User Authentication</vt:lpstr>
      <vt:lpstr>kubectl User Authentication</vt:lpstr>
      <vt:lpstr>kubectl User Authentication</vt:lpstr>
      <vt:lpstr>Service Accounts</vt:lpstr>
      <vt:lpstr>Service Accounts</vt:lpstr>
      <vt:lpstr>Service Accounts</vt:lpstr>
      <vt:lpstr>Service Accounts</vt:lpstr>
      <vt:lpstr>Service Accounts</vt:lpstr>
      <vt:lpstr>Service Account Authentication</vt:lpstr>
      <vt:lpstr>Service Account Authentication</vt:lpstr>
      <vt:lpstr>Service Account Authentication</vt:lpstr>
      <vt:lpstr>Service Account Authentication</vt:lpstr>
      <vt:lpstr>Service Account Authentication</vt:lpstr>
      <vt:lpstr>Accessing Service Accounts From A Browser</vt:lpstr>
      <vt:lpstr>Accessing Service Accounts From A Browser</vt:lpstr>
      <vt:lpstr>Accessing Service Accounts From A Browser</vt:lpstr>
      <vt:lpstr>Accessing Service Accounts From A Browser</vt:lpstr>
      <vt:lpstr>Accessing Service Accounts From A Browser</vt:lpstr>
      <vt:lpstr>Accessing Service Accounts From A Browser</vt:lpstr>
      <vt:lpstr>Accessing Service Accounts From A Browser</vt:lpstr>
      <vt:lpstr>Accessing Service Accounts From A Browser</vt:lpstr>
      <vt:lpstr>Accessing Service Accounts From A Browser</vt:lpstr>
      <vt:lpstr>Accessing Service Accounts From A Browser</vt:lpstr>
      <vt:lpstr>Accessing Service Accounts From A Browser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ClusterRoles and Roles</vt:lpstr>
      <vt:lpstr>Subjects</vt:lpstr>
      <vt:lpstr>ClusterRoleBindings and RoleBindings</vt:lpstr>
      <vt:lpstr>ClusterRoleBindings and RoleBindings</vt:lpstr>
      <vt:lpstr>ClusterRoleBindings and RoleBindings</vt:lpstr>
      <vt:lpstr>API Request Authorization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Role-Based Access Control (RBAC)</dc:title>
  <dc:creator>Stefaan Coussement</dc:creator>
  <cp:lastModifiedBy>Stefaan Coussement</cp:lastModifiedBy>
  <cp:revision>164</cp:revision>
  <dcterms:created xsi:type="dcterms:W3CDTF">2018-12-31T08:19:08Z</dcterms:created>
  <dcterms:modified xsi:type="dcterms:W3CDTF">2019-01-07T11:08:59Z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0x0101006CD35720CC3EC542B2A54E1028F4B6DA</vt:lpwstr>
  </property>
</Properties>
</file>