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37b5086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37b5086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37b50865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37b50865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4b77827f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4b77827f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3994de29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3994de29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994de29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3994de29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37b50865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37b50865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0Eh Write Character in TTY Mode  (int 10)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LODSB Load byte at address DS:(E)SI into 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Source Index (SI)</a:t>
            </a:r>
            <a:r>
              <a:rPr lang="e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.asciz is just like .ascii, but each string is followed by a zero byte. The “z” in ‘.asciz’ stands for “zero”.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37b50865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37b50865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37b50865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37b50865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4b77827f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4b77827f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3994de2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3994de2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4b77827f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4b77827f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3a3b9c21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3a3b9c21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3994de29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3994de29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3994de29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3994de29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3994de29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3994de29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3994de29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3994de29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3773883c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d3773883c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3994de29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3994de29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5bf87585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5bf87585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4b77827f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4b77827f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3a3b9c21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73a3b9c21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7d0db1f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f7d0db1f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4b77827f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74b77827f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4cd094be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4cd094be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d5bf87585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d5bf87585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6026d2d2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6026d2d2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4b77827f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4b77827f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5bf8758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5bf8758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37b50865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37b50865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37b50865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37b50865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37b50865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37b50865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en.wikipedia.org/wiki/BIOS_interrupt_call#Interrupt_table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hyperlink" Target="https://stackoverflow.com/questions/59881880/what-memory-is-impacted-using-the-location-counter-in-linker-script" TargetMode="External"/><Relationship Id="rId6" Type="http://schemas.openxmlformats.org/officeDocument/2006/relationships/hyperlink" Target="https://www.math.utah.edu/docs/info/ld_3.html#SEC3" TargetMode="External"/><Relationship Id="rId7" Type="http://schemas.openxmlformats.org/officeDocument/2006/relationships/hyperlink" Target="https://www.glamenv-septzen.net/en/view/6" TargetMode="External"/><Relationship Id="rId8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cyrus-and/gdb-dashboard" TargetMode="External"/><Relationship Id="rId4" Type="http://schemas.openxmlformats.org/officeDocument/2006/relationships/hyperlink" Target="https://stackoverflow.com/questions/24491516/how-to-step-over-interrupt-calls-when-debugging-a-bootloader-bios-with-gdb-and-q" TargetMode="External"/><Relationship Id="rId5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fcefyn.aulavirtual.unc.edu.ar/pluginfile.php/310085/mod_resource/content/1/Lunes%2006-04%20.mp4" TargetMode="External"/><Relationship Id="rId4" Type="http://schemas.openxmlformats.org/officeDocument/2006/relationships/hyperlink" Target="https://gitlab.unc.edu.ar/javierjorge/protected-mode-sdc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cirosantilli/x86-bare-metal-examples/tree/18772b1403133b2328d5ad44791445f9859de320#real-mode-segmentation" TargetMode="External"/><Relationship Id="rId4" Type="http://schemas.openxmlformats.org/officeDocument/2006/relationships/hyperlink" Target="https://en.wikipedia.org/wiki/Linux_kernel" TargetMode="External"/><Relationship Id="rId5" Type="http://schemas.openxmlformats.org/officeDocument/2006/relationships/hyperlink" Target="https://en.wikipedia.org/wiki/Linux_kerne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github.com/cirosantilli/x86-bare-metal-examples/blob/master/common.h#L135" TargetMode="External"/><Relationship Id="rId4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github.com/cirosantilli/linux-kernel-module-cheat/tree/ed5fa984c6226f81cb1a07f980d319ee9ee88e00#ring0" TargetMode="External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sistemasdecomputacionunc.blogspot.com/2014/04/paso-modo-protegido-x86.html" TargetMode="External"/><Relationship Id="rId4" Type="http://schemas.openxmlformats.org/officeDocument/2006/relationships/hyperlink" Target="https://wiki.osdev.org/GDT_Tutorial" TargetMode="External"/><Relationship Id="rId5" Type="http://schemas.openxmlformats.org/officeDocument/2006/relationships/hyperlink" Target="https://stackoverflow.com/questions/23978486/far-jump-in-gdt-in-bootloader" TargetMode="External"/><Relationship Id="rId6" Type="http://schemas.openxmlformats.org/officeDocument/2006/relationships/hyperlink" Target="http://www.osdever.net/tutorials/view/the-world-of-protected-mode" TargetMode="External"/><Relationship Id="rId7" Type="http://schemas.openxmlformats.org/officeDocument/2006/relationships/hyperlink" Target="https://stackoverflow.com/questions/25762625/file-in-which-the-data-structure-for-global-descriptor-and-local-descriptor-tabl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github.com/cirosantilli/linux-kernel-module-cheat" TargetMode="External"/><Relationship Id="rId4" Type="http://schemas.openxmlformats.org/officeDocument/2006/relationships/hyperlink" Target="https://github.com/cirosantilli/x86-bare-metal-examples" TargetMode="External"/><Relationship Id="rId5" Type="http://schemas.openxmlformats.org/officeDocument/2006/relationships/image" Target="../media/image4.png"/><Relationship Id="rId6" Type="http://schemas.openxmlformats.org/officeDocument/2006/relationships/hyperlink" Target="http://creativecommons.org/licenses/by-sa/4.0/" TargetMode="External"/><Relationship Id="rId7" Type="http://schemas.openxmlformats.org/officeDocument/2006/relationships/hyperlink" Target="http://creativecommons.org/licenses/by-sa/4.0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ibm.com/technologies/linux/articles/l-gas-nasm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Modo Real vs Modo Protegido 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Ejecutar programas en el hardware	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Ejecutaremos programas directamente sobre el HW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usar pc con un usb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Virtualizar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Correr en HW 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Grabar un pendrive con la imagen a probar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/>
              <a:t>sudo dd if=main.img of=/dev/sdX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colocar el pen en la pc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encenderla e indicar que inicie desde la misma.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BIOS/UEFI</a:t>
            </a:r>
            <a:endParaRPr/>
          </a:p>
        </p:txBody>
      </p:sp>
      <p:sp>
        <p:nvSpPr>
          <p:cNvPr id="129" name="Google Shape;129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Viejo conocido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BIOS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Solo se puede acceder en modo real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Es vieja, pero es uno de los firmware mejor conocidos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UEFI es el nuevo </a:t>
            </a:r>
            <a:r>
              <a:rPr lang="es"/>
              <a:t>estándar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Las funciones de la BIOS solo se acceden mediante interrupciones y los argumentos se pasan por registros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https://en.wikipedia.org/wiki/BIOS_interrupt_call#Interrupt_table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Desafío</a:t>
            </a:r>
            <a:r>
              <a:rPr lang="es"/>
              <a:t>: UEFI y coreboot  (40 min)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</a:t>
            </a:r>
            <a:r>
              <a:rPr lang="es"/>
              <a:t>Qué</a:t>
            </a:r>
            <a:r>
              <a:rPr lang="es"/>
              <a:t> es UEFI? ¿como puedo usarlo? </a:t>
            </a:r>
            <a:r>
              <a:rPr lang="es"/>
              <a:t>Mencionar</a:t>
            </a:r>
            <a:r>
              <a:rPr lang="es"/>
              <a:t> además una </a:t>
            </a:r>
            <a:r>
              <a:rPr lang="es"/>
              <a:t>función</a:t>
            </a:r>
            <a:r>
              <a:rPr lang="es"/>
              <a:t> a la que </a:t>
            </a:r>
            <a:r>
              <a:rPr lang="es"/>
              <a:t>podría</a:t>
            </a:r>
            <a:r>
              <a:rPr lang="es"/>
              <a:t> llamar usando esa dinámica.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¿</a:t>
            </a:r>
            <a:r>
              <a:rPr lang="es"/>
              <a:t>Menciona</a:t>
            </a:r>
            <a:r>
              <a:rPr lang="es"/>
              <a:t> casos de bugs de UEFI que puedan ser explotados?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¿Qué es Converged Security and Management Engine (CSME), the Intel Management Engine BIOS Extension (Intel MEBx).?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¿Qué es coreboot ? ¿Qué productos lo incorporan ?¿Cuales son las ventajas de su utilización?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Pequeño hello world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771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main.S                                    link.ld                       compilar y linkear 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1025" y="1475363"/>
            <a:ext cx="1809750" cy="273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825" y="1475375"/>
            <a:ext cx="1847850" cy="23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7"/>
          <p:cNvSpPr txBox="1"/>
          <p:nvPr/>
        </p:nvSpPr>
        <p:spPr>
          <a:xfrm>
            <a:off x="228875" y="4132275"/>
            <a:ext cx="8748600" cy="8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5"/>
              </a:rPr>
              <a:t>https://stackoverflow.com/questions/59881880/what-memory-is-impacted-using-the-location-counter-in-linker-script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6"/>
              </a:rPr>
              <a:t>https://www.math.utah.edu/docs/info/ld_3.html#SEC3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7"/>
              </a:rPr>
              <a:t>https://www.glamenv-septzen.net/en/view/6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60971" y="1465650"/>
            <a:ext cx="3155816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Desafío</a:t>
            </a:r>
            <a:r>
              <a:rPr lang="es"/>
              <a:t>: Linker 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Crear un documento donde respondan a las siguientes preguntas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¿Que es un linker? ¿que hace 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¿Que es la </a:t>
            </a:r>
            <a:r>
              <a:rPr lang="es"/>
              <a:t>dirección</a:t>
            </a:r>
            <a:r>
              <a:rPr lang="es"/>
              <a:t> que aparece en el script del linker?¿Porqué es necesaria 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Compare la salida de objdump con hd, verifique donde fue colocado el programa dentro de la imagen.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Grabar la imagen en un pendrive y probarla en una pc y subir una foto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¿Para que se utiliza la opción --oformat bina</a:t>
            </a:r>
            <a:r>
              <a:rPr lang="es"/>
              <a:t>ry en el linker?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Depuración</a:t>
            </a:r>
            <a:r>
              <a:rPr lang="es"/>
              <a:t> de ejecutables con llamadas a bios int </a:t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 u="sng">
                <a:solidFill>
                  <a:schemeClr val="hlink"/>
                </a:solidFill>
                <a:hlinkClick r:id="rId3"/>
              </a:rPr>
              <a:t>gdb dashboard</a:t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500"/>
              <a:t>una vez lanzado qemu se puede liberar el mouse con </a:t>
            </a:r>
            <a:r>
              <a:rPr b="1" lang="es" sz="1500"/>
              <a:t>ctrl+alt</a:t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500"/>
              <a:t>qemu-system-i386 -fda ../01HelloWorld/main.img </a:t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500"/>
              <a:t>-boot a -s -S -monitor stdio</a:t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500"/>
              <a:t>depurar con gdb:</a:t>
            </a:r>
            <a:endParaRPr sz="1400"/>
          </a:p>
          <a:p>
            <a:pPr indent="-3238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colocar un breakpoint en la </a:t>
            </a:r>
            <a:r>
              <a:rPr lang="es" sz="1500"/>
              <a:t>dirección</a:t>
            </a:r>
            <a:r>
              <a:rPr lang="es" sz="1500"/>
              <a:t> de arranque,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luego colocar otro a </a:t>
            </a:r>
            <a:r>
              <a:rPr lang="es" sz="1500"/>
              <a:t>continuación</a:t>
            </a:r>
            <a:r>
              <a:rPr lang="es" sz="1500"/>
              <a:t> de la llamada a la interrupción 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Utilizar “c” continue antes de las interrupciones y “si” para ejecutar una sola instrucción.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500" u="sng">
                <a:solidFill>
                  <a:schemeClr val="hlink"/>
                </a:solidFill>
                <a:hlinkClick r:id="rId4"/>
              </a:rPr>
              <a:t>https://stackoverflow.com/questions/24491516/how-to-step-over-interrupt-calls-when-debugging-a-bootloader-bios-with-gdb-and-q</a:t>
            </a:r>
            <a:r>
              <a:rPr lang="es" sz="1500"/>
              <a:t> 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52938" y="1017725"/>
            <a:ext cx="2962275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Modo protegido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recuerden estudiar la clase teórica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Modos de funcionamiento x86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/>
              <a:t>Real-address, "real mode"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/>
              <a:t>Protected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/>
              <a:t>System management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/>
              <a:t>IA-32e. Has two sub modes:</a:t>
            </a:r>
            <a:br>
              <a:rPr lang="es"/>
            </a:br>
            <a:r>
              <a:rPr lang="es"/>
              <a:t>Compatibility</a:t>
            </a:r>
            <a:br>
              <a:rPr lang="es"/>
            </a:br>
            <a:r>
              <a:rPr lang="es"/>
              <a:t>64-bit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1800"/>
              </a:spcAft>
              <a:buNone/>
            </a:pPr>
            <a:r>
              <a:rPr lang="es"/>
              <a:t>Real mode, protected mode, virtual 8086 mode, and system management mode. These are sometimes referred to as legacy modes.</a:t>
            </a:r>
            <a:endParaRPr/>
          </a:p>
        </p:txBody>
      </p:sp>
      <p:pic>
        <p:nvPicPr>
          <p:cNvPr id="177" name="Google Shape;1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1925" y="1265675"/>
            <a:ext cx="4342074" cy="295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Agenda de hoy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901325"/>
            <a:ext cx="8520600" cy="3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Esta clase es continuación del teórico de modo protegido.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 u="sng">
                <a:solidFill>
                  <a:schemeClr val="hlink"/>
                </a:solidFill>
                <a:hlinkClick r:id="rId3"/>
              </a:rPr>
              <a:t>https://fcefyn.aulavirtual.unc.edu.ar/pluginfile.php/310085/mod_resource/content/1/Lunes%2006-04%20.mp4</a:t>
            </a:r>
            <a:r>
              <a:rPr lang="es" sz="1400"/>
              <a:t>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/>
              <a:t>Entorno posible de </a:t>
            </a:r>
            <a:r>
              <a:rPr lang="es" sz="1400"/>
              <a:t>ejecución</a:t>
            </a:r>
            <a:r>
              <a:rPr lang="es" sz="1400"/>
              <a:t> de programas x86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/>
              <a:t>Bios y UEFI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/>
              <a:t>Segmentación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/>
              <a:t>Modo protegido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/>
              <a:t>	GDT descriptor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/>
              <a:t>	GDT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400" u="sng">
                <a:solidFill>
                  <a:schemeClr val="hlink"/>
                </a:solidFill>
                <a:hlinkClick r:id="rId4"/>
              </a:rPr>
              <a:t>https://gitlab.unc.edu.ar/javierjorge/protected-mode-sdc</a:t>
            </a:r>
            <a:r>
              <a:rPr lang="es" sz="1400"/>
              <a:t> </a:t>
            </a:r>
            <a:r>
              <a:rPr lang="es" sz="1400"/>
              <a:t> </a:t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Modelos de memoria</a:t>
            </a:r>
            <a:endParaRPr/>
          </a:p>
        </p:txBody>
      </p:sp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Segmentación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Paginación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/>
              <a:t>nota: La arquitectura x86-64 no usa segmentación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Más</a:t>
            </a:r>
            <a:r>
              <a:rPr lang="es"/>
              <a:t> </a:t>
            </a:r>
            <a:r>
              <a:rPr lang="es"/>
              <a:t>información</a:t>
            </a:r>
            <a:r>
              <a:rPr lang="es"/>
              <a:t> sobre registros, </a:t>
            </a:r>
            <a:r>
              <a:rPr b="1" lang="es"/>
              <a:t>CR0</a:t>
            </a:r>
            <a:endParaRPr b="1"/>
          </a:p>
        </p:txBody>
      </p:sp>
      <p:sp>
        <p:nvSpPr>
          <p:cNvPr id="189" name="Google Shape;18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25" y="958259"/>
            <a:ext cx="9143999" cy="4185232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3"/>
          <p:cNvSpPr/>
          <p:nvPr/>
        </p:nvSpPr>
        <p:spPr>
          <a:xfrm>
            <a:off x="142075" y="4675325"/>
            <a:ext cx="6264000" cy="30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3"/>
          <p:cNvSpPr/>
          <p:nvPr/>
        </p:nvSpPr>
        <p:spPr>
          <a:xfrm>
            <a:off x="82525" y="2335075"/>
            <a:ext cx="6264000" cy="30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Segmentación</a:t>
            </a:r>
            <a:r>
              <a:rPr lang="es"/>
              <a:t> en modo real</a:t>
            </a:r>
            <a:endParaRPr/>
          </a:p>
        </p:txBody>
      </p:sp>
      <p:sp>
        <p:nvSpPr>
          <p:cNvPr id="198" name="Google Shape;19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Ver Ejemplo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https://github.com/cirosantilli/x86-bare-metal-examples/tree/18772b1403133b2328d5ad44791445f9859de320#real-mode-segmentation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FS y GS no tienen usos asignados por hardware. El</a:t>
            </a:r>
            <a:r>
              <a:rPr lang="es" sz="110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s" sz="1100" u="sng">
                <a:solidFill>
                  <a:schemeClr val="hlink"/>
                </a:solidFill>
                <a:hlinkClick r:id="rId5"/>
              </a:rPr>
              <a:t>Linux kernel</a:t>
            </a:r>
            <a:r>
              <a:rPr lang="es" sz="1100">
                <a:solidFill>
                  <a:schemeClr val="dk1"/>
                </a:solidFill>
              </a:rPr>
              <a:t> usa GS para poner datos por cada CPU.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Más</a:t>
            </a:r>
            <a:r>
              <a:rPr lang="es"/>
              <a:t> segmentación</a:t>
            </a:r>
            <a:endParaRPr/>
          </a:p>
        </p:txBody>
      </p:sp>
      <p:sp>
        <p:nvSpPr>
          <p:cNvPr id="204" name="Google Shape;20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general los segmentos se alteran de manera indirecta mediante otro registro o con instrucciones propias.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CS se altera con </a:t>
            </a:r>
            <a:r>
              <a:rPr lang="es"/>
              <a:t>ljmp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SS afecta instrucciones que usen el SP como PUSH and POP  (16 * SS + SP)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Modo protegido</a:t>
            </a:r>
            <a:endParaRPr/>
          </a:p>
        </p:txBody>
      </p:sp>
      <p:sp>
        <p:nvSpPr>
          <p:cNvPr id="210" name="Google Shape;210;p3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Bios ya no está disponible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Utilizar VGA para salidas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Es necesario crear una GDT para arrancar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Las instrucciones dejan de ser de 16bits para ser de 32bits (.code32)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Permite el uso de anillos o rings de seguridad.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Proceso</a:t>
            </a:r>
            <a:r>
              <a:rPr lang="es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Deshabilitar interrupciones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Cargar la GDT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Fijar el bit </a:t>
            </a:r>
            <a:r>
              <a:rPr lang="es"/>
              <a:t>más</a:t>
            </a:r>
            <a:r>
              <a:rPr lang="es"/>
              <a:t> bajo del CR0 en 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saltar a la </a:t>
            </a:r>
            <a:r>
              <a:rPr lang="es"/>
              <a:t>sección</a:t>
            </a:r>
            <a:r>
              <a:rPr lang="es"/>
              <a:t> de código de 32bits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Configurar el resto de los segmentos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37"/>
          <p:cNvPicPr preferRelativeResize="0"/>
          <p:nvPr/>
        </p:nvPicPr>
        <p:blipFill rotWithShape="1">
          <a:blip r:embed="rId3">
            <a:alphaModFix/>
          </a:blip>
          <a:srcRect b="15421" l="0" r="0" t="30371"/>
          <a:stretch/>
        </p:blipFill>
        <p:spPr>
          <a:xfrm>
            <a:off x="124113" y="445025"/>
            <a:ext cx="8895776" cy="385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GDT descriptor y GDT</a:t>
            </a:r>
            <a:endParaRPr/>
          </a:p>
        </p:txBody>
      </p:sp>
      <p:sp>
        <p:nvSpPr>
          <p:cNvPr id="224" name="Google Shape;224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http://www.osdever.net/tutorials/view/the-world-of-protected-mode</a:t>
            </a:r>
            <a:endParaRPr/>
          </a:p>
        </p:txBody>
      </p:sp>
      <p:pic>
        <p:nvPicPr>
          <p:cNvPr id="225" name="Google Shape;22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3763" y="923913"/>
            <a:ext cx="5762625" cy="391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775" y="1323975"/>
            <a:ext cx="3143250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Proceso simplificado</a:t>
            </a:r>
            <a:endParaRPr/>
          </a:p>
        </p:txBody>
      </p:sp>
      <p:sp>
        <p:nvSpPr>
          <p:cNvPr id="232" name="Google Shape;232;p3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	/* Tell the processor where our Global Descriptor Table is in memory. */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	</a:t>
            </a:r>
            <a:r>
              <a:rPr b="1" lang="es"/>
              <a:t>lgdt</a:t>
            </a:r>
            <a:r>
              <a:rPr lang="es"/>
              <a:t> gdt_descriptor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/>
              <a:t>	/* Set PE (Protection Enable) bit in CR0 (Control Register 0)*/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	mov %cr0, %eax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	orl $0x1, %eax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	mov %eax, %cr0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	ljmp $CODE_SEG, $protected_mode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highlight>
                  <a:schemeClr val="accent6"/>
                </a:highlight>
              </a:rPr>
              <a:t>.code32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/>
              <a:t>protected_mode</a:t>
            </a:r>
            <a:r>
              <a:rPr lang="es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	/* Setup the other segments 	* Those movs are mandatory because they update the descriptor cache: 	* http://wiki.osdev.org/Descriptor_Cache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	*/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	mov $DATA_SEG, %ax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...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Ver ejemplo impresion en memoria de video</a:t>
            </a:r>
            <a:endParaRPr/>
          </a:p>
        </p:txBody>
      </p:sp>
      <p:sp>
        <p:nvSpPr>
          <p:cNvPr id="239" name="Google Shape;23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https://github.com/cirosantilli/x86-bare-metal-examples/blob/master/common.h#L135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2136775"/>
            <a:ext cx="2962275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Seguridad 	Anillos</a:t>
            </a:r>
            <a:endParaRPr/>
          </a:p>
        </p:txBody>
      </p:sp>
      <p:sp>
        <p:nvSpPr>
          <p:cNvPr id="246" name="Google Shape;246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Ejemplo para verificar junto con la sección de módulos de kernel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https://github.com/cirosantilli/linux-kernel-module-cheat/tree/ed5fa984c6226f81cb1a07f980d319ee9ee88e00#ring0</a:t>
            </a:r>
            <a:endParaRPr/>
          </a:p>
        </p:txBody>
      </p:sp>
      <p:pic>
        <p:nvPicPr>
          <p:cNvPr id="247" name="Google Shape;24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3250" y="1543050"/>
            <a:ext cx="28575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8" y="288925"/>
            <a:ext cx="364063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Desafío final: </a:t>
            </a:r>
            <a:r>
              <a:rPr lang="es"/>
              <a:t>Modo</a:t>
            </a:r>
            <a:r>
              <a:rPr b="1" lang="es"/>
              <a:t> </a:t>
            </a:r>
            <a:r>
              <a:rPr lang="es"/>
              <a:t>protegido</a:t>
            </a:r>
            <a:endParaRPr/>
          </a:p>
        </p:txBody>
      </p:sp>
      <p:sp>
        <p:nvSpPr>
          <p:cNvPr id="253" name="Google Shape;253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Crear un </a:t>
            </a:r>
            <a:r>
              <a:rPr lang="es"/>
              <a:t>código</a:t>
            </a:r>
            <a:r>
              <a:rPr lang="es"/>
              <a:t> </a:t>
            </a:r>
            <a:r>
              <a:rPr lang="es"/>
              <a:t>assembler</a:t>
            </a:r>
            <a:r>
              <a:rPr lang="es"/>
              <a:t> que pueda pasar a modo protegido (sin macros).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¿</a:t>
            </a:r>
            <a:r>
              <a:rPr lang="es"/>
              <a:t>Cómo</a:t>
            </a:r>
            <a:r>
              <a:rPr lang="es"/>
              <a:t> sería un programa que tenga dos descriptores de </a:t>
            </a:r>
            <a:r>
              <a:rPr lang="es"/>
              <a:t>memoria</a:t>
            </a:r>
            <a:r>
              <a:rPr lang="es"/>
              <a:t> diferentes, uno para cada segmento (</a:t>
            </a:r>
            <a:r>
              <a:rPr lang="es"/>
              <a:t>código</a:t>
            </a:r>
            <a:r>
              <a:rPr lang="es"/>
              <a:t> y datos) en espacios de memoria diferenciados?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Cambiar los bits de acceso del segmento de datos para que sea de solo lectura,  intentar escribir, ¿Que sucede? ¿Que </a:t>
            </a:r>
            <a:r>
              <a:rPr lang="es"/>
              <a:t>debería</a:t>
            </a:r>
            <a:r>
              <a:rPr lang="es"/>
              <a:t> suceder a continuación? (revisar el </a:t>
            </a:r>
            <a:r>
              <a:rPr lang="es"/>
              <a:t>teórico</a:t>
            </a:r>
            <a:r>
              <a:rPr lang="es"/>
              <a:t>) Verificarlo con gdb.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En modo protegido, ¿Con </a:t>
            </a:r>
            <a:r>
              <a:rPr lang="es"/>
              <a:t>qué</a:t>
            </a:r>
            <a:r>
              <a:rPr lang="es"/>
              <a:t> valor se cargan los registros de segmento ? ¿Porque?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Donde seguir</a:t>
            </a:r>
            <a:endParaRPr/>
          </a:p>
        </p:txBody>
      </p:sp>
      <p:sp>
        <p:nvSpPr>
          <p:cNvPr id="259" name="Google Shape;259;p43"/>
          <p:cNvSpPr txBox="1"/>
          <p:nvPr>
            <p:ph idx="1" type="body"/>
          </p:nvPr>
        </p:nvSpPr>
        <p:spPr>
          <a:xfrm>
            <a:off x="311700" y="619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Otro punto de vista del mismo tema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http://sistemasdecomputacionunc.blogspot.com/2014/04/paso-modo-protegido-x86.html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4"/>
              </a:rPr>
              <a:t>https://wiki.osdev.org/GDT_Tutorial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Explicacion sobre el código de actualización de los segmentos y la tabla GDT </a:t>
            </a:r>
            <a:r>
              <a:rPr lang="es" u="sng">
                <a:solidFill>
                  <a:schemeClr val="hlink"/>
                </a:solidFill>
                <a:hlinkClick r:id="rId5"/>
              </a:rPr>
              <a:t>https://stackoverflow.com/questions/23978486/far-jump-in-gdt-in-bootloader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Referencia</a:t>
            </a:r>
            <a:r>
              <a:rPr lang="es"/>
              <a:t> para la </a:t>
            </a:r>
            <a:r>
              <a:rPr lang="es"/>
              <a:t>creación</a:t>
            </a:r>
            <a:r>
              <a:rPr lang="es"/>
              <a:t> de las </a:t>
            </a:r>
            <a:r>
              <a:rPr lang="es"/>
              <a:t>filminas</a:t>
            </a:r>
            <a:r>
              <a:rPr lang="es"/>
              <a:t> </a:t>
            </a:r>
            <a:r>
              <a:rPr lang="es" u="sng">
                <a:solidFill>
                  <a:schemeClr val="hlink"/>
                </a:solidFill>
                <a:hlinkClick r:id="rId6"/>
              </a:rPr>
              <a:t>http://www.osdever.net/tutorials/view/the-world-of-protected-mode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Donde encotrar código del kernel de linux sobre la GDT </a:t>
            </a:r>
            <a:r>
              <a:rPr lang="es" u="sng">
                <a:solidFill>
                  <a:schemeClr val="hlink"/>
                </a:solidFill>
                <a:hlinkClick r:id="rId7"/>
              </a:rPr>
              <a:t>https://stackoverflow.com/questions/25762625/file-in-which-the-data-structure-for-global-descriptor-and-local-descriptor-tabl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Compartir y usar esta presentación</a:t>
            </a:r>
            <a:endParaRPr/>
          </a:p>
        </p:txBody>
      </p:sp>
      <p:sp>
        <p:nvSpPr>
          <p:cNvPr id="265" name="Google Shape;265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ref: </a:t>
            </a:r>
            <a:r>
              <a:rPr lang="es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https://github.com/cirosantilli/linux-kernel-module-cheat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ref: </a:t>
            </a:r>
            <a:r>
              <a:rPr lang="es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https://github.com/cirosantilli/x86-bare-metal-examples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Creative Commons License" id="266" name="Google Shape;266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5400" y="3745425"/>
            <a:ext cx="1943100" cy="68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44"/>
          <p:cNvSpPr txBox="1"/>
          <p:nvPr/>
        </p:nvSpPr>
        <p:spPr>
          <a:xfrm>
            <a:off x="4191000" y="23622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This work is licensed under a</a:t>
            </a:r>
            <a:r>
              <a:rPr lang="es" sz="1100">
                <a:uFill>
                  <a:noFill/>
                </a:uFill>
                <a:hlinkClick r:id="rId6"/>
              </a:rPr>
              <a:t> </a:t>
            </a:r>
            <a:r>
              <a:rPr lang="es" sz="1100" u="sng">
                <a:solidFill>
                  <a:schemeClr val="hlink"/>
                </a:solidFill>
                <a:hlinkClick r:id="rId7"/>
              </a:rPr>
              <a:t>Creative Commons Attribution-ShareAlike 4.0 International License</a:t>
            </a:r>
            <a:r>
              <a:rPr lang="es" sz="1100"/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Proceso de arranque 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46675"/>
            <a:ext cx="4160126" cy="2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9150" y="660400"/>
            <a:ext cx="4743150" cy="38044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16"/>
          <p:cNvCxnSpPr/>
          <p:nvPr/>
        </p:nvCxnSpPr>
        <p:spPr>
          <a:xfrm>
            <a:off x="1551300" y="1777350"/>
            <a:ext cx="2760300" cy="107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Entorno posible de ejecución de programas x86</a:t>
            </a:r>
            <a:endParaRPr/>
          </a:p>
        </p:txBody>
      </p:sp>
      <p:sp>
        <p:nvSpPr>
          <p:cNvPr id="84" name="Google Shape;84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¿Cómo aprender y practicar?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NASM o GAS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Principales </a:t>
            </a:r>
            <a:r>
              <a:rPr lang="es" sz="1100"/>
              <a:t>diferencias</a:t>
            </a:r>
            <a:r>
              <a:rPr lang="es" sz="1100"/>
              <a:t> sintácticas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100"/>
              <a:t>AT&amp;T and Intel syntax use the </a:t>
            </a:r>
            <a:r>
              <a:rPr b="1" lang="es" sz="1100"/>
              <a:t>opposite</a:t>
            </a:r>
            <a:r>
              <a:rPr lang="es" sz="1100"/>
              <a:t> order for source and destination operands. For example: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/>
              <a:t>	I</a:t>
            </a:r>
            <a:r>
              <a:rPr lang="es" sz="1000"/>
              <a:t>ntel: mov eax, 4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/>
              <a:t>	AT&amp;T: movl $4, %eax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/>
              <a:t>In AT&amp;T syntax, </a:t>
            </a:r>
            <a:r>
              <a:rPr b="1" lang="es" sz="1100"/>
              <a:t>immediate operands are preceded by $</a:t>
            </a:r>
            <a:r>
              <a:rPr lang="es" sz="1100"/>
              <a:t>; in Intel syntax, immediate operands are not. For example: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/>
              <a:t>	Intel: push 4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/>
              <a:t>	AT&amp;T: pushl $4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91" name="Google Shape;91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/>
              <a:t>In AT&amp;T syntax, </a:t>
            </a:r>
            <a:r>
              <a:rPr b="1" lang="es" sz="1100"/>
              <a:t>register operands are preceded by %</a:t>
            </a:r>
            <a:r>
              <a:rPr lang="es" sz="1100"/>
              <a:t>; in Intel syntax, they are not.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/>
              <a:t>In AT&amp;T syntax, the size of memory operands is determined from the </a:t>
            </a:r>
            <a:r>
              <a:rPr b="1" lang="es" sz="1100"/>
              <a:t>last character of the opcode</a:t>
            </a:r>
            <a:r>
              <a:rPr lang="es" sz="1100"/>
              <a:t> name. Opcode suffixes of b, w, and l specify byte (8-bit), word (16-bit), and long (32-bit) memory references. Intel syntax accomplishes this by prefixing memory operands (not the opcodes themselves) with byte ptr, word ptr, and dword ptr. Thus: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/>
              <a:t>	Intel: mov al, byte ptr foo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/>
              <a:t>	AT&amp;T: movb foo, %al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/>
              <a:t>ref: </a:t>
            </a:r>
            <a:r>
              <a:rPr lang="es" sz="11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https://developer.ibm.com/technologies/linux/articles/l-gas-nasm/</a:t>
            </a:r>
            <a:r>
              <a:rPr lang="es" sz="1100"/>
              <a:t> 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64025"/>
            <a:ext cx="521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Como crear una imagen booteable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076275"/>
            <a:ext cx="542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En la arquitectura x86 lo </a:t>
            </a:r>
            <a:r>
              <a:rPr lang="es"/>
              <a:t>más</a:t>
            </a:r>
            <a:r>
              <a:rPr lang="es"/>
              <a:t> simple es crear un sector de arranque MBR y colocarlo en un disco.  Se puede crear un sector de arranque con una sola </a:t>
            </a:r>
            <a:r>
              <a:rPr lang="es"/>
              <a:t>línea</a:t>
            </a:r>
            <a:r>
              <a:rPr lang="es"/>
              <a:t> de printf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/>
              <a:t>printf</a:t>
            </a:r>
            <a:r>
              <a:rPr lang="es"/>
              <a:t> '\364%509s\125\252' &gt; main.img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0638" y="92188"/>
            <a:ext cx="3667125" cy="48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main.img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455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b="1" lang="es">
                <a:solidFill>
                  <a:srgbClr val="FF0000"/>
                </a:solidFill>
              </a:rPr>
              <a:t>printf</a:t>
            </a:r>
            <a:r>
              <a:rPr lang="es">
                <a:solidFill>
                  <a:srgbClr val="FF0000"/>
                </a:solidFill>
              </a:rPr>
              <a:t> '\364%509s\125\252' &gt; main.img</a:t>
            </a:r>
            <a:endParaRPr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18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\364 in octal == 0xf4 in hex: hlt instruction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cómo</a:t>
            </a:r>
            <a:r>
              <a:rPr lang="es"/>
              <a:t> obtener la codificación de una </a:t>
            </a:r>
            <a:r>
              <a:rPr lang="es"/>
              <a:t>instrucción</a:t>
            </a:r>
            <a:r>
              <a:rPr lang="es"/>
              <a:t> en particular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echo</a:t>
            </a:r>
            <a:r>
              <a:rPr lang="es"/>
              <a:t> hlt &gt; a.S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as</a:t>
            </a:r>
            <a:r>
              <a:rPr lang="es"/>
              <a:t> -o a.o a.S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objdump</a:t>
            </a:r>
            <a:r>
              <a:rPr lang="es"/>
              <a:t> -S a.o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4807500" y="1152475"/>
            <a:ext cx="455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%509s produce 509 espacios. Necesarios para completar la imagen hasta el byte 510.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\125\252 en octal == 0x55 0xAA requisito para que sea interpretada como una mbr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h</a:t>
            </a:r>
            <a:r>
              <a:rPr b="1" lang="es"/>
              <a:t>d</a:t>
            </a:r>
            <a:r>
              <a:rPr lang="es"/>
              <a:t> main.img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Correr la imagen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instalar y correr qemu con la imagen en cuestión.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/>
              <a:t>sudo apt install</a:t>
            </a:r>
            <a:r>
              <a:rPr lang="es"/>
              <a:t> qemu-system-x86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/>
              <a:t>qemu-system-x86_64</a:t>
            </a:r>
            <a:r>
              <a:rPr lang="es"/>
              <a:t> --drive file=</a:t>
            </a:r>
            <a:r>
              <a:rPr b="1" lang="es"/>
              <a:t>main.img</a:t>
            </a:r>
            <a:r>
              <a:rPr lang="es"/>
              <a:t>,format=</a:t>
            </a:r>
            <a:r>
              <a:rPr b="1" lang="es"/>
              <a:t>raw</a:t>
            </a:r>
            <a:r>
              <a:rPr lang="es"/>
              <a:t>,index=0,media=</a:t>
            </a:r>
            <a:r>
              <a:rPr b="1" lang="es"/>
              <a:t>disk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