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305" r:id="rId8"/>
    <p:sldId id="306" r:id="rId9"/>
    <p:sldId id="307" r:id="rId10"/>
    <p:sldId id="308" r:id="rId11"/>
    <p:sldId id="264" r:id="rId12"/>
    <p:sldId id="300" r:id="rId13"/>
    <p:sldId id="3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2" autoAdjust="0"/>
    <p:restoredTop sz="92250" autoAdjust="0"/>
  </p:normalViewPr>
  <p:slideViewPr>
    <p:cSldViewPr snapToGrid="0">
      <p:cViewPr>
        <p:scale>
          <a:sx n="109" d="100"/>
          <a:sy n="109" d="100"/>
        </p:scale>
        <p:origin x="72" y="3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11/18/22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20076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795189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2"/>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37693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49100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05632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61631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63127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293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0528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2"/>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2932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2"/>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2"/>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647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680"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sz="2800" dirty="0"/>
              <a:t>Business insights through data – individual assignment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Stefano Compagnone</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advClick="0" advTm="30760">
        <p:fade/>
      </p:transition>
    </mc:Choice>
    <mc:Fallback xmlns="">
      <p:transition spd="med" advClick="0" advTm="3076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avolo&#10;&#10;Descrizione generata automaticamente">
            <a:extLst>
              <a:ext uri="{FF2B5EF4-FFF2-40B4-BE49-F238E27FC236}">
                <a16:creationId xmlns:a16="http://schemas.microsoft.com/office/drawing/2014/main" id="{FA9D9C22-C00D-C04E-EC9C-C5F8024C6A3F}"/>
              </a:ext>
            </a:extLst>
          </p:cNvPr>
          <p:cNvPicPr>
            <a:picLocks noChangeAspect="1"/>
          </p:cNvPicPr>
          <p:nvPr/>
        </p:nvPicPr>
        <p:blipFill>
          <a:blip r:embed="rId2"/>
          <a:stretch>
            <a:fillRect/>
          </a:stretch>
        </p:blipFill>
        <p:spPr>
          <a:xfrm>
            <a:off x="6311660" y="654933"/>
            <a:ext cx="5518654" cy="3019110"/>
          </a:xfrm>
          <a:prstGeom prst="rect">
            <a:avLst/>
          </a:prstGeom>
        </p:spPr>
      </p:pic>
      <p:sp>
        <p:nvSpPr>
          <p:cNvPr id="4" name="Title 1">
            <a:extLst>
              <a:ext uri="{FF2B5EF4-FFF2-40B4-BE49-F238E27FC236}">
                <a16:creationId xmlns:a16="http://schemas.microsoft.com/office/drawing/2014/main" id="{93677512-7002-A059-7E3E-C817D44FE076}"/>
              </a:ext>
            </a:extLst>
          </p:cNvPr>
          <p:cNvSpPr>
            <a:spLocks noGrp="1"/>
          </p:cNvSpPr>
          <p:nvPr>
            <p:ph type="title"/>
          </p:nvPr>
        </p:nvSpPr>
        <p:spPr>
          <a:xfrm>
            <a:off x="495970" y="109357"/>
            <a:ext cx="2622368" cy="545576"/>
          </a:xfrm>
        </p:spPr>
        <p:txBody>
          <a:bodyPr>
            <a:normAutofit fontScale="90000"/>
          </a:bodyPr>
          <a:lstStyle/>
          <a:p>
            <a:r>
              <a:rPr lang="en-US" dirty="0"/>
              <a:t>Coefficients</a:t>
            </a:r>
          </a:p>
        </p:txBody>
      </p:sp>
      <p:sp>
        <p:nvSpPr>
          <p:cNvPr id="5" name="CasellaDiTesto 4">
            <a:extLst>
              <a:ext uri="{FF2B5EF4-FFF2-40B4-BE49-F238E27FC236}">
                <a16:creationId xmlns:a16="http://schemas.microsoft.com/office/drawing/2014/main" id="{56872A9C-E2CF-A5FE-F7B8-7F0C26B93AD1}"/>
              </a:ext>
            </a:extLst>
          </p:cNvPr>
          <p:cNvSpPr txBox="1"/>
          <p:nvPr/>
        </p:nvSpPr>
        <p:spPr>
          <a:xfrm>
            <a:off x="361686" y="676820"/>
            <a:ext cx="5513304" cy="584775"/>
          </a:xfrm>
          <a:prstGeom prst="rect">
            <a:avLst/>
          </a:prstGeom>
          <a:noFill/>
        </p:spPr>
        <p:txBody>
          <a:bodyPr wrap="none" rtlCol="0">
            <a:spAutoFit/>
          </a:bodyPr>
          <a:lstStyle/>
          <a:p>
            <a:r>
              <a:rPr lang="en-US" sz="1400" dirty="0">
                <a:solidFill>
                  <a:schemeClr val="bg1"/>
                </a:solidFill>
              </a:rPr>
              <a:t>Comments on findings (all statistically significant variables (</a:t>
            </a:r>
            <a:r>
              <a:rPr lang="it-IT" sz="1400" dirty="0" err="1">
                <a:solidFill>
                  <a:schemeClr val="bg1"/>
                </a:solidFill>
              </a:rPr>
              <a:t>P</a:t>
            </a:r>
            <a:r>
              <a:rPr lang="it-IT" sz="1400" dirty="0">
                <a:solidFill>
                  <a:schemeClr val="bg1"/>
                </a:solidFill>
              </a:rPr>
              <a:t>&lt;0.05))</a:t>
            </a:r>
          </a:p>
          <a:p>
            <a:endParaRPr lang="it-IT" dirty="0">
              <a:solidFill>
                <a:schemeClr val="bg1"/>
              </a:solidFill>
            </a:endParaRPr>
          </a:p>
        </p:txBody>
      </p:sp>
      <p:sp>
        <p:nvSpPr>
          <p:cNvPr id="7" name="CasellaDiTesto 6">
            <a:extLst>
              <a:ext uri="{FF2B5EF4-FFF2-40B4-BE49-F238E27FC236}">
                <a16:creationId xmlns:a16="http://schemas.microsoft.com/office/drawing/2014/main" id="{82E89E8B-BF89-5513-FB54-87FA7803F681}"/>
              </a:ext>
            </a:extLst>
          </p:cNvPr>
          <p:cNvSpPr txBox="1"/>
          <p:nvPr/>
        </p:nvSpPr>
        <p:spPr>
          <a:xfrm>
            <a:off x="361686" y="1342928"/>
            <a:ext cx="5206776" cy="6904454"/>
          </a:xfrm>
          <a:prstGeom prst="rect">
            <a:avLst/>
          </a:prstGeom>
          <a:noFill/>
        </p:spPr>
        <p:txBody>
          <a:bodyPr wrap="square" rtlCol="0">
            <a:spAutoFit/>
          </a:bodyPr>
          <a:lstStyle/>
          <a:p>
            <a:pPr marL="285750" indent="-285750">
              <a:buFont typeface="Arial" panose="020B0604020202020204" pitchFamily="34" charset="0"/>
              <a:buChar char="•"/>
            </a:pPr>
            <a:r>
              <a:rPr lang="it-IT" sz="1400" dirty="0">
                <a:solidFill>
                  <a:schemeClr val="bg1"/>
                </a:solidFill>
              </a:rPr>
              <a:t>The variation of only one year of education implies a salary higher than 502$.</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a:solidFill>
                  <a:schemeClr val="bg1"/>
                </a:solidFill>
              </a:rPr>
              <a:t>Each dollar ($) earned from the first salary corresponds to an increase of 1,33$ on the current salary.</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a:solidFill>
                  <a:schemeClr val="bg1"/>
                </a:solidFill>
              </a:rPr>
              <a:t>Each month of work within the company corresponds to an average gain of 150$ on every month.</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a:solidFill>
                  <a:schemeClr val="bg1"/>
                </a:solidFill>
              </a:rPr>
              <a:t>Employees with second-</a:t>
            </a:r>
            <a:r>
              <a:rPr lang="it-IT" sz="1400" dirty="0" err="1">
                <a:solidFill>
                  <a:schemeClr val="bg1"/>
                </a:solidFill>
              </a:rPr>
              <a:t>level</a:t>
            </a:r>
            <a:r>
              <a:rPr lang="it-IT" sz="1400" dirty="0">
                <a:solidFill>
                  <a:schemeClr val="bg1"/>
                </a:solidFill>
              </a:rPr>
              <a:t> employment status within the company earn on average 6.853$ more than </a:t>
            </a:r>
            <a:r>
              <a:rPr lang="it-IT" sz="1400" dirty="0" err="1">
                <a:solidFill>
                  <a:schemeClr val="bg1"/>
                </a:solidFill>
              </a:rPr>
              <a:t>those</a:t>
            </a:r>
            <a:r>
              <a:rPr lang="it-IT" sz="1400" dirty="0">
                <a:solidFill>
                  <a:schemeClr val="bg1"/>
                </a:solidFill>
              </a:rPr>
              <a:t> with first-</a:t>
            </a:r>
            <a:r>
              <a:rPr lang="it-IT" sz="1400" dirty="0" err="1">
                <a:solidFill>
                  <a:schemeClr val="bg1"/>
                </a:solidFill>
              </a:rPr>
              <a:t>level</a:t>
            </a:r>
            <a:r>
              <a:rPr lang="it-IT" sz="1400" dirty="0">
                <a:solidFill>
                  <a:schemeClr val="bg1"/>
                </a:solidFill>
              </a:rPr>
              <a:t> employment status.</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a:solidFill>
                  <a:schemeClr val="bg1"/>
                </a:solidFill>
              </a:rPr>
              <a:t>Employees with </a:t>
            </a:r>
            <a:r>
              <a:rPr lang="it-IT" sz="1400" dirty="0" err="1">
                <a:solidFill>
                  <a:schemeClr val="bg1"/>
                </a:solidFill>
              </a:rPr>
              <a:t>third-level</a:t>
            </a:r>
            <a:r>
              <a:rPr lang="it-IT" sz="1400" dirty="0">
                <a:solidFill>
                  <a:schemeClr val="bg1"/>
                </a:solidFill>
              </a:rPr>
              <a:t> employment status within the company earn on average 11.107$ more than </a:t>
            </a:r>
            <a:r>
              <a:rPr lang="it-IT" sz="1400" dirty="0" err="1">
                <a:solidFill>
                  <a:schemeClr val="bg1"/>
                </a:solidFill>
              </a:rPr>
              <a:t>those</a:t>
            </a:r>
            <a:r>
              <a:rPr lang="it-IT" sz="1400" dirty="0">
                <a:solidFill>
                  <a:schemeClr val="bg1"/>
                </a:solidFill>
              </a:rPr>
              <a:t> with first-</a:t>
            </a:r>
            <a:r>
              <a:rPr lang="it-IT" sz="1400" dirty="0" err="1">
                <a:solidFill>
                  <a:schemeClr val="bg1"/>
                </a:solidFill>
              </a:rPr>
              <a:t>level</a:t>
            </a:r>
            <a:r>
              <a:rPr lang="it-IT" sz="1400" dirty="0">
                <a:solidFill>
                  <a:schemeClr val="bg1"/>
                </a:solidFill>
              </a:rPr>
              <a:t> employment status.</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a:solidFill>
                  <a:schemeClr val="bg1"/>
                </a:solidFill>
              </a:rPr>
              <a:t>In this company, women earn on average 1.988$ </a:t>
            </a:r>
            <a:r>
              <a:rPr lang="it-IT" sz="1400" dirty="0" err="1">
                <a:solidFill>
                  <a:schemeClr val="bg1"/>
                </a:solidFill>
              </a:rPr>
              <a:t>less</a:t>
            </a:r>
            <a:r>
              <a:rPr lang="it-IT" sz="1400" dirty="0">
                <a:solidFill>
                  <a:schemeClr val="bg1"/>
                </a:solidFill>
              </a:rPr>
              <a:t> than men.</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r>
              <a:rPr lang="it-IT" sz="1400" dirty="0" err="1">
                <a:solidFill>
                  <a:schemeClr val="bg1"/>
                </a:solidFill>
                <a:latin typeface="+mj-lt"/>
                <a:ea typeface="Calibri" panose="020F0502020204030204" pitchFamily="34" charset="0"/>
                <a:cs typeface="Times New Roman" panose="02020603050405020304" pitchFamily="18" charset="0"/>
              </a:rPr>
              <a:t>According</a:t>
            </a:r>
            <a:r>
              <a:rPr lang="it-IT" sz="1400" dirty="0">
                <a:solidFill>
                  <a:schemeClr val="bg1"/>
                </a:solidFill>
                <a:latin typeface="+mj-lt"/>
                <a:ea typeface="Calibri" panose="020F0502020204030204" pitchFamily="34" charset="0"/>
                <a:cs typeface="Times New Roman" panose="02020603050405020304" pitchFamily="18" charset="0"/>
              </a:rPr>
              <a:t> to the Beta </a:t>
            </a:r>
            <a:r>
              <a:rPr lang="it-IT" sz="1400" dirty="0" err="1">
                <a:solidFill>
                  <a:schemeClr val="bg1"/>
                </a:solidFill>
                <a:latin typeface="+mj-lt"/>
                <a:ea typeface="Calibri" panose="020F0502020204030204" pitchFamily="34" charset="0"/>
                <a:cs typeface="Times New Roman" panose="02020603050405020304" pitchFamily="18" charset="0"/>
              </a:rPr>
              <a:t>coefficient</a:t>
            </a:r>
            <a:r>
              <a:rPr lang="it-IT" sz="1400" dirty="0">
                <a:solidFill>
                  <a:schemeClr val="bg1"/>
                </a:solidFill>
                <a:latin typeface="+mj-lt"/>
                <a:ea typeface="Calibri" panose="020F0502020204030204" pitchFamily="34" charset="0"/>
                <a:cs typeface="Times New Roman" panose="02020603050405020304" pitchFamily="18" charset="0"/>
              </a:rPr>
              <a:t>, t</a:t>
            </a:r>
            <a:r>
              <a:rPr lang="it-IT" sz="1400" dirty="0">
                <a:solidFill>
                  <a:schemeClr val="bg1"/>
                </a:solidFill>
                <a:effectLst/>
                <a:latin typeface="+mj-lt"/>
                <a:ea typeface="Calibri" panose="020F0502020204030204" pitchFamily="34" charset="0"/>
                <a:cs typeface="Times New Roman" panose="02020603050405020304" pitchFamily="18" charset="0"/>
              </a:rPr>
              <a:t>he variable </a:t>
            </a:r>
            <a:r>
              <a:rPr lang="it-IT" sz="1400" dirty="0">
                <a:solidFill>
                  <a:schemeClr val="bg1"/>
                </a:solidFill>
                <a:latin typeface="+mj-lt"/>
                <a:ea typeface="Calibri" panose="020F0502020204030204" pitchFamily="34" charset="0"/>
                <a:cs typeface="Times New Roman" panose="02020603050405020304" pitchFamily="18" charset="0"/>
              </a:rPr>
              <a:t>with</a:t>
            </a:r>
            <a:r>
              <a:rPr lang="it-IT" sz="1400" dirty="0">
                <a:solidFill>
                  <a:schemeClr val="bg1"/>
                </a:solidFill>
                <a:effectLst/>
                <a:latin typeface="+mj-lt"/>
                <a:ea typeface="Calibri" panose="020F0502020204030204" pitchFamily="34" charset="0"/>
                <a:cs typeface="Times New Roman" panose="02020603050405020304" pitchFamily="18" charset="0"/>
              </a:rPr>
              <a:t> </a:t>
            </a:r>
            <a:r>
              <a:rPr lang="it-IT" sz="1400" dirty="0" err="1">
                <a:solidFill>
                  <a:schemeClr val="bg1"/>
                </a:solidFill>
                <a:effectLst/>
                <a:latin typeface="+mj-lt"/>
                <a:ea typeface="Calibri" panose="020F0502020204030204" pitchFamily="34" charset="0"/>
                <a:cs typeface="Times New Roman" panose="02020603050405020304" pitchFamily="18" charset="0"/>
              </a:rPr>
              <a:t>absolute</a:t>
            </a:r>
            <a:r>
              <a:rPr lang="it-IT" sz="1400" dirty="0">
                <a:solidFill>
                  <a:schemeClr val="bg1"/>
                </a:solidFill>
                <a:effectLst/>
                <a:latin typeface="+mj-lt"/>
                <a:ea typeface="Calibri" panose="020F0502020204030204" pitchFamily="34" charset="0"/>
                <a:cs typeface="Times New Roman" panose="02020603050405020304" pitchFamily="18" charset="0"/>
              </a:rPr>
              <a:t> </a:t>
            </a:r>
            <a:r>
              <a:rPr lang="it-IT" sz="1400" dirty="0" err="1">
                <a:solidFill>
                  <a:schemeClr val="bg1"/>
                </a:solidFill>
                <a:effectLst/>
                <a:latin typeface="+mj-lt"/>
                <a:ea typeface="Calibri" panose="020F0502020204030204" pitchFamily="34" charset="0"/>
                <a:cs typeface="Times New Roman" panose="02020603050405020304" pitchFamily="18" charset="0"/>
              </a:rPr>
              <a:t>value</a:t>
            </a:r>
            <a:r>
              <a:rPr lang="it-IT" sz="1400" dirty="0">
                <a:solidFill>
                  <a:schemeClr val="bg1"/>
                </a:solidFill>
                <a:effectLst/>
                <a:latin typeface="+mj-lt"/>
                <a:ea typeface="Calibri" panose="020F0502020204030204" pitchFamily="34" charset="0"/>
                <a:cs typeface="Times New Roman" panose="02020603050405020304" pitchFamily="18" charset="0"/>
              </a:rPr>
              <a:t> </a:t>
            </a:r>
            <a:r>
              <a:rPr lang="it-IT" sz="1400" dirty="0" err="1">
                <a:solidFill>
                  <a:schemeClr val="bg1"/>
                </a:solidFill>
                <a:effectLst/>
                <a:latin typeface="+mj-lt"/>
                <a:ea typeface="Calibri" panose="020F0502020204030204" pitchFamily="34" charset="0"/>
                <a:cs typeface="Times New Roman" panose="02020603050405020304" pitchFamily="18" charset="0"/>
              </a:rPr>
              <a:t>has</a:t>
            </a:r>
            <a:r>
              <a:rPr lang="it-IT" sz="1400" dirty="0">
                <a:solidFill>
                  <a:schemeClr val="bg1"/>
                </a:solidFill>
                <a:effectLst/>
                <a:latin typeface="+mj-lt"/>
                <a:ea typeface="Calibri" panose="020F0502020204030204" pitchFamily="34" charset="0"/>
                <a:cs typeface="Times New Roman" panose="02020603050405020304" pitchFamily="18" charset="0"/>
              </a:rPr>
              <a:t> the </a:t>
            </a:r>
            <a:r>
              <a:rPr lang="it-IT" sz="1400" dirty="0" err="1">
                <a:solidFill>
                  <a:schemeClr val="bg1"/>
                </a:solidFill>
                <a:effectLst/>
                <a:latin typeface="+mj-lt"/>
                <a:ea typeface="Calibri" panose="020F0502020204030204" pitchFamily="34" charset="0"/>
                <a:cs typeface="Times New Roman" panose="02020603050405020304" pitchFamily="18" charset="0"/>
              </a:rPr>
              <a:t>greatest</a:t>
            </a:r>
            <a:r>
              <a:rPr lang="it-IT" sz="1400" dirty="0">
                <a:solidFill>
                  <a:schemeClr val="bg1"/>
                </a:solidFill>
                <a:effectLst/>
                <a:latin typeface="+mj-lt"/>
                <a:ea typeface="Calibri" panose="020F0502020204030204" pitchFamily="34" charset="0"/>
                <a:cs typeface="Times New Roman" panose="02020603050405020304" pitchFamily="18" charset="0"/>
              </a:rPr>
              <a:t> </a:t>
            </a:r>
            <a:r>
              <a:rPr lang="it-IT" sz="1400" dirty="0" err="1">
                <a:solidFill>
                  <a:schemeClr val="bg1"/>
                </a:solidFill>
                <a:effectLst/>
                <a:latin typeface="+mj-lt"/>
                <a:ea typeface="Calibri" panose="020F0502020204030204" pitchFamily="34" charset="0"/>
                <a:cs typeface="Times New Roman" panose="02020603050405020304" pitchFamily="18" charset="0"/>
              </a:rPr>
              <a:t>influence</a:t>
            </a:r>
            <a:r>
              <a:rPr lang="it-IT" sz="1400" dirty="0">
                <a:solidFill>
                  <a:schemeClr val="bg1"/>
                </a:solidFill>
                <a:effectLst/>
                <a:latin typeface="+mj-lt"/>
                <a:ea typeface="Calibri" panose="020F0502020204030204" pitchFamily="34" charset="0"/>
                <a:cs typeface="Times New Roman" panose="02020603050405020304" pitchFamily="18" charset="0"/>
              </a:rPr>
              <a:t> on the dependent variable</a:t>
            </a:r>
            <a:r>
              <a:rPr lang="it-IT" sz="1400" dirty="0">
                <a:solidFill>
                  <a:schemeClr val="bg1"/>
                </a:solidFill>
                <a:latin typeface="+mj-lt"/>
                <a:ea typeface="Calibri" panose="020F0502020204030204" pitchFamily="34" charset="0"/>
                <a:cs typeface="Times New Roman" panose="02020603050405020304" pitchFamily="18" charset="0"/>
              </a:rPr>
              <a:t>.</a:t>
            </a:r>
            <a:r>
              <a:rPr lang="it-IT" sz="1400" dirty="0">
                <a:solidFill>
                  <a:schemeClr val="bg1"/>
                </a:solidFill>
                <a:effectLst/>
                <a:latin typeface="+mj-lt"/>
                <a:ea typeface="Calibri" panose="020F0502020204030204" pitchFamily="34" charset="0"/>
                <a:cs typeface="Times New Roman" panose="02020603050405020304" pitchFamily="18" charset="0"/>
              </a:rPr>
              <a:t> In this case, </a:t>
            </a:r>
            <a:r>
              <a:rPr lang="it-IT" sz="1400" dirty="0" err="1">
                <a:solidFill>
                  <a:schemeClr val="bg1"/>
                </a:solidFill>
                <a:effectLst/>
                <a:latin typeface="+mj-lt"/>
                <a:ea typeface="Calibri" panose="020F0502020204030204" pitchFamily="34" charset="0"/>
                <a:cs typeface="Times New Roman" panose="02020603050405020304" pitchFamily="18" charset="0"/>
              </a:rPr>
              <a:t>it</a:t>
            </a:r>
            <a:r>
              <a:rPr lang="it-IT" sz="1400" dirty="0">
                <a:solidFill>
                  <a:schemeClr val="bg1"/>
                </a:solidFill>
                <a:effectLst/>
                <a:latin typeface="+mj-lt"/>
                <a:ea typeface="Calibri" panose="020F0502020204030204" pitchFamily="34" charset="0"/>
                <a:cs typeface="Times New Roman" panose="02020603050405020304" pitchFamily="18" charset="0"/>
              </a:rPr>
              <a:t> turns out to be </a:t>
            </a:r>
            <a:r>
              <a:rPr lang="it-IT" sz="1400" dirty="0" err="1">
                <a:solidFill>
                  <a:schemeClr val="bg1"/>
                </a:solidFill>
                <a:effectLst/>
                <a:latin typeface="+mj-lt"/>
                <a:ea typeface="Calibri" panose="020F0502020204030204" pitchFamily="34" charset="0"/>
                <a:cs typeface="Times New Roman" panose="02020603050405020304" pitchFamily="18" charset="0"/>
              </a:rPr>
              <a:t>space</a:t>
            </a:r>
            <a:r>
              <a:rPr lang="it-IT" sz="1400" dirty="0">
                <a:solidFill>
                  <a:schemeClr val="bg1"/>
                </a:solidFill>
                <a:effectLst/>
                <a:latin typeface="+mj-lt"/>
                <a:ea typeface="Calibri" panose="020F0502020204030204" pitchFamily="34" charset="0"/>
                <a:cs typeface="Times New Roman" panose="02020603050405020304" pitchFamily="18" charset="0"/>
              </a:rPr>
              <a:t> </a:t>
            </a:r>
            <a:r>
              <a:rPr lang="it-IT" sz="1400" dirty="0" err="1">
                <a:solidFill>
                  <a:schemeClr val="bg1"/>
                </a:solidFill>
                <a:effectLst/>
                <a:latin typeface="+mj-lt"/>
                <a:ea typeface="Calibri" panose="020F0502020204030204" pitchFamily="34" charset="0"/>
                <a:cs typeface="Times New Roman" panose="02020603050405020304" pitchFamily="18" charset="0"/>
              </a:rPr>
              <a:t>adequacy</a:t>
            </a:r>
            <a:r>
              <a:rPr lang="it-IT" sz="1400" dirty="0">
                <a:solidFill>
                  <a:schemeClr val="bg1"/>
                </a:solidFill>
                <a:effectLst/>
                <a:latin typeface="+mj-lt"/>
                <a:ea typeface="Calibri" panose="020F0502020204030204" pitchFamily="34" charset="0"/>
                <a:cs typeface="Times New Roman" panose="02020603050405020304" pitchFamily="18" charset="0"/>
              </a:rPr>
              <a:t> (Beta=0,615).</a:t>
            </a: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endParaRPr lang="it-IT" sz="1400" dirty="0">
              <a:solidFill>
                <a:schemeClr val="bg1"/>
              </a:solidFill>
            </a:endParaRPr>
          </a:p>
          <a:p>
            <a:pPr marL="285750" indent="-285750">
              <a:buFont typeface="Arial" panose="020B0604020202020204" pitchFamily="34" charset="0"/>
              <a:buChar char="•"/>
            </a:pPr>
            <a:endParaRPr lang="it-IT" dirty="0">
              <a:solidFill>
                <a:schemeClr val="bg1"/>
              </a:solidFill>
            </a:endParaRPr>
          </a:p>
          <a:p>
            <a:pPr marL="285750" indent="-285750">
              <a:buFont typeface="Arial" panose="020B0604020202020204" pitchFamily="34" charset="0"/>
              <a:buChar char="•"/>
            </a:pPr>
            <a:endParaRPr lang="it-IT" dirty="0">
              <a:solidFill>
                <a:schemeClr val="bg1"/>
              </a:solidFill>
            </a:endParaRPr>
          </a:p>
        </p:txBody>
      </p:sp>
      <p:pic>
        <p:nvPicPr>
          <p:cNvPr id="9" name="Immagine 8" descr="Immagine che contiene testo&#10;&#10;Descrizione generata automaticamente">
            <a:extLst>
              <a:ext uri="{FF2B5EF4-FFF2-40B4-BE49-F238E27FC236}">
                <a16:creationId xmlns:a16="http://schemas.microsoft.com/office/drawing/2014/main" id="{5A1F3E5E-593A-2B51-163F-7F439432A025}"/>
              </a:ext>
            </a:extLst>
          </p:cNvPr>
          <p:cNvPicPr>
            <a:picLocks noChangeAspect="1"/>
          </p:cNvPicPr>
          <p:nvPr/>
        </p:nvPicPr>
        <p:blipFill>
          <a:blip r:embed="rId3"/>
          <a:stretch>
            <a:fillRect/>
          </a:stretch>
        </p:blipFill>
        <p:spPr>
          <a:xfrm>
            <a:off x="6311660" y="4788377"/>
            <a:ext cx="5421339" cy="1362431"/>
          </a:xfrm>
          <a:prstGeom prst="rect">
            <a:avLst/>
          </a:prstGeom>
        </p:spPr>
      </p:pic>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5B090B8F-F2EA-1369-DBF1-50449B800D95}"/>
                  </a:ext>
                </a:extLst>
              </p:cNvPr>
              <p:cNvSpPr txBox="1"/>
              <p:nvPr/>
            </p:nvSpPr>
            <p:spPr>
              <a:xfrm>
                <a:off x="6311660" y="6283932"/>
                <a:ext cx="5518654" cy="738664"/>
              </a:xfrm>
              <a:prstGeom prst="rect">
                <a:avLst/>
              </a:prstGeom>
              <a:noFill/>
            </p:spPr>
            <p:txBody>
              <a:bodyPr wrap="square" rtlCol="0">
                <a:spAutoFit/>
              </a:bodyPr>
              <a:lstStyle/>
              <a:p>
                <a:r>
                  <a:rPr lang="it-I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t>
                </a:r>
                <a14:m>
                  <m:oMath xmlns:m="http://schemas.openxmlformats.org/officeDocument/2006/math">
                    <m:sSup>
                      <m:sSupPr>
                        <m:ctrlPr>
                          <a:rPr lang="it-IT" sz="1200" i="1">
                            <a:solidFill>
                              <a:schemeClr val="bg1"/>
                            </a:solidFill>
                            <a:effectLst/>
                            <a:latin typeface="Cambria Math" panose="02040503050406030204" pitchFamily="18" charset="0"/>
                            <a:ea typeface="Calibri" panose="020F0502020204030204" pitchFamily="34" charset="0"/>
                            <a:cs typeface="Calibri" panose="020F0502020204030204" pitchFamily="34" charset="0"/>
                          </a:rPr>
                        </m:ctrlPr>
                      </m:sSupPr>
                      <m:e>
                        <m:r>
                          <a:rPr lang="it-IT" sz="1200" i="1">
                            <a:solidFill>
                              <a:schemeClr val="bg1"/>
                            </a:solidFill>
                            <a:effectLst/>
                            <a:latin typeface="Cambria Math" panose="02040503050406030204" pitchFamily="18" charset="0"/>
                            <a:ea typeface="Calibri" panose="020F0502020204030204" pitchFamily="34" charset="0"/>
                            <a:cs typeface="Calibri" panose="020F0502020204030204" pitchFamily="34" charset="0"/>
                          </a:rPr>
                          <m:t>𝑅</m:t>
                        </m:r>
                      </m:e>
                      <m:sup>
                        <m:r>
                          <a:rPr lang="en-US" sz="1200" i="1">
                            <a:solidFill>
                              <a:schemeClr val="bg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it-IT" sz="1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it-I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index turns out to be equal to 0.844, therefore the model can explain 84,4% of the overall variance of the dependent variable.</a:t>
                </a:r>
              </a:p>
              <a:p>
                <a:endParaRPr lang="it-IT" dirty="0"/>
              </a:p>
            </p:txBody>
          </p:sp>
        </mc:Choice>
        <mc:Fallback>
          <p:sp>
            <p:nvSpPr>
              <p:cNvPr id="10" name="CasellaDiTesto 9">
                <a:extLst>
                  <a:ext uri="{FF2B5EF4-FFF2-40B4-BE49-F238E27FC236}">
                    <a16:creationId xmlns:a16="http://schemas.microsoft.com/office/drawing/2014/main" id="{5B090B8F-F2EA-1369-DBF1-50449B800D95}"/>
                  </a:ext>
                </a:extLst>
              </p:cNvPr>
              <p:cNvSpPr txBox="1">
                <a:spLocks noRot="1" noChangeAspect="1" noMove="1" noResize="1" noEditPoints="1" noAdjustHandles="1" noChangeArrowheads="1" noChangeShapeType="1" noTextEdit="1"/>
              </p:cNvSpPr>
              <p:nvPr/>
            </p:nvSpPr>
            <p:spPr>
              <a:xfrm>
                <a:off x="6311660" y="6283932"/>
                <a:ext cx="5518654" cy="738664"/>
              </a:xfrm>
              <a:prstGeom prst="rect">
                <a:avLst/>
              </a:prstGeom>
              <a:blipFill>
                <a:blip r:embed="rId4"/>
                <a:stretch>
                  <a:fillRect r="-459"/>
                </a:stretch>
              </a:blipFill>
            </p:spPr>
            <p:txBody>
              <a:bodyPr/>
              <a:lstStyle/>
              <a:p>
                <a:r>
                  <a:rPr lang="it-IT">
                    <a:noFill/>
                  </a:rPr>
                  <a:t> </a:t>
                </a:r>
              </a:p>
            </p:txBody>
          </p:sp>
        </mc:Fallback>
      </mc:AlternateContent>
    </p:spTree>
    <p:extLst>
      <p:ext uri="{BB962C8B-B14F-4D97-AF65-F5344CB8AC3E}">
        <p14:creationId xmlns:p14="http://schemas.microsoft.com/office/powerpoint/2010/main" val="2597114201"/>
      </p:ext>
    </p:extLst>
  </p:cSld>
  <p:clrMapOvr>
    <a:masterClrMapping/>
  </p:clrMapOvr>
  <mc:AlternateContent xmlns:mc="http://schemas.openxmlformats.org/markup-compatibility/2006">
    <mc:Choice xmlns:p14="http://schemas.microsoft.com/office/powerpoint/2010/main" Requires="p14">
      <p:transition spd="med" p14:dur="700" advClick="0" advTm="16600">
        <p:fade/>
      </p:transition>
    </mc:Choice>
    <mc:Fallback>
      <p:transition spd="med" advClick="0" advTm="166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descr="Immagine che contiene tavolo&#10;&#10;Descrizione generata automaticamente">
            <a:extLst>
              <a:ext uri="{FF2B5EF4-FFF2-40B4-BE49-F238E27FC236}">
                <a16:creationId xmlns:a16="http://schemas.microsoft.com/office/drawing/2014/main" id="{D7A9D3C3-A4FA-C15D-B351-FE4809DF43D3}"/>
              </a:ext>
            </a:extLst>
          </p:cNvPr>
          <p:cNvPicPr>
            <a:picLocks noChangeAspect="1"/>
          </p:cNvPicPr>
          <p:nvPr/>
        </p:nvPicPr>
        <p:blipFill>
          <a:blip r:embed="rId2"/>
          <a:stretch>
            <a:fillRect/>
          </a:stretch>
        </p:blipFill>
        <p:spPr>
          <a:xfrm>
            <a:off x="120650" y="889478"/>
            <a:ext cx="11950700" cy="5079044"/>
          </a:xfrm>
          <a:prstGeom prst="rect">
            <a:avLst/>
          </a:prstGeom>
          <a:noFill/>
        </p:spPr>
      </p:pic>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med" p14:dur="700" advClick="0" advTm="16600">
        <p:fade/>
      </p:transition>
    </mc:Choice>
    <mc:Fallback xmlns="">
      <p:transition spd="med" advClick="0" advTm="166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93140" y="204701"/>
            <a:ext cx="6397198" cy="1075192"/>
          </a:xfrm>
        </p:spPr>
        <p:txBody>
          <a:bodyPr>
            <a:normAutofit/>
          </a:bodyPr>
          <a:lstStyle/>
          <a:p>
            <a:r>
              <a:rPr lang="en-US" sz="1600" dirty="0"/>
              <a:t>First salary in the company (beginning salary)</a:t>
            </a:r>
          </a:p>
        </p:txBody>
      </p:sp>
      <p:pic>
        <p:nvPicPr>
          <p:cNvPr id="31" name="Immagine 30">
            <a:extLst>
              <a:ext uri="{FF2B5EF4-FFF2-40B4-BE49-F238E27FC236}">
                <a16:creationId xmlns:a16="http://schemas.microsoft.com/office/drawing/2014/main" id="{2446212F-1CFF-B21C-832A-E0194427394C}"/>
              </a:ext>
            </a:extLst>
          </p:cNvPr>
          <p:cNvPicPr>
            <a:picLocks noChangeAspect="1"/>
          </p:cNvPicPr>
          <p:nvPr/>
        </p:nvPicPr>
        <p:blipFill>
          <a:blip r:embed="rId2"/>
          <a:stretch>
            <a:fillRect/>
          </a:stretch>
        </p:blipFill>
        <p:spPr>
          <a:xfrm>
            <a:off x="920749" y="1666630"/>
            <a:ext cx="8586665" cy="4584329"/>
          </a:xfrm>
          <a:prstGeom prst="rect">
            <a:avLst/>
          </a:prstGeom>
        </p:spPr>
      </p:pic>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med" p14:dur="700" advClick="0" advTm="72800">
        <p:fade/>
      </p:transition>
    </mc:Choice>
    <mc:Fallback xmlns="">
      <p:transition spd="med" advClick="0" advTm="728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93140" y="204701"/>
            <a:ext cx="6397198" cy="1075192"/>
          </a:xfrm>
        </p:spPr>
        <p:txBody>
          <a:bodyPr>
            <a:normAutofit/>
          </a:bodyPr>
          <a:lstStyle/>
          <a:p>
            <a:r>
              <a:rPr lang="en-US" sz="1600" dirty="0"/>
              <a:t>MANSION/ROLE OF WORKERS WITHIN THE COMPANY</a:t>
            </a:r>
          </a:p>
        </p:txBody>
      </p:sp>
      <p:pic>
        <p:nvPicPr>
          <p:cNvPr id="4" name="Immagine 3">
            <a:extLst>
              <a:ext uri="{FF2B5EF4-FFF2-40B4-BE49-F238E27FC236}">
                <a16:creationId xmlns:a16="http://schemas.microsoft.com/office/drawing/2014/main" id="{8136E06D-80DB-D1E0-EA85-9F0961084FE9}"/>
              </a:ext>
            </a:extLst>
          </p:cNvPr>
          <p:cNvPicPr>
            <a:picLocks noChangeAspect="1"/>
          </p:cNvPicPr>
          <p:nvPr/>
        </p:nvPicPr>
        <p:blipFill>
          <a:blip r:embed="rId2"/>
          <a:stretch>
            <a:fillRect/>
          </a:stretch>
        </p:blipFill>
        <p:spPr>
          <a:xfrm>
            <a:off x="6236677" y="1832630"/>
            <a:ext cx="5194688" cy="2674815"/>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3B7ACDED-12C4-1525-78F3-A0D03EE194F2}"/>
              </a:ext>
            </a:extLst>
          </p:cNvPr>
          <p:cNvPicPr>
            <a:picLocks noChangeAspect="1"/>
          </p:cNvPicPr>
          <p:nvPr/>
        </p:nvPicPr>
        <p:blipFill>
          <a:blip r:embed="rId3"/>
          <a:stretch>
            <a:fillRect/>
          </a:stretch>
        </p:blipFill>
        <p:spPr>
          <a:xfrm>
            <a:off x="301337" y="1832630"/>
            <a:ext cx="5494706" cy="2674815"/>
          </a:xfrm>
          <a:prstGeom prst="rect">
            <a:avLst/>
          </a:prstGeom>
        </p:spPr>
      </p:pic>
      <p:sp>
        <p:nvSpPr>
          <p:cNvPr id="8" name="CasellaDiTesto 7">
            <a:extLst>
              <a:ext uri="{FF2B5EF4-FFF2-40B4-BE49-F238E27FC236}">
                <a16:creationId xmlns:a16="http://schemas.microsoft.com/office/drawing/2014/main" id="{3E0A2101-CE3B-EDE4-BAA6-07F96A157110}"/>
              </a:ext>
            </a:extLst>
          </p:cNvPr>
          <p:cNvSpPr txBox="1"/>
          <p:nvPr/>
        </p:nvSpPr>
        <p:spPr>
          <a:xfrm>
            <a:off x="301337" y="5253690"/>
            <a:ext cx="11368453" cy="605294"/>
          </a:xfrm>
          <a:prstGeom prst="rect">
            <a:avLst/>
          </a:prstGeom>
          <a:noFill/>
        </p:spPr>
        <p:txBody>
          <a:bodyPr wrap="square">
            <a:spAutoFit/>
          </a:bodyPr>
          <a:lstStyle/>
          <a:p>
            <a:pPr>
              <a:lnSpc>
                <a:spcPts val="2000"/>
              </a:lnSpc>
              <a:spcAft>
                <a:spcPts val="800"/>
              </a:spcAft>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According to the dataset,</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majority of employees are in the first-level mansions/roles, while the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highest status of employees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 represented by a part of the population (17,7%) with respect to 5,7% of second-level employment.</a:t>
            </a:r>
            <a:endParaRPr lang="it-IT"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335191"/>
      </p:ext>
    </p:extLst>
  </p:cSld>
  <p:clrMapOvr>
    <a:masterClrMapping/>
  </p:clrMapOvr>
  <mc:AlternateContent xmlns:mc="http://schemas.openxmlformats.org/markup-compatibility/2006">
    <mc:Choice xmlns:p14="http://schemas.microsoft.com/office/powerpoint/2010/main" Requires="p14">
      <p:transition spd="med" p14:dur="700" advClick="0" advTm="72800">
        <p:fade/>
      </p:transition>
    </mc:Choice>
    <mc:Fallback>
      <p:transition spd="med" advClick="0" advTm="728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piè di pagina 10">
            <a:extLst>
              <a:ext uri="{FF2B5EF4-FFF2-40B4-BE49-F238E27FC236}">
                <a16:creationId xmlns:a16="http://schemas.microsoft.com/office/drawing/2014/main" id="{C6DE865C-83F9-E1DB-4610-D281A125AC7B}"/>
              </a:ext>
            </a:extLst>
          </p:cNvPr>
          <p:cNvSpPr>
            <a:spLocks noGrp="1"/>
          </p:cNvSpPr>
          <p:nvPr>
            <p:ph type="ftr" sz="quarter" idx="21"/>
          </p:nvPr>
        </p:nvSpPr>
        <p:spPr/>
        <p:txBody>
          <a:bodyPr/>
          <a:lstStyle/>
          <a:p>
            <a:r>
              <a:rPr lang="en-US"/>
              <a:t>Pitch Deck</a:t>
            </a:r>
            <a:endParaRPr lang="en-US" dirty="0"/>
          </a:p>
        </p:txBody>
      </p:sp>
      <p:sp>
        <p:nvSpPr>
          <p:cNvPr id="12" name="Segnaposto numero diapositiva 11">
            <a:extLst>
              <a:ext uri="{FF2B5EF4-FFF2-40B4-BE49-F238E27FC236}">
                <a16:creationId xmlns:a16="http://schemas.microsoft.com/office/drawing/2014/main" id="{1D75A3D8-1A79-6F06-DD88-243578CD6C13}"/>
              </a:ext>
            </a:extLst>
          </p:cNvPr>
          <p:cNvSpPr>
            <a:spLocks noGrp="1"/>
          </p:cNvSpPr>
          <p:nvPr>
            <p:ph type="sldNum" sz="quarter" idx="22"/>
          </p:nvPr>
        </p:nvSpPr>
        <p:spPr/>
        <p:txBody>
          <a:bodyPr/>
          <a:lstStyle/>
          <a:p>
            <a:fld id="{B5CEABB6-07DC-46E8-9B57-56EC44A396E5}" type="slidenum">
              <a:rPr lang="en-US" smtClean="0"/>
              <a:t>5</a:t>
            </a:fld>
            <a:endParaRPr lang="en-US" dirty="0"/>
          </a:p>
        </p:txBody>
      </p:sp>
      <p:sp>
        <p:nvSpPr>
          <p:cNvPr id="13" name="Title 1">
            <a:extLst>
              <a:ext uri="{FF2B5EF4-FFF2-40B4-BE49-F238E27FC236}">
                <a16:creationId xmlns:a16="http://schemas.microsoft.com/office/drawing/2014/main" id="{E75CDC70-A133-282E-A7B5-9CC0A72E4327}"/>
              </a:ext>
            </a:extLst>
          </p:cNvPr>
          <p:cNvSpPr>
            <a:spLocks noGrp="1"/>
          </p:cNvSpPr>
          <p:nvPr>
            <p:ph type="title"/>
          </p:nvPr>
        </p:nvSpPr>
        <p:spPr>
          <a:xfrm>
            <a:off x="2008247" y="136524"/>
            <a:ext cx="6397198" cy="1075192"/>
          </a:xfrm>
        </p:spPr>
        <p:txBody>
          <a:bodyPr>
            <a:normAutofit/>
          </a:bodyPr>
          <a:lstStyle/>
          <a:p>
            <a:r>
              <a:rPr lang="en-US" sz="1600" dirty="0"/>
              <a:t>CURRENT SALARY</a:t>
            </a:r>
          </a:p>
        </p:txBody>
      </p:sp>
      <p:pic>
        <p:nvPicPr>
          <p:cNvPr id="15" name="Immagine 14" descr="Immagine che contiene tavolo&#10;&#10;Descrizione generata automaticamente">
            <a:extLst>
              <a:ext uri="{FF2B5EF4-FFF2-40B4-BE49-F238E27FC236}">
                <a16:creationId xmlns:a16="http://schemas.microsoft.com/office/drawing/2014/main" id="{54ECDF19-DBC6-6993-E6EA-3D7FD9D59B65}"/>
              </a:ext>
            </a:extLst>
          </p:cNvPr>
          <p:cNvPicPr>
            <a:picLocks noChangeAspect="1"/>
          </p:cNvPicPr>
          <p:nvPr/>
        </p:nvPicPr>
        <p:blipFill>
          <a:blip r:embed="rId2"/>
          <a:stretch>
            <a:fillRect/>
          </a:stretch>
        </p:blipFill>
        <p:spPr>
          <a:xfrm>
            <a:off x="1222801" y="1663133"/>
            <a:ext cx="3022600" cy="4241800"/>
          </a:xfrm>
          <a:prstGeom prst="rect">
            <a:avLst/>
          </a:prstGeom>
        </p:spPr>
      </p:pic>
      <p:pic>
        <p:nvPicPr>
          <p:cNvPr id="16" name="Immagine 15">
            <a:extLst>
              <a:ext uri="{FF2B5EF4-FFF2-40B4-BE49-F238E27FC236}">
                <a16:creationId xmlns:a16="http://schemas.microsoft.com/office/drawing/2014/main" id="{9CA02FA2-4B0E-59A8-F913-5B2448DD29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4670" y="2517005"/>
            <a:ext cx="5750658" cy="3387928"/>
          </a:xfrm>
          <a:prstGeom prst="rect">
            <a:avLst/>
          </a:prstGeom>
          <a:noFill/>
          <a:ln>
            <a:noFill/>
          </a:ln>
        </p:spPr>
      </p:pic>
    </p:spTree>
    <p:extLst>
      <p:ext uri="{BB962C8B-B14F-4D97-AF65-F5344CB8AC3E}">
        <p14:creationId xmlns:p14="http://schemas.microsoft.com/office/powerpoint/2010/main" val="350455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piè di pagina 10">
            <a:extLst>
              <a:ext uri="{FF2B5EF4-FFF2-40B4-BE49-F238E27FC236}">
                <a16:creationId xmlns:a16="http://schemas.microsoft.com/office/drawing/2014/main" id="{B5E5ED0F-2699-EA9D-65E7-0AE1A121186F}"/>
              </a:ext>
            </a:extLst>
          </p:cNvPr>
          <p:cNvSpPr>
            <a:spLocks noGrp="1"/>
          </p:cNvSpPr>
          <p:nvPr>
            <p:ph type="ftr" sz="quarter" idx="21"/>
          </p:nvPr>
        </p:nvSpPr>
        <p:spPr/>
        <p:txBody>
          <a:bodyPr/>
          <a:lstStyle/>
          <a:p>
            <a:r>
              <a:rPr lang="en-US"/>
              <a:t>Pitch Deck</a:t>
            </a:r>
            <a:endParaRPr lang="en-US" dirty="0"/>
          </a:p>
        </p:txBody>
      </p:sp>
      <p:sp>
        <p:nvSpPr>
          <p:cNvPr id="12" name="Segnaposto numero diapositiva 11">
            <a:extLst>
              <a:ext uri="{FF2B5EF4-FFF2-40B4-BE49-F238E27FC236}">
                <a16:creationId xmlns:a16="http://schemas.microsoft.com/office/drawing/2014/main" id="{21505C7A-39DA-F811-A99E-FCC39A77A4AA}"/>
              </a:ext>
            </a:extLst>
          </p:cNvPr>
          <p:cNvSpPr>
            <a:spLocks noGrp="1"/>
          </p:cNvSpPr>
          <p:nvPr>
            <p:ph type="sldNum" sz="quarter" idx="22"/>
          </p:nvPr>
        </p:nvSpPr>
        <p:spPr/>
        <p:txBody>
          <a:bodyPr/>
          <a:lstStyle/>
          <a:p>
            <a:fld id="{B5CEABB6-07DC-46E8-9B57-56EC44A396E5}" type="slidenum">
              <a:rPr lang="en-US" smtClean="0"/>
              <a:t>6</a:t>
            </a:fld>
            <a:endParaRPr lang="en-US" dirty="0"/>
          </a:p>
        </p:txBody>
      </p:sp>
      <p:sp>
        <p:nvSpPr>
          <p:cNvPr id="13" name="Title 1">
            <a:extLst>
              <a:ext uri="{FF2B5EF4-FFF2-40B4-BE49-F238E27FC236}">
                <a16:creationId xmlns:a16="http://schemas.microsoft.com/office/drawing/2014/main" id="{AFC9D0B5-F7A7-658C-A32D-B0E880A371F2}"/>
              </a:ext>
            </a:extLst>
          </p:cNvPr>
          <p:cNvSpPr txBox="1">
            <a:spLocks/>
          </p:cNvSpPr>
          <p:nvPr/>
        </p:nvSpPr>
        <p:spPr>
          <a:xfrm>
            <a:off x="2008247" y="136524"/>
            <a:ext cx="6397198" cy="10751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it-IT" sz="1600" dirty="0"/>
              <a:t>Years of service within this company</a:t>
            </a:r>
          </a:p>
        </p:txBody>
      </p:sp>
      <p:pic>
        <p:nvPicPr>
          <p:cNvPr id="17" name="Immagine 16" descr="Immagine che contiene tavolo&#10;&#10;Descrizione generata automaticamente">
            <a:extLst>
              <a:ext uri="{FF2B5EF4-FFF2-40B4-BE49-F238E27FC236}">
                <a16:creationId xmlns:a16="http://schemas.microsoft.com/office/drawing/2014/main" id="{15966727-B16D-C348-964F-2BF51465FE5E}"/>
              </a:ext>
            </a:extLst>
          </p:cNvPr>
          <p:cNvPicPr>
            <a:picLocks noChangeAspect="1"/>
          </p:cNvPicPr>
          <p:nvPr/>
        </p:nvPicPr>
        <p:blipFill>
          <a:blip r:embed="rId2"/>
          <a:stretch>
            <a:fillRect/>
          </a:stretch>
        </p:blipFill>
        <p:spPr>
          <a:xfrm>
            <a:off x="496947" y="929053"/>
            <a:ext cx="3022600" cy="4648200"/>
          </a:xfrm>
          <a:prstGeom prst="rect">
            <a:avLst/>
          </a:prstGeom>
        </p:spPr>
      </p:pic>
      <p:pic>
        <p:nvPicPr>
          <p:cNvPr id="18" name="Immagine 17">
            <a:extLst>
              <a:ext uri="{FF2B5EF4-FFF2-40B4-BE49-F238E27FC236}">
                <a16:creationId xmlns:a16="http://schemas.microsoft.com/office/drawing/2014/main" id="{C1B7EB65-BC4B-0071-BED0-90514B0AC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6206"/>
            <a:ext cx="5588993" cy="3295654"/>
          </a:xfrm>
          <a:prstGeom prst="rect">
            <a:avLst/>
          </a:prstGeom>
          <a:noFill/>
        </p:spPr>
      </p:pic>
      <p:sp>
        <p:nvSpPr>
          <p:cNvPr id="20" name="CasellaDiTesto 19">
            <a:extLst>
              <a:ext uri="{FF2B5EF4-FFF2-40B4-BE49-F238E27FC236}">
                <a16:creationId xmlns:a16="http://schemas.microsoft.com/office/drawing/2014/main" id="{24C41335-8618-9E42-3C37-5E82D243BB16}"/>
              </a:ext>
            </a:extLst>
          </p:cNvPr>
          <p:cNvSpPr txBox="1"/>
          <p:nvPr/>
        </p:nvSpPr>
        <p:spPr>
          <a:xfrm>
            <a:off x="344374" y="5757108"/>
            <a:ext cx="11238026" cy="964367"/>
          </a:xfrm>
          <a:prstGeom prst="rect">
            <a:avLst/>
          </a:prstGeom>
          <a:noFill/>
        </p:spPr>
        <p:txBody>
          <a:bodyPr wrap="square">
            <a:spAutoFit/>
          </a:bodyPr>
          <a:lstStyle/>
          <a:p>
            <a:pPr>
              <a:lnSpc>
                <a:spcPts val="2000"/>
              </a:lnSpc>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data is homogeneous, with tails of the same height. In fact, the mean and the median have the same value. The skewness of the distribution is close to 0. From median to percentiles, we have only to subtract and add the same value (9, similar to standard deviation).  </a:t>
            </a:r>
            <a:endParaRPr lang="it-IT"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2000"/>
              </a:lnSpc>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t-IT"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53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piè di pagina 10">
            <a:extLst>
              <a:ext uri="{FF2B5EF4-FFF2-40B4-BE49-F238E27FC236}">
                <a16:creationId xmlns:a16="http://schemas.microsoft.com/office/drawing/2014/main" id="{A0E020DF-2483-A2BA-9CC1-382A70895048}"/>
              </a:ext>
            </a:extLst>
          </p:cNvPr>
          <p:cNvSpPr>
            <a:spLocks noGrp="1"/>
          </p:cNvSpPr>
          <p:nvPr>
            <p:ph type="ftr" sz="quarter" idx="21"/>
          </p:nvPr>
        </p:nvSpPr>
        <p:spPr/>
        <p:txBody>
          <a:bodyPr/>
          <a:lstStyle/>
          <a:p>
            <a:r>
              <a:rPr lang="en-US"/>
              <a:t>Pitch Deck</a:t>
            </a:r>
            <a:endParaRPr lang="en-US" dirty="0"/>
          </a:p>
        </p:txBody>
      </p:sp>
      <p:sp>
        <p:nvSpPr>
          <p:cNvPr id="12" name="Segnaposto numero diapositiva 11">
            <a:extLst>
              <a:ext uri="{FF2B5EF4-FFF2-40B4-BE49-F238E27FC236}">
                <a16:creationId xmlns:a16="http://schemas.microsoft.com/office/drawing/2014/main" id="{F9DAA3D8-2953-E3AF-928A-55B3BBC4FC99}"/>
              </a:ext>
            </a:extLst>
          </p:cNvPr>
          <p:cNvSpPr>
            <a:spLocks noGrp="1"/>
          </p:cNvSpPr>
          <p:nvPr>
            <p:ph type="sldNum" sz="quarter" idx="22"/>
          </p:nvPr>
        </p:nvSpPr>
        <p:spPr/>
        <p:txBody>
          <a:bodyPr/>
          <a:lstStyle/>
          <a:p>
            <a:fld id="{B5CEABB6-07DC-46E8-9B57-56EC44A396E5}" type="slidenum">
              <a:rPr lang="en-US" smtClean="0"/>
              <a:t>7</a:t>
            </a:fld>
            <a:endParaRPr lang="en-US" dirty="0"/>
          </a:p>
        </p:txBody>
      </p:sp>
      <p:pic>
        <p:nvPicPr>
          <p:cNvPr id="14" name="Immagine 13" descr="Immagine che contiene tavolo&#10;&#10;Descrizione generata automaticamente">
            <a:extLst>
              <a:ext uri="{FF2B5EF4-FFF2-40B4-BE49-F238E27FC236}">
                <a16:creationId xmlns:a16="http://schemas.microsoft.com/office/drawing/2014/main" id="{C0A07D81-A893-035A-40BB-205AA47958AC}"/>
              </a:ext>
            </a:extLst>
          </p:cNvPr>
          <p:cNvPicPr>
            <a:picLocks noChangeAspect="1"/>
          </p:cNvPicPr>
          <p:nvPr/>
        </p:nvPicPr>
        <p:blipFill>
          <a:blip r:embed="rId2"/>
          <a:stretch>
            <a:fillRect/>
          </a:stretch>
        </p:blipFill>
        <p:spPr>
          <a:xfrm>
            <a:off x="171938" y="2366738"/>
            <a:ext cx="5724212" cy="2164618"/>
          </a:xfrm>
          <a:prstGeom prst="rect">
            <a:avLst/>
          </a:prstGeom>
        </p:spPr>
      </p:pic>
      <p:pic>
        <p:nvPicPr>
          <p:cNvPr id="16" name="Immagine 15">
            <a:extLst>
              <a:ext uri="{FF2B5EF4-FFF2-40B4-BE49-F238E27FC236}">
                <a16:creationId xmlns:a16="http://schemas.microsoft.com/office/drawing/2014/main" id="{0351730C-4903-6A00-DFC0-CE846985C82E}"/>
              </a:ext>
            </a:extLst>
          </p:cNvPr>
          <p:cNvPicPr>
            <a:picLocks noChangeAspect="1"/>
          </p:cNvPicPr>
          <p:nvPr/>
        </p:nvPicPr>
        <p:blipFill>
          <a:blip r:embed="rId3"/>
          <a:stretch>
            <a:fillRect/>
          </a:stretch>
        </p:blipFill>
        <p:spPr>
          <a:xfrm>
            <a:off x="6096000" y="1967234"/>
            <a:ext cx="5599984" cy="2564122"/>
          </a:xfrm>
          <a:prstGeom prst="rect">
            <a:avLst/>
          </a:prstGeom>
        </p:spPr>
      </p:pic>
      <p:sp>
        <p:nvSpPr>
          <p:cNvPr id="17" name="Title 1">
            <a:extLst>
              <a:ext uri="{FF2B5EF4-FFF2-40B4-BE49-F238E27FC236}">
                <a16:creationId xmlns:a16="http://schemas.microsoft.com/office/drawing/2014/main" id="{9A4B37D1-2AEE-1FE3-D5F5-0586450EDC81}"/>
              </a:ext>
            </a:extLst>
          </p:cNvPr>
          <p:cNvSpPr txBox="1">
            <a:spLocks/>
          </p:cNvSpPr>
          <p:nvPr/>
        </p:nvSpPr>
        <p:spPr>
          <a:xfrm>
            <a:off x="2008247" y="136524"/>
            <a:ext cx="6397198" cy="10751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it-IT" sz="1600" dirty="0"/>
              <a:t>Ethnic minority</a:t>
            </a:r>
          </a:p>
        </p:txBody>
      </p:sp>
      <p:sp>
        <p:nvSpPr>
          <p:cNvPr id="19" name="CasellaDiTesto 18">
            <a:extLst>
              <a:ext uri="{FF2B5EF4-FFF2-40B4-BE49-F238E27FC236}">
                <a16:creationId xmlns:a16="http://schemas.microsoft.com/office/drawing/2014/main" id="{B140C546-B384-870D-7C30-1AF9700BF010}"/>
              </a:ext>
            </a:extLst>
          </p:cNvPr>
          <p:cNvSpPr txBox="1"/>
          <p:nvPr/>
        </p:nvSpPr>
        <p:spPr>
          <a:xfrm>
            <a:off x="162099" y="5325459"/>
            <a:ext cx="11795439"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80% of the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employees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(370) aren’t a minority</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oreover,</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small part of the sample (104 employees) belongs to a minority. </a:t>
            </a:r>
            <a:endParaRPr lang="it-IT" dirty="0">
              <a:solidFill>
                <a:schemeClr val="bg1"/>
              </a:solidFill>
            </a:endParaRPr>
          </a:p>
        </p:txBody>
      </p:sp>
    </p:spTree>
    <p:extLst>
      <p:ext uri="{BB962C8B-B14F-4D97-AF65-F5344CB8AC3E}">
        <p14:creationId xmlns:p14="http://schemas.microsoft.com/office/powerpoint/2010/main" val="422343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701056" y="500752"/>
            <a:ext cx="4376988" cy="626060"/>
          </a:xfrm>
        </p:spPr>
        <p:txBody>
          <a:bodyPr/>
          <a:lstStyle/>
          <a:p>
            <a:r>
              <a:rPr lang="en-US" dirty="0"/>
              <a:t>Pearson correlation</a:t>
            </a:r>
          </a:p>
        </p:txBody>
      </p:sp>
      <p:sp>
        <p:nvSpPr>
          <p:cNvPr id="16" name="TextBox 15">
            <a:extLst>
              <a:ext uri="{FF2B5EF4-FFF2-40B4-BE49-F238E27FC236}">
                <a16:creationId xmlns:a16="http://schemas.microsoft.com/office/drawing/2014/main" id="{37679965-DFAD-0134-AB2E-57258EA77F18}"/>
              </a:ext>
            </a:extLst>
          </p:cNvPr>
          <p:cNvSpPr txBox="1"/>
          <p:nvPr/>
        </p:nvSpPr>
        <p:spPr>
          <a:xfrm>
            <a:off x="9094595" y="3107444"/>
            <a:ext cx="3015343" cy="357020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Pearson analysis show a clear positive and strong correlation between current Salary and first Salary</a:t>
            </a:r>
          </a:p>
          <a:p>
            <a:pPr marL="285750" indent="-285750">
              <a:buFont typeface="Arial" panose="020B0604020202020204" pitchFamily="34" charset="0"/>
              <a:buChar char="•"/>
            </a:pPr>
            <a:r>
              <a:rPr lang="en-US" sz="1400" dirty="0"/>
              <a:t> within the company [0.88].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Another strong positive correlation is present in the relationship between years of education and Salary [0.66].</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addition, a significant negative correlation exist  between current salary and months of work experience outside the company</a:t>
            </a:r>
            <a:r>
              <a:rPr lang="en-US" sz="1600" dirty="0"/>
              <a:t>.</a:t>
            </a:r>
          </a:p>
        </p:txBody>
      </p:sp>
      <p:pic>
        <p:nvPicPr>
          <p:cNvPr id="10" name="Immagine 9" descr="Immagine che contiene tavolo&#10;&#10;Descrizione generata automaticamente">
            <a:extLst>
              <a:ext uri="{FF2B5EF4-FFF2-40B4-BE49-F238E27FC236}">
                <a16:creationId xmlns:a16="http://schemas.microsoft.com/office/drawing/2014/main" id="{9EB2561D-692B-3E50-F700-707732B6DD20}"/>
              </a:ext>
            </a:extLst>
          </p:cNvPr>
          <p:cNvPicPr>
            <a:picLocks noChangeAspect="1"/>
          </p:cNvPicPr>
          <p:nvPr/>
        </p:nvPicPr>
        <p:blipFill>
          <a:blip r:embed="rId3"/>
          <a:stretch>
            <a:fillRect/>
          </a:stretch>
        </p:blipFill>
        <p:spPr>
          <a:xfrm>
            <a:off x="651469" y="1478503"/>
            <a:ext cx="6476162" cy="4252685"/>
          </a:xfrm>
          <a:prstGeom prst="rect">
            <a:avLst/>
          </a:prstGeom>
        </p:spPr>
      </p:pic>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4="http://schemas.microsoft.com/office/powerpoint/2010/main">
    <mc:Choice Requires="p14">
      <p:transition spd="med" p14:dur="700" advClick="0" advTm="57800">
        <p:fade/>
      </p:transition>
    </mc:Choice>
    <mc:Fallback xmlns="">
      <p:transition spd="med" advClick="0" advTm="578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a:extLst>
              <a:ext uri="{FF2B5EF4-FFF2-40B4-BE49-F238E27FC236}">
                <a16:creationId xmlns:a16="http://schemas.microsoft.com/office/drawing/2014/main" id="{307C3D0B-B33B-6807-8C28-E833A3F216D9}"/>
              </a:ext>
            </a:extLst>
          </p:cNvPr>
          <p:cNvSpPr txBox="1">
            <a:spLocks/>
          </p:cNvSpPr>
          <p:nvPr/>
        </p:nvSpPr>
        <p:spPr>
          <a:xfrm>
            <a:off x="3071446" y="154109"/>
            <a:ext cx="4683369" cy="670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it-IT" dirty="0"/>
              <a:t>LINEAR REGRESSION </a:t>
            </a:r>
          </a:p>
        </p:txBody>
      </p:sp>
      <p:sp>
        <p:nvSpPr>
          <p:cNvPr id="7" name="CasellaDiTesto 6">
            <a:extLst>
              <a:ext uri="{FF2B5EF4-FFF2-40B4-BE49-F238E27FC236}">
                <a16:creationId xmlns:a16="http://schemas.microsoft.com/office/drawing/2014/main" id="{1F4F1BF7-7D31-1BFE-CAAB-F1E11E829D15}"/>
              </a:ext>
            </a:extLst>
          </p:cNvPr>
          <p:cNvSpPr txBox="1"/>
          <p:nvPr/>
        </p:nvSpPr>
        <p:spPr>
          <a:xfrm>
            <a:off x="666750" y="952753"/>
            <a:ext cx="9527931" cy="584775"/>
          </a:xfrm>
          <a:prstGeom prst="rect">
            <a:avLst/>
          </a:prstGeom>
          <a:noFill/>
        </p:spPr>
        <p:txBody>
          <a:bodyPr wrap="square">
            <a:spAutoFit/>
          </a:bodyPr>
          <a:lstStyle/>
          <a:p>
            <a:r>
              <a:rPr lang="it-IT" sz="1600" dirty="0">
                <a:effectLst/>
                <a:latin typeface="Calibri" panose="020F0502020204030204" pitchFamily="34" charset="0"/>
                <a:ea typeface="Calibri" panose="020F0502020204030204" pitchFamily="34" charset="0"/>
                <a:cs typeface="Times New Roman" panose="02020603050405020304" pitchFamily="18" charset="0"/>
              </a:rPr>
              <a:t>The ANOVA test turns out to be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statistically</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significant</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p-value</a:t>
            </a:r>
            <a:r>
              <a:rPr lang="it-IT"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&lt; 0.001</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600" dirty="0">
                <a:effectLst/>
                <a:latin typeface="Calibri" panose="020F0502020204030204" pitchFamily="34" charset="0"/>
                <a:ea typeface="Calibri" panose="020F0502020204030204" pitchFamily="34" charset="0"/>
                <a:cs typeface="Times New Roman" panose="02020603050405020304" pitchFamily="18" charset="0"/>
              </a:rPr>
              <a:t> can therefore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reject</a:t>
            </a:r>
            <a:r>
              <a:rPr lang="it-IT" sz="16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null</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hypothesis</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according</a:t>
            </a:r>
            <a:r>
              <a:rPr lang="it-IT" sz="1600" dirty="0">
                <a:effectLst/>
                <a:latin typeface="Calibri" panose="020F0502020204030204" pitchFamily="34" charset="0"/>
                <a:ea typeface="Calibri" panose="020F0502020204030204" pitchFamily="34" charset="0"/>
                <a:cs typeface="Times New Roman" panose="02020603050405020304" pitchFamily="18" charset="0"/>
              </a:rPr>
              <a:t> to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which</a:t>
            </a:r>
            <a:r>
              <a:rPr lang="it-IT" sz="16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estimated</a:t>
            </a:r>
            <a:r>
              <a:rPr lang="it-IT" sz="16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coefficients</a:t>
            </a:r>
            <a:r>
              <a:rPr lang="it-IT" sz="1600" dirty="0">
                <a:effectLst/>
                <a:latin typeface="Calibri" panose="020F0502020204030204" pitchFamily="34" charset="0"/>
                <a:ea typeface="Calibri" panose="020F0502020204030204" pitchFamily="34" charset="0"/>
                <a:cs typeface="Times New Roman" panose="02020603050405020304" pitchFamily="18" charset="0"/>
              </a:rPr>
              <a:t> β of the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regression</a:t>
            </a:r>
            <a:r>
              <a:rPr lang="it-IT" sz="1600" dirty="0">
                <a:effectLst/>
                <a:latin typeface="Calibri" panose="020F0502020204030204" pitchFamily="34" charset="0"/>
                <a:ea typeface="Calibri" panose="020F0502020204030204" pitchFamily="34" charset="0"/>
                <a:cs typeface="Times New Roman" panose="02020603050405020304" pitchFamily="18" charset="0"/>
              </a:rPr>
              <a:t> are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all</a:t>
            </a:r>
            <a:r>
              <a:rPr lang="it-IT" sz="1600" dirty="0">
                <a:effectLst/>
                <a:latin typeface="Calibri" panose="020F0502020204030204" pitchFamily="34" charset="0"/>
                <a:ea typeface="Calibri" panose="020F0502020204030204" pitchFamily="34" charset="0"/>
                <a:cs typeface="Times New Roman" panose="02020603050405020304" pitchFamily="18" charset="0"/>
              </a:rPr>
              <a:t> equal to 0.</a:t>
            </a:r>
          </a:p>
        </p:txBody>
      </p:sp>
      <p:pic>
        <p:nvPicPr>
          <p:cNvPr id="8" name="Immagine 7">
            <a:extLst>
              <a:ext uri="{FF2B5EF4-FFF2-40B4-BE49-F238E27FC236}">
                <a16:creationId xmlns:a16="http://schemas.microsoft.com/office/drawing/2014/main" id="{CEF661B9-6357-A961-00BF-FB6AC566E497}"/>
              </a:ext>
            </a:extLst>
          </p:cNvPr>
          <p:cNvPicPr>
            <a:picLocks noChangeAspect="1"/>
          </p:cNvPicPr>
          <p:nvPr/>
        </p:nvPicPr>
        <p:blipFill>
          <a:blip r:embed="rId3"/>
          <a:stretch>
            <a:fillRect/>
          </a:stretch>
        </p:blipFill>
        <p:spPr>
          <a:xfrm>
            <a:off x="805960" y="2835714"/>
            <a:ext cx="6611815" cy="2056834"/>
          </a:xfrm>
          <a:prstGeom prst="rect">
            <a:avLst/>
          </a:prstGeom>
        </p:spPr>
      </p:pic>
      <p:sp>
        <p:nvSpPr>
          <p:cNvPr id="9" name="TextBox 20">
            <a:extLst>
              <a:ext uri="{FF2B5EF4-FFF2-40B4-BE49-F238E27FC236}">
                <a16:creationId xmlns:a16="http://schemas.microsoft.com/office/drawing/2014/main" id="{005960FA-9ECA-E1EB-2E2B-506AB70A2466}"/>
              </a:ext>
            </a:extLst>
          </p:cNvPr>
          <p:cNvSpPr txBox="1"/>
          <p:nvPr/>
        </p:nvSpPr>
        <p:spPr>
          <a:xfrm>
            <a:off x="8701455" y="4570797"/>
            <a:ext cx="29864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a consequence of the negative result of the </a:t>
            </a:r>
            <a:r>
              <a:rPr lang="en-US" dirty="0" err="1"/>
              <a:t>Anova</a:t>
            </a:r>
            <a:r>
              <a:rPr lang="en-US" dirty="0"/>
              <a:t> test, I arranged the coefficient testing subsequently shown.</a:t>
            </a:r>
          </a:p>
        </p:txBody>
      </p:sp>
    </p:spTree>
    <p:extLst>
      <p:ext uri="{BB962C8B-B14F-4D97-AF65-F5344CB8AC3E}">
        <p14:creationId xmlns:p14="http://schemas.microsoft.com/office/powerpoint/2010/main" val="3956366153"/>
      </p:ext>
    </p:extLst>
  </p:cSld>
  <p:clrMapOvr>
    <a:masterClrMapping/>
  </p:clrMapOvr>
  <mc:AlternateContent xmlns:mc="http://schemas.openxmlformats.org/markup-compatibility/2006">
    <mc:Choice xmlns:p14="http://schemas.microsoft.com/office/powerpoint/2010/main" Requires="p14">
      <p:transition spd="med" p14:dur="700" advClick="0" advTm="57800">
        <p:fade/>
      </p:transition>
    </mc:Choice>
    <mc:Fallback>
      <p:transition spd="med" advClick="0" advTm="57800">
        <p:fade/>
      </p:transition>
    </mc:Fallback>
  </mc:AlternateContent>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efano pres" id="{FC50BACE-8618-1E4E-BA3F-2CC1CA373631}" vid="{7F4EB9FA-ADAB-6240-9213-2AEDB5F62D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E7D61E6D-BC40-43C3-A154-0081729E0F7E}">
  <ds:schemaRefs>
    <ds:schemaRef ds:uri="http://schemas.openxmlformats.org/package/2006/metadata/core-properties"/>
    <ds:schemaRef ds:uri="http://schemas.microsoft.com/sharepoint/v3"/>
    <ds:schemaRef ds:uri="16c05727-aa75-4e4a-9b5f-8a80a1165891"/>
    <ds:schemaRef ds:uri="http://www.w3.org/XML/1998/namespace"/>
    <ds:schemaRef ds:uri="http://purl.org/dc/dcmitype/"/>
    <ds:schemaRef ds:uri="71af3243-3dd4-4a8d-8c0d-dd76da1f02a5"/>
    <ds:schemaRef ds:uri="http://schemas.microsoft.com/office/infopath/2007/PartnerControls"/>
    <ds:schemaRef ds:uri="http://schemas.microsoft.com/office/2006/documentManagement/types"/>
    <ds:schemaRef ds:uri="http://purl.org/dc/elements/1.1/"/>
    <ds:schemaRef ds:uri="230e9df3-be65-4c73-a93b-d1236ebd677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488</Words>
  <Application>Microsoft Macintosh PowerPoint</Application>
  <PresentationFormat>Widescreen</PresentationFormat>
  <Paragraphs>50</Paragraphs>
  <Slides>10</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Cambria Math</vt:lpstr>
      <vt:lpstr>Tenorite</vt:lpstr>
      <vt:lpstr>Times New Roman</vt:lpstr>
      <vt:lpstr>Monoline</vt:lpstr>
      <vt:lpstr>Business insights through data – individual assignment</vt:lpstr>
      <vt:lpstr>Presentazione standard di PowerPoint</vt:lpstr>
      <vt:lpstr>First salary in the company (beginning salary)</vt:lpstr>
      <vt:lpstr>MANSION/ROLE OF WORKERS WITHIN THE COMPANY</vt:lpstr>
      <vt:lpstr>CURRENT SALARY</vt:lpstr>
      <vt:lpstr>Presentazione standard di PowerPoint</vt:lpstr>
      <vt:lpstr>Presentazione standard di PowerPoint</vt:lpstr>
      <vt:lpstr>Pearson correlation</vt:lpstr>
      <vt:lpstr>Presentazione standard di PowerPoint</vt:lpstr>
      <vt:lpstr>Coefficients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Phillips consumer electronics – lifestyle products</dc:title>
  <dc:creator/>
  <cp:lastModifiedBy/>
  <cp:revision>551</cp:revision>
  <dcterms:created xsi:type="dcterms:W3CDTF">2021-06-15T16:02:44Z</dcterms:created>
  <dcterms:modified xsi:type="dcterms:W3CDTF">2022-11-18T17:43:14Z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