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6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7" r:id="rId6"/>
    <p:sldId id="262" r:id="rId7"/>
    <p:sldId id="296" r:id="rId8"/>
    <p:sldId id="295" r:id="rId9"/>
    <p:sldId id="264" r:id="rId10"/>
    <p:sldId id="260" r:id="rId11"/>
    <p:sldId id="297" r:id="rId12"/>
    <p:sldId id="278" r:id="rId13"/>
    <p:sldId id="276" r:id="rId14"/>
    <p:sldId id="298" r:id="rId15"/>
    <p:sldId id="29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0FDC4E-38E9-4973-8155-51EF2D1FB9F2}" v="6" dt="2022-11-13T13:14:37.116"/>
    <p1510:client id="{68C14503-196F-A0EC-26A6-C08EFD887856}" v="1220" dt="2022-11-13T16:48:34.373"/>
    <p1510:client id="{80D8A51E-8AD0-48A5-B556-121B866C11CD}" v="12768" dt="2022-11-13T17:36:51.209"/>
    <p1510:client id="{E43B4AF3-A8B3-9DA5-5BEE-27114806E173}" v="2" dt="2022-11-13T12:08:00.767"/>
    <p1510:client id="{EE677347-3293-0BA4-004A-4404058EA0CD}" v="1" dt="2022-11-13T14:30:25.675"/>
    <p1510:client id="{F6622807-D65E-00AF-0ADA-EAE902F54592}" v="2802" dt="2022-11-13T15:51:16.2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18" autoAdjust="0"/>
    <p:restoredTop sz="92150" autoAdjust="0"/>
  </p:normalViewPr>
  <p:slideViewPr>
    <p:cSldViewPr snapToGrid="0">
      <p:cViewPr varScale="1">
        <p:scale>
          <a:sx n="127" d="100"/>
          <a:sy n="127" d="100"/>
        </p:scale>
        <p:origin x="216" y="51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7"/>
              <c:pt idx="0">
                <c:v>Detection for Play and Pause</c:v>
              </c:pt>
              <c:pt idx="1">
                <c:v>Fitness Tracking</c:v>
              </c:pt>
              <c:pt idx="2">
                <c:v>Gesture Recognition</c:v>
              </c:pt>
              <c:pt idx="3">
                <c:v>Near field communication</c:v>
              </c:pt>
              <c:pt idx="4">
                <c:v>Noise cancellation in mic</c:v>
              </c:pt>
              <c:pt idx="5">
                <c:v>None</c:v>
              </c:pt>
              <c:pt idx="6">
                <c:v>Voice Assistance</c:v>
              </c:pt>
            </c:strLit>
          </c:cat>
          <c:val>
            <c:numLit>
              <c:formatCode>General</c:formatCode>
              <c:ptCount val="7"/>
              <c:pt idx="0">
                <c:v>4</c:v>
              </c:pt>
              <c:pt idx="1">
                <c:v>5</c:v>
              </c:pt>
              <c:pt idx="2">
                <c:v>2</c:v>
              </c:pt>
              <c:pt idx="3">
                <c:v>4</c:v>
              </c:pt>
              <c:pt idx="4">
                <c:v>11</c:v>
              </c:pt>
              <c:pt idx="5">
                <c:v>1</c:v>
              </c:pt>
              <c:pt idx="6">
                <c:v>3</c:v>
              </c:pt>
            </c:numLit>
          </c:val>
          <c:extLst>
            <c:ext xmlns:c16="http://schemas.microsoft.com/office/drawing/2014/chart" uri="{C3380CC4-5D6E-409C-BE32-E72D297353CC}">
              <c16:uniqueId val="{00000000-63A0-4DE7-B1EE-C3D75262E4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8400416"/>
        <c:axId val="585612464"/>
      </c:barChart>
      <c:catAx>
        <c:axId val="5884004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Technological Insights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5612464"/>
        <c:crosses val="autoZero"/>
        <c:auto val="1"/>
        <c:lblAlgn val="ctr"/>
        <c:lblOffset val="100"/>
        <c:noMultiLvlLbl val="0"/>
      </c:catAx>
      <c:valAx>
        <c:axId val="585612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8400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4"/>
              <c:pt idx="0">
                <c:v>Fitness</c:v>
              </c:pt>
              <c:pt idx="1">
                <c:v>Gaming</c:v>
              </c:pt>
              <c:pt idx="2">
                <c:v>Music &amp; Entertainment</c:v>
              </c:pt>
              <c:pt idx="3">
                <c:v>Virtual reality</c:v>
              </c:pt>
            </c:strLit>
          </c:cat>
          <c:val>
            <c:numLit>
              <c:formatCode>General</c:formatCode>
              <c:ptCount val="4"/>
              <c:pt idx="0">
                <c:v>7</c:v>
              </c:pt>
              <c:pt idx="1">
                <c:v>7</c:v>
              </c:pt>
              <c:pt idx="2">
                <c:v>14</c:v>
              </c:pt>
              <c:pt idx="3">
                <c:v>2</c:v>
              </c:pt>
            </c:numLit>
          </c:val>
          <c:extLst>
            <c:ext xmlns:c16="http://schemas.microsoft.com/office/drawing/2014/chart" uri="{C3380CC4-5D6E-409C-BE32-E72D297353CC}">
              <c16:uniqueId val="{00000000-9499-4518-8B76-4820FF573B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8400416"/>
        <c:axId val="585612464"/>
      </c:barChart>
      <c:catAx>
        <c:axId val="5884004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Application Insights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5612464"/>
        <c:crosses val="autoZero"/>
        <c:auto val="1"/>
        <c:lblAlgn val="ctr"/>
        <c:lblOffset val="100"/>
        <c:noMultiLvlLbl val="0"/>
      </c:catAx>
      <c:valAx>
        <c:axId val="585612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8400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5"/>
              <c:pt idx="0">
                <c:v>Battery life</c:v>
              </c:pt>
              <c:pt idx="1">
                <c:v>Build Quality</c:v>
              </c:pt>
              <c:pt idx="2">
                <c:v>Comfort</c:v>
              </c:pt>
              <c:pt idx="3">
                <c:v>Sound Quality</c:v>
              </c:pt>
              <c:pt idx="4">
                <c:v>Voice Based Controls</c:v>
              </c:pt>
            </c:strLit>
          </c:cat>
          <c:val>
            <c:numLit>
              <c:formatCode>General</c:formatCode>
              <c:ptCount val="5"/>
              <c:pt idx="0">
                <c:v>7</c:v>
              </c:pt>
              <c:pt idx="1">
                <c:v>2</c:v>
              </c:pt>
              <c:pt idx="2">
                <c:v>6</c:v>
              </c:pt>
              <c:pt idx="3">
                <c:v>13</c:v>
              </c:pt>
              <c:pt idx="4">
                <c:v>2</c:v>
              </c:pt>
            </c:numLit>
          </c:val>
          <c:extLst>
            <c:ext xmlns:c16="http://schemas.microsoft.com/office/drawing/2014/chart" uri="{C3380CC4-5D6E-409C-BE32-E72D297353CC}">
              <c16:uniqueId val="{00000000-A3C9-4AEA-9041-4498D70988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8400416"/>
        <c:axId val="585612464"/>
      </c:barChart>
      <c:catAx>
        <c:axId val="5884004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Product Insights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5612464"/>
        <c:crosses val="autoZero"/>
        <c:auto val="1"/>
        <c:lblAlgn val="ctr"/>
        <c:lblOffset val="100"/>
        <c:noMultiLvlLbl val="0"/>
      </c:catAx>
      <c:valAx>
        <c:axId val="585612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8400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47A-43F2-9D36-9CC282CA957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47A-43F2-9D36-9CC282CA957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47A-43F2-9D36-9CC282CA957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47A-43F2-9D36-9CC282CA957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47A-43F2-9D36-9CC282CA957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47A-43F2-9D36-9CC282CA957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647A-43F2-9D36-9CC282CA9574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647A-43F2-9D36-9CC282CA957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647A-43F2-9D36-9CC282CA9574}"/>
              </c:ext>
            </c:extLst>
          </c:dPt>
          <c:cat>
            <c:strLit>
              <c:ptCount val="9"/>
              <c:pt idx="0">
                <c:v>Brand Name &amp;amp; Model</c:v>
              </c:pt>
              <c:pt idx="1">
                <c:v>Apple Airpods Pro</c:v>
              </c:pt>
              <c:pt idx="2">
                <c:v>Other</c:v>
              </c:pt>
              <c:pt idx="3">
                <c:v>Philips T8505</c:v>
              </c:pt>
              <c:pt idx="4">
                <c:v>Philips TAUT102BK</c:v>
              </c:pt>
              <c:pt idx="5">
                <c:v>Samsung Galaxy Buds 2</c:v>
              </c:pt>
              <c:pt idx="6">
                <c:v>Sennheiser Momentum</c:v>
              </c:pt>
              <c:pt idx="7">
                <c:v>Skullcandy Push Active</c:v>
              </c:pt>
              <c:pt idx="8">
                <c:v>Sony WH1000 XM4</c:v>
              </c:pt>
            </c:strLit>
          </c:cat>
          <c:val>
            <c:numLit>
              <c:formatCode>General</c:formatCode>
              <c:ptCount val="9"/>
              <c:pt idx="0">
                <c:v>0</c:v>
              </c:pt>
              <c:pt idx="1">
                <c:v>4</c:v>
              </c:pt>
              <c:pt idx="2">
                <c:v>7</c:v>
              </c:pt>
              <c:pt idx="3">
                <c:v>5</c:v>
              </c:pt>
              <c:pt idx="4">
                <c:v>3</c:v>
              </c:pt>
              <c:pt idx="5">
                <c:v>3</c:v>
              </c:pt>
              <c:pt idx="6">
                <c:v>2</c:v>
              </c:pt>
              <c:pt idx="7">
                <c:v>3</c:v>
              </c:pt>
              <c:pt idx="8">
                <c:v>3</c:v>
              </c:pt>
            </c:numLit>
          </c:val>
          <c:extLst>
            <c:ext xmlns:c16="http://schemas.microsoft.com/office/drawing/2014/chart" uri="{C3380CC4-5D6E-409C-BE32-E72D297353CC}">
              <c16:uniqueId val="{00000012-647A-43F2-9D36-9CC282CA95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C04-4485-AC23-87CD8691032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C04-4485-AC23-87CD8691032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C04-4485-AC23-87CD8691032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C04-4485-AC23-87CD8691032F}"/>
              </c:ext>
            </c:extLst>
          </c:dPt>
          <c:cat>
            <c:strLit>
              <c:ptCount val="3"/>
              <c:pt idx="0">
                <c:v>Earbud Type (Wireless, Wired)</c:v>
              </c:pt>
              <c:pt idx="1">
                <c:v>Wired</c:v>
              </c:pt>
              <c:pt idx="2">
                <c:v>Wireless</c:v>
              </c:pt>
            </c:strLit>
          </c:cat>
          <c:val>
            <c:numLit>
              <c:formatCode>General</c:formatCode>
              <c:ptCount val="3"/>
              <c:pt idx="0">
                <c:v>0</c:v>
              </c:pt>
              <c:pt idx="1">
                <c:v>5</c:v>
              </c:pt>
              <c:pt idx="2">
                <c:v>25</c:v>
              </c:pt>
            </c:numLit>
          </c:val>
          <c:extLst>
            <c:ext xmlns:c16="http://schemas.microsoft.com/office/drawing/2014/chart" uri="{C3380CC4-5D6E-409C-BE32-E72D297353CC}">
              <c16:uniqueId val="{00000008-1C04-4485-AC23-87CD869103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12/5/24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12/5/24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949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155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766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17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397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444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02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en-US" dirty="0"/>
              <a:t>Click icon to add SmartArt graphic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 dirty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3573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  <p:sldLayoutId id="2147483680" r:id="rId2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businessresearchcompany.com/report/wireless-earphones-global-market-report" TargetMode="External"/><Relationship Id="rId2" Type="http://schemas.openxmlformats.org/officeDocument/2006/relationships/hyperlink" Target="https://www.fortunebusinessinsights.com/wireless-earphone-market-104650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gminsights.com/industry-analysis/earphone-and-headphone-marke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tings.com/headphones" TargetMode="External"/><Relationship Id="rId2" Type="http://schemas.openxmlformats.org/officeDocument/2006/relationships/hyperlink" Target="https://www.usa.philips.com/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www.amazon.com/Philips/s?k=Philips" TargetMode="External"/><Relationship Id="rId4" Type="http://schemas.openxmlformats.org/officeDocument/2006/relationships/hyperlink" Target="https://www.amazon.in/Philips-TAUT102BK-Wireless-Bluetooth-Assistant/dp/B07Z89SKH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chart" Target="../charts/char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Philips consumer electronics – lifestyle products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/>
          <a:lstStyle/>
          <a:p>
            <a:r>
              <a:rPr lang="en-US" dirty="0"/>
              <a:t>Group 8 – Stefano, Olufemi, Daniel, Kian, </a:t>
            </a:r>
            <a:r>
              <a:rPr lang="en-US" dirty="0" err="1"/>
              <a:t>Shreyash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760">
        <p:fade/>
      </p:transition>
    </mc:Choice>
    <mc:Fallback xmlns="">
      <p:transition spd="med" advClick="0" advTm="3076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Closing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6189091" cy="20041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US" dirty="0"/>
              <a:t>It has been wonderful sharing our insights on consumer purchasing trends of the new Philips earphones.</a:t>
            </a:r>
          </a:p>
          <a:p>
            <a:pPr marL="285750" indent="-285750">
              <a:buChar char="•"/>
            </a:pPr>
            <a:r>
              <a:rPr lang="en-US" dirty="0"/>
              <a:t>We hope our recommendations help to point Philips in the right direction for positioning the new product. </a:t>
            </a:r>
          </a:p>
          <a:p>
            <a:pPr marL="285750" indent="-285750">
              <a:buChar char="•"/>
            </a:pPr>
            <a:r>
              <a:rPr lang="en-US" dirty="0"/>
              <a:t>Thank you for your kind attention through our team presentation. 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200">
        <p:fade/>
      </p:transition>
    </mc:Choice>
    <mc:Fallback xmlns="">
      <p:transition spd="med" advClick="0" advTm="252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62CE87B-6EBA-2184-9B0F-80868D3E1375}"/>
              </a:ext>
            </a:extLst>
          </p:cNvPr>
          <p:cNvSpPr txBox="1"/>
          <p:nvPr/>
        </p:nvSpPr>
        <p:spPr>
          <a:xfrm>
            <a:off x="4982675" y="4575195"/>
            <a:ext cx="6725976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i="1" dirty="0"/>
              <a:t>Wireless earphone market size, share &amp; Industry Analysis, by technology (Bluetooth, Wi-Fi, Near Field Communication (NFC)), by application (Entertainment &amp; Music, Gaming &amp; Virtual Reality, Fitness), by distribution channel (Specialty stores, Online stores, Brand Stores, others) and regional forecast 2022-2029</a:t>
            </a:r>
            <a:r>
              <a:rPr lang="en-US" sz="1400" dirty="0"/>
              <a:t>.</a:t>
            </a:r>
            <a:endParaRPr lang="en-US" dirty="0"/>
          </a:p>
          <a:p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Wireless Earphone Market Size, Share, Industry Forecast 2029. (2021). Retrieved November 11, 2022, from </a:t>
            </a:r>
            <a:r>
              <a:rPr lang="en-US" sz="1400" dirty="0">
                <a:hlinkClick r:id="rId2"/>
              </a:rPr>
              <a:t>https://www.fortunebusinessinsights.com/wireless-earphone-market-104650</a:t>
            </a:r>
            <a:endParaRPr lang="en-US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F58FB87-D9D1-435D-E378-AD2E91EE4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5179" y="531334"/>
            <a:ext cx="3301331" cy="535583"/>
          </a:xfrm>
        </p:spPr>
        <p:txBody>
          <a:bodyPr>
            <a:normAutofit fontScale="90000"/>
          </a:bodyPr>
          <a:lstStyle/>
          <a:p>
            <a:r>
              <a:rPr lang="it-IT"/>
              <a:t>REFERENCE PAGE I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6196B90-3F44-02E6-DD8D-E0C392A178EE}"/>
              </a:ext>
            </a:extLst>
          </p:cNvPr>
          <p:cNvSpPr txBox="1"/>
          <p:nvPr/>
        </p:nvSpPr>
        <p:spPr>
          <a:xfrm>
            <a:off x="4983332" y="1291702"/>
            <a:ext cx="6967492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i="1" dirty="0"/>
              <a:t>Wireless earphones market size 2022 and growth analysis</a:t>
            </a:r>
            <a:r>
              <a:rPr lang="en-US" sz="1400" dirty="0"/>
              <a:t>. The Business Research Company. (2022, October). Retrieved November 9, 2022, from </a:t>
            </a:r>
            <a:r>
              <a:rPr lang="en-US" sz="1400" dirty="0">
                <a:hlinkClick r:id="rId3"/>
              </a:rPr>
              <a:t>https://www.thebusinessresearchcompany.com/report/wireless-earphones-global-market-report</a:t>
            </a:r>
            <a:r>
              <a:rPr lang="en-US" sz="1400" dirty="0"/>
              <a:t>. </a:t>
            </a:r>
            <a:endParaRPr lang="en-US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54E434F-6FE5-6120-3DD6-E55A4B4CA04E}"/>
              </a:ext>
            </a:extLst>
          </p:cNvPr>
          <p:cNvSpPr txBox="1"/>
          <p:nvPr/>
        </p:nvSpPr>
        <p:spPr>
          <a:xfrm>
            <a:off x="4976588" y="2438400"/>
            <a:ext cx="6974234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i="1" dirty="0"/>
              <a:t>Earphones &amp; Headphones Market Size, Forecast report 2022-2028</a:t>
            </a:r>
            <a:r>
              <a:rPr lang="en-US" sz="1400" dirty="0"/>
              <a:t>. Global Market Insights Inc. (2022, January). Retrieved November 9, 2022, from </a:t>
            </a:r>
            <a:r>
              <a:rPr lang="en-US" sz="1400" dirty="0">
                <a:hlinkClick r:id="rId4"/>
              </a:rPr>
              <a:t>https://www.gminsights.com/industry-analysis/earphone-and-headphone-market</a:t>
            </a:r>
            <a:endParaRPr lang="en-US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D14B5A4-761A-E010-0754-C5CE553C00C0}"/>
              </a:ext>
            </a:extLst>
          </p:cNvPr>
          <p:cNvSpPr txBox="1"/>
          <p:nvPr/>
        </p:nvSpPr>
        <p:spPr>
          <a:xfrm>
            <a:off x="4975934" y="3599895"/>
            <a:ext cx="7137645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i="1" dirty="0"/>
              <a:t>Wireless earphones market size 2022 and growth analysis</a:t>
            </a:r>
            <a:r>
              <a:rPr lang="en-US" sz="1400" dirty="0"/>
              <a:t>. The Business Research Company. (2022, October). Retrieved November 9, 2022, from https://www.thebusinessresearchcompany.com/report/wireless-earphones-global-market-report </a:t>
            </a:r>
            <a:endParaRPr lang="en-US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7904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58FB87-D9D1-435D-E378-AD2E91EE4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5179" y="531334"/>
            <a:ext cx="3301331" cy="535583"/>
          </a:xfrm>
        </p:spPr>
        <p:txBody>
          <a:bodyPr>
            <a:normAutofit fontScale="90000"/>
          </a:bodyPr>
          <a:lstStyle/>
          <a:p>
            <a:r>
              <a:rPr lang="it-IT"/>
              <a:t>REFERENCE PAGE II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6196B90-3F44-02E6-DD8D-E0C392A178EE}"/>
              </a:ext>
            </a:extLst>
          </p:cNvPr>
          <p:cNvSpPr txBox="1"/>
          <p:nvPr/>
        </p:nvSpPr>
        <p:spPr>
          <a:xfrm>
            <a:off x="4983332" y="1291702"/>
            <a:ext cx="6967492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i="1" dirty="0">
                <a:ea typeface="+mn-lt"/>
                <a:cs typeface="+mn-lt"/>
              </a:rPr>
              <a:t>United States</a:t>
            </a:r>
            <a:r>
              <a:rPr lang="en-US" sz="1400" dirty="0">
                <a:ea typeface="+mn-lt"/>
                <a:cs typeface="+mn-lt"/>
              </a:rPr>
              <a:t>. Philips. (2016, September 6). Retrieved November 8, 2022, from </a:t>
            </a:r>
            <a:r>
              <a:rPr lang="en-US" sz="1400" dirty="0">
                <a:ea typeface="+mn-lt"/>
                <a:cs typeface="+mn-lt"/>
                <a:hlinkClick r:id="rId2"/>
              </a:rPr>
              <a:t>https://www.usa.philips.com/</a:t>
            </a:r>
            <a:endParaRPr lang="it-IT" sz="1400">
              <a:ea typeface="+mn-lt"/>
              <a:cs typeface="+mn-lt"/>
            </a:endParaRPr>
          </a:p>
          <a:p>
            <a:endParaRPr lang="en-US" sz="1400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54E434F-6FE5-6120-3DD6-E55A4B4CA04E}"/>
              </a:ext>
            </a:extLst>
          </p:cNvPr>
          <p:cNvSpPr txBox="1"/>
          <p:nvPr/>
        </p:nvSpPr>
        <p:spPr>
          <a:xfrm>
            <a:off x="4975933" y="2142478"/>
            <a:ext cx="6967491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i="1">
                <a:ea typeface="+mn-lt"/>
                <a:cs typeface="+mn-lt"/>
              </a:rPr>
              <a:t>Headphones reviews: Best of 2022</a:t>
            </a:r>
            <a:r>
              <a:rPr lang="en-US" sz="1400">
                <a:ea typeface="+mn-lt"/>
                <a:cs typeface="+mn-lt"/>
              </a:rPr>
              <a:t>. RTINGS.com. (2018, July 18). Retrieved November 13, 2022, from </a:t>
            </a:r>
            <a:r>
              <a:rPr lang="en-US" sz="1400" dirty="0">
                <a:ea typeface="+mn-lt"/>
                <a:cs typeface="+mn-lt"/>
                <a:hlinkClick r:id="rId3"/>
              </a:rPr>
              <a:t>https://www.rtings.com/headphones</a:t>
            </a:r>
            <a:endParaRPr lang="it-IT">
              <a:ea typeface="+mn-lt"/>
              <a:cs typeface="+mn-lt"/>
            </a:endParaRPr>
          </a:p>
          <a:p>
            <a:endParaRPr lang="en-US" sz="1400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D14B5A4-761A-E010-0754-C5CE553C00C0}"/>
              </a:ext>
            </a:extLst>
          </p:cNvPr>
          <p:cNvSpPr txBox="1"/>
          <p:nvPr/>
        </p:nvSpPr>
        <p:spPr>
          <a:xfrm>
            <a:off x="4901953" y="2993255"/>
            <a:ext cx="7137645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i="1">
                <a:ea typeface="+mn-lt"/>
                <a:cs typeface="+mn-lt"/>
              </a:rPr>
              <a:t>Philips Audio TWS </a:t>
            </a:r>
            <a:r>
              <a:rPr lang="en-US" sz="1400" i="1" dirty="0">
                <a:ea typeface="+mn-lt"/>
                <a:cs typeface="+mn-lt"/>
              </a:rPr>
              <a:t>TAUT102 </a:t>
            </a:r>
            <a:r>
              <a:rPr lang="en-US" sz="1400" i="1">
                <a:ea typeface="+mn-lt"/>
                <a:cs typeface="+mn-lt"/>
              </a:rPr>
              <a:t>Bluetooth truly wireless in ear earbuds with MIC, 12 </a:t>
            </a:r>
            <a:r>
              <a:rPr lang="en-US" sz="1400" i="1" dirty="0">
                <a:ea typeface="+mn-lt"/>
                <a:cs typeface="+mn-lt"/>
              </a:rPr>
              <a:t>hr.</a:t>
            </a:r>
            <a:r>
              <a:rPr lang="en-US" sz="1400" i="1">
                <a:ea typeface="+mn-lt"/>
                <a:cs typeface="+mn-lt"/>
              </a:rPr>
              <a:t> Playtime (3+12), Compact Design, voice assistant (black) : Amazon.in: Electronics</a:t>
            </a:r>
            <a:r>
              <a:rPr lang="en-US" sz="1400">
                <a:ea typeface="+mn-lt"/>
                <a:cs typeface="+mn-lt"/>
              </a:rPr>
              <a:t>. PHILIPS Audio TWS TAUT102 Bluetooth Truly Wireless in Ear Earbuds with Mic, 12 hr. Playtime (3+12), Compact Design, Voice Assistant (Black) : Amazon.in: Electronics. (n.d.). Retrieved November 13, 2022, from </a:t>
            </a:r>
            <a:r>
              <a:rPr lang="en-US" sz="1400" dirty="0">
                <a:ea typeface="+mn-lt"/>
                <a:cs typeface="+mn-lt"/>
                <a:hlinkClick r:id="rId4"/>
              </a:rPr>
              <a:t>https://www.amazon.in/Philips-TAUT102BK-Wireless-Bluetooth-Assistant/dp/B07Z89SKHT</a:t>
            </a:r>
            <a:endParaRPr lang="it-IT">
              <a:ea typeface="+mn-lt"/>
              <a:cs typeface="+mn-lt"/>
            </a:endParaRPr>
          </a:p>
          <a:p>
            <a:endParaRPr lang="en-US" sz="1400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62CE87B-6EBA-2184-9B0F-80868D3E1375}"/>
              </a:ext>
            </a:extLst>
          </p:cNvPr>
          <p:cNvSpPr txBox="1"/>
          <p:nvPr/>
        </p:nvSpPr>
        <p:spPr>
          <a:xfrm>
            <a:off x="4857564" y="4709603"/>
            <a:ext cx="6752948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Amazon. (1948). </a:t>
            </a:r>
            <a:r>
              <a:rPr lang="en-US" sz="1400" i="1" dirty="0">
                <a:ea typeface="+mn-lt"/>
                <a:cs typeface="+mn-lt"/>
              </a:rPr>
              <a:t>Philips</a:t>
            </a:r>
            <a:r>
              <a:rPr lang="en-US" sz="1400" dirty="0">
                <a:ea typeface="+mn-lt"/>
                <a:cs typeface="+mn-lt"/>
              </a:rPr>
              <a:t>. Amazon. Retrieved November 12, 2022, from </a:t>
            </a:r>
            <a:r>
              <a:rPr lang="en-US" sz="1400" dirty="0">
                <a:ea typeface="+mn-lt"/>
                <a:cs typeface="+mn-lt"/>
                <a:hlinkClick r:id="rId5"/>
              </a:rPr>
              <a:t>https://www.amazon.com/Philips/s?k=Philips</a:t>
            </a:r>
            <a:endParaRPr lang="it-IT" dirty="0">
              <a:ea typeface="+mn-lt"/>
              <a:cs typeface="+mn-lt"/>
            </a:endParaRPr>
          </a:p>
          <a:p>
            <a:endParaRPr lang="en-US" sz="14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2742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76" y="629330"/>
            <a:ext cx="4817204" cy="678201"/>
          </a:xfrm>
        </p:spPr>
        <p:txBody>
          <a:bodyPr/>
          <a:lstStyle/>
          <a:p>
            <a:r>
              <a:rPr lang="en-ZA" dirty="0"/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76" y="1966618"/>
            <a:ext cx="7231328" cy="215522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Char char="•"/>
            </a:pPr>
            <a:r>
              <a:rPr lang="en-US"/>
              <a:t>Philips Consumer Electronics - Lifestyle Products has asked our team to </a:t>
            </a:r>
            <a:r>
              <a:rPr lang="en-US" dirty="0"/>
              <a:t>carry out </a:t>
            </a:r>
            <a:r>
              <a:rPr lang="en-US"/>
              <a:t>a research to analyze how to position</a:t>
            </a:r>
            <a:r>
              <a:rPr lang="en-US" dirty="0"/>
              <a:t> a new product</a:t>
            </a:r>
            <a:r>
              <a:rPr lang="en-US"/>
              <a:t> in the </a:t>
            </a:r>
            <a:r>
              <a:rPr lang="en-US" dirty="0"/>
              <a:t>true-wireless earbuds market</a:t>
            </a:r>
            <a:r>
              <a:rPr lang="en-US"/>
              <a:t>.</a:t>
            </a:r>
          </a:p>
          <a:p>
            <a:pPr marL="285750" indent="-285750">
              <a:buChar char="•"/>
            </a:pPr>
            <a:r>
              <a:rPr lang="en-US" dirty="0"/>
              <a:t>We have been tasked with analyzing the competitive landscape to determine how this product will be perceived by consumers. </a:t>
            </a:r>
            <a:endParaRPr lang="en-US"/>
          </a:p>
          <a:p>
            <a:pPr marL="285750" indent="-285750">
              <a:buChar char="•"/>
            </a:pPr>
            <a:r>
              <a:rPr lang="en-US" dirty="0"/>
              <a:t>From this analysis, Phillips requires a recommendation on how the new product should be positioned.</a:t>
            </a: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6600">
        <p:fade/>
      </p:transition>
    </mc:Choice>
    <mc:Fallback xmlns="">
      <p:transition spd="med" advClick="0" advTm="166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5756" y="228148"/>
            <a:ext cx="5536974" cy="1075192"/>
          </a:xfrm>
        </p:spPr>
        <p:txBody>
          <a:bodyPr/>
          <a:lstStyle/>
          <a:p>
            <a:r>
              <a:rPr lang="en-US"/>
              <a:t>MARKET trends in THE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35714" y="3331872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ACTIVE NOISE CANCELLING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35477" y="3697583"/>
            <a:ext cx="4031030" cy="10573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Active noise cancelling (ANC) functionality is potentially the hottest new feature and is becoming increasingly popular with users globally and in the US.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5589" y="3331872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NEAR FIELD COMMUNICATION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95729" y="3757455"/>
            <a:ext cx="4031030" cy="10573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Near-field communication (NFC) is expected to offer US users an enhanced listening experience and fluidity in connectivity with their music devices.</a:t>
            </a:r>
            <a:endParaRPr lang="it-IT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94011" y="2062993"/>
            <a:ext cx="4031030" cy="65453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/>
              <a:t>By the end of 2029, the global earphones market is anticipated to reach US$14,386 million. Furthermore, the US is anticipated to control the market.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93187" y="5120838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GENERAL SMART FEATURES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1042" y="5443005"/>
            <a:ext cx="4031030" cy="10573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Smart features, such as voice assistants, automatic play/pause, and in-app EQs are becoming standards in certain price brackets in the US.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5BCE1A5-F448-677D-8053-A3559C270EFE}"/>
              </a:ext>
            </a:extLst>
          </p:cNvPr>
          <p:cNvSpPr txBox="1"/>
          <p:nvPr/>
        </p:nvSpPr>
        <p:spPr>
          <a:xfrm>
            <a:off x="5334871" y="1623278"/>
            <a:ext cx="67600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GAMING AND VIRTUAL REALITY EARPHONES TO GROW HIGHEST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2F0F225-FCF7-12D8-0F64-A3496A8A99AF}"/>
              </a:ext>
            </a:extLst>
          </p:cNvPr>
          <p:cNvSpPr txBox="1"/>
          <p:nvPr/>
        </p:nvSpPr>
        <p:spPr>
          <a:xfrm>
            <a:off x="5835613" y="2064148"/>
            <a:ext cx="576398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Some competitors are releasing gaming headphones in the US, which has expedited the earphones industry and increased sales. </a:t>
            </a:r>
            <a:r>
              <a:rPr lang="en-US" sz="1400" dirty="0">
                <a:solidFill>
                  <a:schemeClr val="bg1"/>
                </a:solidFill>
                <a:ea typeface="+mn-lt"/>
                <a:cs typeface="+mn-lt"/>
              </a:rPr>
              <a:t>Gaming and virtual reality earphones are projected to grow at the highest CAGR by the end of </a:t>
            </a:r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2029</a:t>
            </a:r>
            <a:r>
              <a:rPr lang="en-US" sz="140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r>
              <a:rPr lang="en-US" sz="1400" dirty="0">
                <a:solidFill>
                  <a:schemeClr val="bg1"/>
                </a:solidFill>
              </a:rPr>
              <a:t> </a:t>
            </a:r>
            <a:endParaRPr lang="it-IT">
              <a:solidFill>
                <a:schemeClr val="bg1"/>
              </a:solidFill>
            </a:endParaRP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F52FAC1E-2231-728E-725D-996E7300668F}"/>
              </a:ext>
            </a:extLst>
          </p:cNvPr>
          <p:cNvSpPr txBox="1">
            <a:spLocks/>
          </p:cNvSpPr>
          <p:nvPr/>
        </p:nvSpPr>
        <p:spPr>
          <a:xfrm>
            <a:off x="6640845" y="5120838"/>
            <a:ext cx="4031945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SMART FEATURES</a:t>
            </a:r>
            <a:r>
              <a:rPr lang="it-IT"/>
              <a:t> FOR FITNESS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5AB5AC9-72FA-78D4-62F9-D0E3B41ED257}"/>
              </a:ext>
            </a:extLst>
          </p:cNvPr>
          <p:cNvSpPr txBox="1"/>
          <p:nvPr/>
        </p:nvSpPr>
        <p:spPr>
          <a:xfrm>
            <a:off x="6554071" y="5487706"/>
            <a:ext cx="420188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Tenorite"/>
              </a:rPr>
              <a:t>The fitness segment is expected to witness high adoption of wireless earphones, with the inclusion of fitness trackers and heart rate monitoring in the earphones US Market.</a:t>
            </a:r>
            <a:endParaRPr lang="it-IT" sz="1400" dirty="0">
              <a:solidFill>
                <a:schemeClr val="bg1"/>
              </a:solidFill>
              <a:latin typeface="Tenorite"/>
            </a:endParaRP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1300F6D-81EC-ACF5-7015-D53895FC64C5}"/>
              </a:ext>
            </a:extLst>
          </p:cNvPr>
          <p:cNvSpPr txBox="1">
            <a:spLocks/>
          </p:cNvSpPr>
          <p:nvPr/>
        </p:nvSpPr>
        <p:spPr>
          <a:xfrm>
            <a:off x="360159" y="1650028"/>
            <a:ext cx="5033430" cy="4630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EARPHONES PROJECTED MARKET SIZE </a:t>
            </a: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72800">
        <p:fade/>
      </p:transition>
    </mc:Choice>
    <mc:Fallback xmlns="">
      <p:transition spd="med" advClick="0" advTm="728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9808" y="4123532"/>
            <a:ext cx="5735682" cy="2446789"/>
          </a:xfrm>
        </p:spPr>
        <p:txBody>
          <a:bodyPr>
            <a:normAutofit/>
          </a:bodyPr>
          <a:lstStyle/>
          <a:p>
            <a:pPr algn="ctr"/>
            <a:r>
              <a:rPr lang="en-US" sz="2600" dirty="0"/>
              <a:t>Philips PRODUCTs OVERVIEW</a:t>
            </a:r>
            <a:br>
              <a:rPr lang="en-US" dirty="0"/>
            </a:br>
            <a:r>
              <a:rPr lang="en-US" sz="1400" dirty="0"/>
              <a:t>(Philips T2205BK/00 &amp; </a:t>
            </a:r>
            <a:r>
              <a:rPr lang="en-US" sz="1400" dirty="0">
                <a:ea typeface="+mj-lt"/>
                <a:cs typeface="+mj-lt"/>
              </a:rPr>
              <a:t>Philips T8505BK</a:t>
            </a:r>
            <a:r>
              <a:rPr lang="en-US" sz="1400" dirty="0"/>
              <a:t>/00)</a:t>
            </a:r>
          </a:p>
          <a:p>
            <a:pPr algn="ctr"/>
            <a:endParaRPr lang="en-US" sz="1600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70576" y="1436726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ctr">
              <a:spcBef>
                <a:spcPct val="0"/>
              </a:spcBef>
            </a:pPr>
            <a:r>
              <a:rPr lang="en-US" b="1" cap="all">
                <a:ea typeface="+mj-lt"/>
                <a:cs typeface="+mj-lt"/>
              </a:rPr>
              <a:t>PHILIPS TAUT102BK</a:t>
            </a:r>
            <a:r>
              <a:rPr lang="en-US" b="1" cap="all" dirty="0">
                <a:ea typeface="+mj-lt"/>
                <a:cs typeface="+mj-lt"/>
              </a:rPr>
              <a:t>/00</a:t>
            </a:r>
            <a:r>
              <a:rPr lang="en-US" cap="all">
                <a:ea typeface="+mj-lt"/>
                <a:cs typeface="+mj-lt"/>
              </a:rPr>
              <a:t> </a:t>
            </a:r>
            <a:endParaRPr lang="en-US">
              <a:ea typeface="+mj-lt"/>
              <a:cs typeface="+mj-lt"/>
            </a:endParaRPr>
          </a:p>
          <a:p>
            <a:pPr algn="ctr">
              <a:spcBef>
                <a:spcPct val="0"/>
              </a:spcBef>
            </a:pPr>
            <a:endParaRPr lang="en-US">
              <a:ea typeface="+mj-lt"/>
              <a:cs typeface="+mj-lt"/>
            </a:endParaRPr>
          </a:p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28636" y="2043737"/>
            <a:ext cx="5900056" cy="138526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Char char="•"/>
            </a:pPr>
            <a:r>
              <a:rPr lang="en-ZA" sz="1600" b="1" dirty="0"/>
              <a:t>Pros</a:t>
            </a:r>
            <a:r>
              <a:rPr lang="en-ZA" sz="1600" dirty="0"/>
              <a:t>: Good audio quality, Excellent battery backup, Latency is not significant, Good build quality, comfort to use.</a:t>
            </a:r>
            <a:endParaRPr lang="it-IT" sz="1600" dirty="0"/>
          </a:p>
          <a:p>
            <a:pPr marL="285750" indent="-285750">
              <a:buChar char="•"/>
            </a:pPr>
            <a:r>
              <a:rPr lang="en-ZA" sz="1600" b="1" dirty="0"/>
              <a:t>Cons</a:t>
            </a:r>
            <a:r>
              <a:rPr lang="en-ZA" sz="1600" dirty="0"/>
              <a:t>: The audio stutters, Inadequate bass, Poor </a:t>
            </a:r>
            <a:r>
              <a:rPr lang="en-ZA" sz="1600" dirty="0">
                <a:ea typeface="+mn-lt"/>
                <a:cs typeface="+mn-lt"/>
              </a:rPr>
              <a:t>noise </a:t>
            </a:r>
            <a:r>
              <a:rPr lang="en-ZA" sz="1600" dirty="0"/>
              <a:t>cancellation, </a:t>
            </a:r>
            <a:r>
              <a:rPr lang="en-ZA" sz="1600" dirty="0">
                <a:ea typeface="+mn-lt"/>
                <a:cs typeface="+mn-lt"/>
              </a:rPr>
              <a:t>Unreliable device connectivity. 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670576" y="3957108"/>
            <a:ext cx="5346118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b="1" cap="all">
                <a:ea typeface="+mj-lt"/>
                <a:cs typeface="+mj-lt"/>
              </a:rPr>
              <a:t>PHILIPS T8505BK/00</a:t>
            </a:r>
            <a:endParaRPr lang="it-IT" b="1"/>
          </a:p>
          <a:p>
            <a:pPr algn="ctr">
              <a:spcBef>
                <a:spcPct val="0"/>
              </a:spcBef>
            </a:pPr>
            <a:endParaRPr lang="en-US" dirty="0">
              <a:ea typeface="+mj-lt"/>
              <a:cs typeface="+mj-lt"/>
            </a:endParaRPr>
          </a:p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528636" y="4575005"/>
            <a:ext cx="5802084" cy="164652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ZA" sz="1600" b="1" dirty="0">
                <a:ea typeface="+mn-lt"/>
                <a:cs typeface="+mn-lt"/>
              </a:rPr>
              <a:t>Pros</a:t>
            </a:r>
            <a:r>
              <a:rPr lang="en-ZA" sz="1600" dirty="0">
                <a:ea typeface="+mn-lt"/>
                <a:cs typeface="+mn-lt"/>
              </a:rPr>
              <a:t>: Impressive vocal clarity, superior Battery life, Quick device connection, Ambient noise is kept in check.</a:t>
            </a:r>
            <a:endParaRPr lang="it-IT" sz="1600" dirty="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ZA" sz="1600" b="1" dirty="0">
                <a:ea typeface="+mn-lt"/>
                <a:cs typeface="+mn-lt"/>
              </a:rPr>
              <a:t>Cons</a:t>
            </a:r>
            <a:r>
              <a:rPr lang="en-ZA" sz="1600" dirty="0">
                <a:ea typeface="+mn-lt"/>
                <a:cs typeface="+mn-lt"/>
              </a:rPr>
              <a:t>: Lack of volume control buttons, imperfect in-ear fit, smartness of physical buttons can improve, low bass. </a:t>
            </a:r>
          </a:p>
          <a:p>
            <a:pPr marL="285750" indent="-285750">
              <a:buFont typeface="Arial,Sans-Serif"/>
              <a:buChar char="•"/>
            </a:pPr>
            <a:endParaRPr lang="en-ZA" sz="1600" dirty="0">
              <a:ea typeface="+mn-lt"/>
              <a:cs typeface="+mn-lt"/>
            </a:endParaRPr>
          </a:p>
          <a:p>
            <a:endParaRPr lang="en-ZA" dirty="0"/>
          </a:p>
        </p:txBody>
      </p:sp>
      <p:pic>
        <p:nvPicPr>
          <p:cNvPr id="11" name="Immagine 11" descr="Immagine che contiene interni, nero, elettronico&#10;&#10;Descrizione generata automaticamente">
            <a:extLst>
              <a:ext uri="{FF2B5EF4-FFF2-40B4-BE49-F238E27FC236}">
                <a16:creationId xmlns:a16="http://schemas.microsoft.com/office/drawing/2014/main" id="{0F43D243-0F21-B6B1-1FB5-83D0AA0E342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709058" cy="1709058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D584310-F1EF-F367-E17B-F682ECEFF675}"/>
              </a:ext>
            </a:extLst>
          </p:cNvPr>
          <p:cNvSpPr txBox="1"/>
          <p:nvPr/>
        </p:nvSpPr>
        <p:spPr>
          <a:xfrm>
            <a:off x="32657" y="1703614"/>
            <a:ext cx="182880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cap="all" dirty="0"/>
              <a:t>PHILIPS T8505BK/00</a:t>
            </a:r>
            <a:r>
              <a:rPr lang="it-IT" sz="1400" b="1" dirty="0"/>
              <a:t>​</a:t>
            </a:r>
            <a:endParaRPr lang="it-IT"/>
          </a:p>
          <a:p>
            <a:pPr algn="ctr"/>
            <a:r>
              <a:rPr lang="it-IT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PREMIUM PRICE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59E18BF9-FBDA-A0F4-1596-A60D6745C05B}"/>
              </a:ext>
            </a:extLst>
          </p:cNvPr>
          <p:cNvSpPr txBox="1"/>
          <p:nvPr/>
        </p:nvSpPr>
        <p:spPr>
          <a:xfrm>
            <a:off x="2128158" y="3472543"/>
            <a:ext cx="1839686" cy="738664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cap="all" dirty="0"/>
              <a:t>PHILIPS </a:t>
            </a:r>
            <a:r>
              <a:rPr lang="en-US" sz="1400" b="1" cap="all"/>
              <a:t>TAUT102BK</a:t>
            </a:r>
            <a:r>
              <a:rPr lang="en-US" sz="1400" b="1" cap="all" dirty="0"/>
              <a:t>/00</a:t>
            </a:r>
            <a:endParaRPr lang="it-IT"/>
          </a:p>
          <a:p>
            <a:pPr algn="ctr"/>
            <a:r>
              <a:rPr lang="it-IT" sz="1400" b="1" cap="all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BUDGET PRICE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475F4AE-CB88-A928-3374-A084CA6AE02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28158" y="1289426"/>
            <a:ext cx="2002254" cy="213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07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competitor analysis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87EEB30-31B7-239E-ED04-1943C9880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130183"/>
              </p:ext>
            </p:extLst>
          </p:nvPr>
        </p:nvGraphicFramePr>
        <p:xfrm>
          <a:off x="838200" y="1454256"/>
          <a:ext cx="10515600" cy="491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26570872"/>
                    </a:ext>
                  </a:extLst>
                </a:gridCol>
                <a:gridCol w="1588376">
                  <a:extLst>
                    <a:ext uri="{9D8B030D-6E8A-4147-A177-3AD203B41FA5}">
                      <a16:colId xmlns:a16="http://schemas.microsoft.com/office/drawing/2014/main" val="2588455322"/>
                    </a:ext>
                  </a:extLst>
                </a:gridCol>
                <a:gridCol w="3669424">
                  <a:extLst>
                    <a:ext uri="{9D8B030D-6E8A-4147-A177-3AD203B41FA5}">
                      <a16:colId xmlns:a16="http://schemas.microsoft.com/office/drawing/2014/main" val="91449007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8616935"/>
                    </a:ext>
                  </a:extLst>
                </a:gridCol>
              </a:tblGrid>
              <a:tr h="6207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Positioning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861126"/>
                  </a:ext>
                </a:extLst>
              </a:tr>
              <a:tr h="620782">
                <a:tc>
                  <a:txBody>
                    <a:bodyPr/>
                    <a:lstStyle/>
                    <a:p>
                      <a:r>
                        <a:rPr lang="en-US" dirty="0"/>
                        <a:t>Skullcandy Push 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Voice assistant, build quality, battery life, touch controls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ANC, poor microphone quality, no wireless charging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134355"/>
                  </a:ext>
                </a:extLst>
              </a:tr>
              <a:tr h="620782">
                <a:tc>
                  <a:txBody>
                    <a:bodyPr/>
                    <a:lstStyle/>
                    <a:p>
                      <a:r>
                        <a:rPr lang="en-US" dirty="0"/>
                        <a:t>Sennheiser Momentum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Luxury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 ANC, comfortable, premium build 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Expensive, sound quality could be better for the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375116"/>
                  </a:ext>
                </a:extLst>
              </a:tr>
              <a:tr h="620782">
                <a:tc>
                  <a:txBody>
                    <a:bodyPr/>
                    <a:lstStyle/>
                    <a:p>
                      <a:r>
                        <a:rPr lang="en-US" dirty="0"/>
                        <a:t>Apple Air-Pods Pro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Premium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 ANC, easy-to-use gesture controls, Siri voice assistant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Buggy software, poor customization options, unremarkable microphone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25294"/>
                  </a:ext>
                </a:extLst>
              </a:tr>
              <a:tr h="620782">
                <a:tc>
                  <a:txBody>
                    <a:bodyPr/>
                    <a:lstStyle/>
                    <a:p>
                      <a:r>
                        <a:rPr lang="en-US" dirty="0"/>
                        <a:t>Samsung Galaxy Buds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Premium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 sound quality, fast wireless charging, decent ANC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battery life, touch controls too sensitive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404352"/>
                  </a:ext>
                </a:extLst>
              </a:tr>
              <a:tr h="620782">
                <a:tc>
                  <a:txBody>
                    <a:bodyPr/>
                    <a:lstStyle/>
                    <a:p>
                      <a:r>
                        <a:rPr lang="en-US" dirty="0"/>
                        <a:t>Sony WF 1000 XM4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Luxury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Excellent ANC, comfortable 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Sensitive touch controls, mediocre mic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548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724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41620">
        <p:fade/>
      </p:transition>
    </mc:Choice>
    <mc:Fallback xmlns="">
      <p:transition spd="med" advClick="0" advTm="4162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-121652"/>
            <a:ext cx="5111750" cy="1204912"/>
          </a:xfrm>
        </p:spPr>
        <p:txBody>
          <a:bodyPr/>
          <a:lstStyle/>
          <a:p>
            <a:r>
              <a:rPr lang="en-US" dirty="0"/>
              <a:t>Quantitative analysis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4B322A52-0265-204B-815E-45C512C82C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3339870"/>
              </p:ext>
            </p:extLst>
          </p:nvPr>
        </p:nvGraphicFramePr>
        <p:xfrm>
          <a:off x="252735" y="3828229"/>
          <a:ext cx="3906791" cy="2753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D2EB7DA7-C6CE-95EB-615F-EA706D8F7F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130798"/>
              </p:ext>
            </p:extLst>
          </p:nvPr>
        </p:nvGraphicFramePr>
        <p:xfrm>
          <a:off x="4192184" y="2503691"/>
          <a:ext cx="4208716" cy="24688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EED24941-C6D2-6247-2F18-7B31B92242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2922475"/>
              </p:ext>
            </p:extLst>
          </p:nvPr>
        </p:nvGraphicFramePr>
        <p:xfrm>
          <a:off x="252735" y="1201234"/>
          <a:ext cx="3906791" cy="26269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7679965-DFAD-0134-AB2E-57258EA77F18}"/>
              </a:ext>
            </a:extLst>
          </p:cNvPr>
          <p:cNvSpPr txBox="1"/>
          <p:nvPr/>
        </p:nvSpPr>
        <p:spPr>
          <a:xfrm>
            <a:off x="8654143" y="4802991"/>
            <a:ext cx="30153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#1 Usage is Music/Entertainment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 Noise Cancelling and Sound Quality were ranked most important</a:t>
            </a:r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7800">
        <p:fade/>
      </p:transition>
    </mc:Choice>
    <mc:Fallback xmlns="">
      <p:transition spd="med" advClick="0" advTm="578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Quantitative analysis 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DB34A6B-4A03-D999-519E-14679F5DA3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0187018"/>
              </p:ext>
            </p:extLst>
          </p:nvPr>
        </p:nvGraphicFramePr>
        <p:xfrm>
          <a:off x="-25154" y="108326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385626C-7198-94A8-11F1-04CA4547CF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6280931"/>
              </p:ext>
            </p:extLst>
          </p:nvPr>
        </p:nvGraphicFramePr>
        <p:xfrm>
          <a:off x="-152401" y="365977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D025721-084D-BEC1-13F2-BD45D9BBB2DF}"/>
              </a:ext>
            </a:extLst>
          </p:cNvPr>
          <p:cNvSpPr txBox="1">
            <a:spLocks/>
          </p:cNvSpPr>
          <p:nvPr/>
        </p:nvSpPr>
        <p:spPr>
          <a:xfrm>
            <a:off x="8781164" y="36017"/>
            <a:ext cx="3381560" cy="6582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ZA" dirty="0"/>
              <a:t>Methodology:</a:t>
            </a:r>
          </a:p>
          <a:p>
            <a:pPr marL="0" indent="0" algn="r">
              <a:buNone/>
            </a:pPr>
            <a:r>
              <a:rPr lang="en-ZA" dirty="0"/>
              <a:t>Survey of current earbud users (n=30)</a:t>
            </a:r>
            <a:endParaRPr lang="en-ZA" noProof="1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4739CB6-A4F7-2067-6121-845C5E3AF033}"/>
              </a:ext>
            </a:extLst>
          </p:cNvPr>
          <p:cNvCxnSpPr>
            <a:cxnSpLocks/>
          </p:cNvCxnSpPr>
          <p:nvPr/>
        </p:nvCxnSpPr>
        <p:spPr>
          <a:xfrm>
            <a:off x="4920343" y="1563932"/>
            <a:ext cx="0" cy="4525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A57EB6F-96CC-99A7-DA12-572DB8041E5E}"/>
              </a:ext>
            </a:extLst>
          </p:cNvPr>
          <p:cNvSpPr txBox="1"/>
          <p:nvPr/>
        </p:nvSpPr>
        <p:spPr>
          <a:xfrm>
            <a:off x="5421088" y="1701278"/>
            <a:ext cx="5225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significant correlation between Philips usage and any predictor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Skullcandy users favor comfort (p=0.034)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Apple users favor battery life (p=0.007)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35AD012-4912-FE7A-13D1-1FA48FA1107B}"/>
              </a:ext>
            </a:extLst>
          </p:cNvPr>
          <p:cNvCxnSpPr/>
          <p:nvPr/>
        </p:nvCxnSpPr>
        <p:spPr>
          <a:xfrm>
            <a:off x="5214259" y="3091247"/>
            <a:ext cx="55299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811D42A-493A-5B69-F86C-EEC3C028EDF6}"/>
              </a:ext>
            </a:extLst>
          </p:cNvPr>
          <p:cNvSpPr txBox="1"/>
          <p:nvPr/>
        </p:nvSpPr>
        <p:spPr>
          <a:xfrm>
            <a:off x="5421088" y="3243647"/>
            <a:ext cx="5225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Best regression: Multinomial logistic with Age, Gender, Application Insights, and Product Insights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3FF90CA-03B9-C497-3496-FCC540787ABE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3841" y="4437378"/>
            <a:ext cx="3604572" cy="140982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E7023D2-F35E-AAC8-E230-AB57298207F6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49272" y="4562701"/>
            <a:ext cx="1653683" cy="93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99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9100">
        <p:fade/>
      </p:transition>
    </mc:Choice>
    <mc:Fallback xmlns="">
      <p:transition spd="med" advTm="491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FE85A-69BA-536E-62F0-0DBAB9B0C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8004E-08E1-272B-754B-F89AF026EA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77236" y="1204817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“</a:t>
            </a:r>
            <a:r>
              <a:rPr lang="en-US"/>
              <a:t>Have you heard of Philips</a:t>
            </a:r>
            <a:r>
              <a:rPr lang="en-US" dirty="0"/>
              <a:t>?”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489FFE-3B09-2BE1-27B9-C961B23CA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76810" y="1534242"/>
            <a:ext cx="5431971" cy="557950"/>
          </a:xfrm>
        </p:spPr>
        <p:txBody>
          <a:bodyPr/>
          <a:lstStyle/>
          <a:p>
            <a:r>
              <a:rPr lang="en-US"/>
              <a:t>Almost all had</a:t>
            </a:r>
            <a:r>
              <a:rPr lang="en-US" dirty="0"/>
              <a:t>, but many could not name any specific Philips product.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882AAE-2E68-03BE-DE22-25A9E798EAC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77236" y="2304613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/>
              <a:t>“</a:t>
            </a:r>
            <a:r>
              <a:rPr lang="en-US" dirty="0"/>
              <a:t>What </a:t>
            </a:r>
            <a:r>
              <a:rPr lang="en-US"/>
              <a:t>brand are your earbuds</a:t>
            </a:r>
            <a:r>
              <a:rPr lang="en-US" dirty="0"/>
              <a:t>?”</a:t>
            </a:r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9109462-EE02-D458-FB01-23CCDC5C12C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76810" y="2634038"/>
            <a:ext cx="5431971" cy="557950"/>
          </a:xfrm>
        </p:spPr>
        <p:txBody>
          <a:bodyPr/>
          <a:lstStyle/>
          <a:p>
            <a:r>
              <a:rPr lang="en-US" dirty="0"/>
              <a:t>Many, many Apple users (20+), Sony a </a:t>
            </a:r>
            <a:r>
              <a:rPr lang="en-US"/>
              <a:t>close second (~</a:t>
            </a:r>
            <a:r>
              <a:rPr lang="en-US" dirty="0"/>
              <a:t>15), some Bose and Samsung.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4F876C8-FD39-E8EC-23C1-D3F972C9CC0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36" y="3404409"/>
            <a:ext cx="7058022" cy="365125"/>
          </a:xfrm>
        </p:spPr>
        <p:txBody>
          <a:bodyPr>
            <a:noAutofit/>
          </a:bodyPr>
          <a:lstStyle/>
          <a:p>
            <a:r>
              <a:rPr lang="en-US"/>
              <a:t>“Would you trade </a:t>
            </a:r>
            <a:r>
              <a:rPr lang="en-US" dirty="0"/>
              <a:t>for a $50 pair of Philips earbuds?”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A00F0E7-8564-9BD8-D3D0-73B1F82243D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376810" y="3733834"/>
            <a:ext cx="5431971" cy="557950"/>
          </a:xfrm>
        </p:spPr>
        <p:txBody>
          <a:bodyPr/>
          <a:lstStyle/>
          <a:p>
            <a:r>
              <a:rPr lang="en-US" dirty="0"/>
              <a:t>None of the interviewees agreed, with nearly all stating that theirs </a:t>
            </a:r>
            <a:r>
              <a:rPr lang="en-US"/>
              <a:t>were more </a:t>
            </a:r>
            <a:r>
              <a:rPr lang="en-US" dirty="0"/>
              <a:t>expensive.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6B83650-CBB1-31F9-5C6E-BA700B2F0A2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375088" y="4504206"/>
            <a:ext cx="7238846" cy="365125"/>
          </a:xfrm>
        </p:spPr>
        <p:txBody>
          <a:bodyPr>
            <a:noAutofit/>
          </a:bodyPr>
          <a:lstStyle/>
          <a:p>
            <a:r>
              <a:rPr lang="en-US"/>
              <a:t>“</a:t>
            </a:r>
            <a:r>
              <a:rPr lang="en-US" dirty="0"/>
              <a:t>Would you trade for a $150 pair of Philips earbuds?”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ED2D667-2BE0-690F-ED77-2FD15E7075C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374662" y="4833631"/>
            <a:ext cx="5431971" cy="557950"/>
          </a:xfrm>
        </p:spPr>
        <p:txBody>
          <a:bodyPr/>
          <a:lstStyle/>
          <a:p>
            <a:r>
              <a:rPr lang="en-US" dirty="0"/>
              <a:t>Only a handful said yes, mostly those with budget earbuds.</a:t>
            </a:r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2898B8B-9065-8937-676F-077B340C8794}"/>
              </a:ext>
            </a:extLst>
          </p:cNvPr>
          <p:cNvSpPr txBox="1">
            <a:spLocks/>
          </p:cNvSpPr>
          <p:nvPr/>
        </p:nvSpPr>
        <p:spPr>
          <a:xfrm>
            <a:off x="8103476" y="36016"/>
            <a:ext cx="4059248" cy="10893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ZA" sz="1500" dirty="0"/>
              <a:t>Methodology:</a:t>
            </a:r>
          </a:p>
          <a:p>
            <a:pPr marL="0" indent="0" algn="r">
              <a:buNone/>
            </a:pPr>
            <a:r>
              <a:rPr lang="en-ZA" sz="1500" dirty="0"/>
              <a:t>Informal interviews with TWS earbud users in the Chicago Loop area </a:t>
            </a:r>
            <a:endParaRPr lang="en-ZA" sz="1500" noProof="1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E482DA97-7E7B-4554-200C-787D19AB0555}"/>
              </a:ext>
            </a:extLst>
          </p:cNvPr>
          <p:cNvSpPr txBox="1">
            <a:spLocks/>
          </p:cNvSpPr>
          <p:nvPr/>
        </p:nvSpPr>
        <p:spPr>
          <a:xfrm>
            <a:off x="4375088" y="5319588"/>
            <a:ext cx="7238846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“What would convince you to switch?”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17B89E38-EA88-09C7-C5BF-10623BE61505}"/>
              </a:ext>
            </a:extLst>
          </p:cNvPr>
          <p:cNvSpPr txBox="1">
            <a:spLocks/>
          </p:cNvSpPr>
          <p:nvPr/>
        </p:nvSpPr>
        <p:spPr>
          <a:xfrm>
            <a:off x="4374662" y="5649012"/>
            <a:ext cx="5431971" cy="921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Good sound quality is a must. Users cited various problems specific </a:t>
            </a:r>
            <a:r>
              <a:rPr lang="en-US"/>
              <a:t>to their </a:t>
            </a:r>
            <a:r>
              <a:rPr lang="en-US" dirty="0"/>
              <a:t>devices, but </a:t>
            </a:r>
            <a:r>
              <a:rPr lang="en-US"/>
              <a:t>the most </a:t>
            </a:r>
            <a:r>
              <a:rPr lang="en-US" dirty="0"/>
              <a:t>common trends were</a:t>
            </a:r>
            <a:r>
              <a:rPr lang="en-US"/>
              <a:t> </a:t>
            </a:r>
            <a:r>
              <a:rPr lang="en-US" dirty="0"/>
              <a:t>related to comfort and battery life.</a:t>
            </a:r>
          </a:p>
        </p:txBody>
      </p:sp>
    </p:spTree>
    <p:extLst>
      <p:ext uri="{BB962C8B-B14F-4D97-AF65-F5344CB8AC3E}">
        <p14:creationId xmlns:p14="http://schemas.microsoft.com/office/powerpoint/2010/main" val="411940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8600">
        <p:fade/>
      </p:transition>
    </mc:Choice>
    <mc:Fallback xmlns="">
      <p:transition spd="med" advClick="0" advTm="886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9319" y="277771"/>
            <a:ext cx="5438714" cy="1035115"/>
          </a:xfrm>
        </p:spPr>
        <p:txBody>
          <a:bodyPr/>
          <a:lstStyle/>
          <a:p>
            <a:r>
              <a:rPr lang="en-ZA" dirty="0"/>
              <a:t>Recommendations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61405" y="949948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ZA" noProof="1"/>
              <a:t>general brand perception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93545" y="1474931"/>
            <a:ext cx="6773900" cy="121879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 algn="just">
              <a:buChar char="•"/>
            </a:pPr>
            <a:r>
              <a:rPr lang="en-ZA" noProof="1"/>
              <a:t>Prior to introducing a new product, we must work to enhance how consumers view the Philips brand.</a:t>
            </a:r>
            <a:endParaRPr lang="en-US"/>
          </a:p>
          <a:p>
            <a:pPr marL="285750" indent="-285750" algn="just">
              <a:buChar char="•"/>
            </a:pPr>
            <a:r>
              <a:rPr lang="en-ZA" noProof="1"/>
              <a:t>Philips products don't seem to be well known, thus a marketing initiative or celebrity endorsement could raise public knowledge of the company.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193972" y="2692672"/>
            <a:ext cx="6431221" cy="35163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ZA" noProof="1"/>
              <a:t>Music and entertainment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193544" y="3042329"/>
            <a:ext cx="6854821" cy="161665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 algn="just">
              <a:buChar char="•"/>
            </a:pPr>
            <a:r>
              <a:rPr lang="en-ZA" noProof="1"/>
              <a:t>The new product should concentrate on music or TV shows in light of the market's existing situation and emerging trends.</a:t>
            </a:r>
            <a:endParaRPr lang="en-US" dirty="0"/>
          </a:p>
          <a:p>
            <a:pPr marL="285750" indent="-285750" algn="just">
              <a:buChar char="•"/>
            </a:pPr>
            <a:r>
              <a:rPr lang="en-ZA" noProof="1"/>
              <a:t>We have a great opportunity to take part of that market share because this business segment is by far the largest and is continually expanding.</a:t>
            </a:r>
          </a:p>
          <a:p>
            <a:pPr marL="285750" indent="-285750" algn="just">
              <a:buChar char="•"/>
            </a:pPr>
            <a:r>
              <a:rPr lang="en-ZA" noProof="1"/>
              <a:t>To appeal to this market segment, features like ANC and gesture controls should be implemented.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C1DF189-6F2F-4C21-88CC-C82D3D0D14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153511" y="4679317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ZA" noProof="1"/>
              <a:t>Comfort and battery life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193545" y="5042458"/>
            <a:ext cx="6510907" cy="172455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 algn="just">
              <a:buChar char="•"/>
            </a:pPr>
            <a:r>
              <a:rPr lang="en-ZA" noProof="1"/>
              <a:t>In our investigation, the two criteria that did exhibit a positive link were comfort and battery life.</a:t>
            </a:r>
            <a:endParaRPr lang="en-US" dirty="0"/>
          </a:p>
          <a:p>
            <a:pPr marL="285750" indent="-285750" algn="just">
              <a:buChar char="•"/>
            </a:pPr>
            <a:r>
              <a:rPr lang="en-ZA" noProof="1"/>
              <a:t>These are significant to customers of both high-end and low-end earphones, as our quantitative analysis revealed.</a:t>
            </a:r>
          </a:p>
          <a:p>
            <a:pPr marL="285750" indent="-285750" algn="just">
              <a:buChar char="•"/>
            </a:pPr>
            <a:r>
              <a:rPr lang="en-ZA" noProof="1"/>
              <a:t>Here, a new product has a clear chance to far exceed consumer expectations.</a:t>
            </a:r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38700">
        <p:fade/>
      </p:transition>
    </mc:Choice>
    <mc:Fallback xmlns="">
      <p:transition spd="med" advClick="0" advTm="138700">
        <p:fade/>
      </p:transition>
    </mc:Fallback>
  </mc:AlternateContent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noline" id="{080CB5C6-FA0A-40B0-8C1A-A4BA88D91EE0}" vid="{DC98E595-77B2-413A-A4EA-B47400BD13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D61E6D-BC40-43C3-A154-0081729E0F7E}">
  <ds:schemaRefs>
    <ds:schemaRef ds:uri="http://schemas.microsoft.com/sharepoint/v3"/>
    <ds:schemaRef ds:uri="http://schemas.microsoft.com/office/2006/metadata/properties"/>
    <ds:schemaRef ds:uri="http://purl.org/dc/terms/"/>
    <ds:schemaRef ds:uri="http://www.w3.org/XML/1998/namespace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081D1F3-EE22-4802-8DFA-C4795BD0F3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815A6BF-B4A3-4B5C-B85C-0D4CB6AE15C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Colorful Certificate</Template>
  <TotalTime>0</TotalTime>
  <Words>1382</Words>
  <Application>Microsoft Macintosh PowerPoint</Application>
  <PresentationFormat>Widescreen</PresentationFormat>
  <Paragraphs>121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Arial,Sans-Serif</vt:lpstr>
      <vt:lpstr>Calibri</vt:lpstr>
      <vt:lpstr>Tenorite</vt:lpstr>
      <vt:lpstr>Monoline</vt:lpstr>
      <vt:lpstr>Philips consumer electronics – lifestyle products</vt:lpstr>
      <vt:lpstr>Problem statement</vt:lpstr>
      <vt:lpstr>MARKET trends in THE US</vt:lpstr>
      <vt:lpstr>Philips PRODUCTs OVERVIEW (Philips T2205BK/00 &amp; Philips T8505BK/00)    </vt:lpstr>
      <vt:lpstr>competitor analysis</vt:lpstr>
      <vt:lpstr>Quantitative analysis</vt:lpstr>
      <vt:lpstr>Quantitative analysis </vt:lpstr>
      <vt:lpstr>Qualitative analysis</vt:lpstr>
      <vt:lpstr>Recommendations</vt:lpstr>
      <vt:lpstr>Closing</vt:lpstr>
      <vt:lpstr>REFERENCE PAGE I</vt:lpstr>
      <vt:lpstr>REFERENCE PAGE 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Phillips consumer electronics – lifestyle products</dc:title>
  <dc:creator/>
  <cp:lastModifiedBy/>
  <cp:revision>551</cp:revision>
  <dcterms:created xsi:type="dcterms:W3CDTF">2021-06-15T16:02:44Z</dcterms:created>
  <dcterms:modified xsi:type="dcterms:W3CDTF">2024-12-05T14:49:18Z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