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4"/>
  </p:notesMasterIdLst>
  <p:handoutMasterIdLst>
    <p:handoutMasterId r:id="rId65"/>
  </p:handoutMasterIdLst>
  <p:sldIdLst>
    <p:sldId id="320" r:id="rId2"/>
    <p:sldId id="335" r:id="rId3"/>
    <p:sldId id="336" r:id="rId4"/>
    <p:sldId id="337"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73" r:id="rId41"/>
    <p:sldId id="374" r:id="rId42"/>
    <p:sldId id="375" r:id="rId43"/>
    <p:sldId id="376" r:id="rId44"/>
    <p:sldId id="377" r:id="rId45"/>
    <p:sldId id="378" r:id="rId46"/>
    <p:sldId id="379" r:id="rId47"/>
    <p:sldId id="380" r:id="rId48"/>
    <p:sldId id="381" r:id="rId49"/>
    <p:sldId id="382" r:id="rId50"/>
    <p:sldId id="384" r:id="rId51"/>
    <p:sldId id="383" r:id="rId52"/>
    <p:sldId id="385" r:id="rId53"/>
    <p:sldId id="386" r:id="rId54"/>
    <p:sldId id="387" r:id="rId55"/>
    <p:sldId id="334" r:id="rId56"/>
    <p:sldId id="388" r:id="rId57"/>
    <p:sldId id="389" r:id="rId58"/>
    <p:sldId id="390" r:id="rId59"/>
    <p:sldId id="391" r:id="rId60"/>
    <p:sldId id="392" r:id="rId61"/>
    <p:sldId id="393" r:id="rId62"/>
    <p:sldId id="333" r:id="rId63"/>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53" autoAdjust="0"/>
    <p:restoredTop sz="94468" autoAdjust="0"/>
  </p:normalViewPr>
  <p:slideViewPr>
    <p:cSldViewPr>
      <p:cViewPr>
        <p:scale>
          <a:sx n="80" d="100"/>
          <a:sy n="80" d="100"/>
        </p:scale>
        <p:origin x="-1782" y="-66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_rels/viewProps.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slide" Target="slides/slide14.xml"/><Relationship Id="rId1" Type="http://schemas.openxmlformats.org/officeDocument/2006/relationships/slide" Target="slides/slide6.xml"/><Relationship Id="rId6" Type="http://schemas.openxmlformats.org/officeDocument/2006/relationships/slide" Target="slides/slide28.xml"/><Relationship Id="rId5" Type="http://schemas.openxmlformats.org/officeDocument/2006/relationships/slide" Target="slides/slide27.xml"/><Relationship Id="rId4" Type="http://schemas.openxmlformats.org/officeDocument/2006/relationships/slide" Target="slides/slide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12/6/2012</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12/6/2012</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537776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3C00336-F467-488C-BA9A-FF63DD7FC134}" type="slidenum">
              <a:rPr lang="en-US"/>
              <a:pPr/>
              <a:t>19</a:t>
            </a:fld>
            <a:r>
              <a:rPr lang="en-US" dirty="0"/>
              <a:t>##</a:t>
            </a:r>
            <a:endParaRPr lang="en-US" sz="1100" dirty="0"/>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a:xfrm>
            <a:off x="688481" y="4416099"/>
            <a:ext cx="5504853" cy="4182457"/>
          </a:xfrm>
        </p:spPr>
        <p:txBody>
          <a:bodyPr/>
          <a:lstStyle/>
          <a:p>
            <a:r>
              <a:rPr lang="en-US" b="1" dirty="0"/>
              <a:t>Null Values</a:t>
            </a:r>
          </a:p>
          <a:p>
            <a:pPr lvl="1"/>
            <a:r>
              <a:rPr lang="en-US" dirty="0"/>
              <a:t>If a row lacks the data value for a particular column, that value is said to be </a:t>
            </a:r>
            <a:r>
              <a:rPr lang="en-US" i="1" dirty="0"/>
              <a:t>null</a:t>
            </a:r>
            <a:r>
              <a:rPr lang="en-US" dirty="0"/>
              <a:t>, or to contain a </a:t>
            </a:r>
            <a:r>
              <a:rPr lang="en-US" dirty="0">
                <a:solidFill>
                  <a:srgbClr val="FC0128"/>
                </a:solidFill>
              </a:rPr>
              <a:t>null.</a:t>
            </a:r>
            <a:r>
              <a:rPr lang="en-US" dirty="0"/>
              <a:t> </a:t>
            </a:r>
          </a:p>
          <a:p>
            <a:pPr lvl="1"/>
            <a:r>
              <a:rPr lang="en-US" dirty="0"/>
              <a:t>A null is a value that is unavailable, unassigned, unknown, or inapplicable. A null is not the same as zero or a space. Zero is a number, and a space is a character. </a:t>
            </a:r>
          </a:p>
          <a:p>
            <a:pPr lvl="1"/>
            <a:r>
              <a:rPr lang="en-US" dirty="0"/>
              <a:t>Columns of any data type can contain nulls. However, some constraints, </a:t>
            </a:r>
            <a:r>
              <a:rPr lang="en-US" dirty="0">
                <a:latin typeface="Courier New" pitchFamily="49" charset="0"/>
              </a:rPr>
              <a:t>NOT NULL</a:t>
            </a:r>
            <a:r>
              <a:rPr lang="en-US" dirty="0"/>
              <a:t> and </a:t>
            </a:r>
            <a:r>
              <a:rPr lang="en-US" dirty="0">
                <a:latin typeface="Courier New" pitchFamily="49" charset="0"/>
              </a:rPr>
              <a:t>PRIMARY KEY</a:t>
            </a:r>
            <a:r>
              <a:rPr lang="en-US" dirty="0"/>
              <a:t>, prevent nulls from being used in the column. </a:t>
            </a:r>
          </a:p>
          <a:p>
            <a:pPr lvl="1"/>
            <a:r>
              <a:rPr lang="en-US" dirty="0"/>
              <a:t>In the </a:t>
            </a:r>
            <a:r>
              <a:rPr lang="en-US" dirty="0" err="1">
                <a:latin typeface="Courier New" pitchFamily="49" charset="0"/>
              </a:rPr>
              <a:t>ManagerID</a:t>
            </a:r>
            <a:r>
              <a:rPr lang="en-US" dirty="0"/>
              <a:t> column in the </a:t>
            </a:r>
            <a:r>
              <a:rPr lang="en-US" dirty="0" smtClean="0">
                <a:latin typeface="Courier New" pitchFamily="49" charset="0"/>
              </a:rPr>
              <a:t>Employees</a:t>
            </a:r>
            <a:r>
              <a:rPr lang="en-US" dirty="0" smtClean="0"/>
              <a:t> </a:t>
            </a:r>
            <a:r>
              <a:rPr lang="en-US" dirty="0"/>
              <a:t>table, notice that managers (like Sanchez) have no </a:t>
            </a:r>
            <a:r>
              <a:rPr lang="en-US" dirty="0" err="1"/>
              <a:t>ManagerID</a:t>
            </a:r>
            <a:r>
              <a:rPr lang="en-US" dirty="0"/>
              <a:t>. </a:t>
            </a:r>
          </a:p>
          <a:p>
            <a:pPr lvl="1"/>
            <a:r>
              <a:rPr lang="en-US" dirty="0"/>
              <a:t>If any column value in an arithmetic expression is null, the result is </a:t>
            </a:r>
            <a:r>
              <a:rPr lang="en-US" dirty="0">
                <a:solidFill>
                  <a:srgbClr val="FC0128"/>
                </a:solidFill>
              </a:rPr>
              <a:t>null.</a:t>
            </a:r>
            <a:r>
              <a:rPr lang="en-US" dirty="0"/>
              <a:t> For example, if you attempt to perform division with zero, you get an error. However, if you divide a number by null, the result is a null or unknown. </a:t>
            </a:r>
          </a:p>
          <a:p>
            <a:pPr lvl="1"/>
            <a:endParaRPr lang="en-US" dirty="0"/>
          </a:p>
          <a:p>
            <a:pPr lvl="1"/>
            <a:endParaRPr lang="en-US" dirty="0">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20</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8481" y="4416099"/>
            <a:ext cx="5504853" cy="4182457"/>
          </a:xfrm>
        </p:spPr>
        <p:txBody>
          <a:bodyPr/>
          <a:lstStyle/>
          <a:p>
            <a:pPr>
              <a:lnSpc>
                <a:spcPct val="112000"/>
              </a:lnSpc>
              <a:spcBef>
                <a:spcPct val="0"/>
              </a:spcBef>
              <a:spcAft>
                <a:spcPct val="24000"/>
              </a:spcAft>
            </a:pPr>
            <a:r>
              <a:rPr lang="en-US" b="1"/>
              <a:t>Column Aliases</a:t>
            </a:r>
            <a:endParaRPr lang="en-US" b="1">
              <a:latin typeface="Times" pitchFamily="18" charset="0"/>
            </a:endParaRPr>
          </a:p>
          <a:p>
            <a:pPr lvl="1"/>
            <a:r>
              <a:rPr lang="en-US"/>
              <a:t>When displaying the result of a query, </a:t>
            </a:r>
            <a:r>
              <a:rPr lang="en-US" i="1"/>
              <a:t>SQL Query Analyzer </a:t>
            </a:r>
            <a:r>
              <a:rPr lang="en-US"/>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a:t>Specify the alias after the column in the </a:t>
            </a:r>
            <a:r>
              <a:rPr lang="en-US">
                <a:latin typeface="Courier New" pitchFamily="49" charset="0"/>
              </a:rPr>
              <a:t>SELECT</a:t>
            </a:r>
            <a:r>
              <a:rPr lang="en-US"/>
              <a:t> list using a space as a separator. If the alias contains spaces or special characters (such as # or $), enclose the alias in double quotation marks ("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C52957-6182-4E9B-A2CC-870C5CF9040D}" type="slidenum">
              <a:rPr lang="en-US"/>
              <a:pPr/>
              <a:t>21</a:t>
            </a:fld>
            <a:r>
              <a:rPr lang="en-US" dirty="0"/>
              <a:t>##</a:t>
            </a:r>
            <a:endParaRPr lang="en-US" sz="1100" dirty="0"/>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a:xfrm>
            <a:off x="688481" y="4416099"/>
            <a:ext cx="5504853" cy="4182457"/>
          </a:xfrm>
        </p:spPr>
        <p:txBody>
          <a:bodyPr/>
          <a:lstStyle/>
          <a:p>
            <a:r>
              <a:rPr lang="en-US" b="1"/>
              <a:t>Concatenation Operator</a:t>
            </a:r>
          </a:p>
          <a:p>
            <a:pPr lvl="1"/>
            <a:r>
              <a:rPr lang="en-US"/>
              <a:t>You can link columns to other columns, arithmetic expressions, or constant values to create a character expression by using the </a:t>
            </a:r>
            <a:r>
              <a:rPr lang="en-US">
                <a:solidFill>
                  <a:srgbClr val="FC0128"/>
                </a:solidFill>
              </a:rPr>
              <a:t>concatenation operator</a:t>
            </a:r>
            <a:r>
              <a:rPr lang="en-US"/>
              <a:t> (+). Columns on either side of the operator are combined to make a single output column.</a:t>
            </a:r>
          </a:p>
          <a:p>
            <a:pPr lvl="1"/>
            <a:r>
              <a:rPr lang="en-US"/>
              <a:t>In the example, </a:t>
            </a:r>
            <a:r>
              <a:rPr lang="en-US">
                <a:latin typeface="Courier New" pitchFamily="49" charset="0"/>
              </a:rPr>
              <a:t>FirstName</a:t>
            </a:r>
            <a:r>
              <a:rPr lang="en-US"/>
              <a:t> and </a:t>
            </a:r>
            <a:r>
              <a:rPr lang="en-US">
                <a:latin typeface="Courier New" pitchFamily="49" charset="0"/>
              </a:rPr>
              <a:t>LastName</a:t>
            </a:r>
            <a:r>
              <a:rPr lang="en-US"/>
              <a:t> are concatenated, and they are given the alias </a:t>
            </a:r>
            <a:r>
              <a:rPr lang="en-US">
                <a:latin typeface="Courier New" pitchFamily="49" charset="0"/>
              </a:rPr>
              <a:t>FullName</a:t>
            </a:r>
            <a:r>
              <a:rPr lang="en-US"/>
              <a:t>. Notice that the employee first name and last name are combined to make a single output column.</a:t>
            </a:r>
          </a:p>
          <a:p>
            <a:pPr lvl="1"/>
            <a:r>
              <a:rPr lang="en-US"/>
              <a:t>The </a:t>
            </a:r>
            <a:r>
              <a:rPr lang="en-US">
                <a:latin typeface="Courier New" pitchFamily="49" charset="0"/>
              </a:rPr>
              <a:t>AS</a:t>
            </a:r>
            <a:r>
              <a:rPr lang="en-US"/>
              <a:t> keyword before the alias name makes the </a:t>
            </a:r>
            <a:r>
              <a:rPr lang="en-US">
                <a:latin typeface="Courier New" pitchFamily="49" charset="0"/>
              </a:rPr>
              <a:t>SELECT</a:t>
            </a:r>
            <a:r>
              <a:rPr lang="en-US"/>
              <a:t> clause easier to read.</a:t>
            </a:r>
          </a:p>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CF95DDA-FC4B-4C6A-8754-990937BD6B3D}" type="slidenum">
              <a:rPr lang="en-US"/>
              <a:pPr/>
              <a:t>22</a:t>
            </a:fld>
            <a:r>
              <a:rPr lang="en-US" dirty="0"/>
              <a:t>##</a:t>
            </a:r>
            <a:endParaRPr lang="en-US" sz="1100" dirty="0"/>
          </a:p>
        </p:txBody>
      </p:sp>
      <p:sp>
        <p:nvSpPr>
          <p:cNvPr id="507906" name="Rectangle 2"/>
          <p:cNvSpPr>
            <a:spLocks noGrp="1" noRot="1" noChangeAspect="1" noChangeArrowheads="1" noTextEdit="1"/>
          </p:cNvSpPr>
          <p:nvPr>
            <p:ph type="sldImg"/>
          </p:nvPr>
        </p:nvSpPr>
        <p:spPr>
          <a:ln/>
        </p:spPr>
      </p:sp>
      <p:sp>
        <p:nvSpPr>
          <p:cNvPr id="507907" name="Rectangle 3"/>
          <p:cNvSpPr>
            <a:spLocks noGrp="1" noChangeArrowheads="1"/>
          </p:cNvSpPr>
          <p:nvPr>
            <p:ph type="body" idx="1"/>
          </p:nvPr>
        </p:nvSpPr>
        <p:spPr>
          <a:xfrm>
            <a:off x="688481" y="4416099"/>
            <a:ext cx="5504853" cy="4182457"/>
          </a:xfrm>
        </p:spPr>
        <p:txBody>
          <a:bodyPr/>
          <a:lstStyle/>
          <a:p>
            <a:r>
              <a:rPr lang="en-US" b="1"/>
              <a:t>Literal Character Strings</a:t>
            </a:r>
          </a:p>
          <a:p>
            <a:pPr lvl="1"/>
            <a:r>
              <a:rPr lang="en-US"/>
              <a:t>A </a:t>
            </a:r>
            <a:r>
              <a:rPr lang="en-US">
                <a:solidFill>
                  <a:srgbClr val="FC0128"/>
                </a:solidFill>
              </a:rPr>
              <a:t>literal </a:t>
            </a:r>
            <a:r>
              <a:rPr lang="en-US"/>
              <a:t>is a character, a number, or a date that is included in the </a:t>
            </a:r>
            <a:r>
              <a:rPr lang="en-US">
                <a:latin typeface="Courier New" pitchFamily="49" charset="0"/>
              </a:rPr>
              <a:t>SELECT</a:t>
            </a:r>
            <a:r>
              <a:rPr lang="en-US"/>
              <a:t> list and that is not a column name or a column alias. It is printed for each row returned. Literal strings of free-format text can be included in the query result and are treated the same as a column in the </a:t>
            </a:r>
            <a:r>
              <a:rPr lang="en-US">
                <a:latin typeface="Courier New" pitchFamily="49" charset="0"/>
              </a:rPr>
              <a:t>SELECT</a:t>
            </a:r>
            <a:r>
              <a:rPr lang="en-US"/>
              <a:t> list.</a:t>
            </a:r>
            <a:r>
              <a:rPr lang="en-US" b="1"/>
              <a:t> </a:t>
            </a:r>
            <a:endParaRPr lang="en-US"/>
          </a:p>
          <a:p>
            <a:pPr lvl="1"/>
            <a:r>
              <a:rPr lang="en-US"/>
              <a:t>Date and character literals </a:t>
            </a:r>
            <a:r>
              <a:rPr lang="en-US" i="1"/>
              <a:t>must </a:t>
            </a:r>
            <a:r>
              <a:rPr lang="en-US"/>
              <a:t>be enclosed within single quotation marks (</a:t>
            </a:r>
            <a:r>
              <a:rPr lang="en-US">
                <a:latin typeface="Courier New" pitchFamily="49" charset="0"/>
              </a:rPr>
              <a:t>'</a:t>
            </a:r>
            <a:r>
              <a:rPr lang="en-US"/>
              <a:t> </a:t>
            </a:r>
            <a:r>
              <a:rPr lang="en-US">
                <a:latin typeface="Courier New" pitchFamily="49" charset="0"/>
              </a:rPr>
              <a:t>'</a:t>
            </a:r>
            <a:r>
              <a:rPr lang="en-US"/>
              <a:t>); number literals need not.</a:t>
            </a:r>
            <a:endParaRPr lang="en-US" i="1"/>
          </a:p>
          <a:p>
            <a:pPr lvl="1"/>
            <a:r>
              <a:rPr lang="en-US"/>
              <a:t>The example on the slide displays matching last names for employees’ first names. The column has the heading Employees.</a:t>
            </a:r>
            <a:endParaRPr lang="en-US" b="1" i="1"/>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A5492A95-8C44-4B61-81FB-2909CB3A7C03}" type="slidenum">
              <a:rPr lang="en-US"/>
              <a:pPr/>
              <a:t>23</a:t>
            </a:fld>
            <a:r>
              <a:rPr lang="en-US" dirty="0"/>
              <a:t>##</a:t>
            </a:r>
            <a:endParaRPr lang="en-US" sz="1100" dirty="0"/>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a:xfrm>
            <a:off x="688481" y="4416099"/>
            <a:ext cx="5504853" cy="4182457"/>
          </a:xfrm>
        </p:spPr>
        <p:txBody>
          <a:bodyPr/>
          <a:lstStyle/>
          <a:p>
            <a:pPr lvl="1"/>
            <a:r>
              <a:rPr lang="en-US" dirty="0"/>
              <a:t>To eliminate duplicate rows in the result, include the </a:t>
            </a:r>
            <a:r>
              <a:rPr lang="en-US" dirty="0">
                <a:solidFill>
                  <a:srgbClr val="FC0128"/>
                </a:solidFill>
                <a:latin typeface="Courier New" pitchFamily="49" charset="0"/>
              </a:rPr>
              <a:t>DISTINCT</a:t>
            </a:r>
            <a:r>
              <a:rPr lang="en-US" dirty="0">
                <a:solidFill>
                  <a:srgbClr val="FC0128"/>
                </a:solidFill>
              </a:rPr>
              <a:t> </a:t>
            </a:r>
            <a:r>
              <a:rPr lang="en-US" dirty="0"/>
              <a:t>keyword in the </a:t>
            </a:r>
            <a:r>
              <a:rPr lang="en-US" dirty="0">
                <a:latin typeface="Courier New" pitchFamily="49" charset="0"/>
              </a:rPr>
              <a:t>SELECT</a:t>
            </a:r>
            <a:r>
              <a:rPr lang="en-US" dirty="0"/>
              <a:t> clause immediately after the </a:t>
            </a:r>
            <a:r>
              <a:rPr lang="en-US" dirty="0">
                <a:latin typeface="Courier New" pitchFamily="49" charset="0"/>
              </a:rPr>
              <a:t>SELECT</a:t>
            </a:r>
            <a:r>
              <a:rPr lang="en-US" dirty="0"/>
              <a:t> keyword. In the example on the slide, the </a:t>
            </a:r>
            <a:r>
              <a:rPr lang="en-US" dirty="0" smtClean="0">
                <a:latin typeface="Courier New" pitchFamily="49" charset="0"/>
              </a:rPr>
              <a:t>Employees</a:t>
            </a:r>
            <a:r>
              <a:rPr lang="en-US" dirty="0" smtClean="0"/>
              <a:t> </a:t>
            </a:r>
            <a:r>
              <a:rPr lang="en-US" dirty="0"/>
              <a:t>table actually contains 290</a:t>
            </a:r>
            <a:r>
              <a:rPr lang="en-US" i="1" dirty="0"/>
              <a:t> </a:t>
            </a:r>
            <a:r>
              <a:rPr lang="en-US" dirty="0"/>
              <a:t>rows but there are only 16 unique department numbers in the table. </a:t>
            </a:r>
          </a:p>
          <a:p>
            <a:pPr lvl="1"/>
            <a:r>
              <a:rPr lang="en-US" dirty="0"/>
              <a:t>You can specify multiple columns after the </a:t>
            </a:r>
            <a:r>
              <a:rPr lang="en-US" dirty="0">
                <a:latin typeface="Courier New" pitchFamily="49" charset="0"/>
              </a:rPr>
              <a:t>DISTINCT</a:t>
            </a:r>
            <a:r>
              <a:rPr lang="en-US" dirty="0"/>
              <a:t> qualifier. The </a:t>
            </a:r>
            <a:r>
              <a:rPr lang="en-US" dirty="0">
                <a:latin typeface="Courier New" pitchFamily="49" charset="0"/>
              </a:rPr>
              <a:t>DISTINCT</a:t>
            </a:r>
            <a:r>
              <a:rPr lang="en-US" dirty="0"/>
              <a:t> qualifier affects all the selected columns, and the result is every distinct combination of the columns.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F267CD7-A18F-4980-AB6D-286E4AF98F86}" type="slidenum">
              <a:rPr lang="en-US"/>
              <a:pPr/>
              <a:t>25</a:t>
            </a:fld>
            <a:r>
              <a:rPr lang="en-US" dirty="0"/>
              <a:t>##</a:t>
            </a:r>
            <a:endParaRPr lang="en-US" sz="1100" dirty="0"/>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a:xfrm>
            <a:off x="688481" y="4416099"/>
            <a:ext cx="5504853" cy="4182457"/>
          </a:xfrm>
        </p:spPr>
        <p:txBody>
          <a:bodyPr/>
          <a:lstStyle/>
          <a:p>
            <a:pPr lvl="1"/>
            <a:r>
              <a:rPr lang="en-US">
                <a:solidFill>
                  <a:srgbClr val="000000"/>
                </a:solidFill>
              </a:rPr>
              <a:t>In the example, the </a:t>
            </a:r>
            <a:r>
              <a:rPr lang="en-US">
                <a:solidFill>
                  <a:srgbClr val="000000"/>
                </a:solidFill>
                <a:latin typeface="Courier New" pitchFamily="49" charset="0"/>
              </a:rPr>
              <a:t>SELECT</a:t>
            </a:r>
            <a:r>
              <a:rPr lang="en-US">
                <a:solidFill>
                  <a:srgbClr val="000000"/>
                </a:solidFill>
              </a:rPr>
              <a:t> statement retrieves the name and department number of all employees whose department is 1.</a:t>
            </a:r>
          </a:p>
          <a:p>
            <a:pPr lvl="1"/>
            <a:endParaRPr lang="en-US">
              <a:solidFill>
                <a:srgbClr val="000000"/>
              </a:solidFill>
            </a:endParaRPr>
          </a:p>
          <a:p>
            <a:pPr lvl="1"/>
            <a:r>
              <a:rPr lang="en-US">
                <a:solidFill>
                  <a:srgbClr val="FC0128"/>
                </a:solidFill>
              </a:rPr>
              <a:t>Character strings</a:t>
            </a:r>
            <a:r>
              <a:rPr lang="en-US"/>
              <a:t> and dates in the </a:t>
            </a:r>
            <a:r>
              <a:rPr lang="en-US">
                <a:solidFill>
                  <a:srgbClr val="FC0128"/>
                </a:solidFill>
                <a:latin typeface="Courier New" pitchFamily="49" charset="0"/>
              </a:rPr>
              <a:t>WHERE</a:t>
            </a:r>
            <a:r>
              <a:rPr lang="en-US">
                <a:solidFill>
                  <a:srgbClr val="FC0128"/>
                </a:solidFill>
              </a:rPr>
              <a:t> clause</a:t>
            </a:r>
            <a:r>
              <a:rPr lang="en-US"/>
              <a:t> must be enclosed in single quotation marks (</a:t>
            </a:r>
            <a:r>
              <a:rPr lang="en-US">
                <a:latin typeface="Courier New" pitchFamily="49" charset="0"/>
              </a:rPr>
              <a:t>''</a:t>
            </a:r>
            <a:r>
              <a:rPr lang="en-US"/>
              <a:t>). Number constants, however, should not be enclosed in single quotation marks.</a:t>
            </a:r>
            <a:endParaRPr lang="en-US" b="1"/>
          </a:p>
          <a:p>
            <a:pPr lvl="1"/>
            <a:endParaRPr lang="en-US">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1583E75-DA76-4813-B316-C64EF6206043}" type="slidenum">
              <a:rPr lang="en-US"/>
              <a:pPr/>
              <a:t>26</a:t>
            </a:fld>
            <a:r>
              <a:rPr lang="en-US" dirty="0"/>
              <a:t>##</a:t>
            </a:r>
            <a:endParaRPr lang="en-US" sz="1100" dirty="0"/>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BETWEEN</a:t>
            </a:r>
            <a:r>
              <a:rPr lang="en-US" b="1" dirty="0"/>
              <a:t> Condition</a:t>
            </a:r>
          </a:p>
          <a:p>
            <a:pPr lvl="1"/>
            <a:r>
              <a:rPr lang="en-US" dirty="0"/>
              <a:t>You can display rows based on a range of values using the </a:t>
            </a:r>
            <a:r>
              <a:rPr lang="en-US" dirty="0">
                <a:solidFill>
                  <a:srgbClr val="FC0128"/>
                </a:solidFill>
                <a:latin typeface="Courier New" pitchFamily="49" charset="0"/>
              </a:rPr>
              <a:t>BETWEEN</a:t>
            </a:r>
            <a:r>
              <a:rPr lang="en-US" dirty="0">
                <a:solidFill>
                  <a:srgbClr val="FC0128"/>
                </a:solidFill>
              </a:rPr>
              <a:t> range condition</a:t>
            </a:r>
            <a:r>
              <a:rPr lang="en-US" dirty="0"/>
              <a:t>. The range that you specify contains a lower limit and an upper limit.</a:t>
            </a:r>
          </a:p>
          <a:p>
            <a:pPr lvl="1">
              <a:lnSpc>
                <a:spcPct val="95000"/>
              </a:lnSpc>
              <a:spcBef>
                <a:spcPct val="35000"/>
              </a:spcBef>
            </a:pPr>
            <a:r>
              <a:rPr lang="en-US" dirty="0"/>
              <a:t>The </a:t>
            </a:r>
            <a:r>
              <a:rPr lang="en-US" dirty="0">
                <a:latin typeface="Courier New" pitchFamily="49" charset="0"/>
              </a:rPr>
              <a:t>SELECT</a:t>
            </a:r>
            <a:r>
              <a:rPr lang="en-US" dirty="0"/>
              <a:t> statement on the slide returns rows from the </a:t>
            </a:r>
            <a:r>
              <a:rPr lang="en-US" dirty="0" smtClean="0">
                <a:latin typeface="Courier New" pitchFamily="49" charset="0"/>
              </a:rPr>
              <a:t>Employees</a:t>
            </a:r>
            <a:r>
              <a:rPr lang="en-US" dirty="0" smtClean="0"/>
              <a:t> </a:t>
            </a:r>
            <a:r>
              <a:rPr lang="en-US" dirty="0"/>
              <a:t>table for any employee whose base rate is between 40 and 50.</a:t>
            </a:r>
            <a:endParaRPr lang="en-US" sz="2400" b="1" dirty="0">
              <a:effectLst>
                <a:outerShdw blurRad="38100" dist="38100" dir="2700000" algn="tl">
                  <a:srgbClr val="C0C0C0"/>
                </a:outerShdw>
              </a:effectLst>
            </a:endParaRPr>
          </a:p>
          <a:p>
            <a:pPr lvl="1"/>
            <a:r>
              <a:rPr lang="en-US" dirty="0"/>
              <a:t>Values specified with the </a:t>
            </a:r>
            <a:r>
              <a:rPr lang="en-US" dirty="0">
                <a:latin typeface="Courier New" pitchFamily="49" charset="0"/>
              </a:rPr>
              <a:t>BETWEEN</a:t>
            </a:r>
            <a:r>
              <a:rPr lang="en-US" dirty="0"/>
              <a:t> condition are inclusive. You must specify the lower limit first.</a:t>
            </a:r>
          </a:p>
          <a:p>
            <a:endParaRPr lang="en-US" b="1" dirty="0"/>
          </a:p>
          <a:p>
            <a:r>
              <a:rPr lang="en-US" b="1" dirty="0"/>
              <a:t>The </a:t>
            </a:r>
            <a:r>
              <a:rPr lang="en-US" b="1" dirty="0">
                <a:latin typeface="Courier New" pitchFamily="49" charset="0"/>
              </a:rPr>
              <a:t>IN</a:t>
            </a:r>
            <a:r>
              <a:rPr lang="en-US" b="1" dirty="0"/>
              <a:t> Condition</a:t>
            </a:r>
          </a:p>
          <a:p>
            <a:pPr lvl="1"/>
            <a:r>
              <a:rPr lang="en-US" dirty="0"/>
              <a:t>To test for values in a specified set of values, use the </a:t>
            </a:r>
            <a:r>
              <a:rPr lang="en-US" dirty="0">
                <a:solidFill>
                  <a:srgbClr val="FC0128"/>
                </a:solidFill>
                <a:latin typeface="Courier New" pitchFamily="49" charset="0"/>
              </a:rPr>
              <a:t>IN</a:t>
            </a:r>
            <a:r>
              <a:rPr lang="en-US" dirty="0">
                <a:solidFill>
                  <a:srgbClr val="FC0128"/>
                </a:solidFill>
              </a:rPr>
              <a:t> condition</a:t>
            </a:r>
            <a:r>
              <a:rPr lang="en-US" dirty="0"/>
              <a:t>. The </a:t>
            </a:r>
            <a:r>
              <a:rPr lang="en-US" dirty="0">
                <a:latin typeface="Courier New" pitchFamily="49" charset="0"/>
              </a:rPr>
              <a:t>IN</a:t>
            </a:r>
            <a:r>
              <a:rPr lang="en-US" dirty="0"/>
              <a:t> condition is also known as the </a:t>
            </a:r>
            <a:r>
              <a:rPr lang="en-US" i="1" dirty="0"/>
              <a:t>membership condition</a:t>
            </a:r>
            <a:r>
              <a:rPr lang="en-US" dirty="0"/>
              <a:t>.</a:t>
            </a:r>
          </a:p>
          <a:p>
            <a:pPr lvl="1"/>
            <a:endParaRPr lang="en-US" dirty="0"/>
          </a:p>
          <a:p>
            <a:r>
              <a:rPr lang="en-US" b="1" dirty="0"/>
              <a:t>The </a:t>
            </a:r>
            <a:r>
              <a:rPr lang="en-US" b="1" dirty="0">
                <a:latin typeface="Courier New" pitchFamily="49" charset="0"/>
              </a:rPr>
              <a:t>LIKE</a:t>
            </a:r>
            <a:r>
              <a:rPr lang="en-US" b="1" dirty="0"/>
              <a:t> Condition</a:t>
            </a:r>
          </a:p>
          <a:p>
            <a:pPr lvl="1"/>
            <a:r>
              <a:rPr lang="en-US" dirty="0"/>
              <a:t>You may not always know the exact value to search for. You can select rows that match a character pattern by using the </a:t>
            </a:r>
            <a:r>
              <a:rPr lang="en-US" dirty="0">
                <a:solidFill>
                  <a:srgbClr val="FC0128"/>
                </a:solidFill>
                <a:latin typeface="Courier New" pitchFamily="49" charset="0"/>
              </a:rPr>
              <a:t>LIKE</a:t>
            </a:r>
            <a:r>
              <a:rPr lang="en-US" dirty="0">
                <a:solidFill>
                  <a:srgbClr val="FC0128"/>
                </a:solidFill>
              </a:rPr>
              <a:t> condition</a:t>
            </a:r>
            <a:r>
              <a:rPr lang="en-US" dirty="0"/>
              <a:t>. The character pattern-matching operation is referred to as a </a:t>
            </a:r>
            <a:r>
              <a:rPr lang="en-US" i="1" dirty="0">
                <a:solidFill>
                  <a:srgbClr val="FC0128"/>
                </a:solidFill>
              </a:rPr>
              <a:t>wildcard </a:t>
            </a:r>
            <a:r>
              <a:rPr lang="en-US" dirty="0">
                <a:solidFill>
                  <a:srgbClr val="FC0128"/>
                </a:solidFill>
              </a:rPr>
              <a:t>search</a:t>
            </a:r>
            <a:r>
              <a:rPr lang="en-US" dirty="0"/>
              <a:t>. Two symbols can be used to construct the search string. </a:t>
            </a:r>
          </a:p>
          <a:p>
            <a:r>
              <a:rPr lang="en-US" dirty="0"/>
              <a:t>	Search conditions can contain either literal characters or numbers:</a:t>
            </a:r>
          </a:p>
          <a:p>
            <a:pPr lvl="1"/>
            <a:r>
              <a:rPr lang="en-US" dirty="0">
                <a:latin typeface="Courier New" pitchFamily="49" charset="0"/>
              </a:rPr>
              <a:t>		%</a:t>
            </a:r>
            <a:r>
              <a:rPr lang="en-US" dirty="0"/>
              <a:t> denotes zero or many characters.</a:t>
            </a:r>
          </a:p>
          <a:p>
            <a:pPr lvl="1"/>
            <a:r>
              <a:rPr lang="en-US" dirty="0">
                <a:latin typeface="Courier New" pitchFamily="49" charset="0"/>
              </a:rPr>
              <a:t>		_</a:t>
            </a:r>
            <a:r>
              <a:rPr lang="en-US" dirty="0"/>
              <a:t> denotes one character.</a:t>
            </a:r>
          </a:p>
          <a:p>
            <a:pPr lvl="1"/>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4B7AFB3F-D2CA-4272-B746-6EDC57B45790}" type="slidenum">
              <a:rPr lang="en-US"/>
              <a:pPr/>
              <a:t>27</a:t>
            </a:fld>
            <a:r>
              <a:rPr lang="en-US" dirty="0"/>
              <a:t>##</a:t>
            </a:r>
          </a:p>
        </p:txBody>
      </p:sp>
      <p:sp>
        <p:nvSpPr>
          <p:cNvPr id="1199106" name="Rectangle 2"/>
          <p:cNvSpPr>
            <a:spLocks noGrp="1" noRot="1" noChangeAspect="1" noChangeArrowheads="1" noTextEdit="1"/>
          </p:cNvSpPr>
          <p:nvPr>
            <p:ph type="sldImg"/>
          </p:nvPr>
        </p:nvSpPr>
        <p:spPr>
          <a:ln/>
        </p:spPr>
      </p:sp>
      <p:sp>
        <p:nvSpPr>
          <p:cNvPr id="1199107" name="Rectangle 3"/>
          <p:cNvSpPr>
            <a:spLocks noGrp="1" noChangeArrowheads="1"/>
          </p:cNvSpPr>
          <p:nvPr>
            <p:ph type="body" idx="1"/>
          </p:nvPr>
        </p:nvSpPr>
        <p:spPr>
          <a:xfrm>
            <a:off x="687874" y="4415321"/>
            <a:ext cx="5506066" cy="4183164"/>
          </a:xfrm>
        </p:spPr>
        <p:txBody>
          <a:bodyPr/>
          <a:lstStyle/>
          <a:p>
            <a:r>
              <a:rPr lang="en-US" b="1"/>
              <a:t>Checking for NULL</a:t>
            </a:r>
          </a:p>
          <a:p>
            <a:r>
              <a:rPr lang="en-US"/>
              <a:t>	Comparing NULL with any other value is always false!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25C9ABB-134A-4402-A444-C3836DC667CE}" type="slidenum">
              <a:rPr lang="en-US"/>
              <a:pPr/>
              <a:t>28</a:t>
            </a:fld>
            <a:r>
              <a:rPr lang="en-US" dirty="0"/>
              <a:t>##</a:t>
            </a:r>
            <a:endParaRPr lang="en-US" sz="1100" dirty="0"/>
          </a:p>
        </p:txBody>
      </p:sp>
      <p:sp>
        <p:nvSpPr>
          <p:cNvPr id="516098" name="Rectangle 2"/>
          <p:cNvSpPr>
            <a:spLocks noGrp="1" noRot="1" noChangeAspect="1" noChangeArrowheads="1" noTextEdit="1"/>
          </p:cNvSpPr>
          <p:nvPr>
            <p:ph type="sldImg"/>
          </p:nvPr>
        </p:nvSpPr>
        <p:spPr>
          <a:ln/>
        </p:spPr>
      </p:sp>
      <p:sp>
        <p:nvSpPr>
          <p:cNvPr id="516099" name="Rectangle 3"/>
          <p:cNvSpPr>
            <a:spLocks noGrp="1" noChangeArrowheads="1"/>
          </p:cNvSpPr>
          <p:nvPr>
            <p:ph type="body" idx="1"/>
          </p:nvPr>
        </p:nvSpPr>
        <p:spPr>
          <a:xfrm>
            <a:off x="688481" y="4416099"/>
            <a:ext cx="5504853" cy="4182457"/>
          </a:xfrm>
        </p:spPr>
        <p:txBody>
          <a:bodyPr/>
          <a:lstStyle/>
          <a:p>
            <a:r>
              <a:rPr lang="en-US" b="1"/>
              <a:t>Logical Conditions</a:t>
            </a:r>
          </a:p>
          <a:p>
            <a:pPr lvl="1"/>
            <a:r>
              <a:rPr lang="en-US"/>
              <a:t>A </a:t>
            </a:r>
            <a:r>
              <a:rPr lang="en-US">
                <a:solidFill>
                  <a:srgbClr val="FC0128"/>
                </a:solidFill>
              </a:rPr>
              <a:t>logical condition</a:t>
            </a:r>
            <a:r>
              <a:rPr lang="en-US"/>
              <a:t> combines the result of two component conditions to produce a single result based on them or inverts the result of a single condition. A row is returned only if the overall result of the condition is true. Three logical operators are available in SQL:</a:t>
            </a:r>
          </a:p>
          <a:p>
            <a:pPr lvl="2"/>
            <a:r>
              <a:rPr lang="en-US">
                <a:latin typeface="Courier New" pitchFamily="49" charset="0"/>
              </a:rPr>
              <a:t>AND</a:t>
            </a:r>
          </a:p>
          <a:p>
            <a:pPr lvl="2"/>
            <a:r>
              <a:rPr lang="en-US">
                <a:latin typeface="Courier New" pitchFamily="49" charset="0"/>
              </a:rPr>
              <a:t>OR</a:t>
            </a:r>
          </a:p>
          <a:p>
            <a:pPr lvl="2"/>
            <a:r>
              <a:rPr lang="en-US">
                <a:latin typeface="Courier New" pitchFamily="49" charset="0"/>
              </a:rPr>
              <a:t>NOT</a:t>
            </a:r>
          </a:p>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29</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2BD6745-D2F2-4811-94BF-C86938ADF9BE}" type="slidenum">
              <a:rPr lang="en-US"/>
              <a:pPr/>
              <a:t>5</a:t>
            </a:fld>
            <a:r>
              <a:rPr lang="en-US" dirty="0"/>
              <a:t>##</a:t>
            </a:r>
            <a:endParaRPr lang="en-US" sz="1100" dirty="0"/>
          </a:p>
        </p:txBody>
      </p:sp>
      <p:sp>
        <p:nvSpPr>
          <p:cNvPr id="478210" name="Rectangle 2"/>
          <p:cNvSpPr>
            <a:spLocks noGrp="1" noRot="1" noChangeAspect="1" noChangeArrowheads="1" noTextEdit="1"/>
          </p:cNvSpPr>
          <p:nvPr>
            <p:ph type="sldImg"/>
          </p:nvPr>
        </p:nvSpPr>
        <p:spPr>
          <a:ln/>
        </p:spPr>
      </p:sp>
      <p:sp>
        <p:nvSpPr>
          <p:cNvPr id="478211" name="Rectangle 3"/>
          <p:cNvSpPr>
            <a:spLocks noGrp="1" noChangeArrowheads="1"/>
          </p:cNvSpPr>
          <p:nvPr>
            <p:ph type="body" idx="1"/>
          </p:nvPr>
        </p:nvSpPr>
        <p:spPr>
          <a:xfrm>
            <a:off x="688481" y="4416099"/>
            <a:ext cx="5504853" cy="4182457"/>
          </a:xfrm>
        </p:spPr>
        <p:txBody>
          <a:bodyPr/>
          <a:lstStyle/>
          <a:p>
            <a:endParaRPr lang="bg-BG"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30</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endParaRPr lang="bg-BG"/>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C4BA63B-286B-46C9-B52C-1B6101BC0A03}" type="slidenum">
              <a:rPr lang="en-US"/>
              <a:pPr/>
              <a:t>31</a:t>
            </a:fld>
            <a:r>
              <a:rPr lang="en-US" dirty="0"/>
              <a:t>##</a:t>
            </a:r>
            <a:endParaRPr lang="en-US" sz="1100" dirty="0"/>
          </a:p>
        </p:txBody>
      </p:sp>
      <p:sp>
        <p:nvSpPr>
          <p:cNvPr id="522242" name="Rectangle 2"/>
          <p:cNvSpPr>
            <a:spLocks noGrp="1" noRot="1" noChangeAspect="1" noChangeArrowheads="1" noTextEdit="1"/>
          </p:cNvSpPr>
          <p:nvPr>
            <p:ph type="sldImg"/>
          </p:nvPr>
        </p:nvSpPr>
        <p:spPr>
          <a:ln/>
        </p:spPr>
      </p:sp>
      <p:sp>
        <p:nvSpPr>
          <p:cNvPr id="522243" name="Rectangle 3"/>
          <p:cNvSpPr>
            <a:spLocks noGrp="1" noChangeArrowheads="1"/>
          </p:cNvSpPr>
          <p:nvPr>
            <p:ph type="body" idx="1"/>
          </p:nvPr>
        </p:nvSpPr>
        <p:spPr>
          <a:xfrm>
            <a:off x="688481" y="4416099"/>
            <a:ext cx="5504853" cy="4182457"/>
          </a:xfrm>
        </p:spPr>
        <p:txBody>
          <a:bodyPr/>
          <a:lstStyle/>
          <a:p>
            <a:r>
              <a:rPr lang="en-US" b="1" dirty="0"/>
              <a:t>Data from Multiple Tables</a:t>
            </a:r>
          </a:p>
          <a:p>
            <a:pPr lvl="1"/>
            <a:r>
              <a:rPr lang="en-US" dirty="0"/>
              <a:t>Sometimes you need to use </a:t>
            </a:r>
            <a:r>
              <a:rPr lang="en-US" dirty="0">
                <a:solidFill>
                  <a:srgbClr val="FC0128"/>
                </a:solidFill>
              </a:rPr>
              <a:t>data from more than one table</a:t>
            </a:r>
            <a:r>
              <a:rPr lang="en-US" dirty="0"/>
              <a:t>. In the slide example, the report displays data from two separate tables.</a:t>
            </a:r>
          </a:p>
          <a:p>
            <a:pPr lvl="1"/>
            <a:r>
              <a:rPr lang="en-US" dirty="0"/>
              <a:t>To produce the report, you need to link (</a:t>
            </a:r>
            <a:r>
              <a:rPr lang="en-US" b="1" dirty="0"/>
              <a:t>join</a:t>
            </a:r>
            <a:r>
              <a:rPr lang="en-US" dirty="0"/>
              <a:t>) the </a:t>
            </a:r>
            <a:r>
              <a:rPr lang="en-US" dirty="0" smtClean="0">
                <a:latin typeface="Courier New" pitchFamily="49" charset="0"/>
              </a:rPr>
              <a:t>Employees</a:t>
            </a:r>
            <a:r>
              <a:rPr lang="en-US" dirty="0" smtClean="0"/>
              <a:t> </a:t>
            </a:r>
            <a:r>
              <a:rPr lang="en-US" dirty="0"/>
              <a:t>and </a:t>
            </a:r>
            <a:r>
              <a:rPr lang="en-US" dirty="0" smtClean="0">
                <a:latin typeface="Courier New" pitchFamily="49" charset="0"/>
              </a:rPr>
              <a:t>Departments</a:t>
            </a:r>
            <a:r>
              <a:rPr lang="en-US" dirty="0" smtClean="0"/>
              <a:t> </a:t>
            </a:r>
            <a:r>
              <a:rPr lang="en-US" dirty="0"/>
              <a:t>tables and access data from both of them.</a:t>
            </a:r>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9DC064-E946-4394-A38B-3AD43C9C7D2D}" type="slidenum">
              <a:rPr lang="en-US"/>
              <a:pPr/>
              <a:t>34</a:t>
            </a:fld>
            <a:r>
              <a:rPr lang="en-US" dirty="0"/>
              <a:t>##</a:t>
            </a:r>
            <a:endParaRPr lang="en-US" sz="1100" dirty="0"/>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a:xfrm>
            <a:off x="688481" y="4416099"/>
            <a:ext cx="5504853" cy="4182457"/>
          </a:xfrm>
        </p:spPr>
        <p:txBody>
          <a:bodyPr/>
          <a:lstStyle/>
          <a:p>
            <a:pPr lvl="1">
              <a:lnSpc>
                <a:spcPct val="65000"/>
              </a:lnSpc>
              <a:spcBef>
                <a:spcPct val="35000"/>
              </a:spcBef>
            </a:pPr>
            <a:r>
              <a:rPr lang="en-US" sz="2300" dirty="0"/>
              <a:t>These are SQL99 compliant joins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29AE05A0-9C6D-4E8B-B462-CE12EEF9605C}" type="slidenum">
              <a:rPr lang="en-US"/>
              <a:pPr/>
              <a:t>35</a:t>
            </a:fld>
            <a:r>
              <a:rPr lang="en-US" dirty="0"/>
              <a:t>##</a:t>
            </a:r>
            <a:endParaRPr lang="en-US" sz="1100" dirty="0"/>
          </a:p>
        </p:txBody>
      </p:sp>
      <p:sp>
        <p:nvSpPr>
          <p:cNvPr id="528386" name="Rectangle 2"/>
          <p:cNvSpPr>
            <a:spLocks noGrp="1" noRot="1" noChangeAspect="1" noChangeArrowheads="1" noTextEdit="1"/>
          </p:cNvSpPr>
          <p:nvPr>
            <p:ph type="sldImg"/>
          </p:nvPr>
        </p:nvSpPr>
        <p:spPr>
          <a:ln/>
        </p:spPr>
      </p:sp>
      <p:sp>
        <p:nvSpPr>
          <p:cNvPr id="528387"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ON</a:t>
            </a:r>
            <a:r>
              <a:rPr lang="en-US" b="1" dirty="0"/>
              <a:t> Condition</a:t>
            </a:r>
            <a:r>
              <a:rPr lang="en-US" dirty="0"/>
              <a:t> </a:t>
            </a:r>
          </a:p>
          <a:p>
            <a:pPr lvl="1"/>
            <a:endParaRPr lang="en-US" dirty="0"/>
          </a:p>
          <a:p>
            <a:pPr lvl="1"/>
            <a:r>
              <a:rPr lang="en-US" dirty="0"/>
              <a:t>Use the </a:t>
            </a:r>
            <a:r>
              <a:rPr lang="en-US" dirty="0">
                <a:solidFill>
                  <a:srgbClr val="FC0128"/>
                </a:solidFill>
                <a:latin typeface="Courier New" pitchFamily="49" charset="0"/>
              </a:rPr>
              <a:t>ON</a:t>
            </a:r>
            <a:r>
              <a:rPr lang="en-US" dirty="0">
                <a:solidFill>
                  <a:srgbClr val="FC0128"/>
                </a:solidFill>
              </a:rPr>
              <a:t> clause</a:t>
            </a:r>
            <a:r>
              <a:rPr lang="en-US" dirty="0"/>
              <a:t> to specify a join condition. This lets you specify join conditions separate from any search or filter conditions in the </a:t>
            </a:r>
            <a:r>
              <a:rPr lang="en-US" dirty="0">
                <a:latin typeface="Courier New" pitchFamily="49" charset="0"/>
              </a:rPr>
              <a:t>WHERE</a:t>
            </a:r>
            <a:r>
              <a:rPr lang="en-US" dirty="0"/>
              <a:t> clause.</a:t>
            </a:r>
          </a:p>
          <a:p>
            <a:pPr lvl="1"/>
            <a:endParaRPr lang="en-US" dirty="0"/>
          </a:p>
          <a:p>
            <a:pPr lvl="1"/>
            <a:r>
              <a:rPr lang="en-US" dirty="0"/>
              <a:t>The </a:t>
            </a:r>
            <a:r>
              <a:rPr lang="en-US" dirty="0">
                <a:solidFill>
                  <a:srgbClr val="FC0128"/>
                </a:solidFill>
                <a:latin typeface="Courier New" pitchFamily="49" charset="0"/>
              </a:rPr>
              <a:t>ON</a:t>
            </a:r>
            <a:r>
              <a:rPr lang="en-US" dirty="0">
                <a:solidFill>
                  <a:srgbClr val="FC0128"/>
                </a:solidFill>
              </a:rPr>
              <a:t> clause</a:t>
            </a:r>
            <a:r>
              <a:rPr lang="en-US" dirty="0"/>
              <a:t> can also be used as follows to join columns that have different names:</a:t>
            </a:r>
          </a:p>
          <a:p>
            <a:pPr lvl="1"/>
            <a:endParaRPr lang="en-US" sz="500" dirty="0"/>
          </a:p>
          <a:p>
            <a:pPr lvl="1">
              <a:spcBef>
                <a:spcPct val="0"/>
              </a:spcBef>
            </a:pPr>
            <a:r>
              <a:rPr lang="en-US" dirty="0">
                <a:latin typeface="Courier New" pitchFamily="49" charset="0"/>
              </a:rPr>
              <a:t>   SELECT </a:t>
            </a:r>
            <a:r>
              <a:rPr lang="en-US" dirty="0" err="1">
                <a:latin typeface="Courier New" pitchFamily="49" charset="0"/>
              </a:rPr>
              <a:t>e.LastName</a:t>
            </a:r>
            <a:r>
              <a:rPr lang="en-US" dirty="0">
                <a:latin typeface="Courier New" pitchFamily="49" charset="0"/>
              </a:rPr>
              <a:t> </a:t>
            </a:r>
            <a:r>
              <a:rPr lang="en-US" dirty="0" err="1">
                <a:latin typeface="Courier New" pitchFamily="49" charset="0"/>
              </a:rPr>
              <a:t>emp</a:t>
            </a:r>
            <a:r>
              <a:rPr lang="en-US" dirty="0">
                <a:latin typeface="Courier New" pitchFamily="49" charset="0"/>
              </a:rPr>
              <a:t>, </a:t>
            </a:r>
            <a:r>
              <a:rPr lang="en-US" dirty="0" err="1">
                <a:latin typeface="Courier New" pitchFamily="49" charset="0"/>
              </a:rPr>
              <a:t>m.LastName</a:t>
            </a:r>
            <a:r>
              <a:rPr lang="en-US" dirty="0">
                <a:latin typeface="Courier New" pitchFamily="49" charset="0"/>
              </a:rPr>
              <a:t> mgr</a:t>
            </a:r>
          </a:p>
          <a:p>
            <a:pPr lvl="1">
              <a:spcBef>
                <a:spcPct val="0"/>
              </a:spcBef>
            </a:pPr>
            <a:r>
              <a:rPr lang="en-US" dirty="0">
                <a:latin typeface="Courier New" pitchFamily="49" charset="0"/>
              </a:rPr>
              <a:t>   FROM   employee e JOIN employee m</a:t>
            </a:r>
          </a:p>
          <a:p>
            <a:pPr lvl="1">
              <a:spcBef>
                <a:spcPct val="0"/>
              </a:spcBef>
            </a:pPr>
            <a:r>
              <a:rPr lang="en-US" dirty="0">
                <a:latin typeface="Courier New" pitchFamily="49" charset="0"/>
              </a:rPr>
              <a:t>   ON     (</a:t>
            </a:r>
            <a:r>
              <a:rPr lang="en-US" dirty="0" err="1">
                <a:latin typeface="Courier New" pitchFamily="49" charset="0"/>
              </a:rPr>
              <a:t>e.ManagerID</a:t>
            </a:r>
            <a:r>
              <a:rPr lang="en-US" dirty="0">
                <a:latin typeface="Courier New" pitchFamily="49" charset="0"/>
              </a:rPr>
              <a:t> = </a:t>
            </a:r>
            <a:r>
              <a:rPr lang="en-US" dirty="0" err="1">
                <a:latin typeface="Courier New" pitchFamily="49" charset="0"/>
              </a:rPr>
              <a:t>m.EmployeeID</a:t>
            </a:r>
            <a:r>
              <a:rPr lang="en-US" dirty="0">
                <a:latin typeface="Courier New" pitchFamily="49" charset="0"/>
              </a:rPr>
              <a:t>);</a:t>
            </a:r>
          </a:p>
          <a:p>
            <a:pPr lvl="1">
              <a:spcBef>
                <a:spcPct val="0"/>
              </a:spcBef>
            </a:pPr>
            <a:endParaRPr lang="en-US" dirty="0">
              <a:latin typeface="Courier New" pitchFamily="49" charset="0"/>
            </a:endParaRPr>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B9CEAB4-A9FB-4753-BA40-6F58C2A73A33}" type="slidenum">
              <a:rPr lang="en-US"/>
              <a:pPr/>
              <a:t>36</a:t>
            </a:fld>
            <a:r>
              <a:rPr lang="en-US" dirty="0"/>
              <a:t>##</a:t>
            </a:r>
            <a:endParaRPr lang="en-US" sz="1100" dirty="0"/>
          </a:p>
        </p:txBody>
      </p:sp>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ON</a:t>
            </a:r>
            <a:r>
              <a:rPr lang="en-US" b="1" dirty="0"/>
              <a:t> Condition</a:t>
            </a:r>
            <a:r>
              <a:rPr lang="en-US" dirty="0"/>
              <a:t> </a:t>
            </a:r>
          </a:p>
          <a:p>
            <a:pPr lvl="1"/>
            <a:endParaRPr lang="en-US" dirty="0"/>
          </a:p>
          <a:p>
            <a:pPr lvl="1"/>
            <a:r>
              <a:rPr lang="en-US" dirty="0"/>
              <a:t>Use the </a:t>
            </a:r>
            <a:r>
              <a:rPr lang="en-US" dirty="0">
                <a:solidFill>
                  <a:srgbClr val="FC0128"/>
                </a:solidFill>
                <a:latin typeface="Courier New" pitchFamily="49" charset="0"/>
              </a:rPr>
              <a:t>ON</a:t>
            </a:r>
            <a:r>
              <a:rPr lang="en-US" dirty="0">
                <a:solidFill>
                  <a:srgbClr val="FC0128"/>
                </a:solidFill>
              </a:rPr>
              <a:t> clause</a:t>
            </a:r>
            <a:r>
              <a:rPr lang="en-US" dirty="0"/>
              <a:t> to specify a join condition. This lets you specify join conditions separate from any search or filter conditions in the </a:t>
            </a:r>
            <a:r>
              <a:rPr lang="en-US" dirty="0">
                <a:latin typeface="Courier New" pitchFamily="49" charset="0"/>
              </a:rPr>
              <a:t>WHERE</a:t>
            </a:r>
            <a:r>
              <a:rPr lang="en-US" dirty="0"/>
              <a:t> clause.</a:t>
            </a:r>
          </a:p>
          <a:p>
            <a:pPr lvl="1"/>
            <a:endParaRPr lang="en-US" dirty="0"/>
          </a:p>
          <a:p>
            <a:pPr lvl="1"/>
            <a:r>
              <a:rPr lang="en-US" dirty="0"/>
              <a:t>The </a:t>
            </a:r>
            <a:r>
              <a:rPr lang="en-US" dirty="0">
                <a:solidFill>
                  <a:srgbClr val="FC0128"/>
                </a:solidFill>
                <a:latin typeface="Courier New" pitchFamily="49" charset="0"/>
              </a:rPr>
              <a:t>ON</a:t>
            </a:r>
            <a:r>
              <a:rPr lang="en-US" dirty="0">
                <a:solidFill>
                  <a:srgbClr val="FC0128"/>
                </a:solidFill>
              </a:rPr>
              <a:t> clause</a:t>
            </a:r>
            <a:r>
              <a:rPr lang="en-US" dirty="0"/>
              <a:t> can also be used as follows to join columns that have different names:</a:t>
            </a:r>
          </a:p>
          <a:p>
            <a:pPr lvl="1"/>
            <a:endParaRPr lang="en-US" sz="500" dirty="0"/>
          </a:p>
          <a:p>
            <a:pPr lvl="1">
              <a:spcBef>
                <a:spcPct val="0"/>
              </a:spcBef>
            </a:pPr>
            <a:r>
              <a:rPr lang="en-US" dirty="0">
                <a:latin typeface="Courier New" pitchFamily="49" charset="0"/>
              </a:rPr>
              <a:t>   SELECT </a:t>
            </a:r>
            <a:r>
              <a:rPr lang="en-US" dirty="0" err="1">
                <a:latin typeface="Courier New" pitchFamily="49" charset="0"/>
              </a:rPr>
              <a:t>e.LastName</a:t>
            </a:r>
            <a:r>
              <a:rPr lang="en-US" dirty="0">
                <a:latin typeface="Courier New" pitchFamily="49" charset="0"/>
              </a:rPr>
              <a:t> </a:t>
            </a:r>
            <a:r>
              <a:rPr lang="en-US" dirty="0" err="1">
                <a:latin typeface="Courier New" pitchFamily="49" charset="0"/>
              </a:rPr>
              <a:t>emp</a:t>
            </a:r>
            <a:r>
              <a:rPr lang="en-US" dirty="0">
                <a:latin typeface="Courier New" pitchFamily="49" charset="0"/>
              </a:rPr>
              <a:t>, </a:t>
            </a:r>
            <a:r>
              <a:rPr lang="en-US" dirty="0" err="1">
                <a:latin typeface="Courier New" pitchFamily="49" charset="0"/>
              </a:rPr>
              <a:t>m.LastName</a:t>
            </a:r>
            <a:r>
              <a:rPr lang="en-US" dirty="0">
                <a:latin typeface="Courier New" pitchFamily="49" charset="0"/>
              </a:rPr>
              <a:t> mgr</a:t>
            </a:r>
          </a:p>
          <a:p>
            <a:pPr lvl="1">
              <a:spcBef>
                <a:spcPct val="0"/>
              </a:spcBef>
            </a:pPr>
            <a:r>
              <a:rPr lang="en-US" dirty="0">
                <a:latin typeface="Courier New" pitchFamily="49" charset="0"/>
              </a:rPr>
              <a:t>   FROM   employee e JOIN employee m</a:t>
            </a:r>
          </a:p>
          <a:p>
            <a:pPr lvl="1">
              <a:spcBef>
                <a:spcPct val="0"/>
              </a:spcBef>
            </a:pPr>
            <a:r>
              <a:rPr lang="en-US" dirty="0">
                <a:latin typeface="Courier New" pitchFamily="49" charset="0"/>
              </a:rPr>
              <a:t>   ON     (</a:t>
            </a:r>
            <a:r>
              <a:rPr lang="en-US" dirty="0" err="1">
                <a:latin typeface="Courier New" pitchFamily="49" charset="0"/>
              </a:rPr>
              <a:t>e.ManagerID</a:t>
            </a:r>
            <a:r>
              <a:rPr lang="en-US" dirty="0">
                <a:latin typeface="Courier New" pitchFamily="49" charset="0"/>
              </a:rPr>
              <a:t> = </a:t>
            </a:r>
            <a:r>
              <a:rPr lang="en-US" dirty="0" err="1">
                <a:latin typeface="Courier New" pitchFamily="49" charset="0"/>
              </a:rPr>
              <a:t>m.EmployeeID</a:t>
            </a:r>
            <a:r>
              <a:rPr lang="en-US" dirty="0">
                <a:latin typeface="Courier New" pitchFamily="49" charset="0"/>
              </a:rPr>
              <a:t>);</a:t>
            </a:r>
          </a:p>
          <a:p>
            <a:pPr lvl="1">
              <a:spcBef>
                <a:spcPct val="0"/>
              </a:spcBef>
            </a:pPr>
            <a:endParaRPr lang="en-US" dirty="0">
              <a:latin typeface="Courier New" pitchFamily="49" charset="0"/>
            </a:endParaRPr>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A8F15FAA-5707-4561-ABC8-B51E27831921}" type="slidenum">
              <a:rPr lang="en-US"/>
              <a:pPr/>
              <a:t>38</a:t>
            </a:fld>
            <a:r>
              <a:rPr lang="en-US" dirty="0"/>
              <a:t>##</a:t>
            </a:r>
            <a:endParaRPr lang="en-US" sz="1100" dirty="0"/>
          </a:p>
        </p:txBody>
      </p:sp>
      <p:sp>
        <p:nvSpPr>
          <p:cNvPr id="533506" name="Rectangle 2"/>
          <p:cNvSpPr>
            <a:spLocks noGrp="1" noRot="1" noChangeAspect="1" noChangeArrowheads="1" noTextEdit="1"/>
          </p:cNvSpPr>
          <p:nvPr>
            <p:ph type="sldImg"/>
          </p:nvPr>
        </p:nvSpPr>
        <p:spPr>
          <a:ln/>
        </p:spPr>
      </p:sp>
      <p:sp>
        <p:nvSpPr>
          <p:cNvPr id="533507"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EA99F90-3862-4A9A-9952-ADAA5537D378}" type="slidenum">
              <a:rPr lang="en-US"/>
              <a:pPr/>
              <a:t>39</a:t>
            </a:fld>
            <a:r>
              <a:rPr lang="en-US" dirty="0"/>
              <a:t>##</a:t>
            </a:r>
            <a:endParaRPr lang="en-US" sz="1100" dirty="0"/>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endParaRPr lang="en-US" dirty="0"/>
          </a:p>
          <a:p>
            <a:pPr>
              <a:buFontTx/>
              <a:buChar char="•"/>
            </a:pPr>
            <a:endParaRPr lang="en-US" dirty="0"/>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6D59B63-17A5-4FED-A6C2-2A10393AAC1F}" type="slidenum">
              <a:rPr lang="en-US"/>
              <a:pPr/>
              <a:t>40</a:t>
            </a:fld>
            <a:r>
              <a:rPr lang="en-US" dirty="0"/>
              <a:t>##</a:t>
            </a:r>
            <a:endParaRPr lang="en-US" sz="1100" dirty="0"/>
          </a:p>
        </p:txBody>
      </p:sp>
      <p:sp>
        <p:nvSpPr>
          <p:cNvPr id="537602" name="Rectangle 2"/>
          <p:cNvSpPr>
            <a:spLocks noGrp="1" noRot="1" noChangeAspect="1" noChangeArrowheads="1" noTextEdit="1"/>
          </p:cNvSpPr>
          <p:nvPr>
            <p:ph type="sldImg"/>
          </p:nvPr>
        </p:nvSpPr>
        <p:spPr>
          <a:ln/>
        </p:spPr>
      </p:sp>
      <p:sp>
        <p:nvSpPr>
          <p:cNvPr id="537603"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9B8B4E-C865-4E72-A30E-66A786C202DA}" type="slidenum">
              <a:rPr lang="en-US"/>
              <a:pPr/>
              <a:t>41</a:t>
            </a:fld>
            <a:r>
              <a:rPr lang="en-US" dirty="0"/>
              <a:t>##</a:t>
            </a:r>
            <a:endParaRPr lang="en-US" sz="1100" dirty="0"/>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42</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8481" y="4416099"/>
            <a:ext cx="5504853" cy="4182457"/>
          </a:xfrm>
        </p:spPr>
        <p:txBody>
          <a:bodyPr/>
          <a:lstStyle/>
          <a:p>
            <a:r>
              <a:rPr lang="en-US" b="1" dirty="0"/>
              <a:t>Three-Way Joins</a:t>
            </a:r>
          </a:p>
          <a:p>
            <a:pPr lvl="1"/>
            <a:endParaRPr lang="en-US" b="1" dirty="0"/>
          </a:p>
          <a:p>
            <a:pPr lvl="1"/>
            <a:r>
              <a:rPr lang="en-US" dirty="0"/>
              <a:t>A </a:t>
            </a:r>
            <a:r>
              <a:rPr lang="en-US" dirty="0">
                <a:solidFill>
                  <a:srgbClr val="FC0128"/>
                </a:solidFill>
              </a:rPr>
              <a:t>three-way join</a:t>
            </a:r>
            <a:r>
              <a:rPr lang="en-US" dirty="0"/>
              <a:t> is a join of three tables. In </a:t>
            </a:r>
            <a:r>
              <a:rPr lang="en-US" dirty="0">
                <a:solidFill>
                  <a:srgbClr val="FC0128"/>
                </a:solidFill>
              </a:rPr>
              <a:t>SQL: 1999 compliant syntax</a:t>
            </a:r>
            <a:r>
              <a:rPr lang="en-US" dirty="0"/>
              <a:t>, joins are performed from left to right so the first join to be performed is </a:t>
            </a:r>
            <a:r>
              <a:rPr lang="en-US" dirty="0" smtClean="0">
                <a:latin typeface="Courier New" pitchFamily="49" charset="0"/>
              </a:rPr>
              <a:t>Employees</a:t>
            </a:r>
            <a:r>
              <a:rPr lang="en-US" dirty="0" smtClean="0"/>
              <a:t> </a:t>
            </a:r>
            <a:r>
              <a:rPr lang="en-US" dirty="0">
                <a:latin typeface="Courier New" pitchFamily="49" charset="0"/>
              </a:rPr>
              <a:t>JOIN</a:t>
            </a:r>
            <a:r>
              <a:rPr lang="en-US" dirty="0"/>
              <a:t> </a:t>
            </a:r>
            <a:r>
              <a:rPr lang="en-US" dirty="0">
                <a:latin typeface="Courier New" pitchFamily="49" charset="0"/>
              </a:rPr>
              <a:t>ADDRESS</a:t>
            </a:r>
            <a:r>
              <a:rPr lang="en-US" dirty="0"/>
              <a:t>. The first join condition can reference columns in </a:t>
            </a:r>
            <a:r>
              <a:rPr lang="en-US" dirty="0" smtClean="0">
                <a:latin typeface="Courier New" pitchFamily="49" charset="0"/>
              </a:rPr>
              <a:t>Employees</a:t>
            </a:r>
            <a:r>
              <a:rPr lang="en-US" dirty="0" smtClean="0"/>
              <a:t> </a:t>
            </a:r>
            <a:r>
              <a:rPr lang="en-US" dirty="0"/>
              <a:t>and </a:t>
            </a:r>
            <a:r>
              <a:rPr lang="en-US" dirty="0">
                <a:latin typeface="Courier New" pitchFamily="49" charset="0"/>
              </a:rPr>
              <a:t>ADDRESS</a:t>
            </a:r>
            <a:r>
              <a:rPr lang="en-US" dirty="0"/>
              <a:t> but cannot reference columns in </a:t>
            </a:r>
            <a:r>
              <a:rPr lang="en-US" dirty="0">
                <a:latin typeface="Courier New" pitchFamily="49" charset="0"/>
              </a:rPr>
              <a:t>STATEPROVINCE</a:t>
            </a:r>
            <a:r>
              <a:rPr lang="en-US" dirty="0"/>
              <a:t>. The second join condition can reference columns from all three tables.</a:t>
            </a:r>
          </a:p>
          <a:p>
            <a:pPr lvl="1"/>
            <a:endParaRPr lang="en-US" dirty="0"/>
          </a:p>
          <a:p>
            <a:pPr lvl="1"/>
            <a:r>
              <a:rPr lang="en-US" dirty="0"/>
              <a:t>This can also be written as a three-way equijoin:</a:t>
            </a:r>
          </a:p>
          <a:p>
            <a:pPr lvl="1"/>
            <a:endParaRPr lang="en-US" dirty="0"/>
          </a:p>
          <a:p>
            <a:pPr lvl="1"/>
            <a:r>
              <a:rPr lang="en-US" dirty="0"/>
              <a:t>SELECT </a:t>
            </a:r>
            <a:r>
              <a:rPr lang="en-US" dirty="0" err="1"/>
              <a:t>e.LastName</a:t>
            </a:r>
            <a:r>
              <a:rPr lang="en-US" dirty="0"/>
              <a:t>, </a:t>
            </a:r>
            <a:r>
              <a:rPr lang="en-US" dirty="0" err="1"/>
              <a:t>a.City</a:t>
            </a:r>
            <a:r>
              <a:rPr lang="en-US" dirty="0"/>
              <a:t>, </a:t>
            </a:r>
            <a:r>
              <a:rPr lang="en-US" dirty="0" err="1"/>
              <a:t>sp.Name</a:t>
            </a:r>
            <a:r>
              <a:rPr lang="en-US" dirty="0"/>
              <a:t> </a:t>
            </a:r>
            <a:r>
              <a:rPr lang="en-US" dirty="0" err="1"/>
              <a:t>SPName</a:t>
            </a:r>
            <a:endParaRPr lang="en-US" dirty="0"/>
          </a:p>
          <a:p>
            <a:pPr lvl="1"/>
            <a:r>
              <a:rPr lang="en-US" dirty="0"/>
              <a:t>FROM employee e, address a, </a:t>
            </a:r>
            <a:r>
              <a:rPr lang="en-US" dirty="0" err="1"/>
              <a:t>stateprovince</a:t>
            </a:r>
            <a:r>
              <a:rPr lang="en-US" dirty="0"/>
              <a:t> sp</a:t>
            </a:r>
          </a:p>
          <a:p>
            <a:pPr lvl="1"/>
            <a:r>
              <a:rPr lang="en-US" dirty="0"/>
              <a:t>WHERE </a:t>
            </a:r>
            <a:r>
              <a:rPr lang="en-US" dirty="0" err="1"/>
              <a:t>e.AddressID</a:t>
            </a:r>
            <a:r>
              <a:rPr lang="en-US" dirty="0"/>
              <a:t> = </a:t>
            </a:r>
            <a:r>
              <a:rPr lang="en-US" dirty="0" err="1"/>
              <a:t>a.AddressID</a:t>
            </a:r>
            <a:endParaRPr lang="en-US" dirty="0"/>
          </a:p>
          <a:p>
            <a:pPr lvl="1"/>
            <a:r>
              <a:rPr lang="en-US" dirty="0"/>
              <a:t>  AND </a:t>
            </a:r>
            <a:r>
              <a:rPr lang="en-US" dirty="0" err="1"/>
              <a:t>a.StateProvinceID</a:t>
            </a:r>
            <a:r>
              <a:rPr lang="en-US" dirty="0"/>
              <a:t> = </a:t>
            </a:r>
            <a:r>
              <a:rPr lang="en-US" dirty="0" err="1"/>
              <a:t>sp.StateProvinceID</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6FF006C-0FA7-406A-AD4A-8B4C8CFAB6CA}" type="slidenum">
              <a:rPr lang="en-US"/>
              <a:pPr/>
              <a:t>6</a:t>
            </a:fld>
            <a:r>
              <a:rPr lang="en-US" dirty="0"/>
              <a:t>##</a:t>
            </a:r>
            <a:endParaRPr lang="en-US" sz="1100" dirty="0"/>
          </a:p>
        </p:txBody>
      </p:sp>
      <p:sp>
        <p:nvSpPr>
          <p:cNvPr id="480258" name="Rectangle 2"/>
          <p:cNvSpPr>
            <a:spLocks noGrp="1" noRot="1" noChangeAspect="1" noChangeArrowheads="1" noTextEdit="1"/>
          </p:cNvSpPr>
          <p:nvPr>
            <p:ph type="sldImg"/>
          </p:nvPr>
        </p:nvSpPr>
        <p:spPr>
          <a:ln/>
        </p:spPr>
      </p:sp>
      <p:sp>
        <p:nvSpPr>
          <p:cNvPr id="480259" name="Rectangle 3"/>
          <p:cNvSpPr>
            <a:spLocks noGrp="1" noChangeArrowheads="1"/>
          </p:cNvSpPr>
          <p:nvPr>
            <p:ph type="body" idx="1"/>
          </p:nvPr>
        </p:nvSpPr>
        <p:spPr>
          <a:xfrm>
            <a:off x="688481" y="4416099"/>
            <a:ext cx="5504853" cy="4182457"/>
          </a:xfrm>
        </p:spPr>
        <p:txBody>
          <a:bodyPr/>
          <a:lstStyle/>
          <a:p>
            <a:endParaRPr lang="bg-BG"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CA89BB25-ABF2-40B6-A2DA-D2E8EC9D27F7}" type="slidenum">
              <a:rPr lang="en-US"/>
              <a:pPr/>
              <a:t>43</a:t>
            </a:fld>
            <a:r>
              <a:rPr lang="en-US" dirty="0"/>
              <a:t>##</a:t>
            </a:r>
          </a:p>
        </p:txBody>
      </p:sp>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a:xfrm>
            <a:off x="687874" y="4415321"/>
            <a:ext cx="5506066" cy="4183164"/>
          </a:xfrm>
        </p:spPr>
        <p:txBody>
          <a:bodyPr/>
          <a:lstStyle/>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799B9FA-0A3D-446C-8467-32663EA29608}" type="slidenum">
              <a:rPr lang="en-US"/>
              <a:pPr/>
              <a:t>44</a:t>
            </a:fld>
            <a:r>
              <a:rPr lang="en-US" dirty="0"/>
              <a:t>##</a:t>
            </a:r>
            <a:endParaRPr lang="en-US" sz="1100" dirty="0"/>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a:xfrm>
            <a:off x="688481" y="4416099"/>
            <a:ext cx="5504853" cy="4182457"/>
          </a:xfrm>
        </p:spPr>
        <p:txBody>
          <a:bodyPr/>
          <a:lstStyle/>
          <a:p>
            <a:r>
              <a:rPr lang="en-US" b="1"/>
              <a:t>Creating Cross Joins</a:t>
            </a:r>
          </a:p>
          <a:p>
            <a:pPr lvl="1"/>
            <a:r>
              <a:rPr lang="en-US"/>
              <a:t>  The example on the slide gives the same results as the following:</a:t>
            </a:r>
          </a:p>
          <a:p>
            <a:pPr lvl="1"/>
            <a:endParaRPr lang="en-US">
              <a:latin typeface="Courier New" pitchFamily="49" charset="0"/>
            </a:endParaRPr>
          </a:p>
          <a:p>
            <a:pPr lvl="1"/>
            <a:r>
              <a:rPr lang="en-US">
                <a:latin typeface="Courier New" pitchFamily="49" charset="0"/>
              </a:rPr>
              <a:t>  SELECT LastName, Name DepartmentName</a:t>
            </a:r>
          </a:p>
          <a:p>
            <a:pPr lvl="1">
              <a:spcBef>
                <a:spcPct val="0"/>
              </a:spcBef>
            </a:pPr>
            <a:r>
              <a:rPr lang="en-US">
                <a:latin typeface="Courier New" pitchFamily="49" charset="0"/>
              </a:rPr>
              <a:t>  FROM   employee, department;</a:t>
            </a:r>
          </a:p>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DAD1251-0D49-4EB1-BD4E-3DE084FC6C13}" type="slidenum">
              <a:rPr lang="en-US"/>
              <a:pPr/>
              <a:t>45</a:t>
            </a:fld>
            <a:r>
              <a:rPr lang="en-US" dirty="0"/>
              <a:t>##</a:t>
            </a:r>
            <a:endParaRPr lang="en-US" sz="1100" dirty="0"/>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a:xfrm>
            <a:off x="688481" y="4416099"/>
            <a:ext cx="5504853" cy="4182457"/>
          </a:xfrm>
        </p:spPr>
        <p:txBody>
          <a:bodyPr/>
          <a:lstStyle/>
          <a:p>
            <a:pPr lvl="1"/>
            <a:r>
              <a:rPr lang="en-US" dirty="0"/>
              <a:t>The example shown performs a join on the </a:t>
            </a:r>
            <a:r>
              <a:rPr lang="en-US" dirty="0" smtClean="0">
                <a:latin typeface="Courier New" pitchFamily="49" charset="0"/>
              </a:rPr>
              <a:t>Employees</a:t>
            </a:r>
            <a:r>
              <a:rPr lang="en-US" dirty="0" smtClean="0"/>
              <a:t> </a:t>
            </a:r>
            <a:r>
              <a:rPr lang="en-US" dirty="0"/>
              <a:t>and </a:t>
            </a:r>
            <a:r>
              <a:rPr lang="en-US" dirty="0" smtClean="0">
                <a:latin typeface="Courier New" pitchFamily="49" charset="0"/>
              </a:rPr>
              <a:t>Departments</a:t>
            </a:r>
            <a:r>
              <a:rPr lang="en-US" dirty="0" smtClean="0"/>
              <a:t> </a:t>
            </a:r>
            <a:r>
              <a:rPr lang="en-US" dirty="0"/>
              <a:t>tables, and, in addition, displays only employees within the Sales </a:t>
            </a:r>
            <a:r>
              <a:rPr lang="en-US" dirty="0" err="1"/>
              <a:t>depatment</a:t>
            </a:r>
            <a:r>
              <a:rPr lang="en-US" dirty="0"/>
              <a:t>.</a:t>
            </a:r>
          </a:p>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F75C2DCA-6CD4-48A7-91CC-990A469CC4A4}" type="slidenum">
              <a:rPr lang="en-US"/>
              <a:pPr/>
              <a:t>46</a:t>
            </a:fld>
            <a:r>
              <a:rPr lang="en-US" dirty="0"/>
              <a:t>##</a:t>
            </a:r>
          </a:p>
        </p:txBody>
      </p:sp>
      <p:sp>
        <p:nvSpPr>
          <p:cNvPr id="1187842" name="Rectangle 2"/>
          <p:cNvSpPr>
            <a:spLocks noGrp="1" noRot="1" noChangeAspect="1" noChangeArrowheads="1" noTextEdit="1"/>
          </p:cNvSpPr>
          <p:nvPr>
            <p:ph type="sldImg"/>
          </p:nvPr>
        </p:nvSpPr>
        <p:spPr>
          <a:ln/>
        </p:spPr>
      </p:sp>
      <p:sp>
        <p:nvSpPr>
          <p:cNvPr id="1187843" name="Rectangle 3"/>
          <p:cNvSpPr>
            <a:spLocks noGrp="1" noChangeArrowheads="1"/>
          </p:cNvSpPr>
          <p:nvPr>
            <p:ph type="body" idx="1"/>
          </p:nvPr>
        </p:nvSpPr>
        <p:spPr>
          <a:xfrm>
            <a:off x="687874" y="4415321"/>
            <a:ext cx="5506066" cy="4183164"/>
          </a:xfrm>
        </p:spPr>
        <p:txBody>
          <a:bodyPr/>
          <a:lstStyle/>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1085D9-18F7-4846-B589-891CC68D6FE8}" type="slidenum">
              <a:rPr lang="en-US"/>
              <a:pPr/>
              <a:t>47</a:t>
            </a:fld>
            <a:r>
              <a:rPr lang="en-US" dirty="0"/>
              <a:t>##</a:t>
            </a:r>
            <a:endParaRPr lang="en-US" sz="1100" dirty="0"/>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a:xfrm>
            <a:off x="688481" y="4416099"/>
            <a:ext cx="5504853" cy="4182457"/>
          </a:xfrm>
        </p:spPr>
        <p:txBody>
          <a:bodyPr/>
          <a:lstStyle/>
          <a:p>
            <a:endParaRPr lang="bg-BG"/>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05F5279-5D12-45F8-BFA1-EF44A35A9C3F}" type="slidenum">
              <a:rPr lang="en-US"/>
              <a:pPr/>
              <a:t>49</a:t>
            </a:fld>
            <a:r>
              <a:rPr lang="en-US" dirty="0"/>
              <a:t>##</a:t>
            </a:r>
            <a:endParaRPr lang="en-US" sz="1100" dirty="0"/>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a:xfrm>
            <a:off x="688481" y="4416099"/>
            <a:ext cx="5504853" cy="4182457"/>
          </a:xfrm>
        </p:spPr>
        <p:txBody>
          <a:bodyPr/>
          <a:lstStyle/>
          <a:p>
            <a:endParaRPr lang="bg-BG"/>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1A42CD1-C010-4A80-80A6-EF4B105C3BF8}" type="slidenum">
              <a:rPr lang="en-US"/>
              <a:pPr/>
              <a:t>52</a:t>
            </a:fld>
            <a:r>
              <a:rPr lang="en-US" dirty="0"/>
              <a:t>##</a:t>
            </a:r>
            <a:endParaRPr lang="en-US" sz="1100" dirty="0"/>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a:xfrm>
            <a:off x="688481" y="4416099"/>
            <a:ext cx="5504853" cy="4182457"/>
          </a:xfrm>
        </p:spPr>
        <p:txBody>
          <a:bodyPr/>
          <a:lstStyle/>
          <a:p>
            <a:endParaRPr lang="bg-BG"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240E57A-41D8-4752-A01C-90911D3C97B3}" type="slidenum">
              <a:rPr lang="en-US"/>
              <a:pPr/>
              <a:t>56</a:t>
            </a:fld>
            <a:r>
              <a:rPr lang="en-US" dirty="0"/>
              <a:t>##</a:t>
            </a:r>
            <a:endParaRPr lang="en-US" sz="1100" dirty="0"/>
          </a:p>
        </p:txBody>
      </p:sp>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373AA70-8770-4416-AA2B-A9EDBBF78C92}" type="slidenum">
              <a:rPr lang="en-US"/>
              <a:pPr/>
              <a:t>57</a:t>
            </a:fld>
            <a:r>
              <a:rPr lang="en-US" dirty="0"/>
              <a:t>##</a:t>
            </a:r>
            <a:endParaRPr lang="en-US" sz="1100" dirty="0"/>
          </a:p>
        </p:txBody>
      </p:sp>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E8C76DC-A7C2-486D-B00A-DF0E0650BC7B}" type="slidenum">
              <a:rPr lang="en-US"/>
              <a:pPr/>
              <a:t>58</a:t>
            </a:fld>
            <a:r>
              <a:rPr lang="en-US" dirty="0"/>
              <a:t>##</a:t>
            </a:r>
            <a:endParaRPr lang="en-US" sz="1100" dirty="0"/>
          </a:p>
        </p:txBody>
      </p:sp>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21BD25A-778E-47F2-A4E2-79C381F9B86F}" type="slidenum">
              <a:rPr lang="en-US"/>
              <a:pPr/>
              <a:t>8</a:t>
            </a:fld>
            <a:r>
              <a:rPr lang="en-US" dirty="0"/>
              <a:t>##</a:t>
            </a:r>
            <a:endParaRPr lang="en-US" sz="1100" dirty="0"/>
          </a:p>
        </p:txBody>
      </p:sp>
      <p:sp>
        <p:nvSpPr>
          <p:cNvPr id="482306" name="Rectangle 2"/>
          <p:cNvSpPr>
            <a:spLocks noGrp="1" noRot="1" noChangeAspect="1" noChangeArrowheads="1" noTextEdit="1"/>
          </p:cNvSpPr>
          <p:nvPr>
            <p:ph type="sldImg"/>
          </p:nvPr>
        </p:nvSpPr>
        <p:spPr>
          <a:ln/>
        </p:spPr>
      </p:sp>
      <p:sp>
        <p:nvSpPr>
          <p:cNvPr id="482307" name="Rectangle 3"/>
          <p:cNvSpPr>
            <a:spLocks noGrp="1" noChangeArrowheads="1"/>
          </p:cNvSpPr>
          <p:nvPr>
            <p:ph type="body" idx="1"/>
          </p:nvPr>
        </p:nvSpPr>
        <p:spPr>
          <a:xfrm>
            <a:off x="688481" y="4416099"/>
            <a:ext cx="5504853" cy="4182457"/>
          </a:xfrm>
        </p:spPr>
        <p:txBody>
          <a:bodyPr/>
          <a:lstStyle/>
          <a:p>
            <a:endParaRPr lang="bg-BG"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CEF2AB8-64D0-40F4-8D95-2C9DE186FB49}" type="slidenum">
              <a:rPr lang="en-US"/>
              <a:pPr/>
              <a:t>59</a:t>
            </a:fld>
            <a:r>
              <a:rPr lang="en-US" dirty="0"/>
              <a:t>##</a:t>
            </a:r>
            <a:endParaRPr lang="en-US" sz="1100" dirty="0"/>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2178D81-8951-4077-8229-3C1DE903C9AE}" type="slidenum">
              <a:rPr lang="en-US"/>
              <a:pPr/>
              <a:t>60</a:t>
            </a:fld>
            <a:r>
              <a:rPr lang="en-US" dirty="0"/>
              <a:t>##</a:t>
            </a:r>
            <a:endParaRPr lang="en-US" sz="1100" dirty="0"/>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BF7CF37-F910-49D4-942A-077AB087D21D}" type="slidenum">
              <a:rPr lang="en-US"/>
              <a:pPr/>
              <a:t>13</a:t>
            </a:fld>
            <a:r>
              <a:rPr lang="en-US" dirty="0"/>
              <a:t>##</a:t>
            </a:r>
            <a:endParaRPr lang="en-US" sz="1100" dirty="0"/>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a:xfrm>
            <a:off x="688481" y="4416099"/>
            <a:ext cx="5504853" cy="4182457"/>
          </a:xfrm>
        </p:spPr>
        <p:txBody>
          <a:bodyPr/>
          <a:lstStyle/>
          <a:p>
            <a:endParaRPr lang="bg-BG"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23F4482-E835-4D6D-A703-2ECE310B629A}" type="slidenum">
              <a:rPr lang="en-US"/>
              <a:pPr/>
              <a:t>14</a:t>
            </a:fld>
            <a:r>
              <a:rPr lang="en-US" dirty="0"/>
              <a:t>##</a:t>
            </a:r>
            <a:endParaRPr lang="en-US" sz="1100" dirty="0"/>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a:xfrm>
            <a:off x="688481" y="4416099"/>
            <a:ext cx="5504853" cy="4182457"/>
          </a:xfrm>
        </p:spPr>
        <p:txBody>
          <a:bodyPr/>
          <a:lstStyle/>
          <a:p>
            <a:r>
              <a:rPr lang="en-US" b="1" dirty="0"/>
              <a:t>Capabilities of SQL </a:t>
            </a:r>
            <a:r>
              <a:rPr lang="en-US" b="1" dirty="0">
                <a:latin typeface="Courier New" pitchFamily="49" charset="0"/>
              </a:rPr>
              <a:t>SELECT</a:t>
            </a:r>
            <a:r>
              <a:rPr lang="en-US" b="1" dirty="0"/>
              <a:t> Statements</a:t>
            </a:r>
          </a:p>
          <a:p>
            <a:pPr lvl="1"/>
            <a:r>
              <a:rPr lang="en-US" dirty="0"/>
              <a:t>A </a:t>
            </a:r>
            <a:r>
              <a:rPr lang="en-US" dirty="0">
                <a:latin typeface="Courier New" pitchFamily="49" charset="0"/>
              </a:rPr>
              <a:t>SELECT</a:t>
            </a:r>
            <a:r>
              <a:rPr lang="en-US" dirty="0"/>
              <a:t> statement retrieves information from the database. Using a </a:t>
            </a:r>
            <a:r>
              <a:rPr lang="en-US" dirty="0">
                <a:solidFill>
                  <a:srgbClr val="FC0128"/>
                </a:solidFill>
                <a:latin typeface="Courier New" pitchFamily="49" charset="0"/>
              </a:rPr>
              <a:t>SELECT</a:t>
            </a:r>
            <a:r>
              <a:rPr lang="en-US" dirty="0">
                <a:solidFill>
                  <a:srgbClr val="FC0128"/>
                </a:solidFill>
              </a:rPr>
              <a:t> </a:t>
            </a:r>
            <a:r>
              <a:rPr lang="en-US" dirty="0"/>
              <a:t>statement, you can do the following:</a:t>
            </a:r>
          </a:p>
          <a:p>
            <a:pPr lvl="2"/>
            <a:r>
              <a:rPr lang="en-US" b="1" dirty="0">
                <a:solidFill>
                  <a:srgbClr val="FC0128"/>
                </a:solidFill>
              </a:rPr>
              <a:t>Projection</a:t>
            </a:r>
            <a:r>
              <a:rPr lang="en-US" dirty="0">
                <a:solidFill>
                  <a:srgbClr val="FC0128"/>
                </a:solidFill>
              </a:rPr>
              <a:t>:</a:t>
            </a:r>
            <a:r>
              <a:rPr lang="en-US" dirty="0"/>
              <a:t> You can use the projection capability in SQL to choose the columns in a table that you want returned by your query. You can choose as few or as many columns of the table as you require. </a:t>
            </a:r>
          </a:p>
          <a:p>
            <a:pPr lvl="2"/>
            <a:r>
              <a:rPr lang="en-US" b="1" dirty="0">
                <a:solidFill>
                  <a:srgbClr val="FC0128"/>
                </a:solidFill>
              </a:rPr>
              <a:t>Selection</a:t>
            </a:r>
            <a:r>
              <a:rPr lang="en-US" dirty="0">
                <a:solidFill>
                  <a:srgbClr val="FC0128"/>
                </a:solidFill>
              </a:rPr>
              <a:t>:</a:t>
            </a:r>
            <a:r>
              <a:rPr lang="en-US" dirty="0"/>
              <a:t> You can use the selection capability in SQL to choose the rows in a table that you want returned by a query. You can use various criteria to restrict the rows that you see.</a:t>
            </a:r>
          </a:p>
          <a:p>
            <a:pPr lvl="2"/>
            <a:r>
              <a:rPr lang="en-US" b="1" dirty="0">
                <a:solidFill>
                  <a:srgbClr val="FC0128"/>
                </a:solidFill>
              </a:rPr>
              <a:t>Joining</a:t>
            </a:r>
            <a:r>
              <a:rPr lang="en-US" dirty="0">
                <a:solidFill>
                  <a:srgbClr val="FC0128"/>
                </a:solidFill>
              </a:rPr>
              <a:t>:</a:t>
            </a:r>
            <a:r>
              <a:rPr lang="en-US" dirty="0"/>
              <a:t> You can use the join capability in SQL to bring together data that is stored in different tables by creating a link between them. You learn more about joins in a later lesson.</a:t>
            </a:r>
            <a:r>
              <a:rPr lang="en-US" b="1" dirty="0"/>
              <a:t> </a:t>
            </a:r>
            <a:endParaRPr lang="en-US" b="1" dirty="0">
              <a:solidFill>
                <a:schemeClr val="accent2"/>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2336F2-3134-4A66-B32C-CF76B8AA0A0B}" type="slidenum">
              <a:rPr lang="en-US"/>
              <a:pPr/>
              <a:t>16</a:t>
            </a:fld>
            <a:r>
              <a:rPr lang="en-US" dirty="0"/>
              <a:t>##</a:t>
            </a:r>
            <a:endParaRPr lang="en-US" sz="1100" dirty="0"/>
          </a:p>
        </p:txBody>
      </p:sp>
      <p:sp>
        <p:nvSpPr>
          <p:cNvPr id="495618" name="Rectangle 2"/>
          <p:cNvSpPr>
            <a:spLocks noGrp="1" noRot="1" noChangeAspect="1" noChangeArrowheads="1" noTextEdit="1"/>
          </p:cNvSpPr>
          <p:nvPr>
            <p:ph type="sldImg"/>
          </p:nvPr>
        </p:nvSpPr>
        <p:spPr>
          <a:ln/>
        </p:spPr>
      </p:sp>
      <p:sp>
        <p:nvSpPr>
          <p:cNvPr id="495619" name="Rectangle 3"/>
          <p:cNvSpPr>
            <a:spLocks noGrp="1" noChangeArrowheads="1"/>
          </p:cNvSpPr>
          <p:nvPr>
            <p:ph type="body" idx="1"/>
          </p:nvPr>
        </p:nvSpPr>
        <p:spPr>
          <a:xfrm>
            <a:off x="688481" y="4416099"/>
            <a:ext cx="5504853" cy="4182457"/>
          </a:xfrm>
        </p:spPr>
        <p:txBody>
          <a:bodyPr/>
          <a:lstStyle/>
          <a:p>
            <a:r>
              <a:rPr lang="en-US" b="1" dirty="0"/>
              <a:t>Basic </a:t>
            </a:r>
            <a:r>
              <a:rPr lang="en-US" b="1" dirty="0">
                <a:latin typeface="Courier New" pitchFamily="49" charset="0"/>
              </a:rPr>
              <a:t>SELECT </a:t>
            </a:r>
            <a:r>
              <a:rPr lang="en-US" b="1" dirty="0"/>
              <a:t>Statement</a:t>
            </a:r>
          </a:p>
          <a:p>
            <a:pPr lvl="1"/>
            <a:r>
              <a:rPr lang="en-US" dirty="0"/>
              <a:t>In its simplest form, a </a:t>
            </a:r>
            <a:r>
              <a:rPr lang="en-US" dirty="0">
                <a:latin typeface="Courier New" pitchFamily="49" charset="0"/>
              </a:rPr>
              <a:t>SELECT</a:t>
            </a:r>
            <a:r>
              <a:rPr lang="en-US" dirty="0"/>
              <a:t> statement must include the following:</a:t>
            </a:r>
          </a:p>
          <a:p>
            <a:pPr lvl="2"/>
            <a:r>
              <a:rPr lang="en-US" dirty="0"/>
              <a:t>A </a:t>
            </a:r>
            <a:r>
              <a:rPr lang="en-US" dirty="0">
                <a:solidFill>
                  <a:srgbClr val="FC0128"/>
                </a:solidFill>
                <a:latin typeface="Courier New" pitchFamily="49" charset="0"/>
              </a:rPr>
              <a:t>SELECT</a:t>
            </a:r>
            <a:r>
              <a:rPr lang="en-US" dirty="0">
                <a:solidFill>
                  <a:srgbClr val="FC0128"/>
                </a:solidFill>
              </a:rPr>
              <a:t> clause</a:t>
            </a:r>
            <a:r>
              <a:rPr lang="en-US" dirty="0"/>
              <a:t>, which specifies the columns to be displayed</a:t>
            </a:r>
          </a:p>
          <a:p>
            <a:pPr lvl="2"/>
            <a:r>
              <a:rPr lang="en-US" dirty="0"/>
              <a:t>A </a:t>
            </a:r>
            <a:r>
              <a:rPr lang="en-US" dirty="0">
                <a:solidFill>
                  <a:srgbClr val="FC0128"/>
                </a:solidFill>
                <a:latin typeface="Courier New" pitchFamily="49" charset="0"/>
              </a:rPr>
              <a:t>FROM</a:t>
            </a:r>
            <a:r>
              <a:rPr lang="en-US" dirty="0">
                <a:solidFill>
                  <a:srgbClr val="FC0128"/>
                </a:solidFill>
              </a:rPr>
              <a:t> </a:t>
            </a:r>
            <a:r>
              <a:rPr lang="en-US" dirty="0"/>
              <a:t>clause, which specifies the table containing the columns listed in the </a:t>
            </a:r>
            <a:r>
              <a:rPr lang="en-US" dirty="0">
                <a:latin typeface="Courier New" pitchFamily="49" charset="0"/>
              </a:rPr>
              <a:t>SELECT</a:t>
            </a:r>
            <a:r>
              <a:rPr lang="en-US" dirty="0"/>
              <a:t> clause</a:t>
            </a:r>
            <a:endParaRPr lang="en-US" b="1" dirty="0"/>
          </a:p>
          <a:p>
            <a:pPr lvl="1"/>
            <a:r>
              <a:rPr lang="en-US" dirty="0"/>
              <a:t>In the syntax:</a:t>
            </a:r>
          </a:p>
          <a:p>
            <a:pPr lvl="1"/>
            <a:r>
              <a:rPr lang="en-US" dirty="0">
                <a:solidFill>
                  <a:srgbClr val="000000"/>
                </a:solidFill>
              </a:rPr>
              <a:t>	</a:t>
            </a:r>
            <a:r>
              <a:rPr lang="en-US" dirty="0">
                <a:solidFill>
                  <a:srgbClr val="000000"/>
                </a:solidFill>
                <a:latin typeface="Courier New" pitchFamily="49" charset="0"/>
              </a:rPr>
              <a:t>SELECT</a:t>
            </a:r>
            <a:r>
              <a:rPr lang="en-US" dirty="0">
                <a:solidFill>
                  <a:srgbClr val="000000"/>
                </a:solidFill>
              </a:rPr>
              <a:t>			is a list of one or more columns</a:t>
            </a:r>
            <a:endParaRPr lang="en-US" i="1" dirty="0">
              <a:solidFill>
                <a:srgbClr val="000000"/>
              </a:solidFill>
            </a:endParaRPr>
          </a:p>
          <a:p>
            <a:pPr lvl="2"/>
            <a:r>
              <a:rPr lang="en-US" dirty="0">
                <a:solidFill>
                  <a:srgbClr val="000000"/>
                </a:solidFill>
              </a:rPr>
              <a:t>	</a:t>
            </a:r>
            <a:r>
              <a:rPr lang="en-US" dirty="0">
                <a:solidFill>
                  <a:srgbClr val="000000"/>
                </a:solidFill>
                <a:latin typeface="Courier New" pitchFamily="49" charset="0"/>
              </a:rPr>
              <a:t>*</a:t>
            </a:r>
            <a:r>
              <a:rPr lang="en-US" i="1" dirty="0">
                <a:solidFill>
                  <a:srgbClr val="000000"/>
                </a:solidFill>
                <a:latin typeface="Courier New" pitchFamily="49" charset="0"/>
              </a:rPr>
              <a:t> </a:t>
            </a:r>
            <a:r>
              <a:rPr lang="en-US" i="1" dirty="0">
                <a:solidFill>
                  <a:srgbClr val="000000"/>
                </a:solidFill>
              </a:rPr>
              <a:t> 				</a:t>
            </a:r>
            <a:r>
              <a:rPr lang="en-US" dirty="0">
                <a:solidFill>
                  <a:srgbClr val="000000"/>
                </a:solidFill>
              </a:rPr>
              <a:t>selects all columns</a:t>
            </a:r>
          </a:p>
          <a:p>
            <a:pPr lvl="2"/>
            <a:r>
              <a:rPr lang="en-US" dirty="0">
                <a:solidFill>
                  <a:srgbClr val="000000"/>
                </a:solidFill>
              </a:rPr>
              <a:t>	</a:t>
            </a:r>
            <a:r>
              <a:rPr lang="en-US" dirty="0">
                <a:solidFill>
                  <a:srgbClr val="FC0128"/>
                </a:solidFill>
                <a:latin typeface="Courier New" pitchFamily="49" charset="0"/>
              </a:rPr>
              <a:t>DISTINCT</a:t>
            </a:r>
            <a:r>
              <a:rPr lang="en-US" dirty="0">
                <a:solidFill>
                  <a:srgbClr val="000000"/>
                </a:solidFill>
              </a:rPr>
              <a:t>			suppresses duplicates</a:t>
            </a:r>
          </a:p>
          <a:p>
            <a:pPr lvl="2"/>
            <a:r>
              <a:rPr lang="en-US" i="1" dirty="0">
                <a:solidFill>
                  <a:srgbClr val="000000"/>
                </a:solidFill>
              </a:rPr>
              <a:t>	</a:t>
            </a:r>
            <a:r>
              <a:rPr lang="en-US" i="1" dirty="0" err="1">
                <a:solidFill>
                  <a:srgbClr val="000000"/>
                </a:solidFill>
                <a:latin typeface="Courier New" pitchFamily="49" charset="0"/>
              </a:rPr>
              <a:t>column|expression</a:t>
            </a:r>
            <a:r>
              <a:rPr lang="en-US">
                <a:solidFill>
                  <a:srgbClr val="000000"/>
                </a:solidFill>
              </a:rPr>
              <a:t>	selects the named column or the expression</a:t>
            </a:r>
          </a:p>
          <a:p>
            <a:pPr lvl="2"/>
            <a:r>
              <a:rPr lang="en-US" i="1">
                <a:solidFill>
                  <a:srgbClr val="000000"/>
                </a:solidFill>
              </a:rPr>
              <a:t>	</a:t>
            </a:r>
            <a:r>
              <a:rPr lang="en-US" i="1">
                <a:solidFill>
                  <a:srgbClr val="FC0128"/>
                </a:solidFill>
                <a:latin typeface="Courier New" pitchFamily="49" charset="0"/>
              </a:rPr>
              <a:t>alias</a:t>
            </a:r>
            <a:r>
              <a:rPr lang="en-US" i="1">
                <a:solidFill>
                  <a:srgbClr val="000000"/>
                </a:solidFill>
                <a:latin typeface="Courier New" pitchFamily="49" charset="0"/>
              </a:rPr>
              <a:t>			</a:t>
            </a:r>
            <a:r>
              <a:rPr lang="en-US">
                <a:solidFill>
                  <a:srgbClr val="000000"/>
                </a:solidFill>
              </a:rPr>
              <a:t>gives selected columns different headings</a:t>
            </a:r>
          </a:p>
          <a:p>
            <a:pPr lvl="2"/>
            <a:r>
              <a:rPr lang="en-US">
                <a:solidFill>
                  <a:srgbClr val="000000"/>
                </a:solidFill>
              </a:rPr>
              <a:t>	</a:t>
            </a:r>
            <a:r>
              <a:rPr lang="en-US">
                <a:solidFill>
                  <a:srgbClr val="000000"/>
                </a:solidFill>
                <a:latin typeface="Courier New" pitchFamily="49" charset="0"/>
              </a:rPr>
              <a:t>FROM</a:t>
            </a:r>
            <a:r>
              <a:rPr lang="en-US" i="1">
                <a:solidFill>
                  <a:srgbClr val="000000"/>
                </a:solidFill>
                <a:latin typeface="Courier New" pitchFamily="49" charset="0"/>
              </a:rPr>
              <a:t> table</a:t>
            </a:r>
            <a:r>
              <a:rPr lang="en-US" i="1">
                <a:solidFill>
                  <a:srgbClr val="000000"/>
                </a:solidFill>
              </a:rPr>
              <a:t> 		</a:t>
            </a:r>
            <a:r>
              <a:rPr lang="en-US">
                <a:solidFill>
                  <a:srgbClr val="000000"/>
                </a:solidFill>
              </a:rPr>
              <a:t>specifies the table containing the columns</a:t>
            </a:r>
          </a:p>
          <a:p>
            <a:pPr lvl="1"/>
            <a:r>
              <a:rPr lang="en-US" b="1"/>
              <a:t>Note: </a:t>
            </a:r>
            <a:r>
              <a:rPr lang="en-US"/>
              <a:t>Throughout this course, the words </a:t>
            </a:r>
            <a:r>
              <a:rPr lang="en-US" i="1"/>
              <a:t>keyword</a:t>
            </a:r>
            <a:r>
              <a:rPr lang="en-US"/>
              <a:t>, </a:t>
            </a:r>
            <a:r>
              <a:rPr lang="en-US" i="1"/>
              <a:t>clause</a:t>
            </a:r>
            <a:r>
              <a:rPr lang="en-US"/>
              <a:t>, and </a:t>
            </a:r>
            <a:r>
              <a:rPr lang="en-US" i="1"/>
              <a:t>statement</a:t>
            </a:r>
            <a:r>
              <a:rPr lang="en-US"/>
              <a:t> are used as follows:</a:t>
            </a:r>
          </a:p>
          <a:p>
            <a:pPr lvl="2"/>
            <a:r>
              <a:rPr lang="en-US"/>
              <a:t>A </a:t>
            </a:r>
            <a:r>
              <a:rPr lang="en-US" i="1">
                <a:solidFill>
                  <a:srgbClr val="FC0128"/>
                </a:solidFill>
              </a:rPr>
              <a:t>keyword</a:t>
            </a:r>
            <a:r>
              <a:rPr lang="en-US"/>
              <a:t> refers to an individual SQL element.</a:t>
            </a:r>
            <a:br>
              <a:rPr lang="en-US"/>
            </a:br>
            <a:r>
              <a:rPr lang="en-US"/>
              <a:t>For example, </a:t>
            </a:r>
            <a:r>
              <a:rPr lang="en-US">
                <a:latin typeface="Courier New" pitchFamily="49" charset="0"/>
              </a:rPr>
              <a:t>SELECT</a:t>
            </a:r>
            <a:r>
              <a:rPr lang="en-US"/>
              <a:t> and </a:t>
            </a:r>
            <a:r>
              <a:rPr lang="en-US">
                <a:latin typeface="Courier New" pitchFamily="49" charset="0"/>
              </a:rPr>
              <a:t>FROM</a:t>
            </a:r>
            <a:r>
              <a:rPr lang="en-US"/>
              <a:t> are keywords.</a:t>
            </a:r>
          </a:p>
          <a:p>
            <a:pPr lvl="2"/>
            <a:r>
              <a:rPr lang="en-US"/>
              <a:t>A </a:t>
            </a:r>
            <a:r>
              <a:rPr lang="en-US" i="1">
                <a:solidFill>
                  <a:srgbClr val="FC0128"/>
                </a:solidFill>
              </a:rPr>
              <a:t>clause</a:t>
            </a:r>
            <a:r>
              <a:rPr lang="en-US"/>
              <a:t> is a part of a SQL statement.</a:t>
            </a:r>
            <a:br>
              <a:rPr lang="en-US"/>
            </a:br>
            <a:r>
              <a:rPr lang="en-US"/>
              <a:t>For example, </a:t>
            </a:r>
            <a:r>
              <a:rPr lang="en-US">
                <a:latin typeface="Courier New" pitchFamily="49" charset="0"/>
              </a:rPr>
              <a:t>SELECT EmployeeId, LastName, ...</a:t>
            </a:r>
            <a:r>
              <a:rPr lang="en-US"/>
              <a:t> is a clause.</a:t>
            </a:r>
          </a:p>
          <a:p>
            <a:pPr lvl="2"/>
            <a:r>
              <a:rPr lang="en-US"/>
              <a:t>A </a:t>
            </a:r>
            <a:r>
              <a:rPr lang="en-US" i="1">
                <a:solidFill>
                  <a:srgbClr val="FC0128"/>
                </a:solidFill>
              </a:rPr>
              <a:t>statement</a:t>
            </a:r>
            <a:r>
              <a:rPr lang="en-US" b="1" i="1"/>
              <a:t> </a:t>
            </a:r>
            <a:r>
              <a:rPr lang="en-US"/>
              <a:t>is a combination of two or more clauses.</a:t>
            </a:r>
            <a:br>
              <a:rPr lang="en-US"/>
            </a:br>
            <a:r>
              <a:rPr lang="en-US"/>
              <a:t>For example, </a:t>
            </a:r>
            <a:r>
              <a:rPr lang="en-US">
                <a:latin typeface="Courier New" pitchFamily="49" charset="0"/>
              </a:rPr>
              <a:t>SELECT * FROM employee</a:t>
            </a:r>
            <a:r>
              <a:rPr lang="en-US"/>
              <a:t> is a SQL statement.</a:t>
            </a:r>
          </a:p>
          <a:p>
            <a:endParaRPr lang="bg-B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17</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smtClean="0">
                <a:solidFill>
                  <a:srgbClr val="000000"/>
                </a:solidFill>
                <a:latin typeface="Courier New" pitchFamily="49" charset="0"/>
              </a:rPr>
              <a:t>Departments</a:t>
            </a:r>
            <a:r>
              <a:rPr lang="en-US" dirty="0" smtClean="0">
                <a:solidFill>
                  <a:srgbClr val="000000"/>
                </a:solidFill>
              </a:rPr>
              <a:t> </a:t>
            </a:r>
            <a:r>
              <a:rPr lang="en-US" dirty="0">
                <a:solidFill>
                  <a:srgbClr val="000000"/>
                </a:solidFill>
              </a:rPr>
              <a:t>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smtClean="0">
                <a:latin typeface="Courier New" pitchFamily="49" charset="0"/>
              </a:rPr>
              <a:t>Departments</a:t>
            </a:r>
            <a:r>
              <a:rPr lang="en-US" dirty="0" smtClean="0"/>
              <a:t> </a:t>
            </a:r>
            <a:r>
              <a:rPr lang="en-US" dirty="0"/>
              <a:t>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a:t>
            </a:r>
            <a:r>
              <a:rPr lang="en-US" b="1" dirty="0" smtClean="0">
                <a:latin typeface="Courier New" pitchFamily="49" charset="0"/>
              </a:rPr>
              <a:t>Departments</a:t>
            </a:r>
            <a:endParaRPr lang="en-US" b="1" dirty="0">
              <a:latin typeface="Courier New" pitchFamily="49" charset="0"/>
            </a:endParaRPr>
          </a:p>
          <a:p>
            <a:endParaRPr lang="bg-BG"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9DE2481-BEF6-4D58-AAF1-13C8F5B01AFA}" type="slidenum">
              <a:rPr lang="en-US"/>
              <a:pPr/>
              <a:t>18</a:t>
            </a:fld>
            <a:r>
              <a:rPr lang="en-US" dirty="0"/>
              <a:t>##</a:t>
            </a:r>
            <a:endParaRPr lang="en-US" sz="1100" dirty="0"/>
          </a:p>
        </p:txBody>
      </p:sp>
      <p:sp>
        <p:nvSpPr>
          <p:cNvPr id="499714" name="Rectangle 2"/>
          <p:cNvSpPr>
            <a:spLocks noGrp="1" noRot="1" noChangeAspect="1" noChangeArrowheads="1" noTextEdit="1"/>
          </p:cNvSpPr>
          <p:nvPr>
            <p:ph type="sldImg"/>
          </p:nvPr>
        </p:nvSpPr>
        <p:spPr>
          <a:ln/>
        </p:spPr>
      </p:sp>
      <p:sp>
        <p:nvSpPr>
          <p:cNvPr id="499715" name="Rectangle 3"/>
          <p:cNvSpPr>
            <a:spLocks noGrp="1" noChangeArrowheads="1"/>
          </p:cNvSpPr>
          <p:nvPr>
            <p:ph type="body" idx="1"/>
          </p:nvPr>
        </p:nvSpPr>
        <p:spPr>
          <a:xfrm>
            <a:off x="688481" y="4416099"/>
            <a:ext cx="5504853" cy="4182457"/>
          </a:xfrm>
        </p:spPr>
        <p:txBody>
          <a:bodyPr/>
          <a:lstStyle/>
          <a:p>
            <a:r>
              <a:rPr lang="en-US" b="1" dirty="0"/>
              <a:t>Using Arithmetic Operators</a:t>
            </a:r>
          </a:p>
          <a:p>
            <a:pPr lvl="1"/>
            <a:r>
              <a:rPr lang="en-US" dirty="0">
                <a:solidFill>
                  <a:srgbClr val="000000"/>
                </a:solidFill>
              </a:rPr>
              <a:t>The example in the slide uses the addition operator to increase the salary for all employees by 300 and displays a new column in the output. </a:t>
            </a:r>
          </a:p>
          <a:p>
            <a:pPr lvl="1"/>
            <a:r>
              <a:rPr lang="en-US" dirty="0">
                <a:solidFill>
                  <a:srgbClr val="000000"/>
                </a:solidFill>
              </a:rPr>
              <a:t>Note that the resultant calculated column for </a:t>
            </a:r>
            <a:r>
              <a:rPr lang="en-US" dirty="0">
                <a:solidFill>
                  <a:srgbClr val="000000"/>
                </a:solidFill>
                <a:latin typeface="Courier New" pitchFamily="49" charset="0"/>
              </a:rPr>
              <a:t>Salary+300</a:t>
            </a:r>
            <a:r>
              <a:rPr lang="en-US" dirty="0">
                <a:solidFill>
                  <a:srgbClr val="000000"/>
                </a:solidFill>
              </a:rPr>
              <a:t> is not a new column in the </a:t>
            </a:r>
            <a:r>
              <a:rPr lang="en-US" dirty="0" smtClean="0">
                <a:solidFill>
                  <a:srgbClr val="000000"/>
                </a:solidFill>
                <a:latin typeface="Courier New" pitchFamily="49" charset="0"/>
              </a:rPr>
              <a:t>Employees</a:t>
            </a:r>
            <a:r>
              <a:rPr lang="en-US" dirty="0" smtClean="0">
                <a:solidFill>
                  <a:srgbClr val="000000"/>
                </a:solidFill>
              </a:rPr>
              <a:t> </a:t>
            </a:r>
            <a:r>
              <a:rPr lang="en-US" dirty="0">
                <a:solidFill>
                  <a:srgbClr val="000000"/>
                </a:solidFill>
              </a:rPr>
              <a:t>table; it is for display only.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hyperlink" Target="http://academy.telerik.com/" TargetMode="External"/><Relationship Id="rId7" Type="http://schemas.openxmlformats.org/officeDocument/2006/relationships/image" Target="../media/image6.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csharpfundamentals.telerik.com/" TargetMode="External"/><Relationship Id="rId4" Type="http://schemas.openxmlformats.org/officeDocument/2006/relationships/hyperlink" Target="http://minkov.it/" TargetMode="External"/><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4.xml"/><Relationship Id="rId1" Type="http://schemas.openxmlformats.org/officeDocument/2006/relationships/slideLayout" Target="../slideLayouts/slideLayout4.xml"/><Relationship Id="rId5" Type="http://schemas.openxmlformats.org/officeDocument/2006/relationships/image" Target="../media/image29.jpeg"/><Relationship Id="rId4" Type="http://schemas.openxmlformats.org/officeDocument/2006/relationships/image" Target="../media/image28.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13.png"/><Relationship Id="rId4" Type="http://schemas.openxmlformats.org/officeDocument/2006/relationships/image" Target="../media/image21.png"/></Relationships>
</file>

<file path=ppt/slides/_rels/slide62.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37.png"/><Relationship Id="rId2" Type="http://schemas.openxmlformats.org/officeDocument/2006/relationships/hyperlink" Target="http://html5course.telerik.com/"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forums.academy.telerik.com/" TargetMode="External"/><Relationship Id="rId10" Type="http://schemas.openxmlformats.org/officeDocument/2006/relationships/image" Target="../media/image39.png"/><Relationship Id="rId4" Type="http://schemas.openxmlformats.org/officeDocument/2006/relationships/hyperlink" Target="http://www.facebook.com/telerikacademy" TargetMode="External"/><Relationship Id="rId9" Type="http://schemas.openxmlformats.org/officeDocument/2006/relationships/image" Target="../media/image3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905000"/>
            <a:ext cx="8229600" cy="1524000"/>
          </a:xfrm>
        </p:spPr>
        <p:txBody>
          <a:bodyPr/>
          <a:lstStyle/>
          <a:p>
            <a:r>
              <a:rPr lang="en-US" dirty="0">
                <a:effectLst>
                  <a:outerShdw blurRad="38100" dist="38100" dir="2700000" algn="tl">
                    <a:srgbClr val="000000">
                      <a:alpha val="43137"/>
                    </a:srgbClr>
                  </a:outerShdw>
                  <a:reflection blurRad="12000" stA="25000" endPos="49000" dist="5000" dir="5400000" sy="-100000" algn="bl" rotWithShape="0"/>
                </a:effectLst>
              </a:rPr>
              <a:t>Structured Query </a:t>
            </a:r>
            <a:br>
              <a:rPr lang="en-US" dirty="0">
                <a:effectLst>
                  <a:outerShdw blurRad="38100" dist="38100" dir="2700000" algn="tl">
                    <a:srgbClr val="000000">
                      <a:alpha val="43137"/>
                    </a:srgbClr>
                  </a:outerShdw>
                  <a:reflection blurRad="12000" stA="25000" endPos="49000" dist="5000" dir="5400000" sy="-100000" algn="bl" rotWithShape="0"/>
                </a:effectLst>
              </a:rPr>
            </a:br>
            <a:r>
              <a:rPr lang="en-US" dirty="0">
                <a:effectLst>
                  <a:outerShdw blurRad="38100" dist="38100" dir="2700000" algn="tl">
                    <a:srgbClr val="000000">
                      <a:alpha val="43137"/>
                    </a:srgbClr>
                  </a:outerShdw>
                  <a:reflection blurRad="12000" stA="25000" endPos="49000" dist="5000" dir="5400000" sy="-100000" algn="bl" rotWithShape="0"/>
                </a:effectLst>
              </a:rPr>
              <a:t>Language (SQL)</a:t>
            </a:r>
            <a:endParaRPr lang="en-US" dirty="0"/>
          </a:p>
        </p:txBody>
      </p:sp>
      <p:sp>
        <p:nvSpPr>
          <p:cNvPr id="3" name="Subtitle 2"/>
          <p:cNvSpPr>
            <a:spLocks noGrp="1"/>
          </p:cNvSpPr>
          <p:nvPr>
            <p:ph type="subTitle" idx="1"/>
          </p:nvPr>
        </p:nvSpPr>
        <p:spPr>
          <a:xfrm>
            <a:off x="457200" y="3469480"/>
            <a:ext cx="8229600" cy="569120"/>
          </a:xfrm>
        </p:spPr>
        <p:txBody>
          <a:bodyPr/>
          <a:lstStyle/>
          <a:p>
            <a:r>
              <a:rPr lang="en-US" dirty="0" smtClean="0"/>
              <a:t>With MSSQL Server</a:t>
            </a:r>
            <a:endParaRPr lang="en-US" dirty="0"/>
          </a:p>
        </p:txBody>
      </p:sp>
      <p:sp>
        <p:nvSpPr>
          <p:cNvPr id="14" name="Text Placeholder 4"/>
          <p:cNvSpPr>
            <a:spLocks noGrp="1"/>
          </p:cNvSpPr>
          <p:nvPr>
            <p:ph type="body" sz="quarter" idx="10"/>
          </p:nvPr>
        </p:nvSpPr>
        <p:spPr>
          <a:xfrm>
            <a:off x="419099" y="4572000"/>
            <a:ext cx="3853295" cy="533400"/>
          </a:xfrm>
        </p:spPr>
        <p:txBody>
          <a:bodyPr/>
          <a:lstStyle/>
          <a:p>
            <a:r>
              <a:rPr lang="en-US" dirty="0" smtClean="0"/>
              <a:t>Doncho Minkov</a:t>
            </a:r>
            <a:endParaRPr lang="en-US" dirty="0"/>
          </a:p>
        </p:txBody>
      </p:sp>
      <p:sp>
        <p:nvSpPr>
          <p:cNvPr id="15" name="Text Placeholder 5"/>
          <p:cNvSpPr>
            <a:spLocks noGrp="1"/>
          </p:cNvSpPr>
          <p:nvPr>
            <p:ph type="body" sz="quarter" idx="11"/>
          </p:nvPr>
        </p:nvSpPr>
        <p:spPr>
          <a:xfrm>
            <a:off x="457200" y="5833646"/>
            <a:ext cx="3810000" cy="369332"/>
          </a:xfrm>
        </p:spPr>
        <p:txBody>
          <a:bodyPr/>
          <a:lstStyle/>
          <a:p>
            <a:r>
              <a:rPr lang="en-US" dirty="0" smtClean="0"/>
              <a:t>Telerik Software Academy</a:t>
            </a:r>
            <a:endParaRPr lang="en-US" dirty="0"/>
          </a:p>
        </p:txBody>
      </p:sp>
      <p:sp>
        <p:nvSpPr>
          <p:cNvPr id="16" name="Text Placeholder 6"/>
          <p:cNvSpPr>
            <a:spLocks noGrp="1"/>
          </p:cNvSpPr>
          <p:nvPr>
            <p:ph type="body" sz="quarter" idx="12"/>
          </p:nvPr>
        </p:nvSpPr>
        <p:spPr>
          <a:xfrm>
            <a:off x="457200" y="6138446"/>
            <a:ext cx="3810000" cy="338554"/>
          </a:xfrm>
        </p:spPr>
        <p:txBody>
          <a:bodyPr/>
          <a:lstStyle/>
          <a:p>
            <a:r>
              <a:rPr lang="en-US" dirty="0" smtClean="0">
                <a:hlinkClick r:id="rId3"/>
              </a:rPr>
              <a:t>academy.telerik.com</a:t>
            </a:r>
            <a:r>
              <a:rPr lang="en-US" dirty="0" smtClean="0"/>
              <a:t>   </a:t>
            </a:r>
            <a:endParaRPr lang="en-US" dirty="0"/>
          </a:p>
        </p:txBody>
      </p:sp>
      <p:sp>
        <p:nvSpPr>
          <p:cNvPr id="4" name="Text Placeholder 3"/>
          <p:cNvSpPr>
            <a:spLocks noGrp="1"/>
          </p:cNvSpPr>
          <p:nvPr>
            <p:ph type="body" sz="quarter" idx="13"/>
          </p:nvPr>
        </p:nvSpPr>
        <p:spPr>
          <a:xfrm>
            <a:off x="431800" y="5029200"/>
            <a:ext cx="3838864" cy="461665"/>
          </a:xfrm>
        </p:spPr>
        <p:txBody>
          <a:bodyPr/>
          <a:lstStyle/>
          <a:p>
            <a:r>
              <a:rPr lang="en-US" dirty="0" smtClean="0"/>
              <a:t>Technical Trainer</a:t>
            </a:r>
            <a:endParaRPr lang="en-US" dirty="0"/>
          </a:p>
        </p:txBody>
      </p:sp>
      <p:sp>
        <p:nvSpPr>
          <p:cNvPr id="6" name="Text Placeholder 5"/>
          <p:cNvSpPr>
            <a:spLocks noGrp="1"/>
          </p:cNvSpPr>
          <p:nvPr>
            <p:ph type="body" sz="quarter" idx="14"/>
          </p:nvPr>
        </p:nvSpPr>
        <p:spPr>
          <a:xfrm>
            <a:off x="457200" y="5405735"/>
            <a:ext cx="3810000" cy="369332"/>
          </a:xfrm>
        </p:spPr>
        <p:txBody>
          <a:bodyPr/>
          <a:lstStyle/>
          <a:p>
            <a:r>
              <a:rPr lang="en-US" sz="1800" dirty="0" smtClean="0">
                <a:hlinkClick r:id="rId4"/>
              </a:rPr>
              <a:t>http://minkov.it</a:t>
            </a:r>
            <a:r>
              <a:rPr lang="en-US" sz="1800" dirty="0" smtClean="0"/>
              <a:t> </a:t>
            </a:r>
            <a:endParaRPr lang="en-US" sz="1800" dirty="0"/>
          </a:p>
        </p:txBody>
      </p:sp>
      <p:sp>
        <p:nvSpPr>
          <p:cNvPr id="12" name="TextBox 10"/>
          <p:cNvSpPr txBox="1"/>
          <p:nvPr/>
        </p:nvSpPr>
        <p:spPr>
          <a:xfrm rot="21402176">
            <a:off x="1281540" y="993542"/>
            <a:ext cx="5415265" cy="461665"/>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r>
              <a:rPr lang="en-US" sz="2400" b="1" dirty="0" smtClean="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hlinkClick r:id="rId5"/>
              </a:rPr>
              <a:t>http://csharpfundamentals.telerik.com</a:t>
            </a:r>
            <a:endParaRPr lang="en-US" sz="24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endParaRPr>
          </a:p>
        </p:txBody>
      </p:sp>
      <p:pic>
        <p:nvPicPr>
          <p:cNvPr id="17" name="Picture 5"/>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7239000" y="261581"/>
            <a:ext cx="1652517" cy="1802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descr="http://hafizeaslan.com/sql.gif"/>
          <p:cNvPicPr>
            <a:picLocks noChangeAspect="1" noChangeArrowheads="1"/>
          </p:cNvPicPr>
          <p:nvPr/>
        </p:nvPicPr>
        <p:blipFill>
          <a:blip r:embed="rId7" cstate="screen"/>
          <a:stretch>
            <a:fillRect/>
          </a:stretch>
        </p:blipFill>
        <p:spPr bwMode="auto">
          <a:xfrm>
            <a:off x="677898" y="2425626"/>
            <a:ext cx="2751102" cy="1549548"/>
          </a:xfrm>
          <a:prstGeom prst="ellipse">
            <a:avLst/>
          </a:prstGeom>
          <a:noFill/>
          <a:ln>
            <a:noFill/>
          </a:ln>
          <a:effectLst>
            <a:softEdge rad="63500"/>
          </a:effectLst>
        </p:spPr>
      </p:pic>
      <p:pic>
        <p:nvPicPr>
          <p:cNvPr id="18" name="Picture 4" descr="http://r2d2mon82.files.wordpress.com/2008/04/sql_logo_128.jpg"/>
          <p:cNvPicPr>
            <a:picLocks noChangeAspect="1" noChangeArrowheads="1"/>
          </p:cNvPicPr>
          <p:nvPr/>
        </p:nvPicPr>
        <p:blipFill>
          <a:blip r:embed="rId8" cstate="screen"/>
          <a:srcRect/>
          <a:stretch>
            <a:fillRect/>
          </a:stretch>
        </p:blipFill>
        <p:spPr bwMode="auto">
          <a:xfrm rot="21318939">
            <a:off x="3552948" y="4667402"/>
            <a:ext cx="1219200" cy="1219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Picture 6" descr="http://azerdark.files.wordpress.com/2009/11/sql_server_2008_logo.png"/>
          <p:cNvPicPr>
            <a:picLocks noChangeAspect="1" noChangeArrowheads="1"/>
          </p:cNvPicPr>
          <p:nvPr/>
        </p:nvPicPr>
        <p:blipFill>
          <a:blip r:embed="rId9" cstate="screen"/>
          <a:srcRect/>
          <a:stretch>
            <a:fillRect/>
          </a:stretch>
        </p:blipFill>
        <p:spPr bwMode="auto">
          <a:xfrm>
            <a:off x="5715000" y="4619655"/>
            <a:ext cx="2895600" cy="1810900"/>
          </a:xfrm>
          <a:prstGeom prst="roundRect">
            <a:avLst>
              <a:gd name="adj" fmla="val 3505"/>
            </a:avLst>
          </a:prstGeom>
          <a:solidFill>
            <a:srgbClr val="FFFFFF"/>
          </a:solid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dirty="0"/>
              <a:t>SQL </a:t>
            </a:r>
            <a:r>
              <a:rPr lang="en-US"/>
              <a:t>– </a:t>
            </a:r>
            <a:r>
              <a:rPr lang="en-US" smtClean="0"/>
              <a:t>Few Examples</a:t>
            </a:r>
            <a:endParaRPr lang="bg-BG"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
        <p:nvSpPr>
          <p:cNvPr id="484355" name="Rectangle 3"/>
          <p:cNvSpPr>
            <a:spLocks noChangeArrowheads="1"/>
          </p:cNvSpPr>
          <p:nvPr/>
        </p:nvSpPr>
        <p:spPr bwMode="auto">
          <a:xfrm>
            <a:off x="688975" y="1460500"/>
            <a:ext cx="7693026"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FirstName,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JobTitle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84356" name="Rectangle 4"/>
          <p:cNvSpPr>
            <a:spLocks noChangeArrowheads="1"/>
          </p:cNvSpPr>
          <p:nvPr/>
        </p:nvSpPr>
        <p:spPr bwMode="auto">
          <a:xfrm>
            <a:off x="688975" y="2949714"/>
            <a:ext cx="7693026"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INSERT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a:t>
            </a: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VALUES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('Introduction to SQL Course', '1/1/2006')</a:t>
            </a:r>
          </a:p>
        </p:txBody>
      </p:sp>
      <p:sp>
        <p:nvSpPr>
          <p:cNvPr id="484357" name="Rectangle 5"/>
          <p:cNvSpPr>
            <a:spLocks noChangeArrowheads="1"/>
          </p:cNvSpPr>
          <p:nvPr/>
        </p:nvSpPr>
        <p:spPr bwMode="auto">
          <a:xfrm>
            <a:off x="687389" y="2209800"/>
            <a:ext cx="7693024"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Projects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StartDate = '1/1/2006'</a:t>
            </a:r>
          </a:p>
        </p:txBody>
      </p:sp>
      <p:sp>
        <p:nvSpPr>
          <p:cNvPr id="484358" name="Rectangle 6"/>
          <p:cNvSpPr>
            <a:spLocks noChangeArrowheads="1"/>
          </p:cNvSpPr>
          <p:nvPr/>
        </p:nvSpPr>
        <p:spPr bwMode="auto">
          <a:xfrm>
            <a:off x="687389" y="4038600"/>
            <a:ext cx="7693024"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UPDATE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EndDate = '8/31/2006'</a:t>
            </a: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
        <p:nvSpPr>
          <p:cNvPr id="484359" name="Rectangle 7"/>
          <p:cNvSpPr>
            <a:spLocks noChangeArrowheads="1"/>
          </p:cNvSpPr>
          <p:nvPr/>
        </p:nvSpPr>
        <p:spPr bwMode="auto">
          <a:xfrm>
            <a:off x="687389" y="5410200"/>
            <a:ext cx="7693024"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DELETE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Projects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Tree>
    <p:extLst>
      <p:ext uri="{BB962C8B-B14F-4D97-AF65-F5344CB8AC3E}">
        <p14:creationId xmlns:p14="http://schemas.microsoft.com/office/powerpoint/2010/main" val="402868865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dirty="0"/>
              <a:t>What is T-SQL?</a:t>
            </a:r>
            <a:endParaRPr lang="bg-BG" dirty="0"/>
          </a:p>
        </p:txBody>
      </p:sp>
      <p:sp>
        <p:nvSpPr>
          <p:cNvPr id="485379"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T-SQL</a:t>
            </a:r>
            <a:r>
              <a:rPr lang="en-US" dirty="0"/>
              <a:t> </a:t>
            </a:r>
            <a:r>
              <a:rPr lang="en-US" dirty="0" smtClean="0"/>
              <a:t>(Transact SQL) is </a:t>
            </a:r>
            <a:r>
              <a:rPr lang="en-US" dirty="0"/>
              <a:t>an extension to the standard SQL language</a:t>
            </a:r>
          </a:p>
          <a:p>
            <a:pPr lvl="1">
              <a:lnSpc>
                <a:spcPct val="100000"/>
              </a:lnSpc>
            </a:pPr>
            <a:r>
              <a:rPr lang="en-US" dirty="0" smtClean="0"/>
              <a:t>T-SQL is the </a:t>
            </a:r>
            <a:r>
              <a:rPr lang="en-US" dirty="0"/>
              <a:t>standard language </a:t>
            </a:r>
            <a:r>
              <a:rPr lang="en-US" dirty="0" smtClean="0"/>
              <a:t>used in </a:t>
            </a:r>
            <a:r>
              <a:rPr lang="en-US" dirty="0"/>
              <a:t>MS SQL </a:t>
            </a:r>
            <a:r>
              <a:rPr lang="en-US" dirty="0" smtClean="0"/>
              <a:t>Server</a:t>
            </a:r>
            <a:endParaRPr lang="en-US" dirty="0"/>
          </a:p>
          <a:p>
            <a:pPr lvl="1">
              <a:lnSpc>
                <a:spcPct val="100000"/>
              </a:lnSpc>
            </a:pPr>
            <a:r>
              <a:rPr lang="en-US" dirty="0"/>
              <a:t>Supports </a:t>
            </a:r>
            <a:r>
              <a:rPr lang="en-US" dirty="0">
                <a:solidFill>
                  <a:schemeClr val="accent5">
                    <a:lumMod val="20000"/>
                    <a:lumOff val="80000"/>
                  </a:schemeClr>
                </a:solidFill>
                <a:latin typeface="Consolas" pitchFamily="49" charset="0"/>
                <a:cs typeface="Consolas" pitchFamily="49" charset="0"/>
              </a:rPr>
              <a:t>if</a:t>
            </a:r>
            <a:r>
              <a:rPr lang="en-US" dirty="0"/>
              <a:t> statements, loops, exceptions</a:t>
            </a:r>
          </a:p>
          <a:p>
            <a:pPr marL="1265238" lvl="2" indent="-350838">
              <a:lnSpc>
                <a:spcPct val="100000"/>
              </a:lnSpc>
            </a:pPr>
            <a:r>
              <a:rPr lang="en-US" dirty="0" smtClean="0"/>
              <a:t>Constructions used in the </a:t>
            </a:r>
            <a:r>
              <a:rPr lang="en-US" dirty="0"/>
              <a:t>high-level procedural programming languages</a:t>
            </a:r>
          </a:p>
          <a:p>
            <a:pPr lvl="1">
              <a:lnSpc>
                <a:spcPct val="100000"/>
              </a:lnSpc>
            </a:pPr>
            <a:r>
              <a:rPr lang="en-US" dirty="0" smtClean="0"/>
              <a:t>T-SQL is used </a:t>
            </a:r>
            <a:r>
              <a:rPr lang="en-US" dirty="0"/>
              <a:t>for writing </a:t>
            </a:r>
            <a:r>
              <a:rPr lang="en-US" dirty="0" smtClean="0"/>
              <a:t>stored procedures</a:t>
            </a:r>
            <a:r>
              <a:rPr lang="en-US" dirty="0"/>
              <a:t>, functions, triggers, etc.</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Tree>
    <p:extLst>
      <p:ext uri="{BB962C8B-B14F-4D97-AF65-F5344CB8AC3E}">
        <p14:creationId xmlns:p14="http://schemas.microsoft.com/office/powerpoint/2010/main" val="127071326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dirty="0"/>
              <a:t>T-SQL – Example</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486403" name="Rectangle 3"/>
          <p:cNvSpPr>
            <a:spLocks noChangeArrowheads="1"/>
          </p:cNvSpPr>
          <p:nvPr/>
        </p:nvSpPr>
        <p:spPr bwMode="auto">
          <a:xfrm>
            <a:off x="458788" y="1219200"/>
            <a:ext cx="8228012" cy="50167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CREATE PROCEDURE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EmpDump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DECLARE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EmpId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@EmpFName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NVARCHAR(100</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EmpLName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NVARCHAR(100</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DECLARE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CURSOR</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FOR</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EmployeeID, FirstName, LastName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OPEN</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FETCH</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NEXT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@EmpId, @EmpFName, @EmpLName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WHILE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(@@FETCH_STATUS = 0)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BEGIN</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PRINT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CAST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(@EmpId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VARCHAR</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(10))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@EmpFName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@EmpLName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FETCH</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NEXT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@EmpId, @EmpFName, @EmpLName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END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CLOSE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DEALLOCATE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a:t>
            </a: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GO</a:t>
            </a:r>
          </a:p>
        </p:txBody>
      </p:sp>
    </p:spTree>
    <p:extLst>
      <p:ext uri="{BB962C8B-B14F-4D97-AF65-F5344CB8AC3E}">
        <p14:creationId xmlns:p14="http://schemas.microsoft.com/office/powerpoint/2010/main" val="268152604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ctrTitle"/>
          </p:nvPr>
        </p:nvSpPr>
        <p:spPr>
          <a:xfrm>
            <a:off x="457200" y="46482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374480"/>
            <a:ext cx="8229600" cy="569120"/>
          </a:xfrm>
        </p:spPr>
        <p:txBody>
          <a:bodyPr/>
          <a:lstStyle/>
          <a:p>
            <a:r>
              <a:rPr dirty="0" smtClean="0"/>
              <a:t>Introducing </a:t>
            </a:r>
            <a:r>
              <a:rPr dirty="0" smtClean="0">
                <a:solidFill>
                  <a:schemeClr val="accent5">
                    <a:lumMod val="20000"/>
                    <a:lumOff val="80000"/>
                  </a:schemeClr>
                </a:solidFill>
                <a:latin typeface="Consolas" pitchFamily="49" charset="0"/>
              </a:rPr>
              <a:t>SELECT</a:t>
            </a:r>
            <a:r>
              <a:rPr dirty="0" smtClean="0"/>
              <a:t> Statement</a:t>
            </a:r>
            <a:endParaRPr lang="bg-BG" dirty="0"/>
          </a:p>
        </p:txBody>
      </p:sp>
      <p:pic>
        <p:nvPicPr>
          <p:cNvPr id="79876" name="Picture 4" descr="http://edweb.tusd.k12.az.us/sabino/library/language.gif"/>
          <p:cNvPicPr>
            <a:picLocks noChangeAspect="1" noChangeArrowheads="1"/>
          </p:cNvPicPr>
          <p:nvPr/>
        </p:nvPicPr>
        <p:blipFill>
          <a:blip r:embed="rId3" cstate="screen"/>
          <a:srcRect/>
          <a:stretch>
            <a:fillRect/>
          </a:stretch>
        </p:blipFill>
        <p:spPr bwMode="auto">
          <a:xfrm>
            <a:off x="2819400" y="1104900"/>
            <a:ext cx="3429000" cy="2857500"/>
          </a:xfrm>
          <a:prstGeom prst="roundRect">
            <a:avLst>
              <a:gd name="adj" fmla="val 3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473195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dirty="0"/>
              <a:t>Capabilities of SQL SELECT </a:t>
            </a:r>
          </a:p>
        </p:txBody>
      </p:sp>
      <p:sp>
        <p:nvSpPr>
          <p:cNvPr id="73"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
        <p:nvSpPr>
          <p:cNvPr id="492547" name="Rectangle 3"/>
          <p:cNvSpPr>
            <a:spLocks noChangeArrowheads="1"/>
          </p:cNvSpPr>
          <p:nvPr/>
        </p:nvSpPr>
        <p:spPr bwMode="blackWhite">
          <a:xfrm>
            <a:off x="596900" y="226536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48" name="Rectangle 4"/>
          <p:cNvSpPr>
            <a:spLocks noChangeArrowheads="1"/>
          </p:cNvSpPr>
          <p:nvPr/>
        </p:nvSpPr>
        <p:spPr bwMode="blackWhite">
          <a:xfrm>
            <a:off x="2813050" y="4591050"/>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49" name="Rectangle 5"/>
          <p:cNvSpPr>
            <a:spLocks noChangeArrowheads="1"/>
          </p:cNvSpPr>
          <p:nvPr/>
        </p:nvSpPr>
        <p:spPr bwMode="blackWhite">
          <a:xfrm>
            <a:off x="5451475" y="2254250"/>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2" name="Group 6"/>
          <p:cNvGrpSpPr>
            <a:grpSpLocks/>
          </p:cNvGrpSpPr>
          <p:nvPr/>
        </p:nvGrpSpPr>
        <p:grpSpPr bwMode="auto">
          <a:xfrm>
            <a:off x="879475" y="2276475"/>
            <a:ext cx="1274763" cy="1327150"/>
            <a:chOff x="1244" y="1460"/>
            <a:chExt cx="803" cy="836"/>
          </a:xfrm>
        </p:grpSpPr>
        <p:sp>
          <p:nvSpPr>
            <p:cNvPr id="492551" name="Rectangle 7"/>
            <p:cNvSpPr>
              <a:spLocks noChangeArrowheads="1"/>
            </p:cNvSpPr>
            <p:nvPr/>
          </p:nvSpPr>
          <p:spPr bwMode="ltGray">
            <a:xfrm>
              <a:off x="1244" y="1460"/>
              <a:ext cx="42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2" name="Rectangle 8"/>
            <p:cNvSpPr>
              <a:spLocks noChangeArrowheads="1"/>
            </p:cNvSpPr>
            <p:nvPr/>
          </p:nvSpPr>
          <p:spPr bwMode="ltGray">
            <a:xfrm>
              <a:off x="1852" y="1460"/>
              <a:ext cx="19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grpSp>
        <p:nvGrpSpPr>
          <p:cNvPr id="3" name="Group 9"/>
          <p:cNvGrpSpPr>
            <a:grpSpLocks/>
          </p:cNvGrpSpPr>
          <p:nvPr/>
        </p:nvGrpSpPr>
        <p:grpSpPr bwMode="auto">
          <a:xfrm>
            <a:off x="5461000" y="2417763"/>
            <a:ext cx="1825625" cy="1066800"/>
            <a:chOff x="3422" y="1549"/>
            <a:chExt cx="1150" cy="672"/>
          </a:xfrm>
        </p:grpSpPr>
        <p:sp>
          <p:nvSpPr>
            <p:cNvPr id="492554" name="Rectangle 10"/>
            <p:cNvSpPr>
              <a:spLocks noChangeArrowheads="1"/>
            </p:cNvSpPr>
            <p:nvPr/>
          </p:nvSpPr>
          <p:spPr bwMode="ltGray">
            <a:xfrm>
              <a:off x="3422" y="1741"/>
              <a:ext cx="1150" cy="91"/>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5" name="Rectangle 11"/>
            <p:cNvSpPr>
              <a:spLocks noChangeArrowheads="1"/>
            </p:cNvSpPr>
            <p:nvPr/>
          </p:nvSpPr>
          <p:spPr bwMode="ltGray">
            <a:xfrm>
              <a:off x="3422" y="2026"/>
              <a:ext cx="1150" cy="19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6" name="Rectangle 12"/>
            <p:cNvSpPr>
              <a:spLocks noChangeArrowheads="1"/>
            </p:cNvSpPr>
            <p:nvPr/>
          </p:nvSpPr>
          <p:spPr bwMode="ltGray">
            <a:xfrm>
              <a:off x="3422" y="1549"/>
              <a:ext cx="1150" cy="8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57" name="Line 13"/>
          <p:cNvSpPr>
            <a:spLocks noChangeShapeType="1"/>
          </p:cNvSpPr>
          <p:nvPr/>
        </p:nvSpPr>
        <p:spPr bwMode="auto">
          <a:xfrm>
            <a:off x="6419850" y="22415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8" name="Line 14"/>
          <p:cNvSpPr>
            <a:spLocks noChangeShapeType="1"/>
          </p:cNvSpPr>
          <p:nvPr/>
        </p:nvSpPr>
        <p:spPr bwMode="auto">
          <a:xfrm>
            <a:off x="5724525" y="22415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9" name="Line 15"/>
          <p:cNvSpPr>
            <a:spLocks noChangeShapeType="1"/>
          </p:cNvSpPr>
          <p:nvPr/>
        </p:nvSpPr>
        <p:spPr bwMode="auto">
          <a:xfrm>
            <a:off x="5438775" y="24130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0" name="Line 16"/>
          <p:cNvSpPr>
            <a:spLocks noChangeShapeType="1"/>
          </p:cNvSpPr>
          <p:nvPr/>
        </p:nvSpPr>
        <p:spPr bwMode="auto">
          <a:xfrm>
            <a:off x="5438775" y="25654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1" name="Line 17"/>
          <p:cNvSpPr>
            <a:spLocks noChangeShapeType="1"/>
          </p:cNvSpPr>
          <p:nvPr/>
        </p:nvSpPr>
        <p:spPr bwMode="auto">
          <a:xfrm>
            <a:off x="5438775" y="2717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2" name="Line 18"/>
          <p:cNvSpPr>
            <a:spLocks noChangeShapeType="1"/>
          </p:cNvSpPr>
          <p:nvPr/>
        </p:nvSpPr>
        <p:spPr bwMode="auto">
          <a:xfrm>
            <a:off x="5438775" y="28702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3" name="Line 19"/>
          <p:cNvSpPr>
            <a:spLocks noChangeShapeType="1"/>
          </p:cNvSpPr>
          <p:nvPr/>
        </p:nvSpPr>
        <p:spPr bwMode="auto">
          <a:xfrm>
            <a:off x="5438775" y="30226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4" name="Line 20"/>
          <p:cNvSpPr>
            <a:spLocks noChangeShapeType="1"/>
          </p:cNvSpPr>
          <p:nvPr/>
        </p:nvSpPr>
        <p:spPr bwMode="auto">
          <a:xfrm>
            <a:off x="5438775" y="31750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5" name="Line 21"/>
          <p:cNvSpPr>
            <a:spLocks noChangeShapeType="1"/>
          </p:cNvSpPr>
          <p:nvPr/>
        </p:nvSpPr>
        <p:spPr bwMode="auto">
          <a:xfrm>
            <a:off x="5438775" y="33274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6" name="Line 22"/>
          <p:cNvSpPr>
            <a:spLocks noChangeShapeType="1"/>
          </p:cNvSpPr>
          <p:nvPr/>
        </p:nvSpPr>
        <p:spPr bwMode="auto">
          <a:xfrm>
            <a:off x="5438775" y="3479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7" name="Line 23"/>
          <p:cNvSpPr>
            <a:spLocks noChangeShapeType="1"/>
          </p:cNvSpPr>
          <p:nvPr/>
        </p:nvSpPr>
        <p:spPr bwMode="auto">
          <a:xfrm>
            <a:off x="6691313" y="22415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8" name="Line 24"/>
          <p:cNvSpPr>
            <a:spLocks noChangeShapeType="1"/>
          </p:cNvSpPr>
          <p:nvPr/>
        </p:nvSpPr>
        <p:spPr bwMode="auto">
          <a:xfrm>
            <a:off x="7016750" y="22399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9" name="Rectangle 25"/>
          <p:cNvSpPr>
            <a:spLocks noChangeArrowheads="1"/>
          </p:cNvSpPr>
          <p:nvPr/>
        </p:nvSpPr>
        <p:spPr bwMode="blackWhite">
          <a:xfrm>
            <a:off x="5741988" y="45926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0" name="Rectangle 26"/>
          <p:cNvSpPr>
            <a:spLocks noChangeArrowheads="1"/>
          </p:cNvSpPr>
          <p:nvPr/>
        </p:nvSpPr>
        <p:spPr bwMode="ltGray">
          <a:xfrm>
            <a:off x="4381500" y="4598988"/>
            <a:ext cx="261938" cy="1325562"/>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1" name="Rectangle 27"/>
          <p:cNvSpPr>
            <a:spLocks noChangeArrowheads="1"/>
          </p:cNvSpPr>
          <p:nvPr/>
        </p:nvSpPr>
        <p:spPr bwMode="ltGray">
          <a:xfrm>
            <a:off x="5753100" y="4603750"/>
            <a:ext cx="261938" cy="1325563"/>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2" name="Line 28"/>
          <p:cNvSpPr>
            <a:spLocks noChangeShapeType="1"/>
          </p:cNvSpPr>
          <p:nvPr/>
        </p:nvSpPr>
        <p:spPr bwMode="auto">
          <a:xfrm>
            <a:off x="3781425"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3" name="Line 29"/>
          <p:cNvSpPr>
            <a:spLocks noChangeShapeType="1"/>
          </p:cNvSpPr>
          <p:nvPr/>
        </p:nvSpPr>
        <p:spPr bwMode="auto">
          <a:xfrm>
            <a:off x="3086100"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4" name="Line 30"/>
          <p:cNvSpPr>
            <a:spLocks noChangeShapeType="1"/>
          </p:cNvSpPr>
          <p:nvPr/>
        </p:nvSpPr>
        <p:spPr bwMode="auto">
          <a:xfrm>
            <a:off x="2800350" y="4749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5" name="Line 31"/>
          <p:cNvSpPr>
            <a:spLocks noChangeShapeType="1"/>
          </p:cNvSpPr>
          <p:nvPr/>
        </p:nvSpPr>
        <p:spPr bwMode="auto">
          <a:xfrm>
            <a:off x="2800350" y="49022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6" name="Line 32"/>
          <p:cNvSpPr>
            <a:spLocks noChangeShapeType="1"/>
          </p:cNvSpPr>
          <p:nvPr/>
        </p:nvSpPr>
        <p:spPr bwMode="auto">
          <a:xfrm>
            <a:off x="2800350" y="50546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7" name="Line 33"/>
          <p:cNvSpPr>
            <a:spLocks noChangeShapeType="1"/>
          </p:cNvSpPr>
          <p:nvPr/>
        </p:nvSpPr>
        <p:spPr bwMode="auto">
          <a:xfrm>
            <a:off x="2800350" y="52070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8" name="Line 34"/>
          <p:cNvSpPr>
            <a:spLocks noChangeShapeType="1"/>
          </p:cNvSpPr>
          <p:nvPr/>
        </p:nvSpPr>
        <p:spPr bwMode="auto">
          <a:xfrm>
            <a:off x="2800350" y="53594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9" name="Line 35"/>
          <p:cNvSpPr>
            <a:spLocks noChangeShapeType="1"/>
          </p:cNvSpPr>
          <p:nvPr/>
        </p:nvSpPr>
        <p:spPr bwMode="auto">
          <a:xfrm>
            <a:off x="2800350" y="5511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0" name="Line 36"/>
          <p:cNvSpPr>
            <a:spLocks noChangeShapeType="1"/>
          </p:cNvSpPr>
          <p:nvPr/>
        </p:nvSpPr>
        <p:spPr bwMode="auto">
          <a:xfrm>
            <a:off x="2800350" y="56642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1" name="Line 37"/>
          <p:cNvSpPr>
            <a:spLocks noChangeShapeType="1"/>
          </p:cNvSpPr>
          <p:nvPr/>
        </p:nvSpPr>
        <p:spPr bwMode="auto">
          <a:xfrm>
            <a:off x="2800350" y="58166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2" name="Line 38"/>
          <p:cNvSpPr>
            <a:spLocks noChangeShapeType="1"/>
          </p:cNvSpPr>
          <p:nvPr/>
        </p:nvSpPr>
        <p:spPr bwMode="auto">
          <a:xfrm>
            <a:off x="4052888"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3" name="Line 39"/>
          <p:cNvSpPr>
            <a:spLocks noChangeShapeType="1"/>
          </p:cNvSpPr>
          <p:nvPr/>
        </p:nvSpPr>
        <p:spPr bwMode="auto">
          <a:xfrm>
            <a:off x="4378325" y="45767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4" name="Line 40"/>
          <p:cNvSpPr>
            <a:spLocks noChangeShapeType="1"/>
          </p:cNvSpPr>
          <p:nvPr/>
        </p:nvSpPr>
        <p:spPr bwMode="auto">
          <a:xfrm>
            <a:off x="6442075" y="45926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5" name="Line 41"/>
          <p:cNvSpPr>
            <a:spLocks noChangeShapeType="1"/>
          </p:cNvSpPr>
          <p:nvPr/>
        </p:nvSpPr>
        <p:spPr bwMode="auto">
          <a:xfrm>
            <a:off x="6015038" y="45799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6" name="Line 42"/>
          <p:cNvSpPr>
            <a:spLocks noChangeShapeType="1"/>
          </p:cNvSpPr>
          <p:nvPr/>
        </p:nvSpPr>
        <p:spPr bwMode="auto">
          <a:xfrm>
            <a:off x="5729288" y="47513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7" name="Line 43"/>
          <p:cNvSpPr>
            <a:spLocks noChangeShapeType="1"/>
          </p:cNvSpPr>
          <p:nvPr/>
        </p:nvSpPr>
        <p:spPr bwMode="auto">
          <a:xfrm>
            <a:off x="5729288" y="49037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8" name="Line 44"/>
          <p:cNvSpPr>
            <a:spLocks noChangeShapeType="1"/>
          </p:cNvSpPr>
          <p:nvPr/>
        </p:nvSpPr>
        <p:spPr bwMode="auto">
          <a:xfrm>
            <a:off x="5729288" y="50561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9" name="Line 45"/>
          <p:cNvSpPr>
            <a:spLocks noChangeShapeType="1"/>
          </p:cNvSpPr>
          <p:nvPr/>
        </p:nvSpPr>
        <p:spPr bwMode="auto">
          <a:xfrm>
            <a:off x="5729288" y="52085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0" name="Line 46"/>
          <p:cNvSpPr>
            <a:spLocks noChangeShapeType="1"/>
          </p:cNvSpPr>
          <p:nvPr/>
        </p:nvSpPr>
        <p:spPr bwMode="auto">
          <a:xfrm>
            <a:off x="5729288" y="53609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1" name="Line 47"/>
          <p:cNvSpPr>
            <a:spLocks noChangeShapeType="1"/>
          </p:cNvSpPr>
          <p:nvPr/>
        </p:nvSpPr>
        <p:spPr bwMode="auto">
          <a:xfrm>
            <a:off x="5729288" y="55133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2" name="Line 48"/>
          <p:cNvSpPr>
            <a:spLocks noChangeShapeType="1"/>
          </p:cNvSpPr>
          <p:nvPr/>
        </p:nvSpPr>
        <p:spPr bwMode="auto">
          <a:xfrm>
            <a:off x="5729288" y="56657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3" name="Line 49"/>
          <p:cNvSpPr>
            <a:spLocks noChangeShapeType="1"/>
          </p:cNvSpPr>
          <p:nvPr/>
        </p:nvSpPr>
        <p:spPr bwMode="auto">
          <a:xfrm>
            <a:off x="5729288" y="58181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4" name="Line 50"/>
          <p:cNvSpPr>
            <a:spLocks noChangeShapeType="1"/>
          </p:cNvSpPr>
          <p:nvPr/>
        </p:nvSpPr>
        <p:spPr bwMode="auto">
          <a:xfrm>
            <a:off x="6981825" y="45799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5" name="Line 51"/>
          <p:cNvSpPr>
            <a:spLocks noChangeShapeType="1"/>
          </p:cNvSpPr>
          <p:nvPr/>
        </p:nvSpPr>
        <p:spPr bwMode="auto">
          <a:xfrm>
            <a:off x="7307263"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6" name="Line 52"/>
          <p:cNvSpPr>
            <a:spLocks noChangeShapeType="1"/>
          </p:cNvSpPr>
          <p:nvPr/>
        </p:nvSpPr>
        <p:spPr bwMode="auto">
          <a:xfrm>
            <a:off x="6734175" y="4575175"/>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7" name="Line 53"/>
          <p:cNvSpPr>
            <a:spLocks noChangeShapeType="1"/>
          </p:cNvSpPr>
          <p:nvPr/>
        </p:nvSpPr>
        <p:spPr bwMode="auto">
          <a:xfrm>
            <a:off x="1565275" y="22526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8" name="Line 54"/>
          <p:cNvSpPr>
            <a:spLocks noChangeShapeType="1"/>
          </p:cNvSpPr>
          <p:nvPr/>
        </p:nvSpPr>
        <p:spPr bwMode="auto">
          <a:xfrm>
            <a:off x="869950" y="22526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9" name="Line 55"/>
          <p:cNvSpPr>
            <a:spLocks noChangeShapeType="1"/>
          </p:cNvSpPr>
          <p:nvPr/>
        </p:nvSpPr>
        <p:spPr bwMode="auto">
          <a:xfrm>
            <a:off x="584200" y="24241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0" name="Line 56"/>
          <p:cNvSpPr>
            <a:spLocks noChangeShapeType="1"/>
          </p:cNvSpPr>
          <p:nvPr/>
        </p:nvSpPr>
        <p:spPr bwMode="auto">
          <a:xfrm>
            <a:off x="584200" y="25765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1" name="Line 57"/>
          <p:cNvSpPr>
            <a:spLocks noChangeShapeType="1"/>
          </p:cNvSpPr>
          <p:nvPr/>
        </p:nvSpPr>
        <p:spPr bwMode="auto">
          <a:xfrm>
            <a:off x="584200" y="27289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2" name="Line 58"/>
          <p:cNvSpPr>
            <a:spLocks noChangeShapeType="1"/>
          </p:cNvSpPr>
          <p:nvPr/>
        </p:nvSpPr>
        <p:spPr bwMode="auto">
          <a:xfrm>
            <a:off x="606425" y="28813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3" name="Line 59"/>
          <p:cNvSpPr>
            <a:spLocks noChangeShapeType="1"/>
          </p:cNvSpPr>
          <p:nvPr/>
        </p:nvSpPr>
        <p:spPr bwMode="auto">
          <a:xfrm>
            <a:off x="584200" y="30337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4" name="Line 60"/>
          <p:cNvSpPr>
            <a:spLocks noChangeShapeType="1"/>
          </p:cNvSpPr>
          <p:nvPr/>
        </p:nvSpPr>
        <p:spPr bwMode="auto">
          <a:xfrm>
            <a:off x="584200" y="31861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5" name="Line 61"/>
          <p:cNvSpPr>
            <a:spLocks noChangeShapeType="1"/>
          </p:cNvSpPr>
          <p:nvPr/>
        </p:nvSpPr>
        <p:spPr bwMode="auto">
          <a:xfrm>
            <a:off x="584200" y="33385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6" name="Line 62"/>
          <p:cNvSpPr>
            <a:spLocks noChangeShapeType="1"/>
          </p:cNvSpPr>
          <p:nvPr/>
        </p:nvSpPr>
        <p:spPr bwMode="auto">
          <a:xfrm>
            <a:off x="584200" y="34909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7" name="Line 63"/>
          <p:cNvSpPr>
            <a:spLocks noChangeShapeType="1"/>
          </p:cNvSpPr>
          <p:nvPr/>
        </p:nvSpPr>
        <p:spPr bwMode="auto">
          <a:xfrm>
            <a:off x="1836738" y="22526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8" name="Line 64"/>
          <p:cNvSpPr>
            <a:spLocks noChangeShapeType="1"/>
          </p:cNvSpPr>
          <p:nvPr/>
        </p:nvSpPr>
        <p:spPr bwMode="auto">
          <a:xfrm>
            <a:off x="2162175" y="2251075"/>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9" name="Line 65"/>
          <p:cNvSpPr>
            <a:spLocks noChangeShapeType="1"/>
          </p:cNvSpPr>
          <p:nvPr/>
        </p:nvSpPr>
        <p:spPr bwMode="auto">
          <a:xfrm flipV="1">
            <a:off x="4767263" y="5280025"/>
            <a:ext cx="884237" cy="3175"/>
          </a:xfrm>
          <a:prstGeom prst="line">
            <a:avLst/>
          </a:prstGeom>
          <a:noFill/>
          <a:ln w="50800">
            <a:solidFill>
              <a:schemeClr val="tx1"/>
            </a:solidFill>
            <a:round/>
            <a:headEnd type="stealth" w="med" len="lg"/>
            <a:tailEnd type="stealth" w="med" len="lg"/>
          </a:ln>
          <a:effectLst/>
        </p:spPr>
        <p:txBody>
          <a:bodyPr/>
          <a:lstStyle/>
          <a:p>
            <a:endParaRPr lang="bg-BG" dirty="0"/>
          </a:p>
        </p:txBody>
      </p:sp>
      <p:sp>
        <p:nvSpPr>
          <p:cNvPr id="492610" name="Text Box 66"/>
          <p:cNvSpPr txBox="1">
            <a:spLocks noChangeArrowheads="1"/>
          </p:cNvSpPr>
          <p:nvPr/>
        </p:nvSpPr>
        <p:spPr bwMode="auto">
          <a:xfrm>
            <a:off x="2771775" y="6091238"/>
            <a:ext cx="960969" cy="400110"/>
          </a:xfrm>
          <a:prstGeom prst="rect">
            <a:avLst/>
          </a:prstGeom>
          <a:noFill/>
          <a:ln w="9525">
            <a:noFill/>
            <a:miter lim="800000"/>
            <a:headEnd/>
            <a:tailEnd/>
          </a:ln>
          <a:effectLst/>
        </p:spPr>
        <p:txBody>
          <a:bodyPr wrap="none">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1" name="Text Box 67"/>
          <p:cNvSpPr txBox="1">
            <a:spLocks noChangeArrowheads="1"/>
          </p:cNvSpPr>
          <p:nvPr/>
        </p:nvSpPr>
        <p:spPr bwMode="auto">
          <a:xfrm>
            <a:off x="5729288" y="6043613"/>
            <a:ext cx="1766887" cy="396875"/>
          </a:xfrm>
          <a:prstGeom prst="rect">
            <a:avLst/>
          </a:prstGeom>
          <a:noFill/>
          <a:ln w="9525">
            <a:noFill/>
            <a:miter lim="800000"/>
            <a:headEnd/>
            <a:tailEnd/>
          </a:ln>
          <a:effectLst/>
        </p:spPr>
        <p:txBody>
          <a:bodyPr>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2</a:t>
            </a:r>
          </a:p>
        </p:txBody>
      </p:sp>
      <p:sp>
        <p:nvSpPr>
          <p:cNvPr id="492612" name="Text Box 68"/>
          <p:cNvSpPr txBox="1">
            <a:spLocks noChangeArrowheads="1"/>
          </p:cNvSpPr>
          <p:nvPr/>
        </p:nvSpPr>
        <p:spPr bwMode="auto">
          <a:xfrm>
            <a:off x="588963" y="3716338"/>
            <a:ext cx="960969" cy="400110"/>
          </a:xfrm>
          <a:prstGeom prst="rect">
            <a:avLst/>
          </a:prstGeom>
          <a:noFill/>
          <a:ln w="9525">
            <a:noFill/>
            <a:miter lim="800000"/>
            <a:headEnd/>
            <a:tailEnd/>
          </a:ln>
          <a:effectLst/>
        </p:spPr>
        <p:txBody>
          <a:bodyPr wrap="none">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3" name="Text Box 69"/>
          <p:cNvSpPr txBox="1">
            <a:spLocks noChangeArrowheads="1"/>
          </p:cNvSpPr>
          <p:nvPr/>
        </p:nvSpPr>
        <p:spPr bwMode="auto">
          <a:xfrm>
            <a:off x="5400675" y="3716338"/>
            <a:ext cx="960969" cy="400110"/>
          </a:xfrm>
          <a:prstGeom prst="rect">
            <a:avLst/>
          </a:prstGeom>
          <a:noFill/>
          <a:ln w="9525">
            <a:noFill/>
            <a:miter lim="800000"/>
            <a:headEnd/>
            <a:tailEnd/>
          </a:ln>
          <a:effectLst/>
        </p:spPr>
        <p:txBody>
          <a:bodyPr wrap="none">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4" name="Text Box 70"/>
          <p:cNvSpPr txBox="1">
            <a:spLocks noChangeArrowheads="1"/>
          </p:cNvSpPr>
          <p:nvPr/>
        </p:nvSpPr>
        <p:spPr bwMode="auto">
          <a:xfrm>
            <a:off x="5292725" y="1292225"/>
            <a:ext cx="3137654" cy="892552"/>
          </a:xfrm>
          <a:prstGeom prst="rect">
            <a:avLst/>
          </a:prstGeom>
          <a:noFill/>
          <a:ln w="9525">
            <a:noFill/>
            <a:miter lim="800000"/>
            <a:headEnd/>
            <a:tailEnd/>
          </a:ln>
          <a:effectLst/>
        </p:spPr>
        <p:txBody>
          <a:bodyPr wrap="none">
            <a:spAutoFit/>
          </a:bodyPr>
          <a:lstStyle/>
          <a:p>
            <a:pPr>
              <a:lnSpc>
                <a:spcPct val="100000"/>
              </a:lnSpc>
            </a:pPr>
            <a:r>
              <a:rPr lang="en-US" sz="2800" b="1" u="sng" dirty="0">
                <a:solidFill>
                  <a:schemeClr val="accent5">
                    <a:lumMod val="20000"/>
                    <a:lumOff val="80000"/>
                  </a:schemeClr>
                </a:solidFill>
                <a:effectLst>
                  <a:outerShdw blurRad="38100" dist="38100" dir="2700000" algn="tl">
                    <a:srgbClr val="000000">
                      <a:alpha val="43137"/>
                    </a:srgbClr>
                  </a:outerShdw>
                </a:effectLst>
              </a:rPr>
              <a:t>Selection</a:t>
            </a:r>
          </a:p>
          <a:p>
            <a:pPr>
              <a:lnSpc>
                <a:spcPct val="100000"/>
              </a:lnSpc>
            </a:pPr>
            <a:r>
              <a:rPr lang="en-US" sz="2400" b="1" dirty="0">
                <a:solidFill>
                  <a:srgbClr val="EBFFD2"/>
                </a:solidFill>
                <a:effectLst>
                  <a:outerShdw blurRad="38100" dist="38100" dir="2700000" algn="tl">
                    <a:srgbClr val="000000">
                      <a:alpha val="43137"/>
                    </a:srgbClr>
                  </a:outerShdw>
                </a:effectLst>
              </a:rPr>
              <a:t>Take some of the rows</a:t>
            </a:r>
          </a:p>
        </p:txBody>
      </p:sp>
      <p:sp>
        <p:nvSpPr>
          <p:cNvPr id="492615" name="Text Box 71"/>
          <p:cNvSpPr txBox="1">
            <a:spLocks noChangeArrowheads="1"/>
          </p:cNvSpPr>
          <p:nvPr/>
        </p:nvSpPr>
        <p:spPr bwMode="auto">
          <a:xfrm>
            <a:off x="490538" y="1304925"/>
            <a:ext cx="3615349" cy="892552"/>
          </a:xfrm>
          <a:prstGeom prst="rect">
            <a:avLst/>
          </a:prstGeom>
          <a:noFill/>
          <a:ln w="9525">
            <a:noFill/>
            <a:miter lim="800000"/>
            <a:headEnd/>
            <a:tailEnd/>
          </a:ln>
          <a:effectLst/>
        </p:spPr>
        <p:txBody>
          <a:bodyPr wrap="none">
            <a:spAutoFit/>
          </a:bodyPr>
          <a:lstStyle/>
          <a:p>
            <a:pPr>
              <a:lnSpc>
                <a:spcPct val="100000"/>
              </a:lnSpc>
            </a:pPr>
            <a:r>
              <a:rPr lang="en-US" sz="2800" b="1" u="sng" dirty="0">
                <a:solidFill>
                  <a:schemeClr val="accent5">
                    <a:lumMod val="20000"/>
                    <a:lumOff val="80000"/>
                  </a:schemeClr>
                </a:solidFill>
                <a:effectLst>
                  <a:outerShdw blurRad="38100" dist="38100" dir="2700000" algn="tl">
                    <a:srgbClr val="000000">
                      <a:alpha val="43137"/>
                    </a:srgbClr>
                  </a:outerShdw>
                </a:effectLst>
              </a:rPr>
              <a:t>Projection</a:t>
            </a:r>
          </a:p>
          <a:p>
            <a:pPr>
              <a:lnSpc>
                <a:spcPct val="100000"/>
              </a:lnSpc>
            </a:pPr>
            <a:r>
              <a:rPr lang="en-US" sz="2400" b="1" dirty="0">
                <a:solidFill>
                  <a:srgbClr val="EBFFD2"/>
                </a:solidFill>
                <a:effectLst>
                  <a:outerShdw blurRad="38100" dist="38100" dir="2700000" algn="tl">
                    <a:srgbClr val="000000">
                      <a:alpha val="43137"/>
                    </a:srgbClr>
                  </a:outerShdw>
                </a:effectLst>
              </a:rPr>
              <a:t>Take some of the columns</a:t>
            </a:r>
          </a:p>
        </p:txBody>
      </p:sp>
      <p:sp>
        <p:nvSpPr>
          <p:cNvPr id="492616" name="Text Box 72"/>
          <p:cNvSpPr txBox="1">
            <a:spLocks noChangeArrowheads="1"/>
          </p:cNvSpPr>
          <p:nvPr/>
        </p:nvSpPr>
        <p:spPr bwMode="auto">
          <a:xfrm>
            <a:off x="971550" y="4402138"/>
            <a:ext cx="1584325" cy="2000548"/>
          </a:xfrm>
          <a:prstGeom prst="rect">
            <a:avLst/>
          </a:prstGeom>
          <a:noFill/>
          <a:ln w="9525">
            <a:noFill/>
            <a:miter lim="800000"/>
            <a:headEnd/>
            <a:tailEnd/>
          </a:ln>
          <a:effectLst/>
        </p:spPr>
        <p:txBody>
          <a:bodyPr>
            <a:spAutoFit/>
          </a:bodyPr>
          <a:lstStyle/>
          <a:p>
            <a:pPr>
              <a:lnSpc>
                <a:spcPct val="100000"/>
              </a:lnSpc>
            </a:pPr>
            <a:r>
              <a:rPr lang="en-US" sz="2800" b="1" u="sng" dirty="0">
                <a:solidFill>
                  <a:schemeClr val="accent5">
                    <a:lumMod val="20000"/>
                    <a:lumOff val="80000"/>
                  </a:schemeClr>
                </a:solidFill>
                <a:effectLst>
                  <a:outerShdw blurRad="38100" dist="38100" dir="2700000" algn="tl">
                    <a:srgbClr val="000000">
                      <a:alpha val="43137"/>
                    </a:srgbClr>
                  </a:outerShdw>
                </a:effectLst>
              </a:rPr>
              <a:t>Join</a:t>
            </a:r>
          </a:p>
          <a:p>
            <a:pPr>
              <a:lnSpc>
                <a:spcPct val="100000"/>
              </a:lnSpc>
            </a:pPr>
            <a:r>
              <a:rPr lang="en-US" sz="2400" b="1" dirty="0">
                <a:solidFill>
                  <a:srgbClr val="EBFFD2"/>
                </a:solidFill>
                <a:effectLst>
                  <a:outerShdw blurRad="38100" dist="38100" dir="2700000" algn="tl">
                    <a:srgbClr val="000000">
                      <a:alpha val="43137"/>
                    </a:srgbClr>
                  </a:outerShdw>
                </a:effectLst>
              </a:rPr>
              <a:t>Combine tables by</a:t>
            </a:r>
          </a:p>
          <a:p>
            <a:pPr>
              <a:lnSpc>
                <a:spcPct val="100000"/>
              </a:lnSpc>
            </a:pPr>
            <a:r>
              <a:rPr lang="en-US" sz="2400" b="1" dirty="0">
                <a:solidFill>
                  <a:srgbClr val="EBFFD2"/>
                </a:solidFill>
                <a:effectLst>
                  <a:outerShdw blurRad="38100" dist="38100" dir="2700000" algn="tl">
                    <a:srgbClr val="000000">
                      <a:alpha val="43137"/>
                    </a:srgbClr>
                  </a:outerShdw>
                </a:effectLst>
              </a:rPr>
              <a:t>some column</a:t>
            </a:r>
          </a:p>
        </p:txBody>
      </p:sp>
    </p:spTree>
    <p:extLst>
      <p:ext uri="{BB962C8B-B14F-4D97-AF65-F5344CB8AC3E}">
        <p14:creationId xmlns:p14="http://schemas.microsoft.com/office/powerpoint/2010/main" val="34931415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a:xfrm>
            <a:off x="1828800" y="152400"/>
            <a:ext cx="7086600" cy="914400"/>
          </a:xfrm>
        </p:spPr>
        <p:txBody>
          <a:bodyPr/>
          <a:lstStyle/>
          <a:p>
            <a:r>
              <a:rPr lang="en-US" sz="3600" dirty="0"/>
              <a:t>The </a:t>
            </a:r>
            <a:r>
              <a:rPr lang="en-US" sz="3600" dirty="0" smtClean="0"/>
              <a:t>Telerik Academy </a:t>
            </a:r>
            <a:r>
              <a:rPr lang="en-US" sz="3600" dirty="0"/>
              <a:t>Database Schema in SQL Server</a:t>
            </a:r>
            <a:endParaRPr lang="bg-BG" sz="3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pic>
        <p:nvPicPr>
          <p:cNvPr id="80901" name="Picture 5"/>
          <p:cNvPicPr>
            <a:picLocks noChangeAspect="1" noChangeArrowheads="1"/>
          </p:cNvPicPr>
          <p:nvPr/>
        </p:nvPicPr>
        <p:blipFill>
          <a:blip r:embed="rId2" cstate="screen"/>
          <a:srcRect/>
          <a:stretch>
            <a:fillRect/>
          </a:stretch>
        </p:blipFill>
        <p:spPr bwMode="auto">
          <a:xfrm>
            <a:off x="617858" y="1524000"/>
            <a:ext cx="7908284" cy="4765342"/>
          </a:xfrm>
          <a:prstGeom prst="roundRect">
            <a:avLst>
              <a:gd name="adj" fmla="val 736"/>
            </a:avLst>
          </a:prstGeom>
          <a:noFill/>
          <a:ln w="9525">
            <a:noFill/>
            <a:miter lim="800000"/>
            <a:headEnd/>
            <a:tailEnd/>
          </a:ln>
        </p:spPr>
      </p:pic>
    </p:spTree>
    <p:extLst>
      <p:ext uri="{BB962C8B-B14F-4D97-AF65-F5344CB8AC3E}">
        <p14:creationId xmlns:p14="http://schemas.microsoft.com/office/powerpoint/2010/main" val="143238043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dirty="0"/>
              <a:t>Basic SELECT Statement</a:t>
            </a:r>
          </a:p>
        </p:txBody>
      </p:sp>
      <p:sp>
        <p:nvSpPr>
          <p:cNvPr id="494595" name="Rectangle 3"/>
          <p:cNvSpPr>
            <a:spLocks noGrp="1" noChangeArrowheads="1"/>
          </p:cNvSpPr>
          <p:nvPr>
            <p:ph idx="1"/>
          </p:nvPr>
        </p:nvSpPr>
        <p:spPr>
          <a:xfrm>
            <a:off x="250825" y="2362201"/>
            <a:ext cx="8642350" cy="1523999"/>
          </a:xfrm>
        </p:spPr>
        <p:txBody>
          <a:bodyPr/>
          <a:lstStyle/>
          <a:p>
            <a:pPr lvl="1">
              <a:lnSpc>
                <a:spcPct val="100000"/>
              </a:lnSpc>
            </a:pPr>
            <a:r>
              <a:rPr lang="en-US" sz="3200" dirty="0" smtClean="0">
                <a:solidFill>
                  <a:schemeClr val="accent5">
                    <a:lumMod val="20000"/>
                    <a:lumOff val="80000"/>
                  </a:schemeClr>
                </a:solidFill>
                <a:latin typeface="Consolas" pitchFamily="49" charset="0"/>
                <a:cs typeface="Consolas" pitchFamily="49" charset="0"/>
              </a:rPr>
              <a:t>SELECT</a:t>
            </a:r>
            <a:r>
              <a:rPr lang="en-US" sz="3200" dirty="0" smtClean="0"/>
              <a:t> </a:t>
            </a:r>
            <a:r>
              <a:rPr lang="en-US" sz="3200" dirty="0"/>
              <a:t>identifies what columns</a:t>
            </a:r>
          </a:p>
          <a:p>
            <a:pPr lvl="1">
              <a:lnSpc>
                <a:spcPct val="100000"/>
              </a:lnSpc>
            </a:pPr>
            <a:r>
              <a:rPr lang="en-US" sz="3200" dirty="0">
                <a:solidFill>
                  <a:schemeClr val="accent5">
                    <a:lumMod val="20000"/>
                    <a:lumOff val="80000"/>
                  </a:schemeClr>
                </a:solidFill>
                <a:latin typeface="Consolas" pitchFamily="49" charset="0"/>
                <a:cs typeface="Consolas" pitchFamily="49" charset="0"/>
              </a:rPr>
              <a:t>FROM</a:t>
            </a:r>
            <a:r>
              <a:rPr lang="en-US" sz="3200" dirty="0"/>
              <a:t> identifies which table</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
        <p:nvSpPr>
          <p:cNvPr id="494596" name="Rectangle 4"/>
          <p:cNvSpPr>
            <a:spLocks noChangeArrowheads="1"/>
          </p:cNvSpPr>
          <p:nvPr/>
        </p:nvSpPr>
        <p:spPr bwMode="auto">
          <a:xfrm>
            <a:off x="609600" y="1349514"/>
            <a:ext cx="78486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*|{[DISTINCT] column|expression [alias],...}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table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5778" name="Picture 2" descr="http://www.webdesignbognorregis.co.uk/images/page/databases.jpg"/>
          <p:cNvPicPr>
            <a:picLocks noChangeAspect="1" noChangeArrowheads="1"/>
          </p:cNvPicPr>
          <p:nvPr/>
        </p:nvPicPr>
        <p:blipFill>
          <a:blip r:embed="rId3" cstate="screen"/>
          <a:srcRect/>
          <a:stretch>
            <a:fillRect/>
          </a:stretch>
        </p:blipFill>
        <p:spPr bwMode="auto">
          <a:xfrm>
            <a:off x="5638800" y="4191000"/>
            <a:ext cx="3048000" cy="2286000"/>
          </a:xfrm>
          <a:prstGeom prst="rect">
            <a:avLst/>
          </a:prstGeom>
          <a:ln>
            <a:noFill/>
          </a:ln>
          <a:effectLst>
            <a:softEdge rad="112500"/>
          </a:effectLst>
        </p:spPr>
      </p:pic>
    </p:spTree>
    <p:extLst>
      <p:ext uri="{BB962C8B-B14F-4D97-AF65-F5344CB8AC3E}">
        <p14:creationId xmlns:p14="http://schemas.microsoft.com/office/powerpoint/2010/main" val="31470634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en-US" dirty="0"/>
              <a:t>SELECT Example</a:t>
            </a:r>
          </a:p>
        </p:txBody>
      </p:sp>
      <p:sp>
        <p:nvSpPr>
          <p:cNvPr id="496643" name="Rectangle 3"/>
          <p:cNvSpPr>
            <a:spLocks noGrp="1" noChangeArrowheads="1"/>
          </p:cNvSpPr>
          <p:nvPr>
            <p:ph idx="1"/>
          </p:nvPr>
        </p:nvSpPr>
        <p:spPr>
          <a:xfrm>
            <a:off x="228600" y="914400"/>
            <a:ext cx="8591550" cy="5538788"/>
          </a:xfrm>
        </p:spPr>
        <p:txBody>
          <a:bodyPr/>
          <a:lstStyle/>
          <a:p>
            <a:pPr>
              <a:lnSpc>
                <a:spcPct val="100000"/>
              </a:lnSpc>
            </a:pPr>
            <a:r>
              <a:rPr lang="en-US" dirty="0"/>
              <a:t>Selecting all columns from departments</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en-US" dirty="0"/>
              <a:t>Selecting specific columns</a:t>
            </a:r>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
        <p:nvSpPr>
          <p:cNvPr id="496644" name="Rectangle 4"/>
          <p:cNvSpPr>
            <a:spLocks noChangeArrowheads="1"/>
          </p:cNvSpPr>
          <p:nvPr/>
        </p:nvSpPr>
        <p:spPr bwMode="auto">
          <a:xfrm>
            <a:off x="838200" y="1600200"/>
            <a:ext cx="740568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 FROM 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96645" name="Rectangle 5"/>
          <p:cNvSpPr>
            <a:spLocks noChangeArrowheads="1"/>
          </p:cNvSpPr>
          <p:nvPr/>
        </p:nvSpPr>
        <p:spPr bwMode="auto">
          <a:xfrm>
            <a:off x="827088" y="4992145"/>
            <a:ext cx="3097212" cy="140865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DepartmentID,</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Name</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496646" name="Group 6"/>
          <p:cNvGraphicFramePr>
            <a:graphicFrameLocks noGrp="1"/>
          </p:cNvGraphicFramePr>
          <p:nvPr/>
        </p:nvGraphicFramePr>
        <p:xfrm>
          <a:off x="838200" y="2286000"/>
          <a:ext cx="7405688" cy="1789176"/>
        </p:xfrm>
        <a:graphic>
          <a:graphicData uri="http://schemas.openxmlformats.org/drawingml/2006/table">
            <a:tbl>
              <a:tblPr/>
              <a:tblGrid>
                <a:gridCol w="1862138"/>
                <a:gridCol w="3959225"/>
                <a:gridCol w="1584325"/>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2079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496672" name="Group 32"/>
          <p:cNvGraphicFramePr>
            <a:graphicFrameLocks noGrp="1"/>
          </p:cNvGraphicFramePr>
          <p:nvPr/>
        </p:nvGraphicFramePr>
        <p:xfrm>
          <a:off x="4453268" y="4974266"/>
          <a:ext cx="3810000" cy="1437132"/>
        </p:xfrm>
        <a:graphic>
          <a:graphicData uri="http://schemas.openxmlformats.org/drawingml/2006/table">
            <a:tbl>
              <a:tblPr/>
              <a:tblGrid>
                <a:gridCol w="1824355"/>
                <a:gridCol w="1985645"/>
              </a:tblGrid>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7619722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r>
              <a:rPr lang="en-US" dirty="0"/>
              <a:t>Arithmetic Operations</a:t>
            </a:r>
          </a:p>
        </p:txBody>
      </p:sp>
      <p:sp>
        <p:nvSpPr>
          <p:cNvPr id="498691" name="Rectangle 3"/>
          <p:cNvSpPr>
            <a:spLocks noGrp="1" noChangeArrowheads="1"/>
          </p:cNvSpPr>
          <p:nvPr>
            <p:ph idx="1"/>
          </p:nvPr>
        </p:nvSpPr>
        <p:spPr/>
        <p:txBody>
          <a:bodyPr/>
          <a:lstStyle/>
          <a:p>
            <a:pPr>
              <a:lnSpc>
                <a:spcPct val="100000"/>
              </a:lnSpc>
            </a:pPr>
            <a:r>
              <a:rPr lang="en-US" dirty="0"/>
              <a:t>Arithmetic operators are available:</a:t>
            </a:r>
          </a:p>
          <a:p>
            <a:pPr lvl="1">
              <a:lnSpc>
                <a:spcPct val="100000"/>
              </a:lnSpc>
            </a:pPr>
            <a:r>
              <a:rPr lang="en-US" dirty="0">
                <a:solidFill>
                  <a:schemeClr val="accent5">
                    <a:lumMod val="20000"/>
                    <a:lumOff val="80000"/>
                  </a:schemeClr>
                </a:solidFill>
                <a:latin typeface="Consolas" pitchFamily="49" charset="0"/>
                <a:cs typeface="Consolas" pitchFamily="49" charset="0"/>
              </a:rPr>
              <a:t>+</a:t>
            </a:r>
            <a:r>
              <a:rPr lang="en-US" dirty="0"/>
              <a:t>, </a:t>
            </a:r>
            <a:r>
              <a:rPr lang="en-US" dirty="0">
                <a:solidFill>
                  <a:schemeClr val="accent5">
                    <a:lumMod val="20000"/>
                    <a:lumOff val="80000"/>
                  </a:schemeClr>
                </a:solidFill>
                <a:latin typeface="Consolas" pitchFamily="49" charset="0"/>
                <a:cs typeface="Consolas" pitchFamily="49" charset="0"/>
              </a:rPr>
              <a:t>-</a:t>
            </a:r>
            <a:r>
              <a:rPr lang="en-US" dirty="0"/>
              <a:t>, </a:t>
            </a:r>
            <a:r>
              <a:rPr lang="en-US" dirty="0">
                <a:solidFill>
                  <a:schemeClr val="accent5">
                    <a:lumMod val="20000"/>
                    <a:lumOff val="80000"/>
                  </a:schemeClr>
                </a:solidFill>
                <a:latin typeface="Consolas" pitchFamily="49" charset="0"/>
                <a:cs typeface="Consolas" pitchFamily="49" charset="0"/>
              </a:rPr>
              <a:t>*</a:t>
            </a:r>
            <a:r>
              <a:rPr lang="en-US" dirty="0"/>
              <a:t>, </a:t>
            </a:r>
            <a:r>
              <a:rPr lang="en-US" dirty="0">
                <a:solidFill>
                  <a:schemeClr val="accent5">
                    <a:lumMod val="20000"/>
                    <a:lumOff val="80000"/>
                  </a:schemeClr>
                </a:solidFill>
                <a:latin typeface="Consolas" pitchFamily="49" charset="0"/>
                <a:cs typeface="Consolas" pitchFamily="49" charset="0"/>
              </a:rPr>
              <a:t>/</a:t>
            </a:r>
          </a:p>
          <a:p>
            <a:pPr>
              <a:lnSpc>
                <a:spcPct val="100000"/>
              </a:lnSpc>
            </a:pPr>
            <a:r>
              <a:rPr lang="en-US" dirty="0" smtClean="0"/>
              <a:t>Examples:</a:t>
            </a:r>
            <a:endParaRPr lang="en-US"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
        <p:nvSpPr>
          <p:cNvPr id="498692" name="Rectangle 4"/>
          <p:cNvSpPr>
            <a:spLocks noChangeArrowheads="1"/>
          </p:cNvSpPr>
          <p:nvPr/>
        </p:nvSpPr>
        <p:spPr bwMode="auto">
          <a:xfrm>
            <a:off x="755650" y="3711714"/>
            <a:ext cx="76327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+ 300</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498693" name="Group 5"/>
          <p:cNvGraphicFramePr>
            <a:graphicFrameLocks noGrp="1"/>
          </p:cNvGraphicFramePr>
          <p:nvPr/>
        </p:nvGraphicFramePr>
        <p:xfrm>
          <a:off x="755650" y="4733925"/>
          <a:ext cx="7632700" cy="1655764"/>
        </p:xfrm>
        <a:graphic>
          <a:graphicData uri="http://schemas.openxmlformats.org/drawingml/2006/table">
            <a:tbl>
              <a:tblPr/>
              <a:tblGrid>
                <a:gridCol w="2700338"/>
                <a:gridCol w="1917700"/>
                <a:gridCol w="3014662"/>
              </a:tblGrid>
              <a:tr h="4143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Salary</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(No column name)</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4143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12500,00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12800,00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13500,00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13800,00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4143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43300,00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43600,00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6" name="Rectangle 4"/>
          <p:cNvSpPr>
            <a:spLocks noChangeArrowheads="1"/>
          </p:cNvSpPr>
          <p:nvPr/>
        </p:nvSpPr>
        <p:spPr bwMode="auto">
          <a:xfrm>
            <a:off x="762000" y="3048000"/>
            <a:ext cx="76327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 + 3) * 4   --&gt; returns 20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8971165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r>
              <a:rPr lang="en-US" dirty="0"/>
              <a:t>The NULL Value</a:t>
            </a:r>
          </a:p>
        </p:txBody>
      </p:sp>
      <p:sp>
        <p:nvSpPr>
          <p:cNvPr id="500739" name="Rectangle 3"/>
          <p:cNvSpPr>
            <a:spLocks noGrp="1" noChangeArrowheads="1"/>
          </p:cNvSpPr>
          <p:nvPr>
            <p:ph idx="1"/>
          </p:nvPr>
        </p:nvSpPr>
        <p:spPr>
          <a:xfrm>
            <a:off x="228600" y="990600"/>
            <a:ext cx="8591550" cy="5535613"/>
          </a:xfrm>
        </p:spPr>
        <p:txBody>
          <a:bodyPr/>
          <a:lstStyle/>
          <a:p>
            <a:pPr>
              <a:lnSpc>
                <a:spcPct val="100000"/>
              </a:lnSpc>
            </a:pPr>
            <a:r>
              <a:rPr lang="en-US" sz="3000" dirty="0"/>
              <a:t>A </a:t>
            </a:r>
            <a:r>
              <a:rPr lang="en-US" sz="3000" dirty="0">
                <a:solidFill>
                  <a:schemeClr val="accent5">
                    <a:lumMod val="20000"/>
                    <a:lumOff val="80000"/>
                  </a:schemeClr>
                </a:solidFill>
                <a:latin typeface="Consolas" pitchFamily="49" charset="0"/>
              </a:rPr>
              <a:t>NULL</a:t>
            </a:r>
            <a:r>
              <a:rPr lang="en-US" sz="3000" dirty="0"/>
              <a:t> is a value that is unavailable, unassigned, unknown, or inapplicable</a:t>
            </a:r>
          </a:p>
          <a:p>
            <a:pPr lvl="1">
              <a:lnSpc>
                <a:spcPct val="100000"/>
              </a:lnSpc>
            </a:pPr>
            <a:r>
              <a:rPr lang="en-US" sz="2800" dirty="0"/>
              <a:t>Not the same as zero or a blank space</a:t>
            </a:r>
          </a:p>
          <a:p>
            <a:pPr>
              <a:lnSpc>
                <a:spcPct val="100000"/>
              </a:lnSpc>
            </a:pPr>
            <a:r>
              <a:rPr lang="en-US" sz="3000" dirty="0"/>
              <a:t>Arithmetic expressions containing a </a:t>
            </a:r>
            <a:r>
              <a:rPr lang="en-US" sz="3000" dirty="0">
                <a:solidFill>
                  <a:schemeClr val="accent5">
                    <a:lumMod val="20000"/>
                    <a:lumOff val="80000"/>
                  </a:schemeClr>
                </a:solidFill>
                <a:latin typeface="Consolas" pitchFamily="49" charset="0"/>
              </a:rPr>
              <a:t>NULL</a:t>
            </a:r>
            <a:r>
              <a:rPr lang="en-US" sz="3000" dirty="0"/>
              <a:t> value are evaluated to </a:t>
            </a:r>
            <a:r>
              <a:rPr lang="en-US" sz="3000" dirty="0">
                <a:solidFill>
                  <a:schemeClr val="accent5">
                    <a:lumMod val="20000"/>
                    <a:lumOff val="80000"/>
                  </a:schemeClr>
                </a:solidFill>
                <a:latin typeface="Consolas" pitchFamily="49" charset="0"/>
              </a:rPr>
              <a:t>NULL</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
        <p:nvSpPr>
          <p:cNvPr id="500740" name="Rectangle 4"/>
          <p:cNvSpPr>
            <a:spLocks noChangeArrowheads="1"/>
          </p:cNvSpPr>
          <p:nvPr/>
        </p:nvSpPr>
        <p:spPr bwMode="auto">
          <a:xfrm>
            <a:off x="827088" y="3983666"/>
            <a:ext cx="74168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ManagerID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0741" name="Group 5"/>
          <p:cNvGraphicFramePr>
            <a:graphicFrameLocks noGrp="1"/>
          </p:cNvGraphicFramePr>
          <p:nvPr/>
        </p:nvGraphicFramePr>
        <p:xfrm>
          <a:off x="838200" y="4766932"/>
          <a:ext cx="3302000" cy="1552956"/>
        </p:xfrm>
        <a:graphic>
          <a:graphicData uri="http://schemas.openxmlformats.org/drawingml/2006/table">
            <a:tbl>
              <a:tblPr/>
              <a:tblGrid>
                <a:gridCol w="1581150"/>
                <a:gridCol w="1720850"/>
              </a:tblGrid>
              <a:tr h="3778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7941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Sánchez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rPr>
                        <a:t>NULL</a:t>
                      </a:r>
                      <a:endParaRPr kumimoji="1" lang="en-US" sz="20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00758" name="AutoShape 22"/>
          <p:cNvSpPr>
            <a:spLocks noChangeArrowheads="1"/>
          </p:cNvSpPr>
          <p:nvPr/>
        </p:nvSpPr>
        <p:spPr bwMode="auto">
          <a:xfrm>
            <a:off x="4427538" y="5402263"/>
            <a:ext cx="4105275" cy="953453"/>
          </a:xfrm>
          <a:prstGeom prst="wedgeRoundRectCallout">
            <a:avLst>
              <a:gd name="adj1" fmla="val -78926"/>
              <a:gd name="adj2" fmla="val -54046"/>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NULL is displayed as empty space or as NULL</a:t>
            </a:r>
            <a:endParaRPr lang="bg-BG" sz="2800" b="1" noProof="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3700737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descr="http://www.foundshit.com/pictures/sculpture/books-sculpture-08.jpg"/>
          <p:cNvPicPr>
            <a:picLocks noChangeAspect="1" noChangeArrowheads="1"/>
          </p:cNvPicPr>
          <p:nvPr/>
        </p:nvPicPr>
        <p:blipFill>
          <a:blip r:embed="rId2" cstate="screen"/>
          <a:srcRect/>
          <a:stretch>
            <a:fillRect/>
          </a:stretch>
        </p:blipFill>
        <p:spPr bwMode="auto">
          <a:xfrm>
            <a:off x="6701589" y="1295400"/>
            <a:ext cx="1985211" cy="2514600"/>
          </a:xfrm>
          <a:prstGeom prst="roundRect">
            <a:avLst>
              <a:gd name="adj" fmla="val 4272"/>
            </a:avLst>
          </a:prstGeom>
          <a:solidFill>
            <a:srgbClr val="FFFFFF">
              <a:shade val="85000"/>
            </a:srgbClr>
          </a:solidFill>
          <a:ln w="3175">
            <a:solidFill>
              <a:schemeClr val="accent4">
                <a:lumMod val="50000"/>
                <a:alpha val="50000"/>
              </a:schemeClr>
            </a:solidFill>
          </a:ln>
          <a:effectLst>
            <a:reflection blurRad="12700" stA="38000" endPos="28000" dist="5000" dir="5400000" sy="-100000" algn="bl" rotWithShape="0"/>
          </a:effectLst>
        </p:spPr>
      </p:pic>
      <p:sp>
        <p:nvSpPr>
          <p:cNvPr id="462850" name="Rectangle 2"/>
          <p:cNvSpPr>
            <a:spLocks noGrp="1" noChangeArrowheads="1"/>
          </p:cNvSpPr>
          <p:nvPr>
            <p:ph type="title"/>
          </p:nvPr>
        </p:nvSpPr>
        <p:spPr/>
        <p:txBody>
          <a:bodyPr/>
          <a:lstStyle/>
          <a:p>
            <a:r>
              <a:rPr lang="en-US" dirty="0" smtClean="0"/>
              <a:t>Table of Contents</a:t>
            </a:r>
            <a:endParaRPr lang="bg-BG" dirty="0"/>
          </a:p>
        </p:txBody>
      </p:sp>
      <p:sp>
        <p:nvSpPr>
          <p:cNvPr id="462851" name="Rectangle 3"/>
          <p:cNvSpPr>
            <a:spLocks noGrp="1" noChangeArrowheads="1"/>
          </p:cNvSpPr>
          <p:nvPr>
            <p:ph idx="1"/>
          </p:nvPr>
        </p:nvSpPr>
        <p:spPr>
          <a:xfrm>
            <a:off x="228600" y="1066800"/>
            <a:ext cx="7162800" cy="5638800"/>
          </a:xfrm>
        </p:spPr>
        <p:txBody>
          <a:bodyPr/>
          <a:lstStyle/>
          <a:p>
            <a:pPr marL="542925" indent="-542925">
              <a:lnSpc>
                <a:spcPct val="100000"/>
              </a:lnSpc>
              <a:buFontTx/>
              <a:buAutoNum type="arabicPeriod"/>
            </a:pPr>
            <a:r>
              <a:rPr lang="en-US" dirty="0"/>
              <a:t>SQL and T-SQL Languages</a:t>
            </a:r>
          </a:p>
          <a:p>
            <a:pPr marL="542925" indent="-542925">
              <a:lnSpc>
                <a:spcPct val="100000"/>
              </a:lnSpc>
              <a:buFontTx/>
              <a:buAutoNum type="arabicPeriod"/>
            </a:pPr>
            <a:r>
              <a:rPr lang="en-US" dirty="0"/>
              <a:t>The </a:t>
            </a:r>
            <a:r>
              <a:rPr lang="en-US" dirty="0" smtClean="0"/>
              <a:t>Telerik Academy </a:t>
            </a:r>
            <a:r>
              <a:rPr lang="en-US" dirty="0"/>
              <a:t>Database Schema</a:t>
            </a:r>
          </a:p>
          <a:p>
            <a:pPr marL="542925" indent="-542925">
              <a:lnSpc>
                <a:spcPct val="100000"/>
              </a:lnSpc>
              <a:buFontTx/>
              <a:buAutoNum type="arabicPeriod"/>
            </a:pPr>
            <a:r>
              <a:rPr lang="en-US" dirty="0"/>
              <a:t>Introducing the </a:t>
            </a:r>
            <a:r>
              <a:rPr lang="en-US" dirty="0">
                <a:solidFill>
                  <a:schemeClr val="accent5">
                    <a:lumMod val="20000"/>
                    <a:lumOff val="80000"/>
                  </a:schemeClr>
                </a:solidFill>
                <a:latin typeface="Consolas" pitchFamily="49" charset="0"/>
              </a:rPr>
              <a:t>SELECT</a:t>
            </a:r>
            <a:r>
              <a:rPr lang="en-US" dirty="0"/>
              <a:t> SQL Statement</a:t>
            </a:r>
          </a:p>
          <a:p>
            <a:pPr marL="722313" lvl="1" indent="349250">
              <a:lnSpc>
                <a:spcPct val="100000"/>
              </a:lnSpc>
            </a:pPr>
            <a:r>
              <a:rPr lang="en-US" dirty="0"/>
              <a:t>Allowed Operators</a:t>
            </a:r>
          </a:p>
          <a:p>
            <a:pPr marL="722313" lvl="1" indent="349250">
              <a:lnSpc>
                <a:spcPct val="100000"/>
              </a:lnSpc>
            </a:pPr>
            <a:r>
              <a:rPr lang="en-US" dirty="0"/>
              <a:t>The </a:t>
            </a:r>
            <a:r>
              <a:rPr lang="en-US" dirty="0">
                <a:solidFill>
                  <a:schemeClr val="accent5">
                    <a:lumMod val="20000"/>
                    <a:lumOff val="80000"/>
                  </a:schemeClr>
                </a:solidFill>
                <a:latin typeface="Consolas" pitchFamily="49" charset="0"/>
              </a:rPr>
              <a:t>WHERE</a:t>
            </a:r>
            <a:r>
              <a:rPr lang="en-US" dirty="0"/>
              <a:t> Clause</a:t>
            </a:r>
          </a:p>
          <a:p>
            <a:pPr marL="722313" lvl="1" indent="349250">
              <a:lnSpc>
                <a:spcPct val="100000"/>
              </a:lnSpc>
            </a:pPr>
            <a:r>
              <a:rPr lang="en-US" dirty="0"/>
              <a:t>Sorting with </a:t>
            </a:r>
            <a:r>
              <a:rPr lang="en-US" dirty="0">
                <a:solidFill>
                  <a:schemeClr val="accent5">
                    <a:lumMod val="20000"/>
                    <a:lumOff val="80000"/>
                  </a:schemeClr>
                </a:solidFill>
                <a:latin typeface="Consolas" pitchFamily="49" charset="0"/>
              </a:rPr>
              <a:t>ORDER</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BY</a:t>
            </a:r>
          </a:p>
          <a:p>
            <a:pPr marL="722313" lvl="1" indent="349250">
              <a:lnSpc>
                <a:spcPct val="100000"/>
              </a:lnSpc>
            </a:pPr>
            <a:r>
              <a:rPr lang="en-US" dirty="0"/>
              <a:t>Selecting Data From Multiple Tables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spTree>
    <p:extLst>
      <p:ext uri="{BB962C8B-B14F-4D97-AF65-F5344CB8AC3E}">
        <p14:creationId xmlns:p14="http://schemas.microsoft.com/office/powerpoint/2010/main" val="148006805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en-US" dirty="0"/>
              <a:t>Column </a:t>
            </a:r>
            <a:r>
              <a:rPr lang="en-US" dirty="0" smtClean="0"/>
              <a:t>Aliases</a:t>
            </a:r>
            <a:endParaRPr lang="en-US" dirty="0"/>
          </a:p>
        </p:txBody>
      </p:sp>
      <p:sp>
        <p:nvSpPr>
          <p:cNvPr id="502787" name="Rectangle 3"/>
          <p:cNvSpPr>
            <a:spLocks noGrp="1" noChangeArrowheads="1"/>
          </p:cNvSpPr>
          <p:nvPr>
            <p:ph idx="1"/>
          </p:nvPr>
        </p:nvSpPr>
        <p:spPr>
          <a:xfrm>
            <a:off x="228600" y="990600"/>
            <a:ext cx="8686800" cy="5715000"/>
          </a:xfrm>
        </p:spPr>
        <p:txBody>
          <a:bodyPr/>
          <a:lstStyle/>
          <a:p>
            <a:pPr>
              <a:lnSpc>
                <a:spcPct val="100000"/>
              </a:lnSpc>
            </a:pPr>
            <a:r>
              <a:rPr lang="en-US" sz="3000" dirty="0" smtClean="0"/>
              <a:t>Aliases rename </a:t>
            </a:r>
            <a:r>
              <a:rPr lang="en-US" sz="3000" dirty="0"/>
              <a:t>a column heading</a:t>
            </a:r>
          </a:p>
          <a:p>
            <a:pPr>
              <a:lnSpc>
                <a:spcPct val="100000"/>
              </a:lnSpc>
            </a:pPr>
            <a:r>
              <a:rPr lang="en-US" sz="3000" dirty="0"/>
              <a:t>Useful with calculations</a:t>
            </a:r>
          </a:p>
          <a:p>
            <a:pPr>
              <a:lnSpc>
                <a:spcPct val="100000"/>
              </a:lnSpc>
            </a:pPr>
            <a:r>
              <a:rPr lang="en-US" sz="3000" dirty="0"/>
              <a:t>Immediately follows the column name</a:t>
            </a:r>
          </a:p>
          <a:p>
            <a:pPr lvl="1">
              <a:lnSpc>
                <a:spcPct val="100000"/>
              </a:lnSpc>
            </a:pPr>
            <a:r>
              <a:rPr lang="en-US" sz="2800" dirty="0"/>
              <a:t>There is an optional </a:t>
            </a:r>
            <a:r>
              <a:rPr lang="en-US" sz="2800" dirty="0">
                <a:solidFill>
                  <a:schemeClr val="accent5">
                    <a:lumMod val="20000"/>
                    <a:lumOff val="80000"/>
                  </a:schemeClr>
                </a:solidFill>
                <a:latin typeface="Consolas" pitchFamily="49" charset="0"/>
              </a:rPr>
              <a:t>AS</a:t>
            </a:r>
            <a:r>
              <a:rPr lang="en-US" sz="2800" dirty="0"/>
              <a:t> keyword</a:t>
            </a:r>
          </a:p>
          <a:p>
            <a:pPr>
              <a:lnSpc>
                <a:spcPct val="100000"/>
              </a:lnSpc>
            </a:pPr>
            <a:r>
              <a:rPr lang="en-US" sz="3000" dirty="0"/>
              <a:t>Double quotation marks if contains spaces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
        <p:nvSpPr>
          <p:cNvPr id="502788" name="Rectangle 4"/>
          <p:cNvSpPr>
            <a:spLocks noChangeArrowheads="1"/>
          </p:cNvSpPr>
          <p:nvPr/>
        </p:nvSpPr>
        <p:spPr bwMode="auto">
          <a:xfrm>
            <a:off x="755650" y="4149725"/>
            <a:ext cx="77057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Salary,</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Salary*0.2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Bonus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2789" name="Group 5"/>
          <p:cNvGraphicFramePr>
            <a:graphicFrameLocks noGrp="1"/>
          </p:cNvGraphicFramePr>
          <p:nvPr/>
        </p:nvGraphicFramePr>
        <p:xfrm>
          <a:off x="755650" y="5222494"/>
          <a:ext cx="7704138" cy="1178306"/>
        </p:xfrm>
        <a:graphic>
          <a:graphicData uri="http://schemas.openxmlformats.org/drawingml/2006/table">
            <a:tbl>
              <a:tblPr/>
              <a:tblGrid>
                <a:gridCol w="1800225"/>
                <a:gridCol w="1871663"/>
                <a:gridCol w="1800225"/>
                <a:gridCol w="2232025"/>
              </a:tblGrid>
              <a:tr h="3841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Salary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Bonus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841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Guy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12500,00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2500.00000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841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Kevin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13500,00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2700.00000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5758303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en-US" dirty="0"/>
              <a:t>Concatenation Operator</a:t>
            </a:r>
          </a:p>
        </p:txBody>
      </p:sp>
      <p:sp>
        <p:nvSpPr>
          <p:cNvPr id="504835" name="Rectangle 3"/>
          <p:cNvSpPr>
            <a:spLocks noGrp="1" noChangeArrowheads="1"/>
          </p:cNvSpPr>
          <p:nvPr>
            <p:ph idx="1"/>
          </p:nvPr>
        </p:nvSpPr>
        <p:spPr>
          <a:xfrm>
            <a:off x="228600" y="914400"/>
            <a:ext cx="8686800" cy="5715000"/>
          </a:xfrm>
        </p:spPr>
        <p:txBody>
          <a:bodyPr/>
          <a:lstStyle/>
          <a:p>
            <a:pPr>
              <a:lnSpc>
                <a:spcPct val="100000"/>
              </a:lnSpc>
            </a:pPr>
            <a:r>
              <a:rPr lang="en-US" sz="3000" dirty="0"/>
              <a:t>Concatenates columns or character strings to other columns </a:t>
            </a:r>
          </a:p>
          <a:p>
            <a:pPr>
              <a:lnSpc>
                <a:spcPct val="100000"/>
              </a:lnSpc>
            </a:pPr>
            <a:r>
              <a:rPr lang="en-US" sz="3000" dirty="0"/>
              <a:t>Is represented by plus sign “</a:t>
            </a:r>
            <a:r>
              <a:rPr lang="en-US" sz="3000" dirty="0">
                <a:solidFill>
                  <a:schemeClr val="accent5">
                    <a:lumMod val="20000"/>
                    <a:lumOff val="80000"/>
                  </a:schemeClr>
                </a:solidFill>
                <a:latin typeface="Consolas" pitchFamily="49" charset="0"/>
              </a:rPr>
              <a:t>+</a:t>
            </a:r>
            <a:r>
              <a:rPr lang="en-US" sz="3000" dirty="0"/>
              <a:t>”</a:t>
            </a:r>
          </a:p>
          <a:p>
            <a:pPr>
              <a:lnSpc>
                <a:spcPct val="100000"/>
              </a:lnSpc>
            </a:pPr>
            <a:r>
              <a:rPr lang="en-US" sz="3000" dirty="0"/>
              <a:t>Creates a resultant column that is a character expression</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
        <p:nvSpPr>
          <p:cNvPr id="504836" name="Rectangle 4"/>
          <p:cNvSpPr>
            <a:spLocks noChangeArrowheads="1"/>
          </p:cNvSpPr>
          <p:nvPr/>
        </p:nvSpPr>
        <p:spPr bwMode="auto">
          <a:xfrm>
            <a:off x="755650" y="3810000"/>
            <a:ext cx="762635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 ' ' + LastName AS [Full 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EmployeeID as [No.]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4837" name="Group 5"/>
          <p:cNvGraphicFramePr>
            <a:graphicFrameLocks noGrp="1"/>
          </p:cNvGraphicFramePr>
          <p:nvPr/>
        </p:nvGraphicFramePr>
        <p:xfrm>
          <a:off x="755650" y="4876800"/>
          <a:ext cx="5791200" cy="1552956"/>
        </p:xfrm>
        <a:graphic>
          <a:graphicData uri="http://schemas.openxmlformats.org/drawingml/2006/table">
            <a:tbl>
              <a:tblPr/>
              <a:tblGrid>
                <a:gridCol w="2895600"/>
                <a:gridCol w="28956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Full</a:t>
                      </a: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 </a:t>
                      </a: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No.</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Guy 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Kevin 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Roberto </a:t>
                      </a: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2499906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dirty="0"/>
              <a:t>Literal Character Strings</a:t>
            </a:r>
          </a:p>
        </p:txBody>
      </p:sp>
      <p:sp>
        <p:nvSpPr>
          <p:cNvPr id="506883" name="Rectangle 3"/>
          <p:cNvSpPr>
            <a:spLocks noGrp="1" noChangeArrowheads="1"/>
          </p:cNvSpPr>
          <p:nvPr>
            <p:ph idx="1"/>
          </p:nvPr>
        </p:nvSpPr>
        <p:spPr>
          <a:xfrm>
            <a:off x="228600" y="914400"/>
            <a:ext cx="8591550" cy="5459413"/>
          </a:xfrm>
        </p:spPr>
        <p:txBody>
          <a:bodyPr/>
          <a:lstStyle/>
          <a:p>
            <a:pPr>
              <a:lnSpc>
                <a:spcPct val="100000"/>
              </a:lnSpc>
            </a:pPr>
            <a:r>
              <a:rPr lang="en-US" dirty="0"/>
              <a:t>A literal is a character, a number, or a date included in the </a:t>
            </a:r>
            <a:r>
              <a:rPr lang="en-US" dirty="0">
                <a:solidFill>
                  <a:schemeClr val="accent5">
                    <a:lumMod val="20000"/>
                    <a:lumOff val="80000"/>
                  </a:schemeClr>
                </a:solidFill>
                <a:latin typeface="Consolas" pitchFamily="49" charset="0"/>
              </a:rPr>
              <a:t>SELECT</a:t>
            </a:r>
            <a:r>
              <a:rPr lang="en-US" dirty="0"/>
              <a:t> list</a:t>
            </a:r>
          </a:p>
          <a:p>
            <a:pPr>
              <a:lnSpc>
                <a:spcPct val="100000"/>
              </a:lnSpc>
            </a:pPr>
            <a:r>
              <a:rPr lang="en-US" dirty="0"/>
              <a:t>Date and character literal values must be enclosed within single quotation marks</a:t>
            </a:r>
          </a:p>
          <a:p>
            <a:pPr>
              <a:lnSpc>
                <a:spcPct val="100000"/>
              </a:lnSpc>
            </a:pPr>
            <a:r>
              <a:rPr lang="en-US" dirty="0"/>
              <a:t>Each character string is output once for each row returned</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
        <p:nvSpPr>
          <p:cNvPr id="506884" name="Rectangle 4"/>
          <p:cNvSpPr>
            <a:spLocks noChangeArrowheads="1"/>
          </p:cNvSpPr>
          <p:nvPr/>
        </p:nvSpPr>
        <p:spPr bwMode="auto">
          <a:xfrm>
            <a:off x="838200" y="4181030"/>
            <a:ext cx="7405688"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 '''s last name is '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LastName AS [Our Employees]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6885" name="Group 5"/>
          <p:cNvGraphicFramePr>
            <a:graphicFrameLocks noGrp="1"/>
          </p:cNvGraphicFramePr>
          <p:nvPr>
            <p:extLst>
              <p:ext uri="{D42A27DB-BD31-4B8C-83A1-F6EECF244321}">
                <p14:modId xmlns:p14="http://schemas.microsoft.com/office/powerpoint/2010/main" val="4001557967"/>
              </p:ext>
            </p:extLst>
          </p:nvPr>
        </p:nvGraphicFramePr>
        <p:xfrm>
          <a:off x="838200" y="5192268"/>
          <a:ext cx="7405688" cy="1437132"/>
        </p:xfrm>
        <a:graphic>
          <a:graphicData uri="http://schemas.openxmlformats.org/drawingml/2006/table">
            <a:tbl>
              <a:tblPr/>
              <a:tblGrid>
                <a:gridCol w="7405688"/>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Our </a:t>
                      </a: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Guy's last name is Gilbert</a:t>
                      </a:r>
                      <a:endPar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Kevin's last name is Brown</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Roberto's last name is </a:t>
                      </a:r>
                      <a:r>
                        <a:rPr kumimoji="1" lang="en-US" sz="1800" b="1" i="0" u="none" strike="noStrike" cap="none" normalizeH="0" baseline="0" dirty="0" err="1" smtClean="0">
                          <a:ln>
                            <a:noFill/>
                          </a:ln>
                          <a:solidFill>
                            <a:srgbClr val="EBFFD2"/>
                          </a:solidFill>
                          <a:effectLst>
                            <a:outerShdw blurRad="38100" dist="38100" dir="2700000" algn="tl">
                              <a:srgbClr val="000000">
                                <a:alpha val="43137"/>
                              </a:srgbClr>
                            </a:outerShdw>
                          </a:effectLst>
                          <a:latin typeface="+mn-lt"/>
                        </a:rPr>
                        <a:t>Tamburello</a:t>
                      </a:r>
                      <a:endPar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694745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r>
              <a:rPr lang="en-US" dirty="0"/>
              <a:t>Removing Duplicate Rows</a:t>
            </a:r>
          </a:p>
        </p:txBody>
      </p:sp>
      <p:sp>
        <p:nvSpPr>
          <p:cNvPr id="508931" name="Rectangle 3"/>
          <p:cNvSpPr>
            <a:spLocks noGrp="1" noChangeArrowheads="1"/>
          </p:cNvSpPr>
          <p:nvPr>
            <p:ph idx="1"/>
          </p:nvPr>
        </p:nvSpPr>
        <p:spPr>
          <a:xfrm>
            <a:off x="228600" y="1066800"/>
            <a:ext cx="8591550" cy="5459413"/>
          </a:xfrm>
        </p:spPr>
        <p:txBody>
          <a:bodyPr/>
          <a:lstStyle/>
          <a:p>
            <a:pPr>
              <a:lnSpc>
                <a:spcPct val="100000"/>
              </a:lnSpc>
              <a:spcBef>
                <a:spcPct val="25000"/>
              </a:spcBef>
            </a:pPr>
            <a:r>
              <a:rPr lang="en-US" dirty="0"/>
              <a:t>The default display of queries is all rows, including duplicate rows</a:t>
            </a:r>
          </a:p>
          <a:p>
            <a:pPr>
              <a:lnSpc>
                <a:spcPct val="100000"/>
              </a:lnSpc>
              <a:spcBef>
                <a:spcPct val="25000"/>
              </a:spcBef>
            </a:pPr>
            <a:endParaRPr lang="en-US" dirty="0"/>
          </a:p>
          <a:p>
            <a:pPr>
              <a:lnSpc>
                <a:spcPct val="100000"/>
              </a:lnSpc>
              <a:spcBef>
                <a:spcPct val="25000"/>
              </a:spcBef>
              <a:buNone/>
            </a:pPr>
            <a:endParaRPr lang="en-US" dirty="0"/>
          </a:p>
          <a:p>
            <a:pPr>
              <a:lnSpc>
                <a:spcPct val="100000"/>
              </a:lnSpc>
              <a:spcBef>
                <a:spcPts val="1800"/>
              </a:spcBef>
            </a:pPr>
            <a:r>
              <a:rPr lang="en-US" dirty="0"/>
              <a:t>Eliminate duplicate rows by using the </a:t>
            </a:r>
            <a:r>
              <a:rPr lang="en-US" dirty="0">
                <a:solidFill>
                  <a:schemeClr val="accent5">
                    <a:lumMod val="20000"/>
                    <a:lumOff val="80000"/>
                  </a:schemeClr>
                </a:solidFill>
                <a:latin typeface="Consolas" pitchFamily="49" charset="0"/>
              </a:rPr>
              <a:t>DISTINCT</a:t>
            </a:r>
            <a:r>
              <a:rPr lang="en-US" dirty="0"/>
              <a:t> keyword in the </a:t>
            </a:r>
            <a:r>
              <a:rPr lang="en-US" dirty="0">
                <a:solidFill>
                  <a:schemeClr val="accent5">
                    <a:lumMod val="20000"/>
                    <a:lumOff val="80000"/>
                  </a:schemeClr>
                </a:solidFill>
                <a:latin typeface="Consolas" pitchFamily="49" charset="0"/>
              </a:rPr>
              <a:t>SELECT</a:t>
            </a:r>
            <a:r>
              <a:rPr lang="en-US" dirty="0"/>
              <a:t> clause</a:t>
            </a:r>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
        <p:nvSpPr>
          <p:cNvPr id="508932" name="Rectangle 4"/>
          <p:cNvSpPr>
            <a:spLocks noChangeArrowheads="1"/>
          </p:cNvSpPr>
          <p:nvPr/>
        </p:nvSpPr>
        <p:spPr bwMode="auto">
          <a:xfrm>
            <a:off x="827088" y="2524125"/>
            <a:ext cx="403225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8933" name="Group 5"/>
          <p:cNvGraphicFramePr>
            <a:graphicFrameLocks noGrp="1"/>
          </p:cNvGraphicFramePr>
          <p:nvPr/>
        </p:nvGraphicFramePr>
        <p:xfrm>
          <a:off x="5508625" y="1828800"/>
          <a:ext cx="2895600" cy="1789176"/>
        </p:xfrm>
        <a:graphic>
          <a:graphicData uri="http://schemas.openxmlformats.org/drawingml/2006/table">
            <a:tbl>
              <a:tblPr/>
              <a:tblGrid>
                <a:gridCol w="28956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08947" name="Rectangle 19"/>
          <p:cNvSpPr>
            <a:spLocks noChangeArrowheads="1"/>
          </p:cNvSpPr>
          <p:nvPr/>
        </p:nvSpPr>
        <p:spPr bwMode="auto">
          <a:xfrm>
            <a:off x="838200" y="5156537"/>
            <a:ext cx="4021138"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DISTINCT 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8948" name="Group 20"/>
          <p:cNvGraphicFramePr>
            <a:graphicFrameLocks noGrp="1"/>
          </p:cNvGraphicFramePr>
          <p:nvPr/>
        </p:nvGraphicFramePr>
        <p:xfrm>
          <a:off x="5508625" y="4905375"/>
          <a:ext cx="2895600" cy="1437132"/>
        </p:xfrm>
        <a:graphic>
          <a:graphicData uri="http://schemas.openxmlformats.org/drawingml/2006/table">
            <a:tbl>
              <a:tblPr/>
              <a:tblGrid>
                <a:gridCol w="28956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033287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a:xfrm>
            <a:off x="1828800" y="152400"/>
            <a:ext cx="7086600" cy="914400"/>
          </a:xfrm>
        </p:spPr>
        <p:txBody>
          <a:bodyPr/>
          <a:lstStyle/>
          <a:p>
            <a:r>
              <a:rPr lang="en-US" sz="3600" dirty="0"/>
              <a:t>Set Operations: </a:t>
            </a:r>
            <a:r>
              <a:rPr lang="en-US" sz="3600" dirty="0">
                <a:latin typeface="Consolas" pitchFamily="49" charset="0"/>
                <a:cs typeface="Consolas" pitchFamily="49" charset="0"/>
              </a:rPr>
              <a:t>UNION</a:t>
            </a:r>
            <a:r>
              <a:rPr lang="en-US" sz="3600" dirty="0"/>
              <a:t>, </a:t>
            </a:r>
            <a:r>
              <a:rPr lang="en-US" sz="3600" dirty="0">
                <a:latin typeface="Consolas" pitchFamily="49" charset="0"/>
                <a:cs typeface="Consolas" pitchFamily="49" charset="0"/>
              </a:rPr>
              <a:t>INTERSECT</a:t>
            </a:r>
            <a:r>
              <a:rPr lang="en-US" sz="3600" dirty="0"/>
              <a:t> and </a:t>
            </a:r>
            <a:r>
              <a:rPr lang="en-US" sz="3600" dirty="0">
                <a:latin typeface="Consolas" pitchFamily="49" charset="0"/>
                <a:cs typeface="Consolas" pitchFamily="49" charset="0"/>
              </a:rPr>
              <a:t>MINUS</a:t>
            </a:r>
            <a:endParaRPr lang="bg-BG" sz="3600" dirty="0">
              <a:latin typeface="Consolas" pitchFamily="49" charset="0"/>
              <a:cs typeface="Consolas" pitchFamily="49" charset="0"/>
            </a:endParaRPr>
          </a:p>
        </p:txBody>
      </p:sp>
      <p:sp>
        <p:nvSpPr>
          <p:cNvPr id="1182723" name="Rectangle 3"/>
          <p:cNvSpPr>
            <a:spLocks noGrp="1" noChangeArrowheads="1"/>
          </p:cNvSpPr>
          <p:nvPr>
            <p:ph idx="1"/>
          </p:nvPr>
        </p:nvSpPr>
        <p:spPr>
          <a:xfrm>
            <a:off x="228600" y="1219200"/>
            <a:ext cx="8686800" cy="5486400"/>
          </a:xfrm>
        </p:spPr>
        <p:txBody>
          <a:bodyPr/>
          <a:lstStyle/>
          <a:p>
            <a:pPr>
              <a:lnSpc>
                <a:spcPct val="100000"/>
              </a:lnSpc>
            </a:pPr>
            <a:r>
              <a:rPr lang="en-US" sz="3000" dirty="0">
                <a:solidFill>
                  <a:schemeClr val="accent5">
                    <a:lumMod val="20000"/>
                    <a:lumOff val="80000"/>
                  </a:schemeClr>
                </a:solidFill>
                <a:latin typeface="Consolas" pitchFamily="49" charset="0"/>
                <a:cs typeface="Consolas" pitchFamily="49" charset="0"/>
              </a:rPr>
              <a:t>UNION</a:t>
            </a:r>
            <a:r>
              <a:rPr lang="en-US" sz="3000" dirty="0"/>
              <a:t> combines the results from several </a:t>
            </a:r>
            <a:r>
              <a:rPr lang="en-US" sz="3000" dirty="0">
                <a:solidFill>
                  <a:schemeClr val="accent5">
                    <a:lumMod val="20000"/>
                    <a:lumOff val="80000"/>
                  </a:schemeClr>
                </a:solidFill>
                <a:latin typeface="Consolas" pitchFamily="49" charset="0"/>
                <a:cs typeface="Consolas" pitchFamily="49" charset="0"/>
              </a:rPr>
              <a:t>SELECT</a:t>
            </a:r>
            <a:r>
              <a:rPr lang="en-US" sz="3000" dirty="0"/>
              <a:t> statements</a:t>
            </a:r>
          </a:p>
          <a:p>
            <a:pPr lvl="1">
              <a:lnSpc>
                <a:spcPct val="100000"/>
              </a:lnSpc>
            </a:pPr>
            <a:r>
              <a:rPr lang="en-US" sz="2800" dirty="0"/>
              <a:t>The columns count and types should match</a:t>
            </a:r>
          </a:p>
          <a:p>
            <a:pPr>
              <a:lnSpc>
                <a:spcPct val="100000"/>
              </a:lnSpc>
            </a:pPr>
            <a:endParaRPr lang="en-US" sz="3000" dirty="0"/>
          </a:p>
          <a:p>
            <a:pPr>
              <a:lnSpc>
                <a:spcPct val="100000"/>
              </a:lnSpc>
            </a:pPr>
            <a:endParaRPr lang="en-US" sz="3000" dirty="0"/>
          </a:p>
          <a:p>
            <a:pPr>
              <a:lnSpc>
                <a:spcPct val="100000"/>
              </a:lnSpc>
            </a:pPr>
            <a:endParaRPr lang="en-US" sz="3000" dirty="0"/>
          </a:p>
          <a:p>
            <a:pPr>
              <a:lnSpc>
                <a:spcPct val="100000"/>
              </a:lnSpc>
              <a:spcBef>
                <a:spcPts val="3000"/>
              </a:spcBef>
            </a:pPr>
            <a:r>
              <a:rPr lang="en-US" sz="3000" dirty="0">
                <a:solidFill>
                  <a:schemeClr val="accent5">
                    <a:lumMod val="20000"/>
                    <a:lumOff val="80000"/>
                  </a:schemeClr>
                </a:solidFill>
                <a:latin typeface="Consolas" pitchFamily="49" charset="0"/>
                <a:cs typeface="Consolas" pitchFamily="49" charset="0"/>
              </a:rPr>
              <a:t>INTERSECT</a:t>
            </a:r>
            <a:r>
              <a:rPr lang="en-US" sz="3000" dirty="0"/>
              <a:t> / </a:t>
            </a:r>
            <a:r>
              <a:rPr lang="en-US" sz="3000" dirty="0" smtClean="0">
                <a:solidFill>
                  <a:schemeClr val="accent5">
                    <a:lumMod val="20000"/>
                    <a:lumOff val="80000"/>
                  </a:schemeClr>
                </a:solidFill>
                <a:latin typeface="Consolas" pitchFamily="49" charset="0"/>
                <a:cs typeface="Consolas" pitchFamily="49" charset="0"/>
              </a:rPr>
              <a:t>EXCEPT</a:t>
            </a:r>
            <a:r>
              <a:rPr lang="en-US" sz="3000" dirty="0" smtClean="0"/>
              <a:t> </a:t>
            </a:r>
            <a:r>
              <a:rPr lang="en-US" sz="3000" dirty="0"/>
              <a:t>perform logical intersection / difference between given two sets of records</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
        <p:nvSpPr>
          <p:cNvPr id="1182724" name="Rectangle 4"/>
          <p:cNvSpPr>
            <a:spLocks noChangeArrowheads="1"/>
          </p:cNvSpPr>
          <p:nvPr/>
        </p:nvSpPr>
        <p:spPr bwMode="auto">
          <a:xfrm>
            <a:off x="828675" y="3171444"/>
            <a:ext cx="5183188"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AS Name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a:t>
            </a:r>
          </a:p>
          <a:p>
            <a:pPr eaLnBrk="0" hangingPunct="0">
              <a:lnSpc>
                <a:spcPct val="100000"/>
              </a:lnSpc>
              <a:spcBef>
                <a:spcPts val="600"/>
              </a:spcBef>
              <a:spcAft>
                <a:spcPts val="600"/>
              </a:spcAft>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UNION</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AS Name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6" name="Group 20"/>
          <p:cNvGraphicFramePr>
            <a:graphicFrameLocks noGrp="1"/>
          </p:cNvGraphicFramePr>
          <p:nvPr/>
        </p:nvGraphicFramePr>
        <p:xfrm>
          <a:off x="6553200" y="3095244"/>
          <a:ext cx="1884680" cy="1933956"/>
        </p:xfrm>
        <a:graphic>
          <a:graphicData uri="http://schemas.openxmlformats.org/drawingml/2006/table">
            <a:tbl>
              <a:tblPr/>
              <a:tblGrid>
                <a:gridCol w="188468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342900" marR="0" lvl="0" indent="-34290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 Scott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Abbas</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Abercrombie</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9275256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en-US" dirty="0"/>
              <a:t>Limiting the Rows Selected</a:t>
            </a:r>
          </a:p>
        </p:txBody>
      </p:sp>
      <p:sp>
        <p:nvSpPr>
          <p:cNvPr id="510979" name="Rectangle 3"/>
          <p:cNvSpPr>
            <a:spLocks noGrp="1" noChangeArrowheads="1"/>
          </p:cNvSpPr>
          <p:nvPr>
            <p:ph idx="1"/>
          </p:nvPr>
        </p:nvSpPr>
        <p:spPr/>
        <p:txBody>
          <a:bodyPr/>
          <a:lstStyle/>
          <a:p>
            <a:pPr>
              <a:spcBef>
                <a:spcPct val="25000"/>
              </a:spcBef>
            </a:pPr>
            <a:r>
              <a:rPr lang="en-US" dirty="0"/>
              <a:t>Restrict the rows returned by using the </a:t>
            </a:r>
            <a:r>
              <a:rPr lang="en-US" dirty="0">
                <a:solidFill>
                  <a:schemeClr val="accent5">
                    <a:lumMod val="20000"/>
                    <a:lumOff val="80000"/>
                  </a:schemeClr>
                </a:solidFill>
                <a:latin typeface="Consolas" pitchFamily="49" charset="0"/>
              </a:rPr>
              <a:t>WHERE</a:t>
            </a:r>
            <a:r>
              <a:rPr lang="en-US" dirty="0"/>
              <a:t> clause:</a:t>
            </a:r>
          </a:p>
          <a:p>
            <a:pPr>
              <a:spcBef>
                <a:spcPct val="25000"/>
              </a:spcBef>
            </a:pPr>
            <a:endParaRPr lang="en-US" dirty="0"/>
          </a:p>
          <a:p>
            <a:pPr>
              <a:spcBef>
                <a:spcPct val="25000"/>
              </a:spcBef>
              <a:buNone/>
            </a:pPr>
            <a:endParaRPr lang="en-US" dirty="0"/>
          </a:p>
          <a:p>
            <a:pPr>
              <a:spcBef>
                <a:spcPts val="3000"/>
              </a:spcBef>
            </a:pPr>
            <a:r>
              <a:rPr lang="en-US" dirty="0"/>
              <a:t>More examples:</a:t>
            </a:r>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
        <p:nvSpPr>
          <p:cNvPr id="510980" name="Rectangle 4"/>
          <p:cNvSpPr>
            <a:spLocks noChangeArrowheads="1"/>
          </p:cNvSpPr>
          <p:nvPr/>
        </p:nvSpPr>
        <p:spPr bwMode="auto">
          <a:xfrm>
            <a:off x="827088" y="2334161"/>
            <a:ext cx="316865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DepartmentID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DepartmentID = 1</a:t>
            </a:r>
          </a:p>
        </p:txBody>
      </p:sp>
      <p:sp>
        <p:nvSpPr>
          <p:cNvPr id="510981" name="Rectangle 5"/>
          <p:cNvSpPr>
            <a:spLocks noChangeArrowheads="1"/>
          </p:cNvSpPr>
          <p:nvPr/>
        </p:nvSpPr>
        <p:spPr bwMode="auto">
          <a:xfrm>
            <a:off x="827088" y="4626114"/>
            <a:ext cx="74898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DepartmentID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LastName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'Sullivan</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graphicFrame>
        <p:nvGraphicFramePr>
          <p:cNvPr id="510982" name="Group 6"/>
          <p:cNvGraphicFramePr>
            <a:graphicFrameLocks noGrp="1"/>
          </p:cNvGraphicFramePr>
          <p:nvPr/>
        </p:nvGraphicFramePr>
        <p:xfrm>
          <a:off x="4586288" y="2057400"/>
          <a:ext cx="3708400" cy="1933956"/>
        </p:xfrm>
        <a:graphic>
          <a:graphicData uri="http://schemas.openxmlformats.org/drawingml/2006/table">
            <a:tbl>
              <a:tblPr/>
              <a:tblGrid>
                <a:gridCol w="1581150"/>
                <a:gridCol w="21272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Tamburello</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Erickson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Goldberg</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11004" name="Rectangle 28"/>
          <p:cNvSpPr>
            <a:spLocks noChangeArrowheads="1"/>
          </p:cNvSpPr>
          <p:nvPr/>
        </p:nvSpPr>
        <p:spPr bwMode="auto">
          <a:xfrm>
            <a:off x="827088" y="5692914"/>
            <a:ext cx="74898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20000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7766950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7" name="Rectangle 3"/>
          <p:cNvSpPr>
            <a:spLocks noGrp="1" noChangeArrowheads="1"/>
          </p:cNvSpPr>
          <p:nvPr>
            <p:ph type="title"/>
          </p:nvPr>
        </p:nvSpPr>
        <p:spPr/>
        <p:txBody>
          <a:bodyPr/>
          <a:lstStyle/>
          <a:p>
            <a:r>
              <a:rPr lang="en-US" dirty="0"/>
              <a:t>Other Comparison Conditions</a:t>
            </a:r>
          </a:p>
        </p:txBody>
      </p:sp>
      <p:sp>
        <p:nvSpPr>
          <p:cNvPr id="513026" name="Rectangle 2"/>
          <p:cNvSpPr>
            <a:spLocks noGrp="1" noChangeArrowheads="1"/>
          </p:cNvSpPr>
          <p:nvPr>
            <p:ph idx="1"/>
          </p:nvPr>
        </p:nvSpPr>
        <p:spPr>
          <a:noFill/>
          <a:ln/>
        </p:spPr>
        <p:txBody>
          <a:bodyPr/>
          <a:lstStyle/>
          <a:p>
            <a:pPr>
              <a:lnSpc>
                <a:spcPct val="100000"/>
              </a:lnSpc>
              <a:spcBef>
                <a:spcPct val="20000"/>
              </a:spcBef>
            </a:pPr>
            <a:r>
              <a:rPr lang="en-US" dirty="0"/>
              <a:t>Using </a:t>
            </a:r>
            <a:r>
              <a:rPr lang="en-US" dirty="0">
                <a:solidFill>
                  <a:schemeClr val="accent5">
                    <a:lumMod val="20000"/>
                    <a:lumOff val="80000"/>
                  </a:schemeClr>
                </a:solidFill>
                <a:latin typeface="Consolas" pitchFamily="49" charset="0"/>
              </a:rPr>
              <a:t>BETWEEN</a:t>
            </a:r>
            <a:r>
              <a:rPr lang="en-US" dirty="0"/>
              <a:t> operator to specify a range:</a:t>
            </a:r>
          </a:p>
          <a:p>
            <a:pPr>
              <a:lnSpc>
                <a:spcPct val="100000"/>
              </a:lnSpc>
              <a:spcBef>
                <a:spcPct val="20000"/>
              </a:spcBef>
              <a:buNone/>
            </a:pPr>
            <a:endParaRPr lang="en-US" dirty="0"/>
          </a:p>
          <a:p>
            <a:pPr>
              <a:lnSpc>
                <a:spcPct val="100000"/>
              </a:lnSpc>
              <a:spcBef>
                <a:spcPts val="3000"/>
              </a:spcBef>
            </a:pPr>
            <a:r>
              <a:rPr lang="en-US" dirty="0"/>
              <a:t>Using </a:t>
            </a:r>
            <a:r>
              <a:rPr lang="en-US" dirty="0">
                <a:solidFill>
                  <a:schemeClr val="accent5">
                    <a:lumMod val="20000"/>
                    <a:lumOff val="80000"/>
                  </a:schemeClr>
                </a:solidFill>
                <a:latin typeface="Consolas" pitchFamily="49" charset="0"/>
              </a:rPr>
              <a:t>IN</a:t>
            </a:r>
            <a:r>
              <a:rPr lang="en-US" dirty="0"/>
              <a:t> / </a:t>
            </a:r>
            <a:r>
              <a:rPr lang="en-US" dirty="0">
                <a:solidFill>
                  <a:schemeClr val="accent5">
                    <a:lumMod val="20000"/>
                    <a:lumOff val="80000"/>
                  </a:schemeClr>
                </a:solidFill>
                <a:latin typeface="Consolas" pitchFamily="49" charset="0"/>
                <a:cs typeface="Consolas" pitchFamily="49" charset="0"/>
              </a:rPr>
              <a:t>NOT</a:t>
            </a:r>
            <a:r>
              <a:rPr lang="en-US" dirty="0">
                <a:solidFill>
                  <a:schemeClr val="accent5">
                    <a:lumMod val="20000"/>
                    <a:lumOff val="80000"/>
                  </a:schemeClr>
                </a:solidFill>
                <a:cs typeface="Consolas" pitchFamily="49" charset="0"/>
              </a:rPr>
              <a:t> </a:t>
            </a:r>
            <a:r>
              <a:rPr lang="en-US" dirty="0">
                <a:solidFill>
                  <a:schemeClr val="accent5">
                    <a:lumMod val="20000"/>
                    <a:lumOff val="80000"/>
                  </a:schemeClr>
                </a:solidFill>
                <a:latin typeface="Consolas" pitchFamily="49" charset="0"/>
                <a:cs typeface="Consolas" pitchFamily="49" charset="0"/>
              </a:rPr>
              <a:t>IN</a:t>
            </a:r>
            <a:r>
              <a:rPr lang="en-US" dirty="0"/>
              <a:t> </a:t>
            </a:r>
            <a:r>
              <a:rPr lang="en-US" dirty="0" smtClean="0"/>
              <a:t>to </a:t>
            </a:r>
            <a:r>
              <a:rPr lang="en-US" dirty="0"/>
              <a:t>specify a set of values:</a:t>
            </a:r>
          </a:p>
          <a:p>
            <a:pPr>
              <a:lnSpc>
                <a:spcPct val="100000"/>
              </a:lnSpc>
              <a:spcBef>
                <a:spcPct val="20000"/>
              </a:spcBef>
              <a:buNone/>
            </a:pPr>
            <a:endParaRPr lang="en-US" dirty="0"/>
          </a:p>
          <a:p>
            <a:pPr>
              <a:lnSpc>
                <a:spcPct val="100000"/>
              </a:lnSpc>
              <a:spcBef>
                <a:spcPts val="3000"/>
              </a:spcBef>
            </a:pPr>
            <a:r>
              <a:rPr lang="en-US" dirty="0"/>
              <a:t>Using </a:t>
            </a:r>
            <a:r>
              <a:rPr lang="en-US" dirty="0">
                <a:solidFill>
                  <a:schemeClr val="accent5">
                    <a:lumMod val="20000"/>
                    <a:lumOff val="80000"/>
                  </a:schemeClr>
                </a:solidFill>
                <a:latin typeface="Consolas" pitchFamily="49" charset="0"/>
              </a:rPr>
              <a:t>LIKE</a:t>
            </a:r>
            <a:r>
              <a:rPr lang="en-US" dirty="0"/>
              <a:t> operator to specify a pattern</a:t>
            </a:r>
            <a:r>
              <a:rPr lang="en-US" dirty="0" smtClean="0"/>
              <a:t>:</a:t>
            </a:r>
          </a:p>
          <a:p>
            <a:pPr lvl="1">
              <a:lnSpc>
                <a:spcPct val="100000"/>
              </a:lnSpc>
              <a:spcBef>
                <a:spcPts val="1800"/>
              </a:spcBef>
            </a:pPr>
            <a:endParaRPr lang="en-US" dirty="0" smtClean="0">
              <a:solidFill>
                <a:schemeClr val="accent5">
                  <a:lumMod val="20000"/>
                  <a:lumOff val="80000"/>
                </a:schemeClr>
              </a:solidFill>
              <a:latin typeface="Consolas" pitchFamily="49" charset="0"/>
              <a:cs typeface="Consolas" pitchFamily="49" charset="0"/>
            </a:endParaRPr>
          </a:p>
          <a:p>
            <a:pPr lvl="1">
              <a:lnSpc>
                <a:spcPct val="100000"/>
              </a:lnSpc>
              <a:spcBef>
                <a:spcPts val="2400"/>
              </a:spcBef>
            </a:pPr>
            <a:r>
              <a:rPr lang="en-US" dirty="0" smtClean="0">
                <a:solidFill>
                  <a:schemeClr val="accent5">
                    <a:lumMod val="20000"/>
                    <a:lumOff val="80000"/>
                  </a:schemeClr>
                </a:solidFill>
                <a:latin typeface="Consolas" pitchFamily="49" charset="0"/>
                <a:cs typeface="Consolas" pitchFamily="49" charset="0"/>
              </a:rPr>
              <a:t>%</a:t>
            </a:r>
            <a:r>
              <a:rPr lang="en-US" dirty="0" smtClean="0"/>
              <a:t> means </a:t>
            </a:r>
            <a:r>
              <a:rPr lang="en-US" dirty="0" smtClean="0">
                <a:latin typeface="Consolas" pitchFamily="49" charset="0"/>
                <a:cs typeface="Consolas" pitchFamily="49" charset="0"/>
              </a:rPr>
              <a:t>0</a:t>
            </a:r>
            <a:r>
              <a:rPr lang="en-US" dirty="0" smtClean="0"/>
              <a:t> or more chars; </a:t>
            </a:r>
            <a:r>
              <a:rPr lang="en-US" dirty="0" smtClean="0">
                <a:solidFill>
                  <a:schemeClr val="accent5">
                    <a:lumMod val="20000"/>
                    <a:lumOff val="80000"/>
                  </a:schemeClr>
                </a:solidFill>
                <a:latin typeface="Consolas" pitchFamily="49" charset="0"/>
                <a:cs typeface="Consolas" pitchFamily="49" charset="0"/>
              </a:rPr>
              <a:t>_</a:t>
            </a:r>
            <a:r>
              <a:rPr lang="en-US" dirty="0" smtClean="0"/>
              <a:t> means one char</a:t>
            </a:r>
            <a:endParaRPr lang="en-US"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
        <p:nvSpPr>
          <p:cNvPr id="513028" name="Rectangle 4"/>
          <p:cNvSpPr>
            <a:spLocks noChangeArrowheads="1"/>
          </p:cNvSpPr>
          <p:nvPr/>
        </p:nvSpPr>
        <p:spPr bwMode="auto">
          <a:xfrm>
            <a:off x="827088" y="1806714"/>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BETWEEN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20000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AND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22000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13029" name="Rectangle 5"/>
          <p:cNvSpPr>
            <a:spLocks noChangeArrowheads="1"/>
          </p:cNvSpPr>
          <p:nvPr/>
        </p:nvSpPr>
        <p:spPr bwMode="auto">
          <a:xfrm>
            <a:off x="812800" y="3406914"/>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ManagerID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109, 3, 16)</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13030" name="Rectangle 6"/>
          <p:cNvSpPr>
            <a:spLocks noChangeArrowheads="1"/>
          </p:cNvSpPr>
          <p:nvPr/>
        </p:nvSpPr>
        <p:spPr bwMode="auto">
          <a:xfrm>
            <a:off x="827088" y="5029200"/>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FirstName LIKE 'S%'</a:t>
            </a:r>
          </a:p>
        </p:txBody>
      </p:sp>
    </p:spTree>
    <p:extLst>
      <p:ext uri="{BB962C8B-B14F-4D97-AF65-F5344CB8AC3E}">
        <p14:creationId xmlns:p14="http://schemas.microsoft.com/office/powerpoint/2010/main" val="294959378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83" name="Rectangle 3"/>
          <p:cNvSpPr>
            <a:spLocks noGrp="1" noChangeArrowheads="1"/>
          </p:cNvSpPr>
          <p:nvPr>
            <p:ph type="title"/>
          </p:nvPr>
        </p:nvSpPr>
        <p:spPr/>
        <p:txBody>
          <a:bodyPr/>
          <a:lstStyle/>
          <a:p>
            <a:r>
              <a:rPr lang="en-US" dirty="0"/>
              <a:t>Comparing with </a:t>
            </a:r>
            <a:r>
              <a:rPr lang="en-US" dirty="0">
                <a:latin typeface="Consolas" pitchFamily="49" charset="0"/>
                <a:cs typeface="Consolas" pitchFamily="49" charset="0"/>
              </a:rPr>
              <a:t>NULL</a:t>
            </a:r>
          </a:p>
        </p:txBody>
      </p:sp>
      <p:sp>
        <p:nvSpPr>
          <p:cNvPr id="1198082" name="Rectangle 2"/>
          <p:cNvSpPr>
            <a:spLocks noGrp="1" noChangeArrowheads="1"/>
          </p:cNvSpPr>
          <p:nvPr>
            <p:ph idx="1"/>
          </p:nvPr>
        </p:nvSpPr>
        <p:spPr>
          <a:noFill/>
          <a:ln/>
        </p:spPr>
        <p:txBody>
          <a:bodyPr/>
          <a:lstStyle/>
          <a:p>
            <a:pPr>
              <a:lnSpc>
                <a:spcPct val="100000"/>
              </a:lnSpc>
            </a:pPr>
            <a:r>
              <a:rPr lang="en-US" dirty="0"/>
              <a:t>Checking for </a:t>
            </a:r>
            <a:r>
              <a:rPr lang="en-US" dirty="0">
                <a:solidFill>
                  <a:schemeClr val="accent5">
                    <a:lumMod val="20000"/>
                    <a:lumOff val="80000"/>
                  </a:schemeClr>
                </a:solidFill>
                <a:latin typeface="Consolas" pitchFamily="49" charset="0"/>
                <a:cs typeface="Consolas" pitchFamily="49" charset="0"/>
              </a:rPr>
              <a:t>NULL</a:t>
            </a:r>
            <a:r>
              <a:rPr lang="en-US" dirty="0"/>
              <a:t> value:</a:t>
            </a:r>
          </a:p>
          <a:p>
            <a:pPr lvl="1">
              <a:lnSpc>
                <a:spcPct val="100000"/>
              </a:lnSpc>
            </a:pPr>
            <a:endParaRPr lang="en-US" dirty="0"/>
          </a:p>
          <a:p>
            <a:pPr lvl="1">
              <a:lnSpc>
                <a:spcPct val="100000"/>
              </a:lnSpc>
            </a:pPr>
            <a:endParaRPr lang="en-US" dirty="0"/>
          </a:p>
          <a:p>
            <a:pPr lvl="1">
              <a:lnSpc>
                <a:spcPct val="100000"/>
              </a:lnSpc>
            </a:pPr>
            <a:endParaRPr lang="en-US" dirty="0"/>
          </a:p>
          <a:p>
            <a:pPr>
              <a:lnSpc>
                <a:spcPct val="100000"/>
              </a:lnSpc>
              <a:spcBef>
                <a:spcPts val="1200"/>
              </a:spcBef>
            </a:pPr>
            <a:r>
              <a:rPr lang="en-US" dirty="0"/>
              <a:t>Attention: </a:t>
            </a:r>
            <a:r>
              <a:rPr lang="en-US" dirty="0">
                <a:solidFill>
                  <a:schemeClr val="accent5">
                    <a:lumMod val="20000"/>
                    <a:lumOff val="80000"/>
                  </a:schemeClr>
                </a:solidFill>
                <a:latin typeface="Consolas" pitchFamily="49" charset="0"/>
                <a:cs typeface="Consolas" pitchFamily="49" charset="0"/>
              </a:rPr>
              <a:t>COLUMN=NULL</a:t>
            </a:r>
            <a:r>
              <a:rPr lang="en-US" dirty="0"/>
              <a:t> is always false!</a:t>
            </a:r>
            <a:endParaRPr lang="bg-BG" dirty="0"/>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
        <p:nvSpPr>
          <p:cNvPr id="1198084" name="Rectangle 4"/>
          <p:cNvSpPr>
            <a:spLocks noChangeArrowheads="1"/>
          </p:cNvSpPr>
          <p:nvPr/>
        </p:nvSpPr>
        <p:spPr bwMode="auto">
          <a:xfrm>
            <a:off x="827088" y="1828800"/>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IS NULL</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87" name="Rectangle 7"/>
          <p:cNvSpPr>
            <a:spLocks noChangeArrowheads="1"/>
          </p:cNvSpPr>
          <p:nvPr/>
        </p:nvSpPr>
        <p:spPr bwMode="auto">
          <a:xfrm>
            <a:off x="827088" y="2797314"/>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IS NOT NULL</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88" name="Rectangle 8"/>
          <p:cNvSpPr>
            <a:spLocks noChangeArrowheads="1"/>
          </p:cNvSpPr>
          <p:nvPr/>
        </p:nvSpPr>
        <p:spPr bwMode="auto">
          <a:xfrm>
            <a:off x="827088" y="4437063"/>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LAST_NAME, MANAGER_ID FROM EMPLOYEES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MANAGER_ID = NULL</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90" name="Rectangle 10"/>
          <p:cNvSpPr>
            <a:spLocks noChangeArrowheads="1"/>
          </p:cNvSpPr>
          <p:nvPr/>
        </p:nvSpPr>
        <p:spPr bwMode="auto">
          <a:xfrm>
            <a:off x="827088" y="5445125"/>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LAST_NAME, MANAGER_ID FROM EMPLOYEES</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NULL = NULL</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91" name="AutoShape 11"/>
          <p:cNvSpPr>
            <a:spLocks noChangeArrowheads="1"/>
          </p:cNvSpPr>
          <p:nvPr/>
        </p:nvSpPr>
        <p:spPr bwMode="auto">
          <a:xfrm>
            <a:off x="3810000" y="5943600"/>
            <a:ext cx="3384550" cy="527804"/>
          </a:xfrm>
          <a:prstGeom prst="wedgeRoundRectCallout">
            <a:avLst>
              <a:gd name="adj1" fmla="val -63541"/>
              <a:gd name="adj2" fmla="val -48707"/>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This is always false!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198089" name="AutoShape 9"/>
          <p:cNvSpPr>
            <a:spLocks noChangeArrowheads="1"/>
          </p:cNvSpPr>
          <p:nvPr/>
        </p:nvSpPr>
        <p:spPr bwMode="auto">
          <a:xfrm>
            <a:off x="4800600" y="4876800"/>
            <a:ext cx="3384550" cy="527804"/>
          </a:xfrm>
          <a:prstGeom prst="wedgeRoundRectCallout">
            <a:avLst>
              <a:gd name="adj1" fmla="val -67868"/>
              <a:gd name="adj2" fmla="val -40564"/>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This is always false!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216249177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5" name="Rectangle 3"/>
          <p:cNvSpPr>
            <a:spLocks noGrp="1" noChangeArrowheads="1"/>
          </p:cNvSpPr>
          <p:nvPr>
            <p:ph type="title"/>
          </p:nvPr>
        </p:nvSpPr>
        <p:spPr/>
        <p:txBody>
          <a:bodyPr/>
          <a:lstStyle/>
          <a:p>
            <a:r>
              <a:rPr lang="en-US" sz="3800" dirty="0" smtClean="0"/>
              <a:t>Logical Operators and Brackets</a:t>
            </a:r>
            <a:endParaRPr lang="en-US" sz="3800" dirty="0"/>
          </a:p>
        </p:txBody>
      </p:sp>
      <p:sp>
        <p:nvSpPr>
          <p:cNvPr id="515074" name="Rectangle 2"/>
          <p:cNvSpPr>
            <a:spLocks noGrp="1" noChangeArrowheads="1"/>
          </p:cNvSpPr>
          <p:nvPr>
            <p:ph idx="1"/>
          </p:nvPr>
        </p:nvSpPr>
        <p:spPr>
          <a:noFill/>
          <a:ln/>
        </p:spPr>
        <p:txBody>
          <a:bodyPr/>
          <a:lstStyle/>
          <a:p>
            <a:pPr>
              <a:lnSpc>
                <a:spcPct val="100000"/>
              </a:lnSpc>
              <a:spcBef>
                <a:spcPct val="30000"/>
              </a:spcBef>
            </a:pPr>
            <a:r>
              <a:rPr lang="en-US" dirty="0" smtClean="0"/>
              <a:t>Using </a:t>
            </a:r>
            <a:r>
              <a:rPr lang="en-US" dirty="0" smtClean="0">
                <a:solidFill>
                  <a:schemeClr val="accent5">
                    <a:lumMod val="20000"/>
                    <a:lumOff val="80000"/>
                  </a:schemeClr>
                </a:solidFill>
                <a:latin typeface="Consolas" pitchFamily="49" charset="0"/>
                <a:cs typeface="Consolas" pitchFamily="49" charset="0"/>
              </a:rPr>
              <a:t>NOT</a:t>
            </a:r>
            <a:r>
              <a:rPr lang="en-US" dirty="0" smtClean="0"/>
              <a:t>, </a:t>
            </a:r>
            <a:r>
              <a:rPr lang="en-US" dirty="0" smtClean="0">
                <a:solidFill>
                  <a:schemeClr val="accent5">
                    <a:lumMod val="20000"/>
                    <a:lumOff val="80000"/>
                  </a:schemeClr>
                </a:solidFill>
                <a:latin typeface="Consolas" pitchFamily="49" charset="0"/>
              </a:rPr>
              <a:t>OR</a:t>
            </a:r>
            <a:r>
              <a:rPr lang="en-US" dirty="0" smtClean="0"/>
              <a:t> </a:t>
            </a:r>
            <a:r>
              <a:rPr lang="en-US" dirty="0"/>
              <a:t>and </a:t>
            </a:r>
            <a:r>
              <a:rPr lang="en-US" noProof="1">
                <a:solidFill>
                  <a:schemeClr val="accent5">
                    <a:lumMod val="20000"/>
                    <a:lumOff val="80000"/>
                  </a:schemeClr>
                </a:solidFill>
                <a:latin typeface="Consolas" pitchFamily="49" charset="0"/>
              </a:rPr>
              <a:t>AND</a:t>
            </a:r>
            <a:r>
              <a:rPr lang="en-US" dirty="0"/>
              <a:t> </a:t>
            </a:r>
            <a:r>
              <a:rPr lang="en-US" dirty="0" smtClean="0"/>
              <a:t>operators and brackets:</a:t>
            </a:r>
          </a:p>
          <a:p>
            <a:pPr>
              <a:spcBef>
                <a:spcPct val="30000"/>
              </a:spcBef>
            </a:pPr>
            <a:endParaRPr lang="en-US" dirty="0"/>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sp>
        <p:nvSpPr>
          <p:cNvPr id="515077" name="Rectangle 5"/>
          <p:cNvSpPr>
            <a:spLocks noChangeArrowheads="1"/>
          </p:cNvSpPr>
          <p:nvPr/>
        </p:nvSpPr>
        <p:spPr bwMode="auto">
          <a:xfrm>
            <a:off x="827088" y="1853346"/>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Salary &gt;= 20000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AND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LastName LIKE 'C%'</a:t>
            </a:r>
          </a:p>
        </p:txBody>
      </p:sp>
      <p:sp>
        <p:nvSpPr>
          <p:cNvPr id="515078" name="Rectangle 6"/>
          <p:cNvSpPr>
            <a:spLocks noChangeArrowheads="1"/>
          </p:cNvSpPr>
          <p:nvPr/>
        </p:nvSpPr>
        <p:spPr bwMode="auto">
          <a:xfrm>
            <a:off x="827088" y="2889647"/>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IS NOT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NULL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LastName LIKE '%so_'</a:t>
            </a:r>
          </a:p>
        </p:txBody>
      </p:sp>
      <p:sp>
        <p:nvSpPr>
          <p:cNvPr id="8" name="Rectangle 6"/>
          <p:cNvSpPr>
            <a:spLocks noChangeArrowheads="1"/>
          </p:cNvSpPr>
          <p:nvPr/>
        </p:nvSpPr>
        <p:spPr bwMode="auto">
          <a:xfrm>
            <a:off x="838200" y="3934361"/>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NOT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ManagerID = 3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ManagerID = 4</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6"/>
          <p:cNvSpPr>
            <a:spLocks noChangeArrowheads="1"/>
          </p:cNvSpPr>
          <p:nvPr/>
        </p:nvSpPr>
        <p:spPr bwMode="auto">
          <a:xfrm>
            <a:off x="838200" y="5001161"/>
            <a:ext cx="741680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FirstName, LastName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a:t>
            </a:r>
          </a:p>
          <a:p>
            <a:pPr eaLnBrk="0" hangingPunct="0">
              <a:spcBef>
                <a:spcPts val="0"/>
              </a:spcBef>
              <a:buClr>
                <a:schemeClr val="accent5">
                  <a:lumMod val="40000"/>
                  <a:lumOff val="60000"/>
                </a:schemeClr>
              </a:buClr>
              <a:buSzPct val="70000"/>
            </a:pP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ManagerID = 3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ManagerID = 4</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AND</a:t>
            </a:r>
          </a:p>
          <a:p>
            <a:pPr eaLnBrk="0" hangingPunct="0">
              <a:spcBef>
                <a:spcPts val="0"/>
              </a:spcBef>
              <a:buClr>
                <a:schemeClr val="accent5">
                  <a:lumMod val="40000"/>
                  <a:lumOff val="60000"/>
                </a:schemeClr>
              </a:buClr>
              <a:buSzPct val="70000"/>
            </a:pP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&gt;= 20000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ManagerID IS NULL</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31657437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r>
              <a:rPr lang="en-US" dirty="0"/>
              <a:t>Sorting with ORDER BY</a:t>
            </a:r>
          </a:p>
        </p:txBody>
      </p:sp>
      <p:sp>
        <p:nvSpPr>
          <p:cNvPr id="517123" name="Rectangle 3"/>
          <p:cNvSpPr>
            <a:spLocks noGrp="1" noChangeArrowheads="1"/>
          </p:cNvSpPr>
          <p:nvPr>
            <p:ph idx="1"/>
          </p:nvPr>
        </p:nvSpPr>
        <p:spPr/>
        <p:txBody>
          <a:bodyPr/>
          <a:lstStyle/>
          <a:p>
            <a:pPr>
              <a:lnSpc>
                <a:spcPct val="100000"/>
              </a:lnSpc>
            </a:pPr>
            <a:r>
              <a:rPr lang="en-US" dirty="0"/>
              <a:t>Sort rows with the </a:t>
            </a:r>
            <a:r>
              <a:rPr lang="en-US" dirty="0">
                <a:solidFill>
                  <a:schemeClr val="accent5">
                    <a:lumMod val="20000"/>
                    <a:lumOff val="80000"/>
                  </a:schemeClr>
                </a:solidFill>
                <a:latin typeface="Consolas" pitchFamily="49" charset="0"/>
              </a:rPr>
              <a:t>ORDER</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BY</a:t>
            </a:r>
            <a:r>
              <a:rPr lang="en-US" dirty="0"/>
              <a:t> clause</a:t>
            </a:r>
          </a:p>
          <a:p>
            <a:pPr lvl="1">
              <a:lnSpc>
                <a:spcPct val="100000"/>
              </a:lnSpc>
            </a:pPr>
            <a:r>
              <a:rPr lang="en-US" dirty="0">
                <a:solidFill>
                  <a:schemeClr val="accent5">
                    <a:lumMod val="20000"/>
                    <a:lumOff val="80000"/>
                  </a:schemeClr>
                </a:solidFill>
                <a:latin typeface="Consolas" pitchFamily="49" charset="0"/>
              </a:rPr>
              <a:t>ASC</a:t>
            </a:r>
            <a:r>
              <a:rPr lang="en-US" dirty="0"/>
              <a:t>: ascending order, default</a:t>
            </a:r>
          </a:p>
          <a:p>
            <a:pPr lvl="1">
              <a:lnSpc>
                <a:spcPct val="100000"/>
              </a:lnSpc>
            </a:pPr>
            <a:r>
              <a:rPr lang="en-US" dirty="0">
                <a:solidFill>
                  <a:schemeClr val="accent5">
                    <a:lumMod val="20000"/>
                    <a:lumOff val="80000"/>
                  </a:schemeClr>
                </a:solidFill>
                <a:latin typeface="Consolas" pitchFamily="49" charset="0"/>
              </a:rPr>
              <a:t>DESC</a:t>
            </a:r>
            <a:r>
              <a:rPr lang="en-US" dirty="0"/>
              <a:t>: descending order</a:t>
            </a:r>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517124" name="Rectangle 4"/>
          <p:cNvSpPr>
            <a:spLocks noChangeArrowheads="1"/>
          </p:cNvSpPr>
          <p:nvPr/>
        </p:nvSpPr>
        <p:spPr bwMode="auto">
          <a:xfrm>
            <a:off x="827088" y="3357563"/>
            <a:ext cx="38862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HireDate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ORDER BY HireDate</a:t>
            </a:r>
          </a:p>
        </p:txBody>
      </p:sp>
      <p:graphicFrame>
        <p:nvGraphicFramePr>
          <p:cNvPr id="517125" name="Group 5"/>
          <p:cNvGraphicFramePr>
            <a:graphicFrameLocks noGrp="1"/>
          </p:cNvGraphicFramePr>
          <p:nvPr/>
        </p:nvGraphicFramePr>
        <p:xfrm>
          <a:off x="5256213" y="3048000"/>
          <a:ext cx="3203575" cy="1484313"/>
        </p:xfrm>
        <a:graphic>
          <a:graphicData uri="http://schemas.openxmlformats.org/drawingml/2006/table">
            <a:tbl>
              <a:tblPr/>
              <a:tblGrid>
                <a:gridCol w="1581150"/>
                <a:gridCol w="1622425"/>
              </a:tblGrid>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Gilbert</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1998-07-31</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Brown</a:t>
                      </a:r>
                      <a:endPar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1999-02-26</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Tamburello</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1999-12-12</a:t>
                      </a:r>
                      <a:endPar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17145" name="Rectangle 25"/>
          <p:cNvSpPr>
            <a:spLocks noChangeArrowheads="1"/>
          </p:cNvSpPr>
          <p:nvPr/>
        </p:nvSpPr>
        <p:spPr bwMode="auto">
          <a:xfrm>
            <a:off x="827088" y="5060950"/>
            <a:ext cx="38862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HireDate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ORDER BY HireDate DESC</a:t>
            </a:r>
          </a:p>
        </p:txBody>
      </p:sp>
      <p:graphicFrame>
        <p:nvGraphicFramePr>
          <p:cNvPr id="517146" name="Group 26"/>
          <p:cNvGraphicFramePr>
            <a:graphicFrameLocks noGrp="1"/>
          </p:cNvGraphicFramePr>
          <p:nvPr/>
        </p:nvGraphicFramePr>
        <p:xfrm>
          <a:off x="5256213" y="4933950"/>
          <a:ext cx="3203575" cy="1466850"/>
        </p:xfrm>
        <a:graphic>
          <a:graphicData uri="http://schemas.openxmlformats.org/drawingml/2006/table">
            <a:tbl>
              <a:tblPr/>
              <a:tblGrid>
                <a:gridCol w="1581150"/>
                <a:gridCol w="1622425"/>
              </a:tblGrid>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Valdez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Tsoflias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2005-04-15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pic>
        <p:nvPicPr>
          <p:cNvPr id="53250" name="Picture 2" descr="http://zaachi.blog.zive.cz/files/2008/09/sorting.jpg"/>
          <p:cNvPicPr>
            <a:picLocks noChangeAspect="1" noChangeArrowheads="1"/>
          </p:cNvPicPr>
          <p:nvPr/>
        </p:nvPicPr>
        <p:blipFill>
          <a:blip r:embed="rId3" cstate="screen"/>
          <a:srcRect/>
          <a:stretch>
            <a:fillRect/>
          </a:stretch>
        </p:blipFill>
        <p:spPr bwMode="auto">
          <a:xfrm>
            <a:off x="7061200" y="1295400"/>
            <a:ext cx="1625600" cy="1219200"/>
          </a:xfrm>
          <a:prstGeom prst="roundRect">
            <a:avLst>
              <a:gd name="adj" fmla="val 642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860624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dirty="0" smtClean="0"/>
              <a:t>Table of Contents (2)</a:t>
            </a:r>
            <a:endParaRPr lang="bg-BG" dirty="0"/>
          </a:p>
        </p:txBody>
      </p:sp>
      <p:sp>
        <p:nvSpPr>
          <p:cNvPr id="463875" name="Rectangle 3"/>
          <p:cNvSpPr>
            <a:spLocks noGrp="1" noChangeArrowheads="1"/>
          </p:cNvSpPr>
          <p:nvPr>
            <p:ph idx="1"/>
          </p:nvPr>
        </p:nvSpPr>
        <p:spPr/>
        <p:txBody>
          <a:bodyPr/>
          <a:lstStyle/>
          <a:p>
            <a:pPr marL="609600" indent="-609600">
              <a:lnSpc>
                <a:spcPct val="100000"/>
              </a:lnSpc>
              <a:buFontTx/>
              <a:buAutoNum type="arabicPeriod" startAt="4"/>
            </a:pPr>
            <a:r>
              <a:rPr lang="en-US" dirty="0"/>
              <a:t>Selecting Data From Multiple Tables</a:t>
            </a:r>
          </a:p>
          <a:p>
            <a:pPr marL="722313" lvl="1" indent="349250">
              <a:lnSpc>
                <a:spcPct val="100000"/>
              </a:lnSpc>
            </a:pPr>
            <a:r>
              <a:rPr lang="en-US" dirty="0"/>
              <a:t>Natural Joins</a:t>
            </a:r>
          </a:p>
          <a:p>
            <a:pPr marL="722313" lvl="1" indent="349250">
              <a:lnSpc>
                <a:spcPct val="100000"/>
              </a:lnSpc>
            </a:pPr>
            <a:r>
              <a:rPr lang="en-US" dirty="0"/>
              <a:t>Join with </a:t>
            </a:r>
            <a:r>
              <a:rPr lang="en-US" dirty="0">
                <a:solidFill>
                  <a:schemeClr val="accent5">
                    <a:lumMod val="20000"/>
                    <a:lumOff val="80000"/>
                  </a:schemeClr>
                </a:solidFill>
                <a:latin typeface="Consolas" pitchFamily="49" charset="0"/>
              </a:rPr>
              <a:t>USING</a:t>
            </a:r>
            <a:r>
              <a:rPr lang="en-US" dirty="0"/>
              <a:t> Clause</a:t>
            </a:r>
          </a:p>
          <a:p>
            <a:pPr marL="722313" lvl="1" indent="349250">
              <a:lnSpc>
                <a:spcPct val="100000"/>
              </a:lnSpc>
            </a:pPr>
            <a:r>
              <a:rPr lang="en-US" dirty="0"/>
              <a:t>Inner Joins with </a:t>
            </a:r>
            <a:r>
              <a:rPr lang="en-US" dirty="0">
                <a:solidFill>
                  <a:schemeClr val="accent5">
                    <a:lumMod val="20000"/>
                    <a:lumOff val="80000"/>
                  </a:schemeClr>
                </a:solidFill>
                <a:latin typeface="Consolas" pitchFamily="49" charset="0"/>
              </a:rPr>
              <a:t>ON</a:t>
            </a:r>
            <a:r>
              <a:rPr lang="en-US" dirty="0"/>
              <a:t> Clause</a:t>
            </a:r>
          </a:p>
          <a:p>
            <a:pPr marL="722313" lvl="1" indent="349250">
              <a:lnSpc>
                <a:spcPct val="100000"/>
              </a:lnSpc>
            </a:pPr>
            <a:r>
              <a:rPr lang="en-US" dirty="0"/>
              <a:t>Left, Right and Full Outer Joins</a:t>
            </a:r>
          </a:p>
          <a:p>
            <a:pPr marL="722313" lvl="1" indent="349250">
              <a:lnSpc>
                <a:spcPct val="100000"/>
              </a:lnSpc>
            </a:pPr>
            <a:r>
              <a:rPr lang="en-US" dirty="0"/>
              <a:t>Cross Joins</a:t>
            </a:r>
          </a:p>
          <a:p>
            <a:pPr marL="609600" indent="-609600">
              <a:lnSpc>
                <a:spcPct val="100000"/>
              </a:lnSpc>
              <a:buFontTx/>
              <a:buAutoNum type="arabicPeriod" startAt="5"/>
            </a:pPr>
            <a:r>
              <a:rPr lang="en-US" dirty="0"/>
              <a:t>Inserting Data</a:t>
            </a:r>
          </a:p>
          <a:p>
            <a:pPr marL="609600" indent="-609600">
              <a:lnSpc>
                <a:spcPct val="100000"/>
              </a:lnSpc>
              <a:buFontTx/>
              <a:buAutoNum type="arabicPeriod" startAt="5"/>
            </a:pPr>
            <a:r>
              <a:rPr lang="en-US" dirty="0"/>
              <a:t>Updating Data</a:t>
            </a:r>
          </a:p>
          <a:p>
            <a:pPr marL="609600" indent="-609600">
              <a:lnSpc>
                <a:spcPct val="100000"/>
              </a:lnSpc>
              <a:buFontTx/>
              <a:buAutoNum type="arabicPeriod" startAt="5"/>
            </a:pPr>
            <a:r>
              <a:rPr lang="en-US" dirty="0"/>
              <a:t>Deleting Data</a:t>
            </a:r>
            <a:endParaRPr lang="en-US" dirty="0">
              <a:latin typeface="Courier New"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pic>
        <p:nvPicPr>
          <p:cNvPr id="95234" name="Picture 2" descr="http://www.sandia.gov/materials/science/nmr_lab/images/books.gif"/>
          <p:cNvPicPr>
            <a:picLocks noChangeAspect="1" noChangeArrowheads="1"/>
          </p:cNvPicPr>
          <p:nvPr/>
        </p:nvPicPr>
        <p:blipFill>
          <a:blip r:embed="rId2" cstate="screen"/>
          <a:srcRect/>
          <a:stretch>
            <a:fillRect/>
          </a:stretch>
        </p:blipFill>
        <p:spPr bwMode="auto">
          <a:xfrm>
            <a:off x="6096000" y="4165725"/>
            <a:ext cx="2590800" cy="2334286"/>
          </a:xfrm>
          <a:prstGeom prst="rect">
            <a:avLst/>
          </a:prstGeom>
          <a:noFill/>
        </p:spPr>
      </p:pic>
      <p:pic>
        <p:nvPicPr>
          <p:cNvPr id="2" name="Picture 2" descr="http://www.pornosecurity.org/images/SQL_logo.jpg"/>
          <p:cNvPicPr>
            <a:picLocks noChangeAspect="1" noChangeArrowheads="1"/>
          </p:cNvPicPr>
          <p:nvPr/>
        </p:nvPicPr>
        <p:blipFill>
          <a:blip r:embed="rId3" cstate="screen"/>
          <a:srcRect/>
          <a:stretch>
            <a:fillRect/>
          </a:stretch>
        </p:blipFill>
        <p:spPr bwMode="auto">
          <a:xfrm>
            <a:off x="7162800" y="2286000"/>
            <a:ext cx="1090978" cy="945514"/>
          </a:xfrm>
          <a:prstGeom prst="roundRect">
            <a:avLst>
              <a:gd name="adj" fmla="val 12052"/>
            </a:avLst>
          </a:prstGeom>
          <a:noFill/>
          <a:ln>
            <a:solidFill>
              <a:schemeClr val="bg1">
                <a:lumMod val="65000"/>
                <a:lumOff val="35000"/>
              </a:schemeClr>
            </a:solidFill>
          </a:ln>
        </p:spPr>
      </p:pic>
    </p:spTree>
    <p:extLst>
      <p:ext uri="{BB962C8B-B14F-4D97-AF65-F5344CB8AC3E}">
        <p14:creationId xmlns:p14="http://schemas.microsoft.com/office/powerpoint/2010/main" val="42016056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ctrTitle"/>
          </p:nvPr>
        </p:nvSpPr>
        <p:spPr>
          <a:xfrm>
            <a:off x="457200" y="47244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450680"/>
            <a:ext cx="8229600" cy="569120"/>
          </a:xfrm>
        </p:spPr>
        <p:txBody>
          <a:bodyPr/>
          <a:lstStyle/>
          <a:p>
            <a:r>
              <a:rPr smtClean="0"/>
              <a:t>Selecting Data From Multiple Tables</a:t>
            </a:r>
            <a:endParaRPr lang="bg-BG" dirty="0"/>
          </a:p>
        </p:txBody>
      </p:sp>
      <p:pic>
        <p:nvPicPr>
          <p:cNvPr id="51202" name="Picture 2" descr="https://www.learningtree.com/images/ilt/grabbers/ilt925.jpg"/>
          <p:cNvPicPr>
            <a:picLocks noChangeAspect="1" noChangeArrowheads="1"/>
          </p:cNvPicPr>
          <p:nvPr/>
        </p:nvPicPr>
        <p:blipFill>
          <a:blip r:embed="rId3" cstate="screen"/>
          <a:srcRect/>
          <a:stretch>
            <a:fillRect/>
          </a:stretch>
        </p:blipFill>
        <p:spPr bwMode="auto">
          <a:xfrm rot="21196689">
            <a:off x="4785992" y="1289264"/>
            <a:ext cx="3953086" cy="2586559"/>
          </a:xfrm>
          <a:prstGeom prst="roundRect">
            <a:avLst>
              <a:gd name="adj" fmla="val 5501"/>
            </a:avLst>
          </a:prstGeom>
          <a:solidFill>
            <a:srgbClr val="FFFFFF">
              <a:shade val="85000"/>
            </a:srgbClr>
          </a:solidFill>
          <a:ln>
            <a:noFill/>
          </a:ln>
          <a:effectLst>
            <a:reflection blurRad="12700" stA="38000" endPos="28000" dist="5000" dir="5400000" sy="-100000" algn="bl" rotWithShape="0"/>
          </a:effectLst>
          <a:scene3d>
            <a:camera prst="perspectiveContrastingLeftFacing"/>
            <a:lightRig rig="threePt" dir="t"/>
          </a:scene3d>
        </p:spPr>
      </p:pic>
      <p:pic>
        <p:nvPicPr>
          <p:cNvPr id="51203" name="Picture 3" descr="C:\Trash\customers-table.png"/>
          <p:cNvPicPr>
            <a:picLocks noChangeAspect="1" noChangeArrowheads="1"/>
          </p:cNvPicPr>
          <p:nvPr/>
        </p:nvPicPr>
        <p:blipFill>
          <a:blip r:embed="rId4" cstate="screen"/>
          <a:srcRect/>
          <a:stretch>
            <a:fillRect/>
          </a:stretch>
        </p:blipFill>
        <p:spPr bwMode="auto">
          <a:xfrm>
            <a:off x="838200" y="914400"/>
            <a:ext cx="3733800" cy="2513135"/>
          </a:xfrm>
          <a:prstGeom prst="rect">
            <a:avLst/>
          </a:prstGeom>
          <a:noFill/>
          <a:ln>
            <a:noFill/>
          </a:ln>
          <a:effectLst>
            <a:outerShdw blurRad="127000" dist="38100" dir="2700000" algn="ctr">
              <a:srgbClr val="000000">
                <a:alpha val="45000"/>
              </a:srgbClr>
            </a:outerShdw>
            <a:reflection blurRad="6350" stA="52000" endA="300" endPos="35000" dir="5400000" sy="-100000" algn="bl" rotWithShape="0"/>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7" name="Picture 3" descr="C:\Trash\customers-table.png"/>
          <p:cNvPicPr>
            <a:picLocks noChangeAspect="1" noChangeArrowheads="1"/>
          </p:cNvPicPr>
          <p:nvPr/>
        </p:nvPicPr>
        <p:blipFill>
          <a:blip r:embed="rId4" cstate="screen"/>
          <a:srcRect/>
          <a:stretch>
            <a:fillRect/>
          </a:stretch>
        </p:blipFill>
        <p:spPr bwMode="auto">
          <a:xfrm>
            <a:off x="2667000" y="2057400"/>
            <a:ext cx="3054532" cy="2055934"/>
          </a:xfrm>
          <a:prstGeom prst="rect">
            <a:avLst/>
          </a:prstGeom>
          <a:noFill/>
          <a:ln w="34925">
            <a:solidFill>
              <a:srgbClr val="FFFFFF"/>
            </a:solidFill>
          </a:ln>
          <a:effectLst>
            <a:outerShdw blurRad="317500" dir="2700000" algn="ctr">
              <a:srgbClr val="000000">
                <a:alpha val="43000"/>
              </a:srgbClr>
            </a:outerShdw>
            <a:reflection blurRad="6350" stA="52000" endA="300" endPos="350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Tree>
    <p:extLst>
      <p:ext uri="{BB962C8B-B14F-4D97-AF65-F5344CB8AC3E}">
        <p14:creationId xmlns:p14="http://schemas.microsoft.com/office/powerpoint/2010/main" val="20432920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830533" y="4157662"/>
            <a:ext cx="647700" cy="1511300"/>
            <a:chOff x="4150" y="2578"/>
            <a:chExt cx="408" cy="952"/>
          </a:xfrm>
        </p:grpSpPr>
        <p:sp>
          <p:nvSpPr>
            <p:cNvPr id="521219" name="Line 3"/>
            <p:cNvSpPr>
              <a:spLocks noChangeShapeType="1"/>
            </p:cNvSpPr>
            <p:nvPr/>
          </p:nvSpPr>
          <p:spPr bwMode="auto">
            <a:xfrm>
              <a:off x="4558" y="2578"/>
              <a:ext cx="0" cy="952"/>
            </a:xfrm>
            <a:prstGeom prst="line">
              <a:avLst/>
            </a:prstGeom>
            <a:noFill/>
            <a:ln w="31750">
              <a:solidFill>
                <a:schemeClr val="accent5">
                  <a:lumMod val="20000"/>
                  <a:lumOff val="80000"/>
                </a:schemeClr>
              </a:solidFill>
              <a:round/>
              <a:headEnd/>
              <a:tailEnd/>
            </a:ln>
            <a:effectLst/>
          </p:spPr>
          <p:txBody>
            <a:bodyPr/>
            <a:lstStyle/>
            <a:p>
              <a:endParaRPr lang="bg-BG"/>
            </a:p>
          </p:txBody>
        </p:sp>
        <p:sp>
          <p:nvSpPr>
            <p:cNvPr id="521220" name="Line 4"/>
            <p:cNvSpPr>
              <a:spLocks noChangeShapeType="1"/>
            </p:cNvSpPr>
            <p:nvPr/>
          </p:nvSpPr>
          <p:spPr bwMode="auto">
            <a:xfrm flipH="1">
              <a:off x="4150" y="3521"/>
              <a:ext cx="408" cy="0"/>
            </a:xfrm>
            <a:prstGeom prst="line">
              <a:avLst/>
            </a:prstGeom>
            <a:noFill/>
            <a:ln w="31750">
              <a:solidFill>
                <a:schemeClr val="accent5">
                  <a:lumMod val="20000"/>
                  <a:lumOff val="80000"/>
                </a:schemeClr>
              </a:solidFill>
              <a:round/>
              <a:headEnd/>
              <a:tailEnd type="triangle" w="med" len="med"/>
            </a:ln>
            <a:effectLst/>
          </p:spPr>
          <p:txBody>
            <a:bodyPr/>
            <a:lstStyle/>
            <a:p>
              <a:endParaRPr lang="bg-BG"/>
            </a:p>
          </p:txBody>
        </p:sp>
      </p:grpSp>
      <p:grpSp>
        <p:nvGrpSpPr>
          <p:cNvPr id="3" name="Group 5"/>
          <p:cNvGrpSpPr>
            <a:grpSpLocks/>
          </p:cNvGrpSpPr>
          <p:nvPr/>
        </p:nvGrpSpPr>
        <p:grpSpPr bwMode="auto">
          <a:xfrm>
            <a:off x="1550987" y="4156075"/>
            <a:ext cx="849313" cy="1512887"/>
            <a:chOff x="930" y="2577"/>
            <a:chExt cx="535" cy="953"/>
          </a:xfrm>
        </p:grpSpPr>
        <p:sp>
          <p:nvSpPr>
            <p:cNvPr id="521222" name="Line 6"/>
            <p:cNvSpPr>
              <a:spLocks noChangeShapeType="1"/>
            </p:cNvSpPr>
            <p:nvPr/>
          </p:nvSpPr>
          <p:spPr bwMode="auto">
            <a:xfrm>
              <a:off x="930" y="2577"/>
              <a:ext cx="0" cy="953"/>
            </a:xfrm>
            <a:prstGeom prst="line">
              <a:avLst/>
            </a:prstGeom>
            <a:noFill/>
            <a:ln w="31750">
              <a:solidFill>
                <a:schemeClr val="accent5">
                  <a:lumMod val="20000"/>
                  <a:lumOff val="80000"/>
                </a:schemeClr>
              </a:solidFill>
              <a:round/>
              <a:headEnd/>
              <a:tailEnd/>
            </a:ln>
            <a:effectLst/>
          </p:spPr>
          <p:txBody>
            <a:bodyPr/>
            <a:lstStyle/>
            <a:p>
              <a:endParaRPr lang="bg-BG"/>
            </a:p>
          </p:txBody>
        </p:sp>
        <p:sp>
          <p:nvSpPr>
            <p:cNvPr id="521223" name="Line 7"/>
            <p:cNvSpPr>
              <a:spLocks noChangeShapeType="1"/>
            </p:cNvSpPr>
            <p:nvPr/>
          </p:nvSpPr>
          <p:spPr bwMode="auto">
            <a:xfrm>
              <a:off x="930" y="3521"/>
              <a:ext cx="535" cy="0"/>
            </a:xfrm>
            <a:prstGeom prst="line">
              <a:avLst/>
            </a:prstGeom>
            <a:noFill/>
            <a:ln w="31750">
              <a:solidFill>
                <a:schemeClr val="accent5">
                  <a:lumMod val="20000"/>
                  <a:lumOff val="80000"/>
                </a:schemeClr>
              </a:solidFill>
              <a:round/>
              <a:headEnd/>
              <a:tailEnd type="triangle" w="med" len="med"/>
            </a:ln>
            <a:effectLst/>
          </p:spPr>
          <p:txBody>
            <a:bodyPr/>
            <a:lstStyle/>
            <a:p>
              <a:endParaRPr lang="bg-BG"/>
            </a:p>
          </p:txBody>
        </p:sp>
      </p:grpSp>
      <p:sp>
        <p:nvSpPr>
          <p:cNvPr id="521224" name="Rectangle 8"/>
          <p:cNvSpPr>
            <a:spLocks noGrp="1" noChangeArrowheads="1"/>
          </p:cNvSpPr>
          <p:nvPr>
            <p:ph type="title"/>
          </p:nvPr>
        </p:nvSpPr>
        <p:spPr/>
        <p:txBody>
          <a:bodyPr/>
          <a:lstStyle/>
          <a:p>
            <a:r>
              <a:rPr lang="en-US" dirty="0"/>
              <a:t>Data from Multiple Tables</a:t>
            </a:r>
          </a:p>
        </p:txBody>
      </p:sp>
      <p:sp>
        <p:nvSpPr>
          <p:cNvPr id="521225" name="Rectangle 9"/>
          <p:cNvSpPr>
            <a:spLocks noGrp="1" noChangeArrowheads="1"/>
          </p:cNvSpPr>
          <p:nvPr>
            <p:ph idx="1"/>
          </p:nvPr>
        </p:nvSpPr>
        <p:spPr/>
        <p:txBody>
          <a:bodyPr/>
          <a:lstStyle/>
          <a:p>
            <a:pPr>
              <a:lnSpc>
                <a:spcPct val="100000"/>
              </a:lnSpc>
            </a:pPr>
            <a:r>
              <a:rPr lang="en-US" dirty="0"/>
              <a:t>Sometimes you need data from more than one table:</a:t>
            </a:r>
          </a:p>
        </p:txBody>
      </p:sp>
      <p:sp>
        <p:nvSpPr>
          <p:cNvPr id="13"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graphicFrame>
        <p:nvGraphicFramePr>
          <p:cNvPr id="521226" name="Group 10"/>
          <p:cNvGraphicFramePr>
            <a:graphicFrameLocks noGrp="1"/>
          </p:cNvGraphicFramePr>
          <p:nvPr/>
        </p:nvGraphicFramePr>
        <p:xfrm>
          <a:off x="710564" y="2514600"/>
          <a:ext cx="3480436" cy="1552956"/>
        </p:xfrm>
        <a:graphic>
          <a:graphicData uri="http://schemas.openxmlformats.org/drawingml/2006/table">
            <a:tbl>
              <a:tblPr/>
              <a:tblGrid>
                <a:gridCol w="1489393"/>
                <a:gridCol w="199104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2587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Galvin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521245" name="Group 29"/>
          <p:cNvGraphicFramePr>
            <a:graphicFrameLocks noGrp="1"/>
          </p:cNvGraphicFramePr>
          <p:nvPr/>
        </p:nvGraphicFramePr>
        <p:xfrm>
          <a:off x="4755514" y="2514600"/>
          <a:ext cx="3550286" cy="1552956"/>
        </p:xfrm>
        <a:graphic>
          <a:graphicData uri="http://schemas.openxmlformats.org/drawingml/2006/table">
            <a:tbl>
              <a:tblPr/>
              <a:tblGrid>
                <a:gridCol w="1991043"/>
                <a:gridCol w="155924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521264" name="Group 48"/>
          <p:cNvGraphicFramePr>
            <a:graphicFrameLocks noGrp="1"/>
          </p:cNvGraphicFramePr>
          <p:nvPr/>
        </p:nvGraphicFramePr>
        <p:xfrm>
          <a:off x="2475541" y="4602162"/>
          <a:ext cx="4286250" cy="1552956"/>
        </p:xfrm>
        <a:graphic>
          <a:graphicData uri="http://schemas.openxmlformats.org/drawingml/2006/table">
            <a:tbl>
              <a:tblPr/>
              <a:tblGrid>
                <a:gridCol w="1714500"/>
                <a:gridCol w="25717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Galvin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91139990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r>
              <a:rPr lang="en-US" dirty="0"/>
              <a:t>Cartesian Product</a:t>
            </a:r>
          </a:p>
        </p:txBody>
      </p:sp>
      <p:sp>
        <p:nvSpPr>
          <p:cNvPr id="523267" name="Rectangle 3"/>
          <p:cNvSpPr>
            <a:spLocks noGrp="1" noChangeArrowheads="1"/>
          </p:cNvSpPr>
          <p:nvPr>
            <p:ph idx="1"/>
          </p:nvPr>
        </p:nvSpPr>
        <p:spPr/>
        <p:txBody>
          <a:bodyPr/>
          <a:lstStyle/>
          <a:p>
            <a:pPr>
              <a:lnSpc>
                <a:spcPct val="90000"/>
              </a:lnSpc>
            </a:pPr>
            <a:r>
              <a:rPr lang="en-US" dirty="0"/>
              <a:t>This will produce Cartesian product:</a:t>
            </a:r>
          </a:p>
          <a:p>
            <a:pPr>
              <a:lnSpc>
                <a:spcPct val="90000"/>
              </a:lnSpc>
            </a:pPr>
            <a:endParaRPr lang="en-US" dirty="0"/>
          </a:p>
          <a:p>
            <a:pPr>
              <a:lnSpc>
                <a:spcPct val="90000"/>
              </a:lnSpc>
            </a:pPr>
            <a:endParaRPr lang="en-US" dirty="0"/>
          </a:p>
          <a:p>
            <a:pPr>
              <a:lnSpc>
                <a:spcPct val="90000"/>
              </a:lnSpc>
            </a:pPr>
            <a:r>
              <a:rPr lang="en-US" dirty="0"/>
              <a:t>The result:</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523268" name="Rectangle 4"/>
          <p:cNvSpPr>
            <a:spLocks noChangeArrowheads="1"/>
          </p:cNvSpPr>
          <p:nvPr/>
        </p:nvSpPr>
        <p:spPr bwMode="auto">
          <a:xfrm>
            <a:off x="838200" y="1828800"/>
            <a:ext cx="7391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23269" name="Group 5"/>
          <p:cNvGraphicFramePr>
            <a:graphicFrameLocks noGrp="1"/>
          </p:cNvGraphicFramePr>
          <p:nvPr/>
        </p:nvGraphicFramePr>
        <p:xfrm>
          <a:off x="2438400" y="3581400"/>
          <a:ext cx="4152900" cy="2695956"/>
        </p:xfrm>
        <a:graphic>
          <a:graphicData uri="http://schemas.openxmlformats.org/drawingml/2006/table">
            <a:tbl>
              <a:tblPr/>
              <a:tblGrid>
                <a:gridCol w="1581150"/>
                <a:gridCol w="25717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Department</a:t>
                      </a: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Document Control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Document Control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Sullivan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Document Control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4081059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r>
              <a:rPr lang="en-US"/>
              <a:t>Cartesian </a:t>
            </a:r>
            <a:r>
              <a:rPr lang="en-US" smtClean="0"/>
              <a:t>Product (2)</a:t>
            </a:r>
            <a:endParaRPr lang="en-US" dirty="0"/>
          </a:p>
        </p:txBody>
      </p:sp>
      <p:sp>
        <p:nvSpPr>
          <p:cNvPr id="524291" name="Rectangle 3"/>
          <p:cNvSpPr>
            <a:spLocks noGrp="1" noChangeArrowheads="1"/>
          </p:cNvSpPr>
          <p:nvPr>
            <p:ph idx="1"/>
          </p:nvPr>
        </p:nvSpPr>
        <p:spPr/>
        <p:txBody>
          <a:bodyPr/>
          <a:lstStyle/>
          <a:p>
            <a:pPr>
              <a:lnSpc>
                <a:spcPct val="100000"/>
              </a:lnSpc>
            </a:pPr>
            <a:r>
              <a:rPr lang="en-US" dirty="0"/>
              <a:t>A Cartesian product is formed when:</a:t>
            </a:r>
          </a:p>
          <a:p>
            <a:pPr lvl="1">
              <a:lnSpc>
                <a:spcPct val="100000"/>
              </a:lnSpc>
            </a:pPr>
            <a:r>
              <a:rPr lang="en-US" dirty="0"/>
              <a:t>A join condition is omitted</a:t>
            </a:r>
          </a:p>
          <a:p>
            <a:pPr lvl="1">
              <a:lnSpc>
                <a:spcPct val="100000"/>
              </a:lnSpc>
            </a:pPr>
            <a:r>
              <a:rPr lang="en-US" dirty="0"/>
              <a:t>A join condition is invalid</a:t>
            </a:r>
          </a:p>
          <a:p>
            <a:pPr lvl="1">
              <a:lnSpc>
                <a:spcPct val="100000"/>
              </a:lnSpc>
            </a:pPr>
            <a:r>
              <a:rPr lang="en-US" dirty="0"/>
              <a:t>All rows in the first table are joined to all rows in the second table</a:t>
            </a:r>
          </a:p>
          <a:p>
            <a:pPr>
              <a:lnSpc>
                <a:spcPct val="100000"/>
              </a:lnSpc>
            </a:pPr>
            <a:r>
              <a:rPr lang="en-US" dirty="0"/>
              <a:t>To avoid a Cartesian product, always include a valid join condition</a:t>
            </a:r>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pic>
        <p:nvPicPr>
          <p:cNvPr id="47106" name="Picture 2" descr="http://matuszek.org/functions/fig4.gif"/>
          <p:cNvPicPr>
            <a:picLocks noChangeAspect="1" noChangeArrowheads="1"/>
          </p:cNvPicPr>
          <p:nvPr/>
        </p:nvPicPr>
        <p:blipFill>
          <a:blip r:embed="rId2" cstate="screen"/>
          <a:srcRect b="11962"/>
          <a:stretch>
            <a:fillRect/>
          </a:stretch>
        </p:blipFill>
        <p:spPr bwMode="auto">
          <a:xfrm>
            <a:off x="5943600" y="4953000"/>
            <a:ext cx="2667000" cy="1430694"/>
          </a:xfrm>
          <a:prstGeom prst="roundRect">
            <a:avLst>
              <a:gd name="adj" fmla="val 6960"/>
            </a:avLst>
          </a:prstGeom>
          <a:solidFill>
            <a:srgbClr val="FFFFFF"/>
          </a:solidFill>
        </p:spPr>
      </p:pic>
      <p:grpSp>
        <p:nvGrpSpPr>
          <p:cNvPr id="5" name="Group 4"/>
          <p:cNvGrpSpPr/>
          <p:nvPr/>
        </p:nvGrpSpPr>
        <p:grpSpPr>
          <a:xfrm>
            <a:off x="1945093" y="5334000"/>
            <a:ext cx="3541308" cy="990600"/>
            <a:chOff x="607608" y="4801182"/>
            <a:chExt cx="4652184" cy="1495070"/>
          </a:xfrm>
        </p:grpSpPr>
        <p:pic>
          <p:nvPicPr>
            <p:cNvPr id="6" name="Picture 3" descr="C:\Trash\table-red.png"/>
            <p:cNvPicPr>
              <a:picLocks noChangeAspect="1" noChangeArrowheads="1"/>
            </p:cNvPicPr>
            <p:nvPr/>
          </p:nvPicPr>
          <p:blipFill>
            <a:blip r:embed="rId3" cstate="screen">
              <a:duotone>
                <a:schemeClr val="accent6">
                  <a:shade val="45000"/>
                  <a:satMod val="135000"/>
                </a:schemeClr>
                <a:prstClr val="white"/>
              </a:duotone>
            </a:blip>
            <a:srcRect/>
            <a:stretch>
              <a:fillRect/>
            </a:stretch>
          </p:blipFill>
          <p:spPr bwMode="auto">
            <a:xfrm rot="382574">
              <a:off x="607608" y="4801182"/>
              <a:ext cx="2838256" cy="1494488"/>
            </a:xfrm>
            <a:prstGeom prst="rect">
              <a:avLst/>
            </a:prstGeom>
            <a:noFill/>
            <a:scene3d>
              <a:camera prst="perspectiveContrastingRightFacing"/>
              <a:lightRig rig="threePt" dir="t"/>
            </a:scene3d>
          </p:spPr>
        </p:pic>
        <p:pic>
          <p:nvPicPr>
            <p:cNvPr id="7" name="Picture 3" descr="C:\Trash\table-red.png"/>
            <p:cNvPicPr>
              <a:picLocks noChangeAspect="1" noChangeArrowheads="1"/>
            </p:cNvPicPr>
            <p:nvPr/>
          </p:nvPicPr>
          <p:blipFill>
            <a:blip r:embed="rId3" cstate="screen">
              <a:duotone>
                <a:schemeClr val="accent6">
                  <a:shade val="45000"/>
                  <a:satMod val="135000"/>
                </a:schemeClr>
                <a:prstClr val="white"/>
              </a:duotone>
            </a:blip>
            <a:srcRect/>
            <a:stretch>
              <a:fillRect/>
            </a:stretch>
          </p:blipFill>
          <p:spPr bwMode="auto">
            <a:xfrm rot="382574">
              <a:off x="1507135" y="4801764"/>
              <a:ext cx="2838256" cy="1494488"/>
            </a:xfrm>
            <a:prstGeom prst="rect">
              <a:avLst/>
            </a:prstGeom>
            <a:noFill/>
            <a:scene3d>
              <a:camera prst="perspectiveContrastingRightFacing"/>
              <a:lightRig rig="threePt" dir="t"/>
            </a:scene3d>
          </p:spPr>
        </p:pic>
        <p:pic>
          <p:nvPicPr>
            <p:cNvPr id="8" name="Picture 3" descr="C:\Trash\table-red.png"/>
            <p:cNvPicPr>
              <a:picLocks noChangeAspect="1" noChangeArrowheads="1"/>
            </p:cNvPicPr>
            <p:nvPr/>
          </p:nvPicPr>
          <p:blipFill>
            <a:blip r:embed="rId3" cstate="screen">
              <a:duotone>
                <a:schemeClr val="accent6">
                  <a:shade val="45000"/>
                  <a:satMod val="135000"/>
                </a:schemeClr>
                <a:prstClr val="white"/>
              </a:duotone>
            </a:blip>
            <a:srcRect/>
            <a:stretch>
              <a:fillRect/>
            </a:stretch>
          </p:blipFill>
          <p:spPr bwMode="auto">
            <a:xfrm rot="382574">
              <a:off x="2421536" y="4801764"/>
              <a:ext cx="2838256" cy="1494488"/>
            </a:xfrm>
            <a:prstGeom prst="rect">
              <a:avLst/>
            </a:prstGeom>
            <a:noFill/>
            <a:scene3d>
              <a:camera prst="perspectiveContrastingRightFacing"/>
              <a:lightRig rig="threePt" dir="t"/>
            </a:scene3d>
          </p:spPr>
        </p:pic>
      </p:grpSp>
    </p:spTree>
    <p:extLst>
      <p:ext uri="{BB962C8B-B14F-4D97-AF65-F5344CB8AC3E}">
        <p14:creationId xmlns:p14="http://schemas.microsoft.com/office/powerpoint/2010/main" val="32296086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r>
              <a:rPr lang="en-US" dirty="0"/>
              <a:t>Types of </a:t>
            </a:r>
            <a:r>
              <a:rPr lang="en-US" dirty="0" smtClean="0"/>
              <a:t>Joins</a:t>
            </a:r>
            <a:endParaRPr lang="en-US" dirty="0"/>
          </a:p>
        </p:txBody>
      </p:sp>
      <p:sp>
        <p:nvSpPr>
          <p:cNvPr id="525315" name="Rectangle 3"/>
          <p:cNvSpPr>
            <a:spLocks noGrp="1" noChangeArrowheads="1"/>
          </p:cNvSpPr>
          <p:nvPr>
            <p:ph idx="1"/>
          </p:nvPr>
        </p:nvSpPr>
        <p:spPr>
          <a:xfrm>
            <a:off x="228600" y="1143000"/>
            <a:ext cx="8686800" cy="5562600"/>
          </a:xfrm>
        </p:spPr>
        <p:txBody>
          <a:bodyPr/>
          <a:lstStyle/>
          <a:p>
            <a:pPr>
              <a:lnSpc>
                <a:spcPct val="100000"/>
              </a:lnSpc>
            </a:pPr>
            <a:r>
              <a:rPr lang="en-US" dirty="0"/>
              <a:t>Inner joins</a:t>
            </a:r>
          </a:p>
          <a:p>
            <a:pPr>
              <a:lnSpc>
                <a:spcPct val="100000"/>
              </a:lnSpc>
            </a:pPr>
            <a:r>
              <a:rPr lang="en-US" dirty="0"/>
              <a:t>Left, right and full outer joins</a:t>
            </a:r>
          </a:p>
          <a:p>
            <a:pPr>
              <a:lnSpc>
                <a:spcPct val="100000"/>
              </a:lnSpc>
            </a:pPr>
            <a:r>
              <a:rPr lang="en-US" dirty="0"/>
              <a:t>Cross joins</a:t>
            </a:r>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pic>
        <p:nvPicPr>
          <p:cNvPr id="45057" name="Picture 1" descr="C:\Trash\table-red.png"/>
          <p:cNvPicPr>
            <a:picLocks noChangeAspect="1" noChangeArrowheads="1"/>
          </p:cNvPicPr>
          <p:nvPr/>
        </p:nvPicPr>
        <p:blipFill>
          <a:blip r:embed="rId3" cstate="screen"/>
          <a:srcRect/>
          <a:stretch>
            <a:fillRect/>
          </a:stretch>
        </p:blipFill>
        <p:spPr bwMode="auto">
          <a:xfrm>
            <a:off x="762000" y="3733800"/>
            <a:ext cx="2771776" cy="2224262"/>
          </a:xfrm>
          <a:prstGeom prst="rect">
            <a:avLst/>
          </a:prstGeom>
          <a:noFill/>
          <a:effectLst>
            <a:glow rad="228600">
              <a:schemeClr val="accent2">
                <a:satMod val="175000"/>
                <a:alpha val="40000"/>
              </a:schemeClr>
            </a:glow>
          </a:effectLst>
        </p:spPr>
      </p:pic>
      <p:pic>
        <p:nvPicPr>
          <p:cNvPr id="6" name="Picture 1" descr="C:\Trash\table-red.png"/>
          <p:cNvPicPr>
            <a:picLocks noChangeAspect="1" noChangeArrowheads="1"/>
          </p:cNvPicPr>
          <p:nvPr/>
        </p:nvPicPr>
        <p:blipFill>
          <a:blip r:embed="rId3" cstate="screen">
            <a:duotone>
              <a:prstClr val="black"/>
              <a:schemeClr val="accent4">
                <a:tint val="45000"/>
                <a:satMod val="400000"/>
              </a:schemeClr>
            </a:duotone>
          </a:blip>
          <a:srcRect/>
          <a:stretch>
            <a:fillRect/>
          </a:stretch>
        </p:blipFill>
        <p:spPr bwMode="auto">
          <a:xfrm>
            <a:off x="5610224" y="3733800"/>
            <a:ext cx="2771776" cy="2224262"/>
          </a:xfrm>
          <a:prstGeom prst="rect">
            <a:avLst/>
          </a:prstGeom>
          <a:noFill/>
          <a:effectLst>
            <a:glow rad="228600">
              <a:schemeClr val="accent3">
                <a:satMod val="175000"/>
                <a:alpha val="40000"/>
              </a:schemeClr>
            </a:glow>
          </a:effectLst>
        </p:spPr>
      </p:pic>
      <p:pic>
        <p:nvPicPr>
          <p:cNvPr id="45061"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984847">
            <a:off x="2882727" y="4215327"/>
            <a:ext cx="1119026" cy="609600"/>
          </a:xfrm>
          <a:prstGeom prst="rect">
            <a:avLst/>
          </a:prstGeom>
          <a:ln>
            <a:noFill/>
          </a:ln>
          <a:effectLst>
            <a:outerShdw blurRad="292100" dist="139700" dir="2700000" algn="tl" rotWithShape="0">
              <a:srgbClr val="333333">
                <a:alpha val="65000"/>
              </a:srgbClr>
            </a:outerShdw>
          </a:effectLst>
        </p:spPr>
      </p:pic>
      <p:pic>
        <p:nvPicPr>
          <p:cNvPr id="9"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20261839" flipH="1">
            <a:off x="5103190" y="4182093"/>
            <a:ext cx="1114376" cy="609600"/>
          </a:xfrm>
          <a:prstGeom prst="rect">
            <a:avLst/>
          </a:prstGeom>
          <a:ln>
            <a:noFill/>
          </a:ln>
          <a:effectLst>
            <a:outerShdw blurRad="292100" dist="139700" dir="2700000" algn="tl" rotWithShape="0">
              <a:srgbClr val="333333">
                <a:alpha val="65000"/>
              </a:srgbClr>
            </a:outerShdw>
          </a:effectLst>
        </p:spPr>
      </p:pic>
      <p:pic>
        <p:nvPicPr>
          <p:cNvPr id="45063" name="Picture 7" descr="http://relationary.files.wordpress.com/2008/03/zachmansql04.jpg"/>
          <p:cNvPicPr>
            <a:picLocks noChangeAspect="1" noChangeArrowheads="1"/>
          </p:cNvPicPr>
          <p:nvPr/>
        </p:nvPicPr>
        <p:blipFill>
          <a:blip r:embed="rId5" cstate="screen">
            <a:lum bright="-30000" contrast="20000"/>
          </a:blip>
          <a:srcRect/>
          <a:stretch>
            <a:fillRect/>
          </a:stretch>
        </p:blipFill>
        <p:spPr bwMode="auto">
          <a:xfrm rot="742204">
            <a:off x="4268724" y="3918766"/>
            <a:ext cx="813813" cy="813813"/>
          </a:xfrm>
          <a:prstGeom prst="roundRect">
            <a:avLst>
              <a:gd name="adj" fmla="val 46433"/>
            </a:avLst>
          </a:prstGeom>
          <a:ln>
            <a:noFill/>
          </a:ln>
          <a:effectLst>
            <a:outerShdw blurRad="292100" dist="139700" dir="2700000" algn="tl" rotWithShape="0">
              <a:srgbClr val="333333">
                <a:alpha val="65000"/>
              </a:srgbClr>
            </a:outerShdw>
            <a:softEdge rad="63500"/>
          </a:effectLst>
        </p:spPr>
      </p:pic>
      <p:pic>
        <p:nvPicPr>
          <p:cNvPr id="45059" name="Picture 3" descr="http://www.clker.com/cliparts/9/1/7/7/11954453101010753072kuba_arrow_icons_set.svg.hi.png"/>
          <p:cNvPicPr>
            <a:picLocks noChangeAspect="1" noChangeArrowheads="1"/>
          </p:cNvPicPr>
          <p:nvPr/>
        </p:nvPicPr>
        <p:blipFill>
          <a:blip r:embed="rId6" cstate="screen"/>
          <a:srcRect/>
          <a:stretch>
            <a:fillRect/>
          </a:stretch>
        </p:blipFill>
        <p:spPr bwMode="auto">
          <a:xfrm>
            <a:off x="3943352" y="4558594"/>
            <a:ext cx="1238248" cy="1155698"/>
          </a:xfrm>
          <a:prstGeom prst="rect">
            <a:avLst/>
          </a:prstGeom>
          <a:noFill/>
          <a:effectLst>
            <a:glow rad="228600">
              <a:schemeClr val="accent4">
                <a:satMod val="175000"/>
                <a:alpha val="40000"/>
              </a:schemeClr>
            </a:glow>
          </a:effectLst>
        </p:spPr>
      </p:pic>
    </p:spTree>
    <p:extLst>
      <p:ext uri="{BB962C8B-B14F-4D97-AF65-F5344CB8AC3E}">
        <p14:creationId xmlns:p14="http://schemas.microsoft.com/office/powerpoint/2010/main" val="14622286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US" dirty="0"/>
              <a:t>Inner Join with ON Clause</a:t>
            </a:r>
          </a:p>
        </p:txBody>
      </p:sp>
      <p:sp>
        <p:nvSpPr>
          <p:cNvPr id="527363" name="Rectangle 3"/>
          <p:cNvSpPr>
            <a:spLocks noGrp="1" noChangeArrowheads="1"/>
          </p:cNvSpPr>
          <p:nvPr>
            <p:ph idx="1"/>
          </p:nvPr>
        </p:nvSpPr>
        <p:spPr>
          <a:xfrm>
            <a:off x="228600" y="914400"/>
            <a:ext cx="8591550" cy="5611813"/>
          </a:xfrm>
        </p:spPr>
        <p:txBody>
          <a:bodyPr/>
          <a:lstStyle/>
          <a:p>
            <a:pPr>
              <a:lnSpc>
                <a:spcPct val="100000"/>
              </a:lnSpc>
              <a:spcBef>
                <a:spcPct val="35000"/>
              </a:spcBef>
            </a:pPr>
            <a:r>
              <a:rPr lang="en-US" dirty="0"/>
              <a:t>To specify arbitrary conditions or specify columns to join, the </a:t>
            </a:r>
            <a:r>
              <a:rPr lang="en-US" dirty="0">
                <a:solidFill>
                  <a:schemeClr val="accent5">
                    <a:lumMod val="20000"/>
                    <a:lumOff val="80000"/>
                  </a:schemeClr>
                </a:solidFill>
                <a:latin typeface="Consolas" pitchFamily="49" charset="0"/>
              </a:rPr>
              <a:t>ON</a:t>
            </a:r>
            <a:r>
              <a:rPr lang="en-US" dirty="0"/>
              <a:t> clause is used</a:t>
            </a:r>
          </a:p>
          <a:p>
            <a:pPr lvl="1">
              <a:lnSpc>
                <a:spcPct val="100000"/>
              </a:lnSpc>
            </a:pPr>
            <a:r>
              <a:rPr lang="en-US" dirty="0"/>
              <a:t>Such </a:t>
            </a:r>
            <a:r>
              <a:rPr lang="en-US" dirty="0">
                <a:solidFill>
                  <a:schemeClr val="accent5">
                    <a:lumMod val="20000"/>
                    <a:lumOff val="80000"/>
                  </a:schemeClr>
                </a:solidFill>
                <a:latin typeface="Consolas" pitchFamily="49" charset="0"/>
              </a:rPr>
              <a:t>JOIN</a:t>
            </a:r>
            <a:r>
              <a:rPr lang="en-US" dirty="0"/>
              <a:t> is called also </a:t>
            </a:r>
            <a:r>
              <a:rPr lang="en-US" dirty="0">
                <a:solidFill>
                  <a:schemeClr val="accent5">
                    <a:lumMod val="20000"/>
                    <a:lumOff val="80000"/>
                  </a:schemeClr>
                </a:solidFill>
                <a:latin typeface="Consolas" pitchFamily="49" charset="0"/>
              </a:rPr>
              <a:t>INNER</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JOIN</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
        <p:nvSpPr>
          <p:cNvPr id="527364" name="Rectangle 4"/>
          <p:cNvSpPr>
            <a:spLocks noChangeArrowheads="1"/>
          </p:cNvSpPr>
          <p:nvPr/>
        </p:nvSpPr>
        <p:spPr bwMode="auto">
          <a:xfrm>
            <a:off x="687388" y="2743200"/>
            <a:ext cx="7772400"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e.EmployeeID, e.LastName, e.DepartmentID,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d.DepartmentID, d.Name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INNER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p:txBody>
      </p:sp>
      <p:graphicFrame>
        <p:nvGraphicFramePr>
          <p:cNvPr id="527365" name="Group 5"/>
          <p:cNvGraphicFramePr>
            <a:graphicFrameLocks noGrp="1"/>
          </p:cNvGraphicFramePr>
          <p:nvPr/>
        </p:nvGraphicFramePr>
        <p:xfrm>
          <a:off x="676275" y="4655820"/>
          <a:ext cx="7781925" cy="1784604"/>
        </p:xfrm>
        <a:graphic>
          <a:graphicData uri="http://schemas.openxmlformats.org/drawingml/2006/table">
            <a:tbl>
              <a:tblPr/>
              <a:tblGrid>
                <a:gridCol w="1685925"/>
                <a:gridCol w="1447800"/>
                <a:gridCol w="1102242"/>
                <a:gridCol w="1107558"/>
                <a:gridCol w="24384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DepartmentName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Production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Marketing</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97742967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r>
              <a:rPr lang="en-US" dirty="0"/>
              <a:t>Equijoins</a:t>
            </a:r>
          </a:p>
        </p:txBody>
      </p:sp>
      <p:sp>
        <p:nvSpPr>
          <p:cNvPr id="529411" name="Rectangle 3"/>
          <p:cNvSpPr>
            <a:spLocks noGrp="1" noChangeArrowheads="1"/>
          </p:cNvSpPr>
          <p:nvPr>
            <p:ph idx="1"/>
          </p:nvPr>
        </p:nvSpPr>
        <p:spPr>
          <a:xfrm>
            <a:off x="228600" y="1066800"/>
            <a:ext cx="8591550" cy="5459413"/>
          </a:xfrm>
        </p:spPr>
        <p:txBody>
          <a:bodyPr/>
          <a:lstStyle/>
          <a:p>
            <a:pPr>
              <a:lnSpc>
                <a:spcPct val="100000"/>
              </a:lnSpc>
            </a:pPr>
            <a:r>
              <a:rPr lang="en-US" dirty="0"/>
              <a:t>Inner joins with join conditions pushed down to the </a:t>
            </a:r>
            <a:r>
              <a:rPr lang="en-US" dirty="0">
                <a:solidFill>
                  <a:schemeClr val="accent5">
                    <a:lumMod val="20000"/>
                    <a:lumOff val="80000"/>
                  </a:schemeClr>
                </a:solidFill>
                <a:latin typeface="Consolas" pitchFamily="49" charset="0"/>
              </a:rPr>
              <a:t>WHERE</a:t>
            </a:r>
            <a:r>
              <a:rPr lang="en-US" dirty="0"/>
              <a:t> clause</a:t>
            </a:r>
            <a:endParaRPr lang="en-US" dirty="0">
              <a:latin typeface="Courier New"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36</a:t>
            </a:fld>
            <a:endParaRPr lang="en-US" dirty="0"/>
          </a:p>
        </p:txBody>
      </p:sp>
      <p:sp>
        <p:nvSpPr>
          <p:cNvPr id="529412" name="Rectangle 4"/>
          <p:cNvSpPr>
            <a:spLocks noChangeArrowheads="1"/>
          </p:cNvSpPr>
          <p:nvPr/>
        </p:nvSpPr>
        <p:spPr bwMode="auto">
          <a:xfrm>
            <a:off x="766763" y="2334161"/>
            <a:ext cx="7629525"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e.EmployeeID, e.LastName, e.DepartmentID,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d.DepartmentID, d.Name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e.DepartmentID = d.DepartmentID</a:t>
            </a:r>
          </a:p>
        </p:txBody>
      </p:sp>
      <p:graphicFrame>
        <p:nvGraphicFramePr>
          <p:cNvPr id="529413" name="Group 5"/>
          <p:cNvGraphicFramePr>
            <a:graphicFrameLocks noGrp="1"/>
          </p:cNvGraphicFramePr>
          <p:nvPr/>
        </p:nvGraphicFramePr>
        <p:xfrm>
          <a:off x="755650" y="4114800"/>
          <a:ext cx="7640638" cy="1871472"/>
        </p:xfrm>
        <a:graphic>
          <a:graphicData uri="http://schemas.openxmlformats.org/drawingml/2006/table">
            <a:tbl>
              <a:tblPr/>
              <a:tblGrid>
                <a:gridCol w="1758950"/>
                <a:gridCol w="1600200"/>
                <a:gridCol w="1219200"/>
                <a:gridCol w="1219200"/>
                <a:gridCol w="1843088"/>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Gilbert</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Production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Brown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Marketing</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Tamburello</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Engineering</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43944662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dirty="0"/>
              <a:t>INNER vs. OUTER Joins</a:t>
            </a:r>
          </a:p>
        </p:txBody>
      </p:sp>
      <p:sp>
        <p:nvSpPr>
          <p:cNvPr id="531459" name="Rectangle 3"/>
          <p:cNvSpPr>
            <a:spLocks noGrp="1" noChangeArrowheads="1"/>
          </p:cNvSpPr>
          <p:nvPr>
            <p:ph idx="1"/>
          </p:nvPr>
        </p:nvSpPr>
        <p:spPr/>
        <p:txBody>
          <a:bodyPr/>
          <a:lstStyle/>
          <a:p>
            <a:pPr>
              <a:lnSpc>
                <a:spcPct val="100000"/>
              </a:lnSpc>
            </a:pPr>
            <a:r>
              <a:rPr lang="en-US" dirty="0" smtClean="0">
                <a:solidFill>
                  <a:schemeClr val="accent5">
                    <a:lumMod val="20000"/>
                    <a:lumOff val="80000"/>
                  </a:schemeClr>
                </a:solidFill>
              </a:rPr>
              <a:t>Inner join</a:t>
            </a:r>
            <a:endParaRPr lang="en-US" dirty="0" smtClean="0"/>
          </a:p>
          <a:p>
            <a:pPr lvl="1">
              <a:lnSpc>
                <a:spcPct val="100000"/>
              </a:lnSpc>
            </a:pPr>
            <a:r>
              <a:rPr lang="en-US" dirty="0" smtClean="0"/>
              <a:t>A </a:t>
            </a:r>
            <a:r>
              <a:rPr lang="en-US" dirty="0"/>
              <a:t>join of two tables returning only </a:t>
            </a:r>
            <a:r>
              <a:rPr lang="en-US" dirty="0" smtClean="0"/>
              <a:t>rows matching the join condition</a:t>
            </a:r>
            <a:endParaRPr lang="en-US" dirty="0">
              <a:solidFill>
                <a:schemeClr val="accent5">
                  <a:lumMod val="20000"/>
                  <a:lumOff val="80000"/>
                </a:schemeClr>
              </a:solidFill>
            </a:endParaRPr>
          </a:p>
          <a:p>
            <a:pPr>
              <a:lnSpc>
                <a:spcPct val="100000"/>
              </a:lnSpc>
            </a:pPr>
            <a:r>
              <a:rPr lang="en-US" dirty="0" smtClean="0">
                <a:solidFill>
                  <a:schemeClr val="accent5">
                    <a:lumMod val="20000"/>
                    <a:lumOff val="80000"/>
                  </a:schemeClr>
                </a:solidFill>
              </a:rPr>
              <a:t>Left</a:t>
            </a:r>
            <a:r>
              <a:rPr lang="en-US" dirty="0" smtClean="0"/>
              <a:t> (or </a:t>
            </a:r>
            <a:r>
              <a:rPr lang="en-US" dirty="0" smtClean="0">
                <a:solidFill>
                  <a:schemeClr val="accent5">
                    <a:lumMod val="20000"/>
                    <a:lumOff val="80000"/>
                  </a:schemeClr>
                </a:solidFill>
              </a:rPr>
              <a:t>right</a:t>
            </a:r>
            <a:r>
              <a:rPr lang="en-US" dirty="0" smtClean="0"/>
              <a:t>) </a:t>
            </a:r>
            <a:r>
              <a:rPr lang="en-US" dirty="0" smtClean="0">
                <a:solidFill>
                  <a:schemeClr val="accent5">
                    <a:lumMod val="20000"/>
                    <a:lumOff val="80000"/>
                  </a:schemeClr>
                </a:solidFill>
              </a:rPr>
              <a:t>outer join</a:t>
            </a:r>
            <a:endParaRPr lang="en-US" dirty="0" smtClean="0"/>
          </a:p>
          <a:p>
            <a:pPr lvl="1">
              <a:lnSpc>
                <a:spcPct val="100000"/>
              </a:lnSpc>
            </a:pPr>
            <a:r>
              <a:rPr lang="en-US" dirty="0" smtClean="0"/>
              <a:t>Returns </a:t>
            </a:r>
            <a:r>
              <a:rPr lang="en-US" dirty="0"/>
              <a:t>the results of the inner join as well as unmatched rows from the left (or right) </a:t>
            </a:r>
            <a:r>
              <a:rPr lang="en-US" dirty="0" smtClean="0"/>
              <a:t>table</a:t>
            </a:r>
            <a:endParaRPr lang="en-US" dirty="0">
              <a:solidFill>
                <a:schemeClr val="accent5">
                  <a:lumMod val="20000"/>
                  <a:lumOff val="80000"/>
                </a:schemeClr>
              </a:solidFill>
            </a:endParaRPr>
          </a:p>
          <a:p>
            <a:pPr>
              <a:lnSpc>
                <a:spcPct val="100000"/>
              </a:lnSpc>
            </a:pPr>
            <a:r>
              <a:rPr lang="en-US" dirty="0" smtClean="0">
                <a:solidFill>
                  <a:schemeClr val="accent5">
                    <a:lumMod val="20000"/>
                    <a:lumOff val="80000"/>
                  </a:schemeClr>
                </a:solidFill>
              </a:rPr>
              <a:t>Full outer join</a:t>
            </a:r>
            <a:endParaRPr lang="en-US" dirty="0" smtClean="0"/>
          </a:p>
          <a:p>
            <a:pPr lvl="1">
              <a:lnSpc>
                <a:spcPct val="100000"/>
              </a:lnSpc>
            </a:pPr>
            <a:r>
              <a:rPr lang="en-US" dirty="0" smtClean="0"/>
              <a:t>Returns </a:t>
            </a:r>
            <a:r>
              <a:rPr lang="en-US" dirty="0"/>
              <a:t>the results of an inner join as well as the results of a left and right </a:t>
            </a:r>
            <a:r>
              <a:rPr lang="en-US" dirty="0" smtClean="0"/>
              <a:t>join</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Tree>
    <p:extLst>
      <p:ext uri="{BB962C8B-B14F-4D97-AF65-F5344CB8AC3E}">
        <p14:creationId xmlns:p14="http://schemas.microsoft.com/office/powerpoint/2010/main" val="231946047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US" dirty="0"/>
              <a:t>INNER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
        <p:nvSpPr>
          <p:cNvPr id="532483"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INNER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2484" name="Group 4"/>
          <p:cNvGraphicFramePr>
            <a:graphicFrameLocks noGrp="1"/>
          </p:cNvGraphicFramePr>
          <p:nvPr/>
        </p:nvGraphicFramePr>
        <p:xfrm>
          <a:off x="685801" y="2866644"/>
          <a:ext cx="7772400" cy="3457956"/>
        </p:xfrm>
        <a:graphic>
          <a:graphicData uri="http://schemas.openxmlformats.org/drawingml/2006/table">
            <a:tbl>
              <a:tblPr firstRow="1" lastRow="1"/>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Erickson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Goldberg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109</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Sánchez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Johnson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Higa</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Ford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Maxwell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Krebs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43225256"/>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en-US" dirty="0"/>
              <a:t>LEFT OUTER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
        <p:nvSpPr>
          <p:cNvPr id="534531"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LEFT OUTER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4532" name="Group 4"/>
          <p:cNvGraphicFramePr>
            <a:graphicFrameLocks noGrp="1"/>
          </p:cNvGraphicFramePr>
          <p:nvPr/>
        </p:nvGraphicFramePr>
        <p:xfrm>
          <a:off x="685801" y="2866644"/>
          <a:ext cx="7772400" cy="3457956"/>
        </p:xfrm>
        <a:graphic>
          <a:graphicData uri="http://schemas.openxmlformats.org/drawingml/2006/table">
            <a:tbl>
              <a:tblPr/>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Sánchez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Benshoof</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Bradley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Miller</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14</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Maxwell</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Okelberry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16</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Brown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Mu</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Frum</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184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Richins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Culbertson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Barreto de Mattos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232311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ctrTitle"/>
          </p:nvPr>
        </p:nvSpPr>
        <p:spPr>
          <a:xfrm>
            <a:off x="4495800" y="1524000"/>
            <a:ext cx="3962400" cy="2362202"/>
          </a:xfrm>
        </p:spPr>
        <p:txBody>
          <a:bodyPr/>
          <a:lstStyle/>
          <a:p>
            <a:r>
              <a:rPr lang="en-US" dirty="0"/>
              <a:t>Relational </a:t>
            </a:r>
            <a:r>
              <a:rPr lang="en-US" dirty="0" smtClean="0"/>
              <a:t>Databases and SQL</a:t>
            </a:r>
            <a:endParaRPr lang="en-US" dirty="0"/>
          </a:p>
        </p:txBody>
      </p:sp>
      <p:sp>
        <p:nvSpPr>
          <p:cNvPr id="4" name="Subtitle 3"/>
          <p:cNvSpPr>
            <a:spLocks noGrp="1"/>
          </p:cNvSpPr>
          <p:nvPr>
            <p:ph type="subTitle" idx="1"/>
          </p:nvPr>
        </p:nvSpPr>
        <p:spPr>
          <a:xfrm>
            <a:off x="4495800" y="4038600"/>
            <a:ext cx="3962400" cy="569120"/>
          </a:xfrm>
        </p:spPr>
        <p:txBody>
          <a:bodyPr/>
          <a:lstStyle/>
          <a:p>
            <a:r>
              <a:rPr dirty="0" smtClean="0"/>
              <a:t>The SQL Execution Model</a:t>
            </a:r>
            <a:endParaRPr lang="bg-BG" dirty="0"/>
          </a:p>
        </p:txBody>
      </p:sp>
      <p:pic>
        <p:nvPicPr>
          <p:cNvPr id="94210" name="Picture 2" descr="http://www.blog.iqmatrix.com/wp-content/uploads/2008/04/relationships-traits.jpg"/>
          <p:cNvPicPr>
            <a:picLocks noChangeAspect="1" noChangeArrowheads="1"/>
          </p:cNvPicPr>
          <p:nvPr/>
        </p:nvPicPr>
        <p:blipFill>
          <a:blip r:embed="rId2" cstate="screen"/>
          <a:srcRect/>
          <a:stretch>
            <a:fillRect/>
          </a:stretch>
        </p:blipFill>
        <p:spPr bwMode="auto">
          <a:xfrm>
            <a:off x="762000" y="1439674"/>
            <a:ext cx="3581400" cy="4275326"/>
          </a:xfrm>
          <a:prstGeom prst="roundRect">
            <a:avLst>
              <a:gd name="adj" fmla="val 2305"/>
            </a:avLst>
          </a:prstGeom>
          <a:ln>
            <a:noFill/>
          </a:ln>
          <a:effectLst/>
          <a:scene3d>
            <a:camera prst="perspectiveContrastingLeftFacing">
              <a:rot lat="300000" lon="19800000" rev="0"/>
            </a:camera>
            <a:lightRig rig="threePt" dir="t">
              <a:rot lat="0" lon="0" rev="2700000"/>
            </a:lightRig>
          </a:scene3d>
          <a:sp3d>
            <a:bevelT w="63500" h="50800"/>
          </a:sp3d>
        </p:spPr>
      </p:pic>
      <p:pic>
        <p:nvPicPr>
          <p:cNvPr id="2" name="Picture 2" descr="http://simplyeasy.files.wordpress.com/2008/08/sql-logo.png"/>
          <p:cNvPicPr>
            <a:picLocks noChangeAspect="1" noChangeArrowheads="1"/>
          </p:cNvPicPr>
          <p:nvPr/>
        </p:nvPicPr>
        <p:blipFill>
          <a:blip r:embed="rId3" cstate="screen"/>
          <a:srcRect/>
          <a:stretch>
            <a:fillRect/>
          </a:stretch>
        </p:blipFill>
        <p:spPr bwMode="auto">
          <a:xfrm rot="21167764">
            <a:off x="5718440" y="4897541"/>
            <a:ext cx="1762626" cy="1381125"/>
          </a:xfrm>
          <a:prstGeom prst="rect">
            <a:avLst/>
          </a:prstGeom>
          <a:noFill/>
          <a:scene3d>
            <a:camera prst="perspectiveHeroicExtremeLeftFacing"/>
            <a:lightRig rig="threePt" dir="t"/>
          </a:scene3d>
        </p:spPr>
      </p:pic>
    </p:spTree>
    <p:extLst>
      <p:ext uri="{BB962C8B-B14F-4D97-AF65-F5344CB8AC3E}">
        <p14:creationId xmlns:p14="http://schemas.microsoft.com/office/powerpoint/2010/main" val="42895115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dirty="0"/>
              <a:t>RIGHT OUTER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
        <p:nvSpPr>
          <p:cNvPr id="536579"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RIGHT OUTER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6580" name="Group 4"/>
          <p:cNvGraphicFramePr>
            <a:graphicFrameLocks noGrp="1"/>
          </p:cNvGraphicFramePr>
          <p:nvPr/>
        </p:nvGraphicFramePr>
        <p:xfrm>
          <a:off x="685801" y="2866644"/>
          <a:ext cx="7772400" cy="3457956"/>
        </p:xfrm>
        <a:graphic>
          <a:graphicData uri="http://schemas.openxmlformats.org/drawingml/2006/table">
            <a:tbl>
              <a:tblPr/>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Lertpiriyasuwat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38</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Liu</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39</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Hines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McKay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Berglund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Wu</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Koenigsbauer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123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Hay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124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Zabokritski</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125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Decker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73584934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dirty="0"/>
              <a:t>FULL OUTER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
        <p:nvSpPr>
          <p:cNvPr id="538627"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 e FULL OUTER JOIN employee 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8628" name="Group 4"/>
          <p:cNvGraphicFramePr>
            <a:graphicFrameLocks noGrp="1"/>
          </p:cNvGraphicFramePr>
          <p:nvPr/>
        </p:nvGraphicFramePr>
        <p:xfrm>
          <a:off x="685801" y="2866644"/>
          <a:ext cx="7772400" cy="3457956"/>
        </p:xfrm>
        <a:graphic>
          <a:graphicData uri="http://schemas.openxmlformats.org/drawingml/2006/table">
            <a:tbl>
              <a:tblPr/>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Cracium</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17</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Hartwig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949218681"/>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dirty="0"/>
              <a:t>Three-Way Joins</a:t>
            </a:r>
          </a:p>
        </p:txBody>
      </p:sp>
      <p:sp>
        <p:nvSpPr>
          <p:cNvPr id="540675" name="Rectangle 3"/>
          <p:cNvSpPr>
            <a:spLocks noGrp="1" noChangeArrowheads="1"/>
          </p:cNvSpPr>
          <p:nvPr>
            <p:ph idx="1"/>
          </p:nvPr>
        </p:nvSpPr>
        <p:spPr>
          <a:xfrm>
            <a:off x="228600" y="990600"/>
            <a:ext cx="8686800" cy="5715000"/>
          </a:xfrm>
        </p:spPr>
        <p:txBody>
          <a:bodyPr/>
          <a:lstStyle/>
          <a:p>
            <a:pPr>
              <a:lnSpc>
                <a:spcPct val="100000"/>
              </a:lnSpc>
            </a:pPr>
            <a:r>
              <a:rPr lang="en-US" dirty="0"/>
              <a:t>A three-way join is a join of three tables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
        <p:nvSpPr>
          <p:cNvPr id="540676" name="Rectangle 4"/>
          <p:cNvSpPr>
            <a:spLocks noChangeArrowheads="1"/>
          </p:cNvSpPr>
          <p:nvPr/>
        </p:nvSpPr>
        <p:spPr bwMode="auto">
          <a:xfrm>
            <a:off x="827088" y="1752600"/>
            <a:ext cx="7416800"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e.FirstName, e.LastName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t.Name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Towns,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a.AddressText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JOIN Addresses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ON e.AddressID = a.AddressID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Towns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ON a.TownID = t.TownID</a:t>
            </a:r>
          </a:p>
        </p:txBody>
      </p:sp>
      <p:graphicFrame>
        <p:nvGraphicFramePr>
          <p:cNvPr id="540677" name="Group 5"/>
          <p:cNvGraphicFramePr>
            <a:graphicFrameLocks noGrp="1"/>
          </p:cNvGraphicFramePr>
          <p:nvPr/>
        </p:nvGraphicFramePr>
        <p:xfrm>
          <a:off x="827088" y="4419600"/>
          <a:ext cx="7416800" cy="1933956"/>
        </p:xfrm>
        <a:graphic>
          <a:graphicData uri="http://schemas.openxmlformats.org/drawingml/2006/table">
            <a:tbl>
              <a:tblPr/>
              <a:tblGrid>
                <a:gridCol w="1657350"/>
                <a:gridCol w="1582737"/>
                <a:gridCol w="1441450"/>
                <a:gridCol w="273526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Towns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AddressText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Guy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Monroe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7726 Driftwood Drive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Kevin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Everett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2294 West 39th St.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Roberto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Redmond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8000 Crane Court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286440023"/>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4" name="Rectangle 2"/>
          <p:cNvSpPr>
            <a:spLocks noGrp="1" noChangeArrowheads="1"/>
          </p:cNvSpPr>
          <p:nvPr>
            <p:ph type="title"/>
          </p:nvPr>
        </p:nvSpPr>
        <p:spPr/>
        <p:txBody>
          <a:bodyPr/>
          <a:lstStyle/>
          <a:p>
            <a:r>
              <a:rPr lang="en-US" dirty="0" smtClean="0"/>
              <a:t>Self-Join</a:t>
            </a:r>
            <a:endParaRPr lang="en-US" dirty="0"/>
          </a:p>
        </p:txBody>
      </p:sp>
      <p:sp>
        <p:nvSpPr>
          <p:cNvPr id="1068035" name="Rectangle 3"/>
          <p:cNvSpPr>
            <a:spLocks noGrp="1" noChangeArrowheads="1"/>
          </p:cNvSpPr>
          <p:nvPr>
            <p:ph idx="1"/>
          </p:nvPr>
        </p:nvSpPr>
        <p:spPr>
          <a:xfrm>
            <a:off x="323850" y="990600"/>
            <a:ext cx="8496300" cy="5535613"/>
          </a:xfrm>
        </p:spPr>
        <p:txBody>
          <a:bodyPr/>
          <a:lstStyle/>
          <a:p>
            <a:pPr>
              <a:lnSpc>
                <a:spcPct val="100000"/>
              </a:lnSpc>
            </a:pPr>
            <a:r>
              <a:rPr lang="en-US" dirty="0" smtClean="0"/>
              <a:t>Self-join </a:t>
            </a:r>
            <a:r>
              <a:rPr lang="en-US" dirty="0"/>
              <a:t>means to join a table to itself</a:t>
            </a:r>
          </a:p>
          <a:p>
            <a:pPr lvl="1">
              <a:lnSpc>
                <a:spcPct val="100000"/>
              </a:lnSpc>
            </a:pPr>
            <a:r>
              <a:rPr lang="en-US" dirty="0"/>
              <a:t>Always used with table aliases</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sp>
        <p:nvSpPr>
          <p:cNvPr id="1068036" name="Rectangle 4"/>
          <p:cNvSpPr>
            <a:spLocks noChangeArrowheads="1"/>
          </p:cNvSpPr>
          <p:nvPr/>
        </p:nvSpPr>
        <p:spPr bwMode="auto">
          <a:xfrm>
            <a:off x="838200" y="2286000"/>
            <a:ext cx="739140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e.FirstName + ' ' + e.LastName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is managed by ' + m.LastName as Message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 e JOIN Employees m</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ON (e.ManagerId = m.EmployeeId)</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6" name="Group 5"/>
          <p:cNvGraphicFramePr>
            <a:graphicFrameLocks noGrp="1"/>
          </p:cNvGraphicFramePr>
          <p:nvPr/>
        </p:nvGraphicFramePr>
        <p:xfrm>
          <a:off x="838200" y="4009644"/>
          <a:ext cx="7391400" cy="2314956"/>
        </p:xfrm>
        <a:graphic>
          <a:graphicData uri="http://schemas.openxmlformats.org/drawingml/2006/table">
            <a:tbl>
              <a:tblPr/>
              <a:tblGrid>
                <a:gridCol w="73914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Message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Ovidiu Cracium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Michael Sullivan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Sharon Salavaria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Dylan Miller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92911653"/>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en-US" dirty="0"/>
              <a:t>Cross Join</a:t>
            </a:r>
          </a:p>
        </p:txBody>
      </p:sp>
      <p:sp>
        <p:nvSpPr>
          <p:cNvPr id="542723" name="Rectangle 3"/>
          <p:cNvSpPr>
            <a:spLocks noGrp="1" noChangeArrowheads="1"/>
          </p:cNvSpPr>
          <p:nvPr>
            <p:ph idx="1"/>
          </p:nvPr>
        </p:nvSpPr>
        <p:spPr>
          <a:xfrm>
            <a:off x="228600" y="914400"/>
            <a:ext cx="8686800" cy="5611813"/>
          </a:xfrm>
        </p:spPr>
        <p:txBody>
          <a:bodyPr/>
          <a:lstStyle/>
          <a:p>
            <a:pPr>
              <a:lnSpc>
                <a:spcPct val="100000"/>
              </a:lnSpc>
            </a:pPr>
            <a:r>
              <a:rPr lang="en-US" sz="3000" dirty="0"/>
              <a:t>The </a:t>
            </a:r>
            <a:r>
              <a:rPr lang="en-US" sz="3000" dirty="0">
                <a:solidFill>
                  <a:schemeClr val="accent5">
                    <a:lumMod val="20000"/>
                    <a:lumOff val="80000"/>
                  </a:schemeClr>
                </a:solidFill>
              </a:rPr>
              <a:t>CROSS JOIN </a:t>
            </a:r>
            <a:r>
              <a:rPr lang="en-US" sz="3000" dirty="0"/>
              <a:t>clause produces the cross-product of two tables</a:t>
            </a:r>
          </a:p>
          <a:p>
            <a:pPr lvl="1">
              <a:lnSpc>
                <a:spcPct val="100000"/>
              </a:lnSpc>
            </a:pPr>
            <a:r>
              <a:rPr lang="en-US" sz="2800" dirty="0"/>
              <a:t>Same as a Cartesian product</a:t>
            </a:r>
          </a:p>
          <a:p>
            <a:pPr lvl="1">
              <a:lnSpc>
                <a:spcPct val="100000"/>
              </a:lnSpc>
            </a:pPr>
            <a:r>
              <a:rPr lang="en-US" sz="2800" dirty="0"/>
              <a:t>Not often used</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
        <p:nvSpPr>
          <p:cNvPr id="542724" name="Rectangle 4"/>
          <p:cNvSpPr>
            <a:spLocks noChangeArrowheads="1"/>
          </p:cNvSpPr>
          <p:nvPr/>
        </p:nvSpPr>
        <p:spPr bwMode="auto">
          <a:xfrm>
            <a:off x="838200" y="3095244"/>
            <a:ext cx="74644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[Last Name], Name [Dept 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CROSS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42725" name="Group 5"/>
          <p:cNvGraphicFramePr>
            <a:graphicFrameLocks noGrp="1"/>
          </p:cNvGraphicFramePr>
          <p:nvPr/>
        </p:nvGraphicFramePr>
        <p:xfrm>
          <a:off x="827088" y="4162044"/>
          <a:ext cx="7489825" cy="2314956"/>
        </p:xfrm>
        <a:graphic>
          <a:graphicData uri="http://schemas.openxmlformats.org/drawingml/2006/table">
            <a:tbl>
              <a:tblPr/>
              <a:tblGrid>
                <a:gridCol w="2852737"/>
                <a:gridCol w="4637088"/>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Last Name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Dept Name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Duffy</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Document Control</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Wang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Document Control</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Duffy</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Engineering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Wang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Engineering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50955707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en-US" dirty="0"/>
              <a:t>Additional Conditions</a:t>
            </a:r>
          </a:p>
        </p:txBody>
      </p:sp>
      <p:sp>
        <p:nvSpPr>
          <p:cNvPr id="544771" name="Rectangle 3"/>
          <p:cNvSpPr>
            <a:spLocks noGrp="1" noChangeArrowheads="1"/>
          </p:cNvSpPr>
          <p:nvPr>
            <p:ph idx="1"/>
          </p:nvPr>
        </p:nvSpPr>
        <p:spPr>
          <a:xfrm>
            <a:off x="228600" y="990600"/>
            <a:ext cx="8686800" cy="5715000"/>
          </a:xfrm>
        </p:spPr>
        <p:txBody>
          <a:bodyPr/>
          <a:lstStyle/>
          <a:p>
            <a:pPr>
              <a:lnSpc>
                <a:spcPct val="100000"/>
              </a:lnSpc>
            </a:pPr>
            <a:r>
              <a:rPr lang="en-US" dirty="0"/>
              <a:t>You can apply additional conditions in the </a:t>
            </a:r>
            <a:r>
              <a:rPr lang="en-US" dirty="0">
                <a:solidFill>
                  <a:schemeClr val="accent5">
                    <a:lumMod val="20000"/>
                    <a:lumOff val="80000"/>
                  </a:schemeClr>
                </a:solidFill>
                <a:latin typeface="Consolas" pitchFamily="49" charset="0"/>
              </a:rPr>
              <a:t>WHERE</a:t>
            </a:r>
            <a:r>
              <a:rPr lang="en-US" dirty="0"/>
              <a:t> clause:</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sp>
        <p:nvSpPr>
          <p:cNvPr id="544772" name="Rectangle 4"/>
          <p:cNvSpPr>
            <a:spLocks noChangeArrowheads="1"/>
          </p:cNvSpPr>
          <p:nvPr/>
        </p:nvSpPr>
        <p:spPr bwMode="auto">
          <a:xfrm>
            <a:off x="684213" y="2252332"/>
            <a:ext cx="7775575"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e.EmployeeID, e.LastName, e.DepartmentID,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d.DepartmentID, d.Name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INNER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d.Name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44773" name="Group 5"/>
          <p:cNvGraphicFramePr>
            <a:graphicFrameLocks noGrp="1"/>
          </p:cNvGraphicFramePr>
          <p:nvPr/>
        </p:nvGraphicFramePr>
        <p:xfrm>
          <a:off x="676275" y="4581525"/>
          <a:ext cx="7781925" cy="1871472"/>
        </p:xfrm>
        <a:graphic>
          <a:graphicData uri="http://schemas.openxmlformats.org/drawingml/2006/table">
            <a:tbl>
              <a:tblPr/>
              <a:tblGrid>
                <a:gridCol w="1762125"/>
                <a:gridCol w="1606868"/>
                <a:gridCol w="1288732"/>
                <a:gridCol w="1295400"/>
                <a:gridCol w="18288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268</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Jiang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Welcker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Blythe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09478439"/>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angle 2"/>
          <p:cNvSpPr>
            <a:spLocks noGrp="1" noChangeArrowheads="1"/>
          </p:cNvSpPr>
          <p:nvPr>
            <p:ph type="title"/>
          </p:nvPr>
        </p:nvSpPr>
        <p:spPr/>
        <p:txBody>
          <a:bodyPr/>
          <a:lstStyle/>
          <a:p>
            <a:r>
              <a:rPr lang="en-US"/>
              <a:t>Complex Join Conditions</a:t>
            </a:r>
          </a:p>
        </p:txBody>
      </p:sp>
      <p:sp>
        <p:nvSpPr>
          <p:cNvPr id="1186819" name="Rectangle 3"/>
          <p:cNvSpPr>
            <a:spLocks noGrp="1" noChangeArrowheads="1"/>
          </p:cNvSpPr>
          <p:nvPr>
            <p:ph idx="1"/>
          </p:nvPr>
        </p:nvSpPr>
        <p:spPr/>
        <p:txBody>
          <a:bodyPr/>
          <a:lstStyle/>
          <a:p>
            <a:pPr>
              <a:lnSpc>
                <a:spcPct val="100000"/>
              </a:lnSpc>
            </a:pPr>
            <a:r>
              <a:rPr lang="en-US" sz="3000" dirty="0"/>
              <a:t>Joins can </a:t>
            </a:r>
            <a:r>
              <a:rPr lang="en-US" sz="3000" dirty="0" smtClean="0"/>
              <a:t>use any </a:t>
            </a:r>
            <a:r>
              <a:rPr lang="en-US" sz="3000" dirty="0"/>
              <a:t>Boolean expression in the </a:t>
            </a:r>
            <a:r>
              <a:rPr lang="en-US" sz="3000" dirty="0">
                <a:solidFill>
                  <a:schemeClr val="accent5">
                    <a:lumMod val="20000"/>
                    <a:lumOff val="80000"/>
                  </a:schemeClr>
                </a:solidFill>
                <a:latin typeface="Consolas" pitchFamily="49" charset="0"/>
                <a:cs typeface="Consolas" pitchFamily="49" charset="0"/>
              </a:rPr>
              <a:t>ON</a:t>
            </a:r>
            <a:r>
              <a:rPr lang="en-US" sz="3000" dirty="0"/>
              <a:t> clause:</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46</a:t>
            </a:fld>
            <a:endParaRPr lang="en-US" dirty="0"/>
          </a:p>
        </p:txBody>
      </p:sp>
      <p:sp>
        <p:nvSpPr>
          <p:cNvPr id="1186820" name="Rectangle 4"/>
          <p:cNvSpPr>
            <a:spLocks noChangeArrowheads="1"/>
          </p:cNvSpPr>
          <p:nvPr/>
        </p:nvSpPr>
        <p:spPr bwMode="auto">
          <a:xfrm>
            <a:off x="685802" y="2328208"/>
            <a:ext cx="7772398"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e.FirstName, e.LastName, d.Name as DeptName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 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INNER JOIN Departments d</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AND e.HireDate &gt; '1/1/1999'</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AND d.Name IN ('Sales', 'Finance'))</a:t>
            </a:r>
          </a:p>
        </p:txBody>
      </p:sp>
      <p:graphicFrame>
        <p:nvGraphicFramePr>
          <p:cNvPr id="6" name="Group 4"/>
          <p:cNvGraphicFramePr>
            <a:graphicFrameLocks noGrp="1"/>
          </p:cNvGraphicFramePr>
          <p:nvPr/>
        </p:nvGraphicFramePr>
        <p:xfrm>
          <a:off x="685801" y="4695444"/>
          <a:ext cx="7772400" cy="1552956"/>
        </p:xfrm>
        <a:graphic>
          <a:graphicData uri="http://schemas.openxmlformats.org/drawingml/2006/table">
            <a:tbl>
              <a:tblPr/>
              <a:tblGrid>
                <a:gridCol w="2429848"/>
                <a:gridCol w="2386236"/>
                <a:gridCol w="2956316"/>
              </a:tblGrid>
              <a:tr h="1897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1763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Deborah</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Poe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Finance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763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Wendy</a:t>
                      </a:r>
                      <a:endPar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Kahn</a:t>
                      </a:r>
                      <a:endPar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Finance</a:t>
                      </a:r>
                      <a:endPar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763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437036808"/>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ctrTitle"/>
          </p:nvPr>
        </p:nvSpPr>
        <p:spPr>
          <a:xfrm>
            <a:off x="990600" y="1524000"/>
            <a:ext cx="7162800" cy="685800"/>
          </a:xfrm>
        </p:spPr>
        <p:txBody>
          <a:bodyPr/>
          <a:lstStyle/>
          <a:p>
            <a:r>
              <a:rPr lang="en-US"/>
              <a:t>SQL Language</a:t>
            </a:r>
            <a:endParaRPr lang="bg-BG"/>
          </a:p>
        </p:txBody>
      </p:sp>
      <p:sp>
        <p:nvSpPr>
          <p:cNvPr id="4" name="Subtitle 3"/>
          <p:cNvSpPr>
            <a:spLocks noGrp="1"/>
          </p:cNvSpPr>
          <p:nvPr>
            <p:ph type="subTitle" idx="1"/>
          </p:nvPr>
        </p:nvSpPr>
        <p:spPr>
          <a:xfrm>
            <a:off x="990600" y="2402680"/>
            <a:ext cx="7162800" cy="569120"/>
          </a:xfrm>
        </p:spPr>
        <p:txBody>
          <a:bodyPr/>
          <a:lstStyle/>
          <a:p>
            <a:r>
              <a:rPr dirty="0" smtClean="0"/>
              <a:t>Inserting Data in Tables</a:t>
            </a:r>
            <a:endParaRPr lang="bg-BG" dirty="0"/>
          </a:p>
        </p:txBody>
      </p:sp>
      <p:pic>
        <p:nvPicPr>
          <p:cNvPr id="23554" name="Picture 2" descr="http://www.msmnet.com/images/services_data.jpg"/>
          <p:cNvPicPr>
            <a:picLocks noChangeAspect="1" noChangeArrowheads="1"/>
          </p:cNvPicPr>
          <p:nvPr/>
        </p:nvPicPr>
        <p:blipFill>
          <a:blip r:embed="rId3" cstate="screen"/>
          <a:srcRect/>
          <a:stretch>
            <a:fillRect/>
          </a:stretch>
        </p:blipFill>
        <p:spPr bwMode="auto">
          <a:xfrm>
            <a:off x="3810000" y="4191000"/>
            <a:ext cx="1390650" cy="1714500"/>
          </a:xfrm>
          <a:prstGeom prst="roundRect">
            <a:avLst>
              <a:gd name="adj" fmla="val 5816"/>
            </a:avLst>
          </a:prstGeom>
          <a:solidFill>
            <a:srgbClr val="FFFFFF">
              <a:shade val="85000"/>
            </a:srgbClr>
          </a:solidFill>
          <a:ln>
            <a:noFill/>
          </a:ln>
          <a:effectLst/>
        </p:spPr>
      </p:pic>
      <p:pic>
        <p:nvPicPr>
          <p:cNvPr id="23556" name="Picture 4" descr="http://mareisac.com/data.jpg"/>
          <p:cNvPicPr>
            <a:picLocks noChangeAspect="1" noChangeArrowheads="1"/>
          </p:cNvPicPr>
          <p:nvPr/>
        </p:nvPicPr>
        <p:blipFill>
          <a:blip r:embed="rId4" cstate="screen"/>
          <a:srcRect/>
          <a:stretch>
            <a:fillRect/>
          </a:stretch>
        </p:blipFill>
        <p:spPr bwMode="auto">
          <a:xfrm>
            <a:off x="838200" y="3657600"/>
            <a:ext cx="2400300" cy="2431232"/>
          </a:xfrm>
          <a:prstGeom prst="roundRect">
            <a:avLst>
              <a:gd name="adj" fmla="val 5816"/>
            </a:avLst>
          </a:prstGeom>
          <a:solidFill>
            <a:srgbClr val="FFFFFF">
              <a:shade val="85000"/>
            </a:srgbClr>
          </a:solidFill>
          <a:ln>
            <a:noFill/>
          </a:ln>
          <a:effectLst/>
        </p:spPr>
      </p:pic>
      <p:pic>
        <p:nvPicPr>
          <p:cNvPr id="2" name="Picture 2" descr="http://www.artistsvalley.com/images/icons/Database%20Application%20Icons/Table%20Field%20Insert/256x256/Table%20Field%20Insert.jpg"/>
          <p:cNvPicPr>
            <a:picLocks noChangeAspect="1" noChangeArrowheads="1"/>
          </p:cNvPicPr>
          <p:nvPr/>
        </p:nvPicPr>
        <p:blipFill>
          <a:blip r:embed="rId5" cstate="screen"/>
          <a:srcRect/>
          <a:stretch>
            <a:fillRect/>
          </a:stretch>
        </p:blipFill>
        <p:spPr bwMode="auto">
          <a:xfrm>
            <a:off x="5791200" y="3657600"/>
            <a:ext cx="2438400" cy="2438400"/>
          </a:xfrm>
          <a:prstGeom prst="roundRect">
            <a:avLst>
              <a:gd name="adj" fmla="val 5816"/>
            </a:avLst>
          </a:prstGeom>
          <a:solidFill>
            <a:srgbClr val="FFFFFF">
              <a:shade val="85000"/>
            </a:srgbClr>
          </a:solidFill>
          <a:ln>
            <a:noFill/>
          </a:ln>
          <a:effectLst/>
        </p:spPr>
      </p:pic>
    </p:spTree>
    <p:extLst>
      <p:ext uri="{BB962C8B-B14F-4D97-AF65-F5344CB8AC3E}">
        <p14:creationId xmlns:p14="http://schemas.microsoft.com/office/powerpoint/2010/main" val="3717430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en-US" dirty="0"/>
              <a:t>Inserting Data</a:t>
            </a:r>
            <a:endParaRPr lang="bg-BG" dirty="0"/>
          </a:p>
        </p:txBody>
      </p:sp>
      <p:sp>
        <p:nvSpPr>
          <p:cNvPr id="559107" name="Rectangle 3"/>
          <p:cNvSpPr>
            <a:spLocks noGrp="1" noChangeArrowheads="1"/>
          </p:cNvSpPr>
          <p:nvPr>
            <p:ph idx="1"/>
          </p:nvPr>
        </p:nvSpPr>
        <p:spPr>
          <a:xfrm>
            <a:off x="228600" y="990600"/>
            <a:ext cx="8686800" cy="5715000"/>
          </a:xfrm>
        </p:spPr>
        <p:txBody>
          <a:bodyPr/>
          <a:lstStyle/>
          <a:p>
            <a:pPr marL="357188" indent="-357188">
              <a:lnSpc>
                <a:spcPct val="100000"/>
              </a:lnSpc>
            </a:pPr>
            <a:r>
              <a:rPr lang="en-US" sz="3000" dirty="0">
                <a:solidFill>
                  <a:schemeClr val="accent5">
                    <a:lumMod val="20000"/>
                    <a:lumOff val="80000"/>
                  </a:schemeClr>
                </a:solidFill>
                <a:latin typeface="Consolas" pitchFamily="49" charset="0"/>
              </a:rPr>
              <a:t>INSERT</a:t>
            </a:r>
            <a:r>
              <a:rPr lang="en-US" sz="3000" dirty="0"/>
              <a:t> command</a:t>
            </a:r>
          </a:p>
          <a:p>
            <a:pPr marL="900113" lvl="1" indent="-363538">
              <a:lnSpc>
                <a:spcPct val="100000"/>
              </a:lnSpc>
            </a:pPr>
            <a:r>
              <a:rPr lang="en-US" sz="2600" dirty="0">
                <a:solidFill>
                  <a:schemeClr val="accent5">
                    <a:lumMod val="20000"/>
                    <a:lumOff val="80000"/>
                  </a:schemeClr>
                </a:solidFill>
                <a:latin typeface="Consolas" pitchFamily="49" charset="0"/>
              </a:rPr>
              <a:t>INSERT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INTO</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&lt;table&gt;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VALUES</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(&lt;values&gt;)</a:t>
            </a:r>
          </a:p>
          <a:p>
            <a:pPr marL="900113" lvl="1" indent="-363538">
              <a:lnSpc>
                <a:spcPct val="100000"/>
              </a:lnSpc>
            </a:pPr>
            <a:r>
              <a:rPr lang="en-US" sz="2600" dirty="0">
                <a:solidFill>
                  <a:schemeClr val="accent5">
                    <a:lumMod val="20000"/>
                    <a:lumOff val="80000"/>
                  </a:schemeClr>
                </a:solidFill>
                <a:latin typeface="Consolas" pitchFamily="49" charset="0"/>
              </a:rPr>
              <a:t>INSERT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INTO</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&lt;table&gt;(&lt;columns&gt;)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VALUES (&lt;values&gt;)</a:t>
            </a:r>
          </a:p>
          <a:p>
            <a:pPr marL="900113" lvl="1" indent="-363538">
              <a:lnSpc>
                <a:spcPct val="100000"/>
              </a:lnSpc>
            </a:pPr>
            <a:r>
              <a:rPr lang="en-US" sz="2600" dirty="0">
                <a:solidFill>
                  <a:schemeClr val="accent5">
                    <a:lumMod val="20000"/>
                    <a:lumOff val="80000"/>
                  </a:schemeClr>
                </a:solidFill>
                <a:latin typeface="Consolas" pitchFamily="49" charset="0"/>
              </a:rPr>
              <a:t>INSERT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INTO</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&lt;table&gt;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SELECT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&lt;values&gt;</a:t>
            </a:r>
            <a:endParaRPr lang="bg-BG" sz="2600" dirty="0">
              <a:solidFill>
                <a:schemeClr val="accent5">
                  <a:lumMod val="20000"/>
                  <a:lumOff val="80000"/>
                </a:schemeClr>
              </a:solidFill>
              <a:latin typeface="Consolas" pitchFamily="49" charset="0"/>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
        <p:nvSpPr>
          <p:cNvPr id="559108" name="Rectangle 4"/>
          <p:cNvSpPr>
            <a:spLocks noChangeArrowheads="1"/>
          </p:cNvSpPr>
          <p:nvPr/>
        </p:nvSpPr>
        <p:spPr bwMode="auto">
          <a:xfrm>
            <a:off x="900113" y="3810000"/>
            <a:ext cx="7343775" cy="240065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INSERT INTO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EmployeesProjects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VALUES (229, 25)</a:t>
            </a:r>
          </a:p>
          <a:p>
            <a:pPr eaLnBrk="0" hangingPunct="0">
              <a:spcBef>
                <a:spcPts val="6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INSERT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VALUES ('New project', GETDATE())</a:t>
            </a:r>
          </a:p>
          <a:p>
            <a:pPr eaLnBrk="0" hangingPunct="0">
              <a:spcBef>
                <a:spcPts val="6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INSERT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SELECT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Name + ' Restructuring', GETDATE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FROM 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757193850"/>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ctrTitle"/>
          </p:nvPr>
        </p:nvSpPr>
        <p:spPr>
          <a:xfrm>
            <a:off x="457200" y="48768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603080"/>
            <a:ext cx="8229600" cy="569120"/>
          </a:xfrm>
        </p:spPr>
        <p:txBody>
          <a:bodyPr/>
          <a:lstStyle/>
          <a:p>
            <a:r>
              <a:rPr smtClean="0"/>
              <a:t>Updating Data in Tables</a:t>
            </a:r>
            <a:endParaRPr lang="bg-BG" dirty="0"/>
          </a:p>
        </p:txBody>
      </p:sp>
      <p:pic>
        <p:nvPicPr>
          <p:cNvPr id="20481" name="Picture 1"/>
          <p:cNvPicPr>
            <a:picLocks noChangeAspect="1" noChangeArrowheads="1"/>
          </p:cNvPicPr>
          <p:nvPr/>
        </p:nvPicPr>
        <p:blipFill>
          <a:blip r:embed="rId3" cstate="screen"/>
          <a:srcRect/>
          <a:stretch>
            <a:fillRect/>
          </a:stretch>
        </p:blipFill>
        <p:spPr bwMode="auto">
          <a:xfrm>
            <a:off x="2171700" y="858316"/>
            <a:ext cx="4838700" cy="3637484"/>
          </a:xfrm>
          <a:prstGeom prst="roundRect">
            <a:avLst>
              <a:gd name="adj" fmla="val 14036"/>
            </a:avLst>
          </a:prstGeom>
          <a:ln>
            <a:noFill/>
          </a:ln>
          <a:effectLst>
            <a:softEdge rad="112500"/>
          </a:effectLst>
        </p:spPr>
      </p:pic>
    </p:spTree>
    <p:extLst>
      <p:ext uri="{BB962C8B-B14F-4D97-AF65-F5344CB8AC3E}">
        <p14:creationId xmlns:p14="http://schemas.microsoft.com/office/powerpoint/2010/main" val="629875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dirty="0"/>
              <a:t>Relational </a:t>
            </a:r>
            <a:r>
              <a:rPr lang="en-US" dirty="0" smtClean="0"/>
              <a:t>Databases and SQL</a:t>
            </a:r>
            <a:endParaRPr lang="en-US" dirty="0"/>
          </a:p>
        </p:txBody>
      </p:sp>
      <p:sp>
        <p:nvSpPr>
          <p:cNvPr id="477187" name="Rectangle 3"/>
          <p:cNvSpPr>
            <a:spLocks noGrp="1" noChangeArrowheads="1"/>
          </p:cNvSpPr>
          <p:nvPr>
            <p:ph idx="1"/>
          </p:nvPr>
        </p:nvSpPr>
        <p:spPr/>
        <p:txBody>
          <a:bodyPr/>
          <a:lstStyle/>
          <a:p>
            <a:pPr>
              <a:lnSpc>
                <a:spcPct val="100000"/>
              </a:lnSpc>
            </a:pPr>
            <a:r>
              <a:rPr lang="en-US" sz="3600" dirty="0"/>
              <a:t>A relational </a:t>
            </a:r>
            <a:r>
              <a:rPr lang="en-US" sz="3600" dirty="0" smtClean="0"/>
              <a:t>database c</a:t>
            </a:r>
            <a:r>
              <a:rPr lang="en-US" sz="3400" dirty="0" smtClean="0"/>
              <a:t>an </a:t>
            </a:r>
            <a:r>
              <a:rPr lang="en-US" sz="3400" dirty="0"/>
              <a:t>be accessed and modified by executing </a:t>
            </a:r>
            <a:r>
              <a:rPr lang="en-US" sz="3400" dirty="0" smtClean="0"/>
              <a:t>SQL statements</a:t>
            </a:r>
            <a:endParaRPr lang="en-US" sz="3400" dirty="0"/>
          </a:p>
          <a:p>
            <a:pPr lvl="1">
              <a:lnSpc>
                <a:spcPct val="100000"/>
              </a:lnSpc>
            </a:pPr>
            <a:r>
              <a:rPr lang="en-US" sz="3400" dirty="0" smtClean="0"/>
              <a:t>SQL allows</a:t>
            </a:r>
          </a:p>
          <a:p>
            <a:pPr lvl="2">
              <a:lnSpc>
                <a:spcPct val="100000"/>
              </a:lnSpc>
            </a:pPr>
            <a:r>
              <a:rPr lang="en-US" sz="3200" dirty="0" smtClean="0"/>
              <a:t>Defining / modifying the database schema</a:t>
            </a:r>
          </a:p>
          <a:p>
            <a:pPr lvl="2">
              <a:lnSpc>
                <a:spcPct val="100000"/>
              </a:lnSpc>
            </a:pPr>
            <a:r>
              <a:rPr lang="en-US" sz="3200" dirty="0" smtClean="0"/>
              <a:t>Searching / modifying table data</a:t>
            </a:r>
          </a:p>
          <a:p>
            <a:pPr lvl="1">
              <a:lnSpc>
                <a:spcPct val="100000"/>
              </a:lnSpc>
            </a:pPr>
            <a:r>
              <a:rPr lang="en-US" sz="3400" dirty="0" smtClean="0"/>
              <a:t>A </a:t>
            </a:r>
            <a:r>
              <a:rPr lang="en-US" sz="3400" dirty="0"/>
              <a:t>set </a:t>
            </a:r>
            <a:r>
              <a:rPr lang="en-US" sz="3400" dirty="0" smtClean="0"/>
              <a:t>of SQL commands are available for extracting </a:t>
            </a:r>
            <a:r>
              <a:rPr lang="en-US" sz="3400" dirty="0"/>
              <a:t>subset of the </a:t>
            </a:r>
            <a:r>
              <a:rPr lang="en-US" sz="3400" dirty="0" smtClean="0"/>
              <a:t>table data</a:t>
            </a:r>
          </a:p>
          <a:p>
            <a:pPr lvl="1">
              <a:lnSpc>
                <a:spcPct val="100000"/>
              </a:lnSpc>
            </a:pPr>
            <a:r>
              <a:rPr lang="en-US" sz="3400" dirty="0" smtClean="0"/>
              <a:t>Most SQL commands return a </a:t>
            </a:r>
            <a:r>
              <a:rPr lang="en-US" sz="3400" dirty="0" smtClean="0">
                <a:solidFill>
                  <a:schemeClr val="accent5">
                    <a:lumMod val="20000"/>
                    <a:lumOff val="80000"/>
                  </a:schemeClr>
                </a:solidFill>
              </a:rPr>
              <a:t>single value </a:t>
            </a:r>
            <a:r>
              <a:rPr lang="en-US" sz="3400" dirty="0" smtClean="0"/>
              <a:t>or </a:t>
            </a:r>
            <a:r>
              <a:rPr lang="en-US" sz="3400" dirty="0" smtClean="0">
                <a:solidFill>
                  <a:schemeClr val="accent5">
                    <a:lumMod val="20000"/>
                    <a:lumOff val="80000"/>
                  </a:schemeClr>
                </a:solidFill>
              </a:rPr>
              <a:t>record set</a:t>
            </a:r>
            <a:endParaRPr lang="en-US" sz="3400"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extLst>
      <p:ext uri="{BB962C8B-B14F-4D97-AF65-F5344CB8AC3E}">
        <p14:creationId xmlns:p14="http://schemas.microsoft.com/office/powerpoint/2010/main" val="39114709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dirty="0"/>
              <a:t>Updating Data</a:t>
            </a:r>
            <a:endParaRPr lang="bg-BG" dirty="0"/>
          </a:p>
        </p:txBody>
      </p:sp>
      <p:sp>
        <p:nvSpPr>
          <p:cNvPr id="562179" name="Rectangle 3"/>
          <p:cNvSpPr>
            <a:spLocks noGrp="1" noChangeArrowheads="1"/>
          </p:cNvSpPr>
          <p:nvPr>
            <p:ph idx="1"/>
          </p:nvPr>
        </p:nvSpPr>
        <p:spPr/>
        <p:txBody>
          <a:bodyPr/>
          <a:lstStyle/>
          <a:p>
            <a:pPr marL="357188" indent="-357188">
              <a:lnSpc>
                <a:spcPct val="100000"/>
              </a:lnSpc>
            </a:pPr>
            <a:r>
              <a:rPr lang="en-US" dirty="0">
                <a:solidFill>
                  <a:schemeClr val="accent5">
                    <a:lumMod val="20000"/>
                    <a:lumOff val="80000"/>
                  </a:schemeClr>
                </a:solidFill>
                <a:latin typeface="Consolas" pitchFamily="49" charset="0"/>
              </a:rPr>
              <a:t>UPDATE</a:t>
            </a:r>
            <a:r>
              <a:rPr lang="en-US" dirty="0"/>
              <a:t> command</a:t>
            </a:r>
          </a:p>
          <a:p>
            <a:pPr marL="900113" lvl="1" indent="-363538">
              <a:lnSpc>
                <a:spcPct val="100000"/>
              </a:lnSpc>
            </a:pPr>
            <a:r>
              <a:rPr lang="en-US" dirty="0">
                <a:solidFill>
                  <a:schemeClr val="accent5">
                    <a:lumMod val="20000"/>
                    <a:lumOff val="80000"/>
                  </a:schemeClr>
                </a:solidFill>
                <a:latin typeface="Consolas" pitchFamily="49" charset="0"/>
              </a:rPr>
              <a:t>UPDATE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&lt;table&gt;</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SET</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&lt;column=expression&gt; WHERE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&lt;condition&gt;</a:t>
            </a:r>
          </a:p>
          <a:p>
            <a:pPr marL="900113" lvl="1" indent="-363538">
              <a:lnSpc>
                <a:spcPct val="100000"/>
              </a:lnSpc>
            </a:pPr>
            <a:r>
              <a:rPr lang="en-US" dirty="0"/>
              <a:t>Note: Don't forget the </a:t>
            </a:r>
            <a:r>
              <a:rPr lang="en-US" dirty="0">
                <a:solidFill>
                  <a:schemeClr val="accent5">
                    <a:lumMod val="20000"/>
                    <a:lumOff val="80000"/>
                  </a:schemeClr>
                </a:solidFill>
                <a:latin typeface="Consolas" pitchFamily="49" charset="0"/>
              </a:rPr>
              <a:t>WHERE</a:t>
            </a:r>
            <a:r>
              <a:rPr lang="en-US" dirty="0"/>
              <a:t> clause!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50</a:t>
            </a:fld>
            <a:endParaRPr lang="en-US" dirty="0"/>
          </a:p>
        </p:txBody>
      </p:sp>
      <p:sp>
        <p:nvSpPr>
          <p:cNvPr id="562180" name="Rectangle 4"/>
          <p:cNvSpPr>
            <a:spLocks noChangeArrowheads="1"/>
          </p:cNvSpPr>
          <p:nvPr/>
        </p:nvSpPr>
        <p:spPr bwMode="auto">
          <a:xfrm>
            <a:off x="900113" y="3693855"/>
            <a:ext cx="7343775"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UPDATE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SET LastName = 'Brown'</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EmployeeID = 1</a:t>
            </a:r>
          </a:p>
          <a:p>
            <a:pPr eaLnBrk="0" hangingPunct="0">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UPDATE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SET Salary = Salary * 1.10,</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JobTitle = 'Senior ' + JobTitle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DepartmentID = 3</a:t>
            </a:r>
          </a:p>
        </p:txBody>
      </p:sp>
    </p:spTree>
    <p:extLst>
      <p:ext uri="{BB962C8B-B14F-4D97-AF65-F5344CB8AC3E}">
        <p14:creationId xmlns:p14="http://schemas.microsoft.com/office/powerpoint/2010/main" val="2751392989"/>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dirty="0"/>
              <a:t>Updating Joined Tables</a:t>
            </a:r>
            <a:endParaRPr lang="bg-BG" dirty="0"/>
          </a:p>
        </p:txBody>
      </p:sp>
      <p:sp>
        <p:nvSpPr>
          <p:cNvPr id="563204" name="Rectangle 4"/>
          <p:cNvSpPr>
            <a:spLocks noGrp="1" noChangeArrowheads="1"/>
          </p:cNvSpPr>
          <p:nvPr>
            <p:ph idx="1"/>
          </p:nvPr>
        </p:nvSpPr>
        <p:spPr>
          <a:xfrm>
            <a:off x="228600" y="1066800"/>
            <a:ext cx="8686800" cy="5562600"/>
          </a:xfrm>
          <a:noFill/>
          <a:ln/>
        </p:spPr>
        <p:txBody>
          <a:bodyPr/>
          <a:lstStyle/>
          <a:p>
            <a:pPr marL="357188" indent="-357188">
              <a:lnSpc>
                <a:spcPct val="100000"/>
              </a:lnSpc>
            </a:pPr>
            <a:r>
              <a:rPr lang="en-US" dirty="0"/>
              <a:t>We can update tables based on condition from joined tables</a:t>
            </a:r>
          </a:p>
        </p:txBody>
      </p:sp>
      <p:sp>
        <p:nvSpPr>
          <p:cNvPr id="11" name="Slide Number Placeholder 3"/>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sp>
        <p:nvSpPr>
          <p:cNvPr id="563203" name="Rectangle 3"/>
          <p:cNvSpPr>
            <a:spLocks noChangeArrowheads="1"/>
          </p:cNvSpPr>
          <p:nvPr/>
        </p:nvSpPr>
        <p:spPr bwMode="auto">
          <a:xfrm>
            <a:off x="900113" y="2438400"/>
            <a:ext cx="7343775"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UPDATE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SET JobTitle = 'Senior ' + JobTitle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d.Name = 'Sales'</a:t>
            </a:r>
          </a:p>
        </p:txBody>
      </p:sp>
      <p:pic>
        <p:nvPicPr>
          <p:cNvPr id="18434" name="Picture 2" descr="http://people.mozilla.com/~faaborg/files/20081216-platformIcons/softwareUpdate-256.png"/>
          <p:cNvPicPr>
            <a:picLocks noChangeAspect="1" noChangeArrowheads="1"/>
          </p:cNvPicPr>
          <p:nvPr/>
        </p:nvPicPr>
        <p:blipFill>
          <a:blip r:embed="rId2" cstate="screen"/>
          <a:srcRect/>
          <a:stretch>
            <a:fillRect/>
          </a:stretch>
        </p:blipFill>
        <p:spPr bwMode="auto">
          <a:xfrm>
            <a:off x="7162800" y="2057400"/>
            <a:ext cx="1447800" cy="1447800"/>
          </a:xfrm>
          <a:prstGeom prst="rect">
            <a:avLst/>
          </a:prstGeom>
          <a:noFill/>
        </p:spPr>
      </p:pic>
      <p:grpSp>
        <p:nvGrpSpPr>
          <p:cNvPr id="10" name="Group 9"/>
          <p:cNvGrpSpPr/>
          <p:nvPr/>
        </p:nvGrpSpPr>
        <p:grpSpPr>
          <a:xfrm>
            <a:off x="1868892" y="4724400"/>
            <a:ext cx="5370108" cy="1790700"/>
            <a:chOff x="607608" y="4648200"/>
            <a:chExt cx="5602692" cy="1866900"/>
          </a:xfrm>
        </p:grpSpPr>
        <p:pic>
          <p:nvPicPr>
            <p:cNvPr id="18435" name="Picture 3" descr="C:\Trash\table-red.png"/>
            <p:cNvPicPr>
              <a:picLocks noChangeAspect="1" noChangeArrowheads="1"/>
            </p:cNvPicPr>
            <p:nvPr/>
          </p:nvPicPr>
          <p:blipFill>
            <a:blip r:embed="rId3" cstate="screen"/>
            <a:srcRect/>
            <a:stretch>
              <a:fillRect/>
            </a:stretch>
          </p:blipFill>
          <p:spPr bwMode="auto">
            <a:xfrm rot="382574">
              <a:off x="607608" y="4801182"/>
              <a:ext cx="2838256" cy="1494488"/>
            </a:xfrm>
            <a:prstGeom prst="rect">
              <a:avLst/>
            </a:prstGeom>
            <a:noFill/>
            <a:scene3d>
              <a:camera prst="perspectiveContrastingRightFacing"/>
              <a:lightRig rig="threePt" dir="t"/>
            </a:scene3d>
          </p:spPr>
        </p:pic>
        <p:pic>
          <p:nvPicPr>
            <p:cNvPr id="7" name="Picture 3" descr="C:\Trash\table-red.png"/>
            <p:cNvPicPr>
              <a:picLocks noChangeAspect="1" noChangeArrowheads="1"/>
            </p:cNvPicPr>
            <p:nvPr/>
          </p:nvPicPr>
          <p:blipFill>
            <a:blip r:embed="rId3" cstate="screen"/>
            <a:srcRect/>
            <a:stretch>
              <a:fillRect/>
            </a:stretch>
          </p:blipFill>
          <p:spPr bwMode="auto">
            <a:xfrm rot="382574">
              <a:off x="1507135" y="4801764"/>
              <a:ext cx="2838256" cy="1494488"/>
            </a:xfrm>
            <a:prstGeom prst="rect">
              <a:avLst/>
            </a:prstGeom>
            <a:noFill/>
            <a:scene3d>
              <a:camera prst="perspectiveContrastingRightFacing"/>
              <a:lightRig rig="threePt" dir="t"/>
            </a:scene3d>
          </p:spPr>
        </p:pic>
        <p:pic>
          <p:nvPicPr>
            <p:cNvPr id="8" name="Picture 3" descr="C:\Trash\table-red.png"/>
            <p:cNvPicPr>
              <a:picLocks noChangeAspect="1" noChangeArrowheads="1"/>
            </p:cNvPicPr>
            <p:nvPr/>
          </p:nvPicPr>
          <p:blipFill>
            <a:blip r:embed="rId3" cstate="screen"/>
            <a:srcRect/>
            <a:stretch>
              <a:fillRect/>
            </a:stretch>
          </p:blipFill>
          <p:spPr bwMode="auto">
            <a:xfrm rot="382574">
              <a:off x="2421536" y="4801764"/>
              <a:ext cx="2838256" cy="1494488"/>
            </a:xfrm>
            <a:prstGeom prst="rect">
              <a:avLst/>
            </a:prstGeom>
            <a:noFill/>
            <a:scene3d>
              <a:camera prst="perspectiveContrastingRightFacing"/>
              <a:lightRig rig="threePt" dir="t"/>
            </a:scene3d>
          </p:spPr>
        </p:pic>
        <p:pic>
          <p:nvPicPr>
            <p:cNvPr id="18437" name="Picture 5" descr="http://itblog.org.ua/wp-content/uploads/2010/01/software-update-icon-512x512-300x300.png"/>
            <p:cNvPicPr>
              <a:picLocks noChangeAspect="1" noChangeArrowheads="1"/>
            </p:cNvPicPr>
            <p:nvPr/>
          </p:nvPicPr>
          <p:blipFill>
            <a:blip r:embed="rId4" cstate="screen">
              <a:duotone>
                <a:schemeClr val="accent2">
                  <a:shade val="45000"/>
                  <a:satMod val="135000"/>
                </a:schemeClr>
                <a:prstClr val="white"/>
              </a:duotone>
            </a:blip>
            <a:srcRect/>
            <a:stretch>
              <a:fillRect/>
            </a:stretch>
          </p:blipFill>
          <p:spPr bwMode="auto">
            <a:xfrm>
              <a:off x="4343400" y="4648200"/>
              <a:ext cx="1866900" cy="1866900"/>
            </a:xfrm>
            <a:prstGeom prst="rect">
              <a:avLst/>
            </a:prstGeom>
            <a:noFill/>
          </p:spPr>
        </p:pic>
      </p:grpSp>
    </p:spTree>
    <p:extLst>
      <p:ext uri="{BB962C8B-B14F-4D97-AF65-F5344CB8AC3E}">
        <p14:creationId xmlns:p14="http://schemas.microsoft.com/office/powerpoint/2010/main" val="3218489586"/>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thumbs.dreamstime.com/thumb_357/1232561910A2eaGb.jpg"/>
          <p:cNvPicPr>
            <a:picLocks noChangeAspect="1" noChangeArrowheads="1"/>
          </p:cNvPicPr>
          <p:nvPr/>
        </p:nvPicPr>
        <p:blipFill>
          <a:blip r:embed="rId3" cstate="screen"/>
          <a:srcRect/>
          <a:stretch>
            <a:fillRect/>
          </a:stretch>
        </p:blipFill>
        <p:spPr bwMode="auto">
          <a:xfrm>
            <a:off x="2705100" y="1028700"/>
            <a:ext cx="3695700" cy="2857500"/>
          </a:xfrm>
          <a:prstGeom prst="roundRect">
            <a:avLst>
              <a:gd name="adj" fmla="val 4594"/>
            </a:avLst>
          </a:prstGeom>
          <a:solidFill>
            <a:srgbClr val="FFFFFF">
              <a:shade val="85000"/>
            </a:srgbClr>
          </a:solidFill>
          <a:ln>
            <a:noFill/>
          </a:ln>
          <a:effectLst>
            <a:reflection blurRad="12700" stA="38000" endPos="28000" dist="5000" dir="5400000" sy="-100000" algn="bl" rotWithShape="0"/>
          </a:effectLst>
        </p:spPr>
      </p:pic>
      <p:sp>
        <p:nvSpPr>
          <p:cNvPr id="564226" name="Rectangle 2"/>
          <p:cNvSpPr>
            <a:spLocks noGrp="1" noChangeArrowheads="1"/>
          </p:cNvSpPr>
          <p:nvPr>
            <p:ph type="ctrTitle"/>
          </p:nvPr>
        </p:nvSpPr>
        <p:spPr>
          <a:xfrm>
            <a:off x="457200" y="45720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298280"/>
            <a:ext cx="8229600" cy="569120"/>
          </a:xfrm>
        </p:spPr>
        <p:txBody>
          <a:bodyPr/>
          <a:lstStyle/>
          <a:p>
            <a:r>
              <a:rPr smtClean="0"/>
              <a:t>Deleting Data From Tables</a:t>
            </a:r>
            <a:endParaRPr lang="bg-BG" dirty="0"/>
          </a:p>
        </p:txBody>
      </p:sp>
    </p:spTree>
    <p:extLst>
      <p:ext uri="{BB962C8B-B14F-4D97-AF65-F5344CB8AC3E}">
        <p14:creationId xmlns:p14="http://schemas.microsoft.com/office/powerpoint/2010/main" val="26759415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a:t>Deleting Data</a:t>
            </a:r>
            <a:endParaRPr lang="bg-BG" dirty="0"/>
          </a:p>
        </p:txBody>
      </p:sp>
      <p:sp>
        <p:nvSpPr>
          <p:cNvPr id="566275" name="Rectangle 3"/>
          <p:cNvSpPr>
            <a:spLocks noGrp="1" noChangeArrowheads="1"/>
          </p:cNvSpPr>
          <p:nvPr>
            <p:ph idx="1"/>
          </p:nvPr>
        </p:nvSpPr>
        <p:spPr/>
        <p:txBody>
          <a:bodyPr/>
          <a:lstStyle/>
          <a:p>
            <a:pPr>
              <a:lnSpc>
                <a:spcPct val="100000"/>
              </a:lnSpc>
            </a:pPr>
            <a:r>
              <a:rPr lang="en-US" dirty="0"/>
              <a:t>Deleting rows from a table</a:t>
            </a:r>
          </a:p>
          <a:p>
            <a:pPr marL="865188" lvl="1" indent="-407988">
              <a:lnSpc>
                <a:spcPct val="100000"/>
              </a:lnSpc>
            </a:pPr>
            <a:r>
              <a:rPr lang="en-US" dirty="0">
                <a:solidFill>
                  <a:schemeClr val="accent5">
                    <a:lumMod val="20000"/>
                    <a:lumOff val="80000"/>
                  </a:schemeClr>
                </a:solidFill>
                <a:latin typeface="Consolas" pitchFamily="49" charset="0"/>
              </a:rPr>
              <a:t>DELETE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FROM</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&lt;table&gt;</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WHERE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&lt;condition&gt;</a:t>
            </a:r>
          </a:p>
          <a:p>
            <a:pPr marL="865188" lvl="1" indent="-407988">
              <a:lnSpc>
                <a:spcPct val="100000"/>
              </a:lnSpc>
              <a:buNone/>
            </a:pPr>
            <a:endParaRPr lang="en-US" dirty="0"/>
          </a:p>
          <a:p>
            <a:pPr marL="865188" lvl="1" indent="-407988">
              <a:lnSpc>
                <a:spcPct val="100000"/>
              </a:lnSpc>
              <a:spcBef>
                <a:spcPts val="1800"/>
              </a:spcBef>
            </a:pPr>
            <a:r>
              <a:rPr lang="en-US" dirty="0"/>
              <a:t>Note: Don’t forget the </a:t>
            </a:r>
            <a:r>
              <a:rPr lang="en-US" dirty="0">
                <a:solidFill>
                  <a:schemeClr val="accent5">
                    <a:lumMod val="20000"/>
                    <a:lumOff val="80000"/>
                  </a:schemeClr>
                </a:solidFill>
                <a:latin typeface="Consolas" pitchFamily="49" charset="0"/>
              </a:rPr>
              <a:t>WHERE</a:t>
            </a:r>
            <a:r>
              <a:rPr lang="en-US" dirty="0"/>
              <a:t> clause!</a:t>
            </a:r>
          </a:p>
          <a:p>
            <a:pPr>
              <a:lnSpc>
                <a:spcPct val="100000"/>
              </a:lnSpc>
            </a:pPr>
            <a:r>
              <a:rPr lang="en-US" dirty="0"/>
              <a:t>Delete all rows from a table at once</a:t>
            </a:r>
          </a:p>
          <a:p>
            <a:pPr marL="865188" lvl="1" indent="-407988">
              <a:lnSpc>
                <a:spcPct val="100000"/>
              </a:lnSpc>
            </a:pPr>
            <a:r>
              <a:rPr lang="en-US" dirty="0">
                <a:solidFill>
                  <a:schemeClr val="accent5">
                    <a:lumMod val="20000"/>
                    <a:lumOff val="80000"/>
                  </a:schemeClr>
                </a:solidFill>
                <a:latin typeface="Consolas" pitchFamily="49" charset="0"/>
              </a:rPr>
              <a:t>TRUNCATE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TABLE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a:t>
            </a:r>
            <a:r>
              <a:rPr lang="en-US" noProof="1">
                <a:solidFill>
                  <a:schemeClr val="accent5">
                    <a:lumMod val="20000"/>
                    <a:lumOff val="80000"/>
                  </a:schemeClr>
                </a:solidFill>
                <a:latin typeface="Consolas" pitchFamily="49" charset="0"/>
              </a:rPr>
              <a:t>table</a:t>
            </a:r>
            <a:r>
              <a:rPr lang="en-US" dirty="0">
                <a:solidFill>
                  <a:schemeClr val="accent5">
                    <a:lumMod val="20000"/>
                    <a:lumOff val="80000"/>
                  </a:schemeClr>
                </a:solidFill>
                <a:latin typeface="Consolas" pitchFamily="49" charset="0"/>
              </a:rPr>
              <a:t>&gt;</a:t>
            </a:r>
            <a:endParaRPr lang="bg-BG" dirty="0">
              <a:solidFill>
                <a:schemeClr val="accent5">
                  <a:lumMod val="20000"/>
                  <a:lumOff val="80000"/>
                </a:schemeClr>
              </a:solidFill>
              <a:latin typeface="Consolas"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53</a:t>
            </a:fld>
            <a:endParaRPr lang="en-US" dirty="0"/>
          </a:p>
        </p:txBody>
      </p:sp>
      <p:sp>
        <p:nvSpPr>
          <p:cNvPr id="566276" name="Rectangle 4"/>
          <p:cNvSpPr>
            <a:spLocks noChangeArrowheads="1"/>
          </p:cNvSpPr>
          <p:nvPr/>
        </p:nvSpPr>
        <p:spPr bwMode="auto">
          <a:xfrm>
            <a:off x="900113" y="2133600"/>
            <a:ext cx="734377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DELETE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EmployeeID = 1</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DELETE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LastName LIKE 'S%'</a:t>
            </a:r>
          </a:p>
        </p:txBody>
      </p:sp>
      <p:sp>
        <p:nvSpPr>
          <p:cNvPr id="566277" name="Rectangle 5"/>
          <p:cNvSpPr>
            <a:spLocks noChangeArrowheads="1"/>
          </p:cNvSpPr>
          <p:nvPr/>
        </p:nvSpPr>
        <p:spPr bwMode="auto">
          <a:xfrm>
            <a:off x="900113" y="5105400"/>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TRUNCATE TABLE Users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136555349"/>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r>
              <a:rPr lang="en-US" dirty="0"/>
              <a:t>Deleting from Joined Tables</a:t>
            </a:r>
            <a:endParaRPr lang="bg-BG" dirty="0"/>
          </a:p>
        </p:txBody>
      </p:sp>
      <p:sp>
        <p:nvSpPr>
          <p:cNvPr id="567300" name="Rectangle 4"/>
          <p:cNvSpPr>
            <a:spLocks noGrp="1" noChangeArrowheads="1"/>
          </p:cNvSpPr>
          <p:nvPr>
            <p:ph idx="1"/>
          </p:nvPr>
        </p:nvSpPr>
        <p:spPr>
          <a:xfrm>
            <a:off x="228600" y="1066800"/>
            <a:ext cx="8686800" cy="5562600"/>
          </a:xfrm>
          <a:noFill/>
          <a:ln/>
        </p:spPr>
        <p:txBody>
          <a:bodyPr/>
          <a:lstStyle/>
          <a:p>
            <a:pPr marL="357188" indent="-357188"/>
            <a:r>
              <a:rPr lang="en-US" dirty="0"/>
              <a:t>We can delete records from tables based on condition from joined tables</a:t>
            </a:r>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sp>
        <p:nvSpPr>
          <p:cNvPr id="567299" name="Rectangle 3"/>
          <p:cNvSpPr>
            <a:spLocks noChangeArrowheads="1"/>
          </p:cNvSpPr>
          <p:nvPr/>
        </p:nvSpPr>
        <p:spPr bwMode="auto">
          <a:xfrm>
            <a:off x="900113" y="2562225"/>
            <a:ext cx="7343775"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DELETE FROM Employees</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JOIN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d.Name = 'Sales'</a:t>
            </a:r>
          </a:p>
        </p:txBody>
      </p:sp>
      <p:grpSp>
        <p:nvGrpSpPr>
          <p:cNvPr id="11" name="Group 10"/>
          <p:cNvGrpSpPr/>
          <p:nvPr/>
        </p:nvGrpSpPr>
        <p:grpSpPr>
          <a:xfrm>
            <a:off x="2097492" y="4724400"/>
            <a:ext cx="4912908" cy="1600200"/>
            <a:chOff x="1868892" y="4800600"/>
            <a:chExt cx="4912908" cy="1600200"/>
          </a:xfrm>
        </p:grpSpPr>
        <p:pic>
          <p:nvPicPr>
            <p:cNvPr id="6" name="Picture 3" descr="C:\Trash\table-red.png"/>
            <p:cNvPicPr>
              <a:picLocks noChangeAspect="1" noChangeArrowheads="1"/>
            </p:cNvPicPr>
            <p:nvPr/>
          </p:nvPicPr>
          <p:blipFill>
            <a:blip r:embed="rId2" cstate="screen"/>
            <a:srcRect/>
            <a:stretch>
              <a:fillRect/>
            </a:stretch>
          </p:blipFill>
          <p:spPr bwMode="auto">
            <a:xfrm rot="382574">
              <a:off x="1868892" y="4871138"/>
              <a:ext cx="2720432" cy="1433488"/>
            </a:xfrm>
            <a:prstGeom prst="rect">
              <a:avLst/>
            </a:prstGeom>
            <a:noFill/>
            <a:scene3d>
              <a:camera prst="perspectiveContrastingRightFacing"/>
              <a:lightRig rig="threePt" dir="t"/>
            </a:scene3d>
          </p:spPr>
        </p:pic>
        <p:pic>
          <p:nvPicPr>
            <p:cNvPr id="7" name="Picture 3" descr="C:\Trash\table-red.png"/>
            <p:cNvPicPr>
              <a:picLocks noChangeAspect="1" noChangeArrowheads="1"/>
            </p:cNvPicPr>
            <p:nvPr/>
          </p:nvPicPr>
          <p:blipFill>
            <a:blip r:embed="rId2" cstate="screen"/>
            <a:srcRect/>
            <a:stretch>
              <a:fillRect/>
            </a:stretch>
          </p:blipFill>
          <p:spPr bwMode="auto">
            <a:xfrm rot="382574">
              <a:off x="2731077" y="4871696"/>
              <a:ext cx="2720432" cy="1433488"/>
            </a:xfrm>
            <a:prstGeom prst="rect">
              <a:avLst/>
            </a:prstGeom>
            <a:noFill/>
            <a:scene3d>
              <a:camera prst="perspectiveContrastingRightFacing"/>
              <a:lightRig rig="threePt" dir="t"/>
            </a:scene3d>
          </p:spPr>
        </p:pic>
        <p:pic>
          <p:nvPicPr>
            <p:cNvPr id="8" name="Picture 3" descr="C:\Trash\table-red.png"/>
            <p:cNvPicPr>
              <a:picLocks noChangeAspect="1" noChangeArrowheads="1"/>
            </p:cNvPicPr>
            <p:nvPr/>
          </p:nvPicPr>
          <p:blipFill>
            <a:blip r:embed="rId2" cstate="screen"/>
            <a:srcRect/>
            <a:stretch>
              <a:fillRect/>
            </a:stretch>
          </p:blipFill>
          <p:spPr bwMode="auto">
            <a:xfrm rot="382574">
              <a:off x="3607519" y="4871696"/>
              <a:ext cx="2720432" cy="1433488"/>
            </a:xfrm>
            <a:prstGeom prst="rect">
              <a:avLst/>
            </a:prstGeom>
            <a:noFill/>
            <a:scene3d>
              <a:camera prst="perspectiveContrastingRightFacing"/>
              <a:lightRig rig="threePt" dir="t"/>
            </a:scene3d>
          </p:spPr>
        </p:pic>
        <p:pic>
          <p:nvPicPr>
            <p:cNvPr id="14338" name="Picture 2" descr="https://svn.origo.ethz.ch/siturnat/WebApplicationSiturnat/web/images/iconos/delete.png"/>
            <p:cNvPicPr>
              <a:picLocks noChangeAspect="1" noChangeArrowheads="1"/>
            </p:cNvPicPr>
            <p:nvPr/>
          </p:nvPicPr>
          <p:blipFill>
            <a:blip r:embed="rId3" cstate="screen">
              <a:lum bright="20000" contrast="20000"/>
            </a:blip>
            <a:srcRect/>
            <a:stretch>
              <a:fillRect/>
            </a:stretch>
          </p:blipFill>
          <p:spPr bwMode="auto">
            <a:xfrm>
              <a:off x="5181600" y="4800600"/>
              <a:ext cx="1600200" cy="1600200"/>
            </a:xfrm>
            <a:prstGeom prst="rect">
              <a:avLst/>
            </a:prstGeom>
            <a:noFill/>
          </p:spPr>
        </p:pic>
      </p:grpSp>
    </p:spTree>
    <p:extLst>
      <p:ext uri="{BB962C8B-B14F-4D97-AF65-F5344CB8AC3E}">
        <p14:creationId xmlns:p14="http://schemas.microsoft.com/office/powerpoint/2010/main" val="1169103852"/>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reflection blurRad="12000" stA="25000" endPos="49000" dist="5000" dir="5400000" sy="-100000" algn="bl" rotWithShape="0"/>
                </a:effectLst>
              </a:rPr>
              <a:t>Structured Query </a:t>
            </a:r>
            <a:br>
              <a:rPr lang="en-US" dirty="0">
                <a:effectLst>
                  <a:outerShdw blurRad="38100" dist="38100" dir="2700000" algn="tl">
                    <a:srgbClr val="000000">
                      <a:alpha val="43137"/>
                    </a:srgbClr>
                  </a:outerShdw>
                  <a:reflection blurRad="12000" stA="25000" endPos="49000" dist="5000" dir="5400000" sy="-100000" algn="bl" rotWithShape="0"/>
                </a:effectLst>
              </a:rPr>
            </a:br>
            <a:r>
              <a:rPr lang="en-US" dirty="0">
                <a:effectLst>
                  <a:outerShdw blurRad="38100" dist="38100" dir="2700000" algn="tl">
                    <a:srgbClr val="000000">
                      <a:alpha val="43137"/>
                    </a:srgbClr>
                  </a:outerShdw>
                  <a:reflection blurRad="12000" stA="25000" endPos="49000" dist="5000" dir="5400000" sy="-100000" algn="bl" rotWithShape="0"/>
                </a:effectLst>
              </a:rPr>
              <a:t>Language (SQL)</a:t>
            </a:r>
            <a:endParaRPr lang="en-US" dirty="0"/>
          </a:p>
        </p:txBody>
      </p:sp>
      <p:sp>
        <p:nvSpPr>
          <p:cNvPr id="3" name="Text Placeholder 2"/>
          <p:cNvSpPr>
            <a:spLocks noGrp="1"/>
          </p:cNvSpPr>
          <p:nvPr>
            <p:ph type="body" sz="quarter" idx="10"/>
          </p:nvPr>
        </p:nvSpPr>
        <p:spPr>
          <a:xfrm>
            <a:off x="6115980" y="6400800"/>
            <a:ext cx="2909707" cy="369332"/>
          </a:xfrm>
        </p:spPr>
        <p:txBody>
          <a:bodyPr/>
          <a:lstStyle/>
          <a:p>
            <a:r>
              <a:rPr lang="en-US" dirty="0">
                <a:hlinkClick r:id="rId2"/>
              </a:rPr>
              <a:t>http://academy.telerik.com</a:t>
            </a:r>
            <a:endParaRPr lang="en-US" dirty="0"/>
          </a:p>
        </p:txBody>
      </p:sp>
    </p:spTree>
    <p:extLst>
      <p:ext uri="{BB962C8B-B14F-4D97-AF65-F5344CB8AC3E}">
        <p14:creationId xmlns:p14="http://schemas.microsoft.com/office/powerpoint/2010/main" val="31331627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en-US" dirty="0" smtClean="0"/>
              <a:t>Homework</a:t>
            </a:r>
            <a:endParaRPr lang="bg-BG" dirty="0"/>
          </a:p>
        </p:txBody>
      </p:sp>
      <p:sp>
        <p:nvSpPr>
          <p:cNvPr id="546819" name="Rectangle 3"/>
          <p:cNvSpPr>
            <a:spLocks noGrp="1" noChangeArrowheads="1"/>
          </p:cNvSpPr>
          <p:nvPr>
            <p:ph idx="1"/>
          </p:nvPr>
        </p:nvSpPr>
        <p:spPr/>
        <p:txBody>
          <a:bodyPr/>
          <a:lstStyle/>
          <a:p>
            <a:pPr marL="446088" indent="-446088">
              <a:lnSpc>
                <a:spcPct val="100000"/>
              </a:lnSpc>
              <a:buFontTx/>
              <a:buAutoNum type="arabicPeriod"/>
              <a:tabLst/>
            </a:pPr>
            <a:r>
              <a:rPr lang="en-US" sz="2800" dirty="0"/>
              <a:t>What is SQL? What is DML? What is DDL? Recite the most important SQL commands.</a:t>
            </a:r>
          </a:p>
          <a:p>
            <a:pPr marL="446088" indent="-446088">
              <a:lnSpc>
                <a:spcPct val="100000"/>
              </a:lnSpc>
              <a:buFontTx/>
              <a:buAutoNum type="arabicPeriod"/>
              <a:tabLst/>
            </a:pPr>
            <a:r>
              <a:rPr lang="en-US" sz="2800" dirty="0"/>
              <a:t>What is Transact-SQL (T-SQL)?</a:t>
            </a:r>
          </a:p>
          <a:p>
            <a:pPr marL="446088" indent="-446088">
              <a:lnSpc>
                <a:spcPct val="100000"/>
              </a:lnSpc>
              <a:buFontTx/>
              <a:buAutoNum type="arabicPeriod"/>
              <a:tabLst/>
            </a:pPr>
            <a:r>
              <a:rPr lang="en-US" sz="2800" dirty="0"/>
              <a:t>Start SQL Management Studio and connect to the database </a:t>
            </a:r>
            <a:r>
              <a:rPr lang="en-US" sz="2800" dirty="0" smtClean="0"/>
              <a:t>TelerikAcademy. </a:t>
            </a:r>
            <a:r>
              <a:rPr lang="en-US" sz="2800" dirty="0"/>
              <a:t>Examine the major tables in the </a:t>
            </a:r>
            <a:r>
              <a:rPr lang="en-US" sz="2800" dirty="0" smtClean="0"/>
              <a:t>TelerikAcademy </a:t>
            </a:r>
            <a:r>
              <a:rPr lang="en-US" sz="2800" dirty="0"/>
              <a:t>schema.</a:t>
            </a:r>
          </a:p>
          <a:p>
            <a:pPr marL="446088" indent="-446088">
              <a:lnSpc>
                <a:spcPct val="100000"/>
              </a:lnSpc>
              <a:buFontTx/>
              <a:buAutoNum type="arabicPeriod"/>
              <a:tabLst/>
            </a:pPr>
            <a:r>
              <a:rPr lang="en-US" sz="2800" dirty="0"/>
              <a:t>Write a SQL query to find all information about all departments.</a:t>
            </a:r>
          </a:p>
          <a:p>
            <a:pPr marL="446088" indent="-446088">
              <a:lnSpc>
                <a:spcPct val="100000"/>
              </a:lnSpc>
              <a:buFontTx/>
              <a:buAutoNum type="arabicPeriod"/>
              <a:tabLst/>
            </a:pPr>
            <a:r>
              <a:rPr lang="en-US" sz="2800" dirty="0"/>
              <a:t>Write a SQL query to find all department names.</a:t>
            </a:r>
          </a:p>
          <a:p>
            <a:pPr marL="446088" indent="-446088">
              <a:lnSpc>
                <a:spcPct val="100000"/>
              </a:lnSpc>
              <a:buFontTx/>
              <a:buAutoNum type="arabicPeriod"/>
              <a:tabLst/>
            </a:pPr>
            <a:r>
              <a:rPr lang="en-US" sz="2800" dirty="0"/>
              <a:t>Write a SQL query to find the salary of each employee</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56</a:t>
            </a:fld>
            <a:endParaRPr lang="en-US" dirty="0"/>
          </a:p>
        </p:txBody>
      </p:sp>
    </p:spTree>
    <p:extLst>
      <p:ext uri="{BB962C8B-B14F-4D97-AF65-F5344CB8AC3E}">
        <p14:creationId xmlns:p14="http://schemas.microsoft.com/office/powerpoint/2010/main" val="3592734846"/>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dirty="0" smtClean="0"/>
              <a:t>Homework </a:t>
            </a:r>
            <a:r>
              <a:rPr lang="en-US" dirty="0"/>
              <a:t>(2)</a:t>
            </a:r>
            <a:endParaRPr lang="bg-BG" dirty="0"/>
          </a:p>
        </p:txBody>
      </p:sp>
      <p:sp>
        <p:nvSpPr>
          <p:cNvPr id="548867" name="Rectangle 3"/>
          <p:cNvSpPr>
            <a:spLocks noGrp="1" noChangeArrowheads="1"/>
          </p:cNvSpPr>
          <p:nvPr>
            <p:ph idx="1"/>
          </p:nvPr>
        </p:nvSpPr>
        <p:spPr>
          <a:xfrm>
            <a:off x="228600" y="990600"/>
            <a:ext cx="8686800" cy="5715000"/>
          </a:xfrm>
        </p:spPr>
        <p:txBody>
          <a:bodyPr/>
          <a:lstStyle/>
          <a:p>
            <a:pPr marL="446088" indent="-446088">
              <a:lnSpc>
                <a:spcPts val="3200"/>
              </a:lnSpc>
              <a:buFont typeface="+mj-lt"/>
              <a:buAutoNum type="arabicPeriod" startAt="7"/>
              <a:tabLst/>
            </a:pPr>
            <a:r>
              <a:rPr lang="en-US" sz="2800" dirty="0" smtClean="0"/>
              <a:t>Write a SQL to find the full name of each employee.</a:t>
            </a:r>
          </a:p>
          <a:p>
            <a:pPr marL="446088" indent="-446088">
              <a:lnSpc>
                <a:spcPts val="3200"/>
              </a:lnSpc>
              <a:buFontTx/>
              <a:buAutoNum type="arabicPeriod" startAt="7"/>
              <a:tabLst/>
            </a:pPr>
            <a:r>
              <a:rPr lang="en-US" sz="2800" dirty="0" smtClean="0"/>
              <a:t>Write </a:t>
            </a:r>
            <a:r>
              <a:rPr lang="en-US" sz="2800" dirty="0"/>
              <a:t>a SQL query to find the email addresses of each employee (by his first and last name). Consider that the mail domain is </a:t>
            </a:r>
            <a:r>
              <a:rPr lang="en-US" sz="2800" noProof="1" smtClean="0"/>
              <a:t>telerik.com</a:t>
            </a:r>
            <a:r>
              <a:rPr lang="en-US" sz="2800" dirty="0" smtClean="0"/>
              <a:t>. </a:t>
            </a:r>
            <a:r>
              <a:rPr lang="en-US" sz="2800" dirty="0"/>
              <a:t>Emails should look like “</a:t>
            </a:r>
            <a:r>
              <a:rPr lang="en-US" sz="2800" noProof="1" smtClean="0"/>
              <a:t>John.Doe@telerik.com</a:t>
            </a:r>
            <a:r>
              <a:rPr lang="en-US" sz="2800" dirty="0" smtClean="0"/>
              <a:t>". </a:t>
            </a:r>
            <a:r>
              <a:rPr lang="en-US" sz="2800" dirty="0"/>
              <a:t>The produced column should be named "Full Email </a:t>
            </a:r>
            <a:r>
              <a:rPr lang="en-US" sz="2800" dirty="0" smtClean="0"/>
              <a:t>Addresses".</a:t>
            </a:r>
            <a:endParaRPr lang="en-US" sz="2800" dirty="0"/>
          </a:p>
          <a:p>
            <a:pPr marL="446088" indent="-446088">
              <a:lnSpc>
                <a:spcPts val="3200"/>
              </a:lnSpc>
              <a:buFontTx/>
              <a:buAutoNum type="arabicPeriod" startAt="7"/>
              <a:tabLst/>
            </a:pPr>
            <a:r>
              <a:rPr lang="en-US" sz="2800" dirty="0"/>
              <a:t>Write a SQL query to find all different employee salaries.</a:t>
            </a:r>
          </a:p>
          <a:p>
            <a:pPr marL="446088" indent="-446088">
              <a:lnSpc>
                <a:spcPts val="3200"/>
              </a:lnSpc>
              <a:buFontTx/>
              <a:buAutoNum type="arabicPeriod" startAt="7"/>
              <a:tabLst/>
            </a:pPr>
            <a:r>
              <a:rPr lang="en-US" sz="2800" dirty="0"/>
              <a:t>Write a SQL query to find all information about the employees whose job title is “Sales Representative</a:t>
            </a:r>
            <a:r>
              <a:rPr lang="en-US" sz="2800" dirty="0" smtClean="0"/>
              <a:t>“.</a:t>
            </a:r>
            <a:endParaRPr lang="bg-BG" sz="2800" dirty="0" smtClean="0"/>
          </a:p>
          <a:p>
            <a:pPr marL="446088" indent="-446088">
              <a:lnSpc>
                <a:spcPts val="3200"/>
              </a:lnSpc>
              <a:buFontTx/>
              <a:buAutoNum type="arabicPeriod" startAt="7"/>
              <a:tabLst/>
            </a:pPr>
            <a:r>
              <a:rPr lang="en-US" sz="2800" dirty="0" smtClean="0"/>
              <a:t>Write a SQL query to find the names of all employees whose first name starts with "SA".</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57</a:t>
            </a:fld>
            <a:endParaRPr lang="en-US" dirty="0"/>
          </a:p>
        </p:txBody>
      </p:sp>
    </p:spTree>
    <p:extLst>
      <p:ext uri="{BB962C8B-B14F-4D97-AF65-F5344CB8AC3E}">
        <p14:creationId xmlns:p14="http://schemas.microsoft.com/office/powerpoint/2010/main" val="1108133533"/>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dirty="0" smtClean="0"/>
              <a:t>Homework </a:t>
            </a:r>
            <a:r>
              <a:rPr lang="en-US" dirty="0"/>
              <a:t>(3)</a:t>
            </a:r>
            <a:endParaRPr lang="bg-BG" dirty="0"/>
          </a:p>
        </p:txBody>
      </p:sp>
      <p:sp>
        <p:nvSpPr>
          <p:cNvPr id="550915" name="Rectangle 3"/>
          <p:cNvSpPr>
            <a:spLocks noGrp="1" noChangeArrowheads="1"/>
          </p:cNvSpPr>
          <p:nvPr>
            <p:ph idx="1"/>
          </p:nvPr>
        </p:nvSpPr>
        <p:spPr>
          <a:xfrm>
            <a:off x="228600" y="990600"/>
            <a:ext cx="8686800" cy="5715000"/>
          </a:xfrm>
        </p:spPr>
        <p:txBody>
          <a:bodyPr/>
          <a:lstStyle/>
          <a:p>
            <a:pPr marL="446088" indent="-446088">
              <a:lnSpc>
                <a:spcPct val="100000"/>
              </a:lnSpc>
              <a:spcBef>
                <a:spcPts val="300"/>
              </a:spcBef>
              <a:buFont typeface="+mj-lt"/>
              <a:buAutoNum type="arabicPeriod" startAt="12"/>
              <a:tabLst/>
            </a:pPr>
            <a:r>
              <a:rPr lang="en-US" sz="2800" dirty="0" smtClean="0"/>
              <a:t>Write a SQL query to find the names of all employees whose last name contains "</a:t>
            </a:r>
            <a:r>
              <a:rPr lang="en-US" sz="2800" noProof="1" smtClean="0"/>
              <a:t>ei</a:t>
            </a:r>
            <a:r>
              <a:rPr lang="en-US" sz="2800" dirty="0" smtClean="0"/>
              <a:t>".</a:t>
            </a:r>
            <a:endParaRPr lang="bg-BG" sz="2800" dirty="0" smtClean="0"/>
          </a:p>
          <a:p>
            <a:pPr marL="446088" indent="-446088">
              <a:lnSpc>
                <a:spcPct val="100000"/>
              </a:lnSpc>
              <a:spcBef>
                <a:spcPts val="300"/>
              </a:spcBef>
              <a:buFontTx/>
              <a:buAutoNum type="arabicPeriod" startAt="12"/>
              <a:tabLst/>
            </a:pPr>
            <a:r>
              <a:rPr lang="en-US" sz="2800" dirty="0" smtClean="0"/>
              <a:t>Write a SQL query to find the salary of all employees whose salary is in the range [20000…30000].</a:t>
            </a:r>
            <a:endParaRPr lang="bg-BG" sz="2800" dirty="0" smtClean="0"/>
          </a:p>
          <a:p>
            <a:pPr marL="446088" indent="-446088">
              <a:lnSpc>
                <a:spcPct val="100000"/>
              </a:lnSpc>
              <a:spcBef>
                <a:spcPts val="300"/>
              </a:spcBef>
              <a:buFontTx/>
              <a:buAutoNum type="arabicPeriod" startAt="12"/>
              <a:tabLst/>
            </a:pPr>
            <a:r>
              <a:rPr lang="en-US" sz="2800" dirty="0" smtClean="0"/>
              <a:t>Write a SQL query to find the names of all employees whose salary is 25000, 14000, 12500 or 23600.</a:t>
            </a:r>
            <a:endParaRPr lang="bg-BG" sz="2800" dirty="0" smtClean="0"/>
          </a:p>
          <a:p>
            <a:pPr marL="446088" indent="-446088">
              <a:lnSpc>
                <a:spcPct val="100000"/>
              </a:lnSpc>
              <a:spcBef>
                <a:spcPts val="300"/>
              </a:spcBef>
              <a:buFontTx/>
              <a:buAutoNum type="arabicPeriod" startAt="12"/>
              <a:tabLst/>
            </a:pPr>
            <a:r>
              <a:rPr lang="en-US" sz="2800" dirty="0" smtClean="0"/>
              <a:t>Write a SQL query to find all employees that do not have manager.</a:t>
            </a:r>
            <a:endParaRPr lang="bg-BG" sz="2800" dirty="0" smtClean="0"/>
          </a:p>
          <a:p>
            <a:pPr marL="446088" indent="-446088">
              <a:lnSpc>
                <a:spcPct val="100000"/>
              </a:lnSpc>
              <a:spcBef>
                <a:spcPts val="300"/>
              </a:spcBef>
              <a:buFontTx/>
              <a:buAutoNum type="arabicPeriod" startAt="12"/>
              <a:tabLst/>
            </a:pPr>
            <a:r>
              <a:rPr lang="en-US" sz="2800" dirty="0" smtClean="0"/>
              <a:t>Write a SQL query to find all employees that have salary more than 50000. Order them in decreasing order by salary.</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58</a:t>
            </a:fld>
            <a:endParaRPr lang="en-US" dirty="0"/>
          </a:p>
        </p:txBody>
      </p:sp>
    </p:spTree>
    <p:extLst>
      <p:ext uri="{BB962C8B-B14F-4D97-AF65-F5344CB8AC3E}">
        <p14:creationId xmlns:p14="http://schemas.microsoft.com/office/powerpoint/2010/main" val="3038966846"/>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r>
              <a:rPr lang="en-US" dirty="0" smtClean="0"/>
              <a:t>Homework </a:t>
            </a:r>
            <a:r>
              <a:rPr lang="en-US" dirty="0"/>
              <a:t>(4)</a:t>
            </a:r>
            <a:endParaRPr lang="bg-BG" dirty="0"/>
          </a:p>
        </p:txBody>
      </p:sp>
      <p:sp>
        <p:nvSpPr>
          <p:cNvPr id="552963" name="Rectangle 3"/>
          <p:cNvSpPr>
            <a:spLocks noGrp="1" noChangeArrowheads="1"/>
          </p:cNvSpPr>
          <p:nvPr>
            <p:ph idx="1"/>
          </p:nvPr>
        </p:nvSpPr>
        <p:spPr>
          <a:xfrm>
            <a:off x="228600" y="914400"/>
            <a:ext cx="8686800" cy="5791200"/>
          </a:xfrm>
        </p:spPr>
        <p:txBody>
          <a:bodyPr/>
          <a:lstStyle/>
          <a:p>
            <a:pPr marL="446088" indent="-446088">
              <a:lnSpc>
                <a:spcPct val="100000"/>
              </a:lnSpc>
              <a:spcBef>
                <a:spcPts val="300"/>
              </a:spcBef>
              <a:buFont typeface="+mj-lt"/>
              <a:buAutoNum type="arabicPeriod" startAt="17"/>
              <a:tabLst/>
            </a:pPr>
            <a:r>
              <a:rPr lang="en-US" sz="2800" dirty="0" smtClean="0"/>
              <a:t>Write a SQL query to find the top 5 best paid employees.</a:t>
            </a:r>
          </a:p>
          <a:p>
            <a:pPr marL="446088" indent="-446088">
              <a:lnSpc>
                <a:spcPct val="100000"/>
              </a:lnSpc>
              <a:spcBef>
                <a:spcPts val="300"/>
              </a:spcBef>
              <a:buFontTx/>
              <a:buAutoNum type="arabicPeriod" startAt="17"/>
              <a:tabLst/>
            </a:pPr>
            <a:r>
              <a:rPr lang="en-US" sz="2800" dirty="0" smtClean="0"/>
              <a:t>Write a SQL query to find all employees along with their address. Use inner join with </a:t>
            </a:r>
            <a:r>
              <a:rPr lang="en-US" sz="2800" dirty="0" smtClean="0">
                <a:solidFill>
                  <a:schemeClr val="accent5">
                    <a:lumMod val="20000"/>
                    <a:lumOff val="80000"/>
                  </a:schemeClr>
                </a:solidFill>
                <a:latin typeface="Consolas" pitchFamily="49" charset="0"/>
              </a:rPr>
              <a:t>ON</a:t>
            </a:r>
            <a:r>
              <a:rPr lang="en-US" sz="2800" dirty="0" smtClean="0"/>
              <a:t> clause.</a:t>
            </a:r>
          </a:p>
          <a:p>
            <a:pPr marL="446088" indent="-446088">
              <a:lnSpc>
                <a:spcPts val="3400"/>
              </a:lnSpc>
              <a:spcBef>
                <a:spcPts val="300"/>
              </a:spcBef>
              <a:buFontTx/>
              <a:buAutoNum type="arabicPeriod" startAt="19"/>
              <a:tabLst/>
            </a:pPr>
            <a:r>
              <a:rPr lang="en-US" sz="2800" dirty="0" smtClean="0"/>
              <a:t>Write </a:t>
            </a:r>
            <a:r>
              <a:rPr lang="en-US" sz="2800" dirty="0"/>
              <a:t>a SQL query to find all employees and their address. Use equijoins (conditions in the </a:t>
            </a:r>
            <a:r>
              <a:rPr lang="en-US" sz="2800" dirty="0">
                <a:solidFill>
                  <a:schemeClr val="accent5">
                    <a:lumMod val="20000"/>
                    <a:lumOff val="80000"/>
                  </a:schemeClr>
                </a:solidFill>
                <a:latin typeface="Consolas" pitchFamily="49" charset="0"/>
              </a:rPr>
              <a:t>WHERE</a:t>
            </a:r>
            <a:r>
              <a:rPr lang="en-US" sz="2800" dirty="0"/>
              <a:t> clause).</a:t>
            </a:r>
          </a:p>
          <a:p>
            <a:pPr marL="446088" indent="-446088">
              <a:lnSpc>
                <a:spcPts val="3400"/>
              </a:lnSpc>
              <a:spcBef>
                <a:spcPts val="300"/>
              </a:spcBef>
              <a:buFontTx/>
              <a:buAutoNum type="arabicPeriod" startAt="19"/>
              <a:tabLst/>
            </a:pPr>
            <a:r>
              <a:rPr lang="en-US" sz="2800" dirty="0"/>
              <a:t>Write a SQL query to find all employees along with their manager.</a:t>
            </a:r>
          </a:p>
          <a:p>
            <a:pPr marL="446088" indent="-446088">
              <a:lnSpc>
                <a:spcPts val="3400"/>
              </a:lnSpc>
              <a:spcBef>
                <a:spcPts val="300"/>
              </a:spcBef>
              <a:buFontTx/>
              <a:buAutoNum type="arabicPeriod" startAt="19"/>
              <a:tabLst/>
            </a:pPr>
            <a:r>
              <a:rPr lang="en-US" sz="2800" dirty="0"/>
              <a:t>Write a SQL query to find all employees, along with their manager and their address. Join the 3 tables: </a:t>
            </a:r>
            <a:r>
              <a:rPr lang="en-US" sz="2800" dirty="0" smtClean="0">
                <a:solidFill>
                  <a:schemeClr val="accent5">
                    <a:lumMod val="20000"/>
                    <a:lumOff val="80000"/>
                  </a:schemeClr>
                </a:solidFill>
                <a:latin typeface="Consolas" pitchFamily="49" charset="0"/>
              </a:rPr>
              <a:t>Employees</a:t>
            </a:r>
            <a:r>
              <a:rPr lang="en-US" sz="2800" dirty="0" smtClean="0"/>
              <a:t> </a:t>
            </a:r>
            <a:r>
              <a:rPr lang="en-US" sz="2800" dirty="0" smtClean="0">
                <a:solidFill>
                  <a:schemeClr val="accent5">
                    <a:lumMod val="20000"/>
                    <a:lumOff val="80000"/>
                  </a:schemeClr>
                </a:solidFill>
                <a:latin typeface="Consolas" pitchFamily="49" charset="0"/>
              </a:rPr>
              <a:t>e</a:t>
            </a:r>
            <a:r>
              <a:rPr lang="en-US" sz="2800" dirty="0"/>
              <a:t>, </a:t>
            </a:r>
            <a:r>
              <a:rPr lang="en-US" sz="2800" dirty="0" smtClean="0">
                <a:solidFill>
                  <a:schemeClr val="accent5">
                    <a:lumMod val="20000"/>
                    <a:lumOff val="80000"/>
                  </a:schemeClr>
                </a:solidFill>
                <a:latin typeface="Consolas" pitchFamily="49" charset="0"/>
              </a:rPr>
              <a:t>Employees</a:t>
            </a:r>
            <a:r>
              <a:rPr lang="en-US" sz="2800" dirty="0" smtClean="0"/>
              <a:t> </a:t>
            </a:r>
            <a:r>
              <a:rPr lang="en-US" sz="2800" dirty="0" smtClean="0">
                <a:solidFill>
                  <a:schemeClr val="accent5">
                    <a:lumMod val="20000"/>
                    <a:lumOff val="80000"/>
                  </a:schemeClr>
                </a:solidFill>
                <a:latin typeface="Consolas" pitchFamily="49" charset="0"/>
              </a:rPr>
              <a:t>m</a:t>
            </a:r>
            <a:r>
              <a:rPr lang="en-US" sz="2800" dirty="0" smtClean="0"/>
              <a:t> </a:t>
            </a:r>
            <a:r>
              <a:rPr lang="en-US" sz="2800" dirty="0"/>
              <a:t>and </a:t>
            </a:r>
            <a:r>
              <a:rPr lang="en-US" sz="2800" dirty="0" smtClean="0">
                <a:solidFill>
                  <a:schemeClr val="accent5">
                    <a:lumMod val="20000"/>
                    <a:lumOff val="80000"/>
                  </a:schemeClr>
                </a:solidFill>
                <a:latin typeface="Consolas" pitchFamily="49" charset="0"/>
              </a:rPr>
              <a:t>Addresses</a:t>
            </a:r>
            <a:r>
              <a:rPr lang="en-US" sz="2800" dirty="0" smtClean="0"/>
              <a:t> </a:t>
            </a:r>
            <a:r>
              <a:rPr lang="en-US" sz="2800" dirty="0" smtClean="0">
                <a:solidFill>
                  <a:schemeClr val="accent5">
                    <a:lumMod val="20000"/>
                    <a:lumOff val="80000"/>
                  </a:schemeClr>
                </a:solidFill>
                <a:latin typeface="Consolas" pitchFamily="49" charset="0"/>
              </a:rPr>
              <a:t>a</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59</a:t>
            </a:fld>
            <a:endParaRPr lang="en-US" dirty="0"/>
          </a:p>
        </p:txBody>
      </p:sp>
    </p:spTree>
    <p:extLst>
      <p:ext uri="{BB962C8B-B14F-4D97-AF65-F5344CB8AC3E}">
        <p14:creationId xmlns:p14="http://schemas.microsoft.com/office/powerpoint/2010/main" val="198242124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en-US" dirty="0"/>
              <a:t>Communicating with </a:t>
            </a:r>
            <a:r>
              <a:rPr lang="en-US" dirty="0" smtClean="0"/>
              <a:t>the </a:t>
            </a:r>
            <a:r>
              <a:rPr lang="en-US" dirty="0"/>
              <a:t>DB</a:t>
            </a:r>
          </a:p>
        </p:txBody>
      </p:sp>
      <p:sp>
        <p:nvSpPr>
          <p:cNvPr id="2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479235" name="Arc 3"/>
          <p:cNvSpPr>
            <a:spLocks/>
          </p:cNvSpPr>
          <p:nvPr/>
        </p:nvSpPr>
        <p:spPr bwMode="auto">
          <a:xfrm>
            <a:off x="3621088" y="2882900"/>
            <a:ext cx="3182937" cy="447675"/>
          </a:xfrm>
          <a:custGeom>
            <a:avLst/>
            <a:gdLst>
              <a:gd name="G0" fmla="+- 0 0 0"/>
              <a:gd name="G1" fmla="+- 21597 0 0"/>
              <a:gd name="G2" fmla="+- 21600 0 0"/>
              <a:gd name="T0" fmla="*/ 375 w 19771"/>
              <a:gd name="T1" fmla="*/ 0 h 21597"/>
              <a:gd name="T2" fmla="*/ 19771 w 19771"/>
              <a:gd name="T3" fmla="*/ 12899 h 21597"/>
              <a:gd name="T4" fmla="*/ 0 w 19771"/>
              <a:gd name="T5" fmla="*/ 21597 h 21597"/>
            </a:gdLst>
            <a:ahLst/>
            <a:cxnLst>
              <a:cxn ang="0">
                <a:pos x="T0" y="T1"/>
              </a:cxn>
              <a:cxn ang="0">
                <a:pos x="T2" y="T3"/>
              </a:cxn>
              <a:cxn ang="0">
                <a:pos x="T4" y="T5"/>
              </a:cxn>
            </a:cxnLst>
            <a:rect l="0" t="0" r="r" b="b"/>
            <a:pathLst>
              <a:path w="19771" h="21597" fill="none" extrusionOk="0">
                <a:moveTo>
                  <a:pt x="374" y="0"/>
                </a:moveTo>
                <a:cubicBezTo>
                  <a:pt x="8803" y="146"/>
                  <a:pt x="16376" y="5182"/>
                  <a:pt x="19771" y="12898"/>
                </a:cubicBezTo>
              </a:path>
              <a:path w="19771" h="21597" stroke="0" extrusionOk="0">
                <a:moveTo>
                  <a:pt x="374" y="0"/>
                </a:moveTo>
                <a:cubicBezTo>
                  <a:pt x="8803" y="146"/>
                  <a:pt x="16376" y="5182"/>
                  <a:pt x="19771" y="12898"/>
                </a:cubicBezTo>
                <a:lnTo>
                  <a:pt x="0" y="21597"/>
                </a:lnTo>
                <a:close/>
              </a:path>
            </a:pathLst>
          </a:custGeom>
          <a:noFill/>
          <a:ln w="50800" cap="rnd">
            <a:solidFill>
              <a:schemeClr val="accent5">
                <a:lumMod val="20000"/>
                <a:lumOff val="80000"/>
              </a:schemeClr>
            </a:solidFill>
            <a:round/>
            <a:headEnd type="none" w="sm" len="sm"/>
            <a:tailEnd type="stealth" w="med" len="lg"/>
          </a:ln>
          <a:effectLst/>
        </p:spPr>
        <p:txBody>
          <a:bodyPr/>
          <a:lstStyle/>
          <a:p>
            <a:endParaRPr lang="bg-BG" dirty="0"/>
          </a:p>
        </p:txBody>
      </p:sp>
      <p:sp>
        <p:nvSpPr>
          <p:cNvPr id="479236" name="Arc 4"/>
          <p:cNvSpPr>
            <a:spLocks/>
          </p:cNvSpPr>
          <p:nvPr/>
        </p:nvSpPr>
        <p:spPr bwMode="auto">
          <a:xfrm rot="10800000">
            <a:off x="4340225" y="4473575"/>
            <a:ext cx="3001963" cy="585788"/>
          </a:xfrm>
          <a:custGeom>
            <a:avLst/>
            <a:gdLst>
              <a:gd name="G0" fmla="+- 21558 0 0"/>
              <a:gd name="G1" fmla="+- 21594 0 0"/>
              <a:gd name="G2" fmla="+- 21600 0 0"/>
              <a:gd name="T0" fmla="*/ 0 w 21558"/>
              <a:gd name="T1" fmla="*/ 20244 h 21594"/>
              <a:gd name="T2" fmla="*/ 21062 w 21558"/>
              <a:gd name="T3" fmla="*/ 0 h 21594"/>
              <a:gd name="T4" fmla="*/ 21558 w 21558"/>
              <a:gd name="T5" fmla="*/ 21594 h 21594"/>
            </a:gdLst>
            <a:ahLst/>
            <a:cxnLst>
              <a:cxn ang="0">
                <a:pos x="T0" y="T1"/>
              </a:cxn>
              <a:cxn ang="0">
                <a:pos x="T2" y="T3"/>
              </a:cxn>
              <a:cxn ang="0">
                <a:pos x="T4" y="T5"/>
              </a:cxn>
            </a:cxnLst>
            <a:rect l="0" t="0" r="r" b="b"/>
            <a:pathLst>
              <a:path w="21558" h="21594" fill="none" extrusionOk="0">
                <a:moveTo>
                  <a:pt x="0" y="20244"/>
                </a:moveTo>
                <a:cubicBezTo>
                  <a:pt x="701" y="9051"/>
                  <a:pt x="9850" y="257"/>
                  <a:pt x="21061" y="-1"/>
                </a:cubicBezTo>
              </a:path>
              <a:path w="21558" h="21594" stroke="0" extrusionOk="0">
                <a:moveTo>
                  <a:pt x="0" y="20244"/>
                </a:moveTo>
                <a:cubicBezTo>
                  <a:pt x="701" y="9051"/>
                  <a:pt x="9850" y="257"/>
                  <a:pt x="21061" y="-1"/>
                </a:cubicBezTo>
                <a:lnTo>
                  <a:pt x="21558" y="21594"/>
                </a:lnTo>
                <a:close/>
              </a:path>
            </a:pathLst>
          </a:custGeom>
          <a:noFill/>
          <a:ln w="50800" cap="rnd">
            <a:solidFill>
              <a:schemeClr val="accent5">
                <a:lumMod val="20000"/>
                <a:lumOff val="80000"/>
              </a:schemeClr>
            </a:solidFill>
            <a:round/>
            <a:headEnd type="none" w="sm" len="sm"/>
            <a:tailEnd type="stealth" w="med" len="lg"/>
          </a:ln>
          <a:effectLst/>
        </p:spPr>
        <p:txBody>
          <a:bodyPr/>
          <a:lstStyle/>
          <a:p>
            <a:endParaRPr lang="bg-BG" dirty="0"/>
          </a:p>
        </p:txBody>
      </p:sp>
      <p:sp>
        <p:nvSpPr>
          <p:cNvPr id="479237" name="Text Box 5"/>
          <p:cNvSpPr txBox="1">
            <a:spLocks noChangeArrowheads="1"/>
          </p:cNvSpPr>
          <p:nvPr/>
        </p:nvSpPr>
        <p:spPr bwMode="auto">
          <a:xfrm rot="230443">
            <a:off x="3718424" y="1987550"/>
            <a:ext cx="2962671" cy="830997"/>
          </a:xfrm>
          <a:prstGeom prst="rect">
            <a:avLst/>
          </a:prstGeom>
          <a:noFill/>
          <a:ln w="9525">
            <a:noFill/>
            <a:miter lim="800000"/>
            <a:headEnd/>
            <a:tailEnd/>
          </a:ln>
          <a:effectLst/>
        </p:spPr>
        <p:txBody>
          <a:bodyPr wrap="none">
            <a:spAutoFit/>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SQL statement is</a:t>
            </a:r>
          </a:p>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sent to the </a:t>
            </a:r>
            <a:r>
              <a:rPr lang="en-US" sz="2400" b="1" dirty="0" smtClean="0">
                <a:solidFill>
                  <a:schemeClr val="tx1">
                    <a:lumMod val="40000"/>
                    <a:lumOff val="60000"/>
                  </a:schemeClr>
                </a:solidFill>
                <a:effectLst>
                  <a:outerShdw blurRad="38100" dist="38100" dir="2700000" algn="tl">
                    <a:srgbClr val="000000">
                      <a:alpha val="43137"/>
                    </a:srgbClr>
                  </a:outerShdw>
                </a:effectLst>
              </a:rPr>
              <a:t>DB server</a:t>
            </a:r>
            <a:endParaRPr lang="en-US" sz="2400" b="1" dirty="0">
              <a:solidFill>
                <a:schemeClr val="tx1">
                  <a:lumMod val="40000"/>
                  <a:lumOff val="60000"/>
                </a:schemeClr>
              </a:solidFill>
              <a:effectLst>
                <a:outerShdw blurRad="38100" dist="38100" dir="2700000" algn="tl">
                  <a:srgbClr val="000000">
                    <a:alpha val="43137"/>
                  </a:srgbClr>
                </a:outerShdw>
              </a:effectLst>
            </a:endParaRPr>
          </a:p>
        </p:txBody>
      </p:sp>
      <p:sp>
        <p:nvSpPr>
          <p:cNvPr id="479239" name="Text Box 7"/>
          <p:cNvSpPr txBox="1">
            <a:spLocks noChangeArrowheads="1"/>
          </p:cNvSpPr>
          <p:nvPr/>
        </p:nvSpPr>
        <p:spPr bwMode="auto">
          <a:xfrm>
            <a:off x="693738" y="2443163"/>
            <a:ext cx="2887662"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Name </a:t>
            </a:r>
          </a:p>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Departments</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479240" name="Group 8"/>
          <p:cNvGraphicFramePr>
            <a:graphicFrameLocks noGrp="1"/>
          </p:cNvGraphicFramePr>
          <p:nvPr/>
        </p:nvGraphicFramePr>
        <p:xfrm>
          <a:off x="1765300" y="4267200"/>
          <a:ext cx="2571750" cy="1847088"/>
        </p:xfrm>
        <a:graphic>
          <a:graphicData uri="http://schemas.openxmlformats.org/drawingml/2006/table">
            <a:tbl>
              <a:tblPr/>
              <a:tblGrid>
                <a:gridCol w="25717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Name</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38100" cap="flat" cmpd="sng" algn="ctr">
                      <a:solidFill>
                        <a:schemeClr val="accent5">
                          <a:lumMod val="20000"/>
                          <a:lumOff val="80000"/>
                        </a:schemeClr>
                      </a:solidFill>
                      <a:prstDash val="solid"/>
                      <a:round/>
                      <a:headEnd type="none" w="med" len="med"/>
                      <a:tailEnd type="none" w="med" len="med"/>
                    </a:lnT>
                    <a:lnB w="381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Engineering</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381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Sales</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Marketing</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381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479258" name="Text Box 26"/>
          <p:cNvSpPr txBox="1">
            <a:spLocks noChangeArrowheads="1"/>
          </p:cNvSpPr>
          <p:nvPr/>
        </p:nvSpPr>
        <p:spPr bwMode="auto">
          <a:xfrm rot="21248457">
            <a:off x="4539348" y="5038411"/>
            <a:ext cx="3268844" cy="830997"/>
          </a:xfrm>
          <a:prstGeom prst="rect">
            <a:avLst/>
          </a:prstGeom>
          <a:noFill/>
          <a:ln w="9525">
            <a:noFill/>
            <a:miter lim="800000"/>
            <a:headEnd/>
            <a:tailEnd/>
          </a:ln>
          <a:effectLst/>
        </p:spPr>
        <p:txBody>
          <a:bodyPr wrap="none">
            <a:spAutoFit/>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The result is </a:t>
            </a:r>
            <a:r>
              <a:rPr lang="en-US" sz="2400" b="1" dirty="0" smtClean="0">
                <a:solidFill>
                  <a:schemeClr val="tx1">
                    <a:lumMod val="40000"/>
                    <a:lumOff val="60000"/>
                  </a:schemeClr>
                </a:solidFill>
                <a:effectLst>
                  <a:outerShdw blurRad="38100" dist="38100" dir="2700000" algn="tl">
                    <a:srgbClr val="000000">
                      <a:alpha val="43137"/>
                    </a:srgbClr>
                  </a:outerShdw>
                </a:effectLst>
              </a:rPr>
              <a:t>returned</a:t>
            </a:r>
          </a:p>
          <a:p>
            <a:pPr algn="ctr">
              <a:lnSpc>
                <a:spcPct val="100000"/>
              </a:lnSpc>
            </a:pPr>
            <a:r>
              <a:rPr lang="en-US" sz="2400" b="1" dirty="0" smtClean="0">
                <a:solidFill>
                  <a:schemeClr val="tx1">
                    <a:lumMod val="40000"/>
                    <a:lumOff val="60000"/>
                  </a:schemeClr>
                </a:solidFill>
                <a:effectLst>
                  <a:outerShdw blurRad="38100" dist="38100" dir="2700000" algn="tl">
                    <a:srgbClr val="000000">
                      <a:alpha val="43137"/>
                    </a:srgbClr>
                  </a:outerShdw>
                </a:effectLst>
              </a:rPr>
              <a:t>(usually as </a:t>
            </a:r>
            <a:r>
              <a:rPr lang="en-US" sz="2400" b="1" dirty="0">
                <a:solidFill>
                  <a:schemeClr val="tx1">
                    <a:lumMod val="40000"/>
                    <a:lumOff val="60000"/>
                  </a:schemeClr>
                </a:solidFill>
                <a:effectLst>
                  <a:outerShdw blurRad="38100" dist="38100" dir="2700000" algn="tl">
                    <a:srgbClr val="000000">
                      <a:alpha val="43137"/>
                    </a:srgbClr>
                  </a:outerShdw>
                </a:effectLst>
              </a:rPr>
              <a:t>a </a:t>
            </a:r>
            <a:r>
              <a:rPr lang="en-US" sz="2400" b="1" dirty="0" smtClean="0">
                <a:solidFill>
                  <a:schemeClr val="tx1">
                    <a:lumMod val="40000"/>
                    <a:lumOff val="60000"/>
                  </a:schemeClr>
                </a:solidFill>
                <a:effectLst>
                  <a:outerShdw blurRad="38100" dist="38100" dir="2700000" algn="tl">
                    <a:srgbClr val="000000">
                      <a:alpha val="43137"/>
                    </a:srgbClr>
                  </a:outerShdw>
                </a:effectLst>
              </a:rPr>
              <a:t>record set)</a:t>
            </a:r>
            <a:endParaRPr lang="en-US" sz="2400" b="1" dirty="0">
              <a:solidFill>
                <a:schemeClr val="tx1">
                  <a:lumMod val="40000"/>
                  <a:lumOff val="60000"/>
                </a:schemeClr>
              </a:solidFill>
              <a:effectLst>
                <a:outerShdw blurRad="38100" dist="38100" dir="2700000" algn="tl">
                  <a:srgbClr val="000000">
                    <a:alpha val="43137"/>
                  </a:srgbClr>
                </a:outerShdw>
              </a:effectLst>
            </a:endParaRPr>
          </a:p>
        </p:txBody>
      </p:sp>
      <p:grpSp>
        <p:nvGrpSpPr>
          <p:cNvPr id="2" name="Group 27"/>
          <p:cNvGrpSpPr>
            <a:grpSpLocks/>
          </p:cNvGrpSpPr>
          <p:nvPr/>
        </p:nvGrpSpPr>
        <p:grpSpPr bwMode="auto">
          <a:xfrm>
            <a:off x="6804025" y="2773363"/>
            <a:ext cx="1662113" cy="1719262"/>
            <a:chOff x="4286" y="1747"/>
            <a:chExt cx="1047" cy="1083"/>
          </a:xfrm>
        </p:grpSpPr>
        <p:sp>
          <p:nvSpPr>
            <p:cNvPr id="479260" name="Rectangle 28"/>
            <p:cNvSpPr>
              <a:spLocks noChangeArrowheads="1"/>
            </p:cNvSpPr>
            <p:nvPr/>
          </p:nvSpPr>
          <p:spPr bwMode="ltGray">
            <a:xfrm>
              <a:off x="4286" y="1967"/>
              <a:ext cx="1047" cy="649"/>
            </a:xfrm>
            <a:prstGeom prst="rect">
              <a:avLst/>
            </a:prstGeom>
            <a:solidFill>
              <a:srgbClr val="CFCFCF"/>
            </a:solidFill>
            <a:ln w="9525">
              <a:solidFill>
                <a:schemeClr val="accent5">
                  <a:lumMod val="75000"/>
                </a:schemeClr>
              </a:solidFill>
              <a:miter lim="800000"/>
              <a:headEnd/>
              <a:tailEnd/>
            </a:ln>
            <a:effectLst/>
          </p:spPr>
          <p:txBody>
            <a:bodyPr wrap="none" anchor="ctr"/>
            <a:lstStyle/>
            <a:p>
              <a:endParaRPr lang="bg-BG" dirty="0"/>
            </a:p>
          </p:txBody>
        </p:sp>
        <p:sp>
          <p:nvSpPr>
            <p:cNvPr id="479261" name="Oval 29"/>
            <p:cNvSpPr>
              <a:spLocks noChangeArrowheads="1"/>
            </p:cNvSpPr>
            <p:nvPr/>
          </p:nvSpPr>
          <p:spPr bwMode="ltGray">
            <a:xfrm>
              <a:off x="4286" y="1747"/>
              <a:ext cx="1047" cy="416"/>
            </a:xfrm>
            <a:prstGeom prst="ellipse">
              <a:avLst/>
            </a:prstGeom>
            <a:solidFill>
              <a:srgbClr val="DDDDDD"/>
            </a:solidFill>
            <a:ln w="9525">
              <a:solidFill>
                <a:schemeClr val="accent5">
                  <a:lumMod val="75000"/>
                </a:schemeClr>
              </a:solidFill>
              <a:round/>
              <a:headEnd/>
              <a:tailEnd/>
            </a:ln>
            <a:effectLst/>
          </p:spPr>
          <p:txBody>
            <a:bodyPr wrap="none" anchor="ctr"/>
            <a:lstStyle/>
            <a:p>
              <a:endParaRPr lang="bg-BG" dirty="0"/>
            </a:p>
          </p:txBody>
        </p:sp>
        <p:sp>
          <p:nvSpPr>
            <p:cNvPr id="479262" name="Oval 30"/>
            <p:cNvSpPr>
              <a:spLocks noChangeArrowheads="1"/>
            </p:cNvSpPr>
            <p:nvPr/>
          </p:nvSpPr>
          <p:spPr bwMode="ltGray">
            <a:xfrm>
              <a:off x="4286" y="2414"/>
              <a:ext cx="1047" cy="416"/>
            </a:xfrm>
            <a:prstGeom prst="ellipse">
              <a:avLst/>
            </a:prstGeom>
            <a:solidFill>
              <a:srgbClr val="C0C0C0"/>
            </a:solidFill>
            <a:ln w="9525">
              <a:solidFill>
                <a:schemeClr val="bg2">
                  <a:lumMod val="40000"/>
                  <a:lumOff val="60000"/>
                </a:schemeClr>
              </a:solidFill>
              <a:round/>
              <a:headEnd/>
              <a:tailEnd/>
            </a:ln>
            <a:effectLst/>
          </p:spPr>
          <p:txBody>
            <a:bodyPr wrap="none" anchor="ctr"/>
            <a:lstStyle/>
            <a:p>
              <a:endParaRPr lang="bg-BG" dirty="0"/>
            </a:p>
          </p:txBody>
        </p:sp>
        <p:sp>
          <p:nvSpPr>
            <p:cNvPr id="479263" name="Rectangle 31"/>
            <p:cNvSpPr>
              <a:spLocks noChangeArrowheads="1"/>
            </p:cNvSpPr>
            <p:nvPr/>
          </p:nvSpPr>
          <p:spPr bwMode="auto">
            <a:xfrm>
              <a:off x="4318" y="1794"/>
              <a:ext cx="1008" cy="272"/>
            </a:xfrm>
            <a:prstGeom prst="rect">
              <a:avLst/>
            </a:prstGeom>
            <a:noFill/>
            <a:ln w="9525">
              <a:noFill/>
              <a:miter lim="800000"/>
              <a:headEnd/>
              <a:tailEnd/>
            </a:ln>
            <a:effectLst/>
          </p:spPr>
          <p:txBody>
            <a:bodyPr lIns="92075" tIns="46038" rIns="92075" bIns="46038">
              <a:spAutoFit/>
              <a:scene3d>
                <a:camera prst="orthographicFront"/>
                <a:lightRig rig="balanced" dir="t">
                  <a:rot lat="0" lon="0" rev="2100000"/>
                </a:lightRig>
              </a:scene3d>
              <a:sp3d extrusionH="57150" prstMaterial="metal">
                <a:bevelT w="38100" h="25400"/>
                <a:contourClr>
                  <a:schemeClr val="bg2"/>
                </a:contourClr>
              </a:sp3d>
            </a:bodyPr>
            <a:lstStyle/>
            <a:p>
              <a:pPr algn="ctr">
                <a:lnSpc>
                  <a:spcPct val="100000"/>
                </a:lnSpc>
              </a:pPr>
              <a:r>
                <a:rPr kumimoji="0" lang="en-US" sz="2200" b="1" dirty="0">
                  <a:ln w="50800"/>
                  <a:solidFill>
                    <a:schemeClr val="bg1">
                      <a:shade val="50000"/>
                    </a:schemeClr>
                  </a:solidFill>
                </a:rPr>
                <a:t>Database </a:t>
              </a:r>
            </a:p>
          </p:txBody>
        </p:sp>
        <p:grpSp>
          <p:nvGrpSpPr>
            <p:cNvPr id="3" name="Group 32"/>
            <p:cNvGrpSpPr>
              <a:grpSpLocks/>
            </p:cNvGrpSpPr>
            <p:nvPr/>
          </p:nvGrpSpPr>
          <p:grpSpPr bwMode="auto">
            <a:xfrm>
              <a:off x="4438" y="2225"/>
              <a:ext cx="755" cy="457"/>
              <a:chOff x="2293" y="2088"/>
              <a:chExt cx="755" cy="457"/>
            </a:xfrm>
          </p:grpSpPr>
          <p:sp>
            <p:nvSpPr>
              <p:cNvPr id="479265" name="Rectangle 33"/>
              <p:cNvSpPr>
                <a:spLocks noChangeArrowheads="1"/>
              </p:cNvSpPr>
              <p:nvPr/>
            </p:nvSpPr>
            <p:spPr bwMode="blackWhite">
              <a:xfrm>
                <a:off x="2293" y="2088"/>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6" name="Rectangle 34"/>
              <p:cNvSpPr>
                <a:spLocks noChangeArrowheads="1"/>
              </p:cNvSpPr>
              <p:nvPr/>
            </p:nvSpPr>
            <p:spPr bwMode="blackWhite">
              <a:xfrm>
                <a:off x="2564" y="2088"/>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7" name="Rectangle 35"/>
              <p:cNvSpPr>
                <a:spLocks noChangeArrowheads="1"/>
              </p:cNvSpPr>
              <p:nvPr/>
            </p:nvSpPr>
            <p:spPr bwMode="blackWhite">
              <a:xfrm>
                <a:off x="2833" y="2088"/>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8" name="Rectangle 36"/>
              <p:cNvSpPr>
                <a:spLocks noChangeArrowheads="1"/>
              </p:cNvSpPr>
              <p:nvPr/>
            </p:nvSpPr>
            <p:spPr bwMode="blackWhite">
              <a:xfrm>
                <a:off x="2294" y="2259"/>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9" name="Rectangle 37"/>
              <p:cNvSpPr>
                <a:spLocks noChangeArrowheads="1"/>
              </p:cNvSpPr>
              <p:nvPr/>
            </p:nvSpPr>
            <p:spPr bwMode="blackWhite">
              <a:xfrm>
                <a:off x="2565" y="2259"/>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0" name="Rectangle 38"/>
              <p:cNvSpPr>
                <a:spLocks noChangeArrowheads="1"/>
              </p:cNvSpPr>
              <p:nvPr/>
            </p:nvSpPr>
            <p:spPr bwMode="blackWhite">
              <a:xfrm>
                <a:off x="2834" y="2259"/>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1" name="Rectangle 39"/>
              <p:cNvSpPr>
                <a:spLocks noChangeArrowheads="1"/>
              </p:cNvSpPr>
              <p:nvPr/>
            </p:nvSpPr>
            <p:spPr bwMode="blackWhite">
              <a:xfrm>
                <a:off x="2294" y="2427"/>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2" name="Rectangle 40"/>
              <p:cNvSpPr>
                <a:spLocks noChangeArrowheads="1"/>
              </p:cNvSpPr>
              <p:nvPr/>
            </p:nvSpPr>
            <p:spPr bwMode="blackWhite">
              <a:xfrm>
                <a:off x="2565" y="2427"/>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3" name="Rectangle 41"/>
              <p:cNvSpPr>
                <a:spLocks noChangeArrowheads="1"/>
              </p:cNvSpPr>
              <p:nvPr/>
            </p:nvSpPr>
            <p:spPr bwMode="blackWhite">
              <a:xfrm>
                <a:off x="2834" y="2427"/>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grpSp>
      </p:grpSp>
    </p:spTree>
    <p:extLst>
      <p:ext uri="{BB962C8B-B14F-4D97-AF65-F5344CB8AC3E}">
        <p14:creationId xmlns:p14="http://schemas.microsoft.com/office/powerpoint/2010/main" val="60690634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en-US" dirty="0" smtClean="0"/>
              <a:t>Homework </a:t>
            </a:r>
            <a:r>
              <a:rPr lang="en-US" dirty="0"/>
              <a:t>(5)</a:t>
            </a:r>
            <a:endParaRPr lang="bg-BG" dirty="0"/>
          </a:p>
        </p:txBody>
      </p:sp>
      <p:sp>
        <p:nvSpPr>
          <p:cNvPr id="555011" name="Rectangle 3"/>
          <p:cNvSpPr>
            <a:spLocks noGrp="1" noChangeArrowheads="1"/>
          </p:cNvSpPr>
          <p:nvPr>
            <p:ph idx="1"/>
          </p:nvPr>
        </p:nvSpPr>
        <p:spPr/>
        <p:txBody>
          <a:bodyPr/>
          <a:lstStyle/>
          <a:p>
            <a:pPr marL="446088" indent="-446088">
              <a:buFont typeface="+mj-lt"/>
              <a:buAutoNum type="arabicPeriod" startAt="22"/>
              <a:tabLst/>
            </a:pPr>
            <a:r>
              <a:rPr lang="en-US" sz="2800" dirty="0" smtClean="0"/>
              <a:t>Write a SQL query to find all departments and all region names, country names and city names as a single list. Use </a:t>
            </a:r>
            <a:r>
              <a:rPr lang="en-US" sz="2800" dirty="0" smtClean="0">
                <a:solidFill>
                  <a:schemeClr val="accent5">
                    <a:lumMod val="20000"/>
                    <a:lumOff val="80000"/>
                  </a:schemeClr>
                </a:solidFill>
                <a:latin typeface="Consolas" pitchFamily="49" charset="0"/>
                <a:cs typeface="Consolas" pitchFamily="49" charset="0"/>
              </a:rPr>
              <a:t>UNION</a:t>
            </a:r>
            <a:r>
              <a:rPr lang="en-US" sz="2800" dirty="0" smtClean="0"/>
              <a:t>.</a:t>
            </a:r>
          </a:p>
          <a:p>
            <a:pPr marL="446088" indent="-446088">
              <a:buFont typeface="+mj-lt"/>
              <a:buAutoNum type="arabicPeriod" startAt="22"/>
              <a:tabLst/>
            </a:pPr>
            <a:r>
              <a:rPr lang="en-US" sz="2800" dirty="0" smtClean="0"/>
              <a:t>Write a SQL query to find all the employees and the manager for each of them along with the employees that do not have manager. User right outer join. Rewrite the query to use left outer join.</a:t>
            </a:r>
          </a:p>
          <a:p>
            <a:pPr marL="446088" indent="-446088">
              <a:buFontTx/>
              <a:buAutoNum type="arabicPeriod" startAt="22"/>
              <a:tabLst/>
            </a:pPr>
            <a:r>
              <a:rPr lang="en-US" sz="2800" dirty="0" smtClean="0"/>
              <a:t>Write </a:t>
            </a:r>
            <a:r>
              <a:rPr lang="en-US" sz="2800" dirty="0"/>
              <a:t>a SQL query to find the names of all employees from the departments "Sales" and "Finance" whose hire year is between 1995 and 2000.</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60</a:t>
            </a:fld>
            <a:endParaRPr lang="en-US" dirty="0"/>
          </a:p>
        </p:txBody>
      </p:sp>
    </p:spTree>
    <p:extLst>
      <p:ext uri="{BB962C8B-B14F-4D97-AF65-F5344CB8AC3E}">
        <p14:creationId xmlns:p14="http://schemas.microsoft.com/office/powerpoint/2010/main" val="738163668"/>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WTF?</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61</a:t>
            </a:fld>
            <a:endParaRPr lang="en-US" dirty="0"/>
          </a:p>
        </p:txBody>
      </p:sp>
      <p:pic>
        <p:nvPicPr>
          <p:cNvPr id="5" name="Picture 1"/>
          <p:cNvPicPr>
            <a:picLocks noChangeAspect="1" noChangeArrowheads="1"/>
          </p:cNvPicPr>
          <p:nvPr/>
        </p:nvPicPr>
        <p:blipFill>
          <a:blip r:embed="rId2" cstate="screen"/>
          <a:srcRect/>
          <a:stretch>
            <a:fillRect/>
          </a:stretch>
        </p:blipFill>
        <p:spPr bwMode="auto">
          <a:xfrm>
            <a:off x="2487160" y="1371600"/>
            <a:ext cx="3761240" cy="4743710"/>
          </a:xfrm>
          <a:prstGeom prst="roundRect">
            <a:avLst>
              <a:gd name="adj" fmla="val 4098"/>
            </a:avLst>
          </a:prstGeom>
          <a:solidFill>
            <a:srgbClr val="FFFFFF">
              <a:shade val="85000"/>
            </a:srgbClr>
          </a:solidFill>
          <a:ln>
            <a:noFill/>
          </a:ln>
          <a:effectLst>
            <a:innerShdw blurRad="317500">
              <a:prstClr val="black"/>
            </a:innerShdw>
          </a:effectLst>
        </p:spPr>
      </p:pic>
      <p:pic>
        <p:nvPicPr>
          <p:cNvPr id="6" name="Picture 1" descr="C:\Trash\table-red.png"/>
          <p:cNvPicPr>
            <a:picLocks noChangeAspect="1" noChangeArrowheads="1"/>
          </p:cNvPicPr>
          <p:nvPr/>
        </p:nvPicPr>
        <p:blipFill>
          <a:blip r:embed="rId3" cstate="screen"/>
          <a:srcRect/>
          <a:stretch>
            <a:fillRect/>
          </a:stretch>
        </p:blipFill>
        <p:spPr bwMode="auto">
          <a:xfrm rot="21124608">
            <a:off x="450595" y="1151768"/>
            <a:ext cx="2789529" cy="1827988"/>
          </a:xfrm>
          <a:prstGeom prst="rect">
            <a:avLst/>
          </a:prstGeom>
          <a:noFill/>
          <a:effectLst>
            <a:glow rad="228600">
              <a:schemeClr val="accent2">
                <a:satMod val="175000"/>
                <a:alpha val="40000"/>
              </a:schemeClr>
            </a:glow>
          </a:effectLst>
          <a:scene3d>
            <a:camera prst="perspectiveHeroicExtremeRightFacing"/>
            <a:lightRig rig="threePt" dir="t"/>
          </a:scene3d>
        </p:spPr>
      </p:pic>
      <p:pic>
        <p:nvPicPr>
          <p:cNvPr id="7" name="Picture 3" descr="C:\Trash\customers-table.png"/>
          <p:cNvPicPr>
            <a:picLocks noChangeAspect="1" noChangeArrowheads="1"/>
          </p:cNvPicPr>
          <p:nvPr/>
        </p:nvPicPr>
        <p:blipFill>
          <a:blip r:embed="rId4" cstate="screen"/>
          <a:srcRect/>
          <a:stretch>
            <a:fillRect/>
          </a:stretch>
        </p:blipFill>
        <p:spPr bwMode="auto">
          <a:xfrm>
            <a:off x="5416732" y="2590800"/>
            <a:ext cx="2431868" cy="2895600"/>
          </a:xfrm>
          <a:prstGeom prst="rect">
            <a:avLst/>
          </a:prstGeom>
          <a:no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pic>
        <p:nvPicPr>
          <p:cNvPr id="8" name="Picture 2" descr="http://simplyeasy.files.wordpress.com/2008/08/sql-logo.png"/>
          <p:cNvPicPr>
            <a:picLocks noChangeAspect="1" noChangeArrowheads="1"/>
          </p:cNvPicPr>
          <p:nvPr/>
        </p:nvPicPr>
        <p:blipFill>
          <a:blip r:embed="rId5" cstate="screen"/>
          <a:srcRect/>
          <a:stretch>
            <a:fillRect/>
          </a:stretch>
        </p:blipFill>
        <p:spPr bwMode="auto">
          <a:xfrm rot="20408793">
            <a:off x="5363745" y="1180011"/>
            <a:ext cx="1762626" cy="1381125"/>
          </a:xfrm>
          <a:prstGeom prst="rect">
            <a:avLst/>
          </a:prstGeom>
          <a:noFill/>
          <a:effectLst>
            <a:outerShdw blurRad="50800" dist="38100" dir="2700000" algn="tl" rotWithShape="0">
              <a:prstClr val="black">
                <a:alpha val="40000"/>
              </a:prstClr>
            </a:outerShdw>
          </a:effectLst>
          <a:scene3d>
            <a:camera prst="perspectiveHeroicExtremeLeftFacing"/>
            <a:lightRig rig="threePt" dir="t"/>
          </a:scene3d>
        </p:spPr>
      </p:pic>
      <p:pic>
        <p:nvPicPr>
          <p:cNvPr id="9" name="Picture 2" descr="http://www.iconspedia.com/uploads/1160917852.png"/>
          <p:cNvPicPr>
            <a:picLocks noChangeAspect="1" noChangeArrowheads="1"/>
          </p:cNvPicPr>
          <p:nvPr/>
        </p:nvPicPr>
        <p:blipFill>
          <a:blip r:embed="rId6" cstate="screen"/>
          <a:srcRect/>
          <a:stretch>
            <a:fillRect/>
          </a:stretch>
        </p:blipFill>
        <p:spPr bwMode="auto">
          <a:xfrm rot="808966">
            <a:off x="1440880" y="5063100"/>
            <a:ext cx="1343984" cy="1343984"/>
          </a:xfrm>
          <a:prstGeom prst="rect">
            <a:avLst/>
          </a:prstGeom>
          <a:noFill/>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8889728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p:txBody>
          <a:bodyPr/>
          <a:lstStyle/>
          <a:p>
            <a:r>
              <a:rPr lang="en-US" dirty="0" smtClean="0"/>
              <a:t>"Web Design with HTML </a:t>
            </a:r>
            <a:r>
              <a:rPr lang="en-US" dirty="0" smtClean="0">
                <a:latin typeface="Consolas" pitchFamily="49" charset="0"/>
                <a:cs typeface="Consolas" pitchFamily="49" charset="0"/>
              </a:rPr>
              <a:t>5</a:t>
            </a:r>
            <a:r>
              <a:rPr lang="en-US" dirty="0" smtClean="0"/>
              <a:t>, CSS </a:t>
            </a:r>
            <a:r>
              <a:rPr lang="en-US" dirty="0" smtClean="0">
                <a:latin typeface="Consolas" pitchFamily="49" charset="0"/>
                <a:cs typeface="Consolas" pitchFamily="49" charset="0"/>
              </a:rPr>
              <a:t>3</a:t>
            </a:r>
            <a:r>
              <a:rPr lang="en-US" dirty="0" smtClean="0"/>
              <a:t> and JavaScript" course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2" tooltip="&quot;Web Design with HTML 5, CSS 3 and JavaScript&quot; course @ Telerik Academy"/>
              </a:rPr>
              <a:t>html5course.telerik.com</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7372349" y="5029200"/>
            <a:ext cx="1466851"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969616"/>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6182100" y="4228275"/>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a:hlinkClick r:id="rId2" tooltip="&quot;Web Design with HTML 5, CSS 3 and JavaScript&quot; course @ Telerik Academy"/>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7456499" y="1026915"/>
            <a:ext cx="1230302" cy="9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879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Execution</a:t>
            </a:r>
            <a:endParaRPr lang="en-US" dirty="0"/>
          </a:p>
        </p:txBody>
      </p:sp>
      <p:sp>
        <p:nvSpPr>
          <p:cNvPr id="3" name="Content Placeholder 2"/>
          <p:cNvSpPr>
            <a:spLocks noGrp="1"/>
          </p:cNvSpPr>
          <p:nvPr>
            <p:ph idx="1"/>
          </p:nvPr>
        </p:nvSpPr>
        <p:spPr>
          <a:xfrm>
            <a:off x="228600" y="990600"/>
            <a:ext cx="8686800" cy="5715000"/>
          </a:xfrm>
        </p:spPr>
        <p:txBody>
          <a:bodyPr/>
          <a:lstStyle/>
          <a:p>
            <a:pPr>
              <a:lnSpc>
                <a:spcPct val="100000"/>
              </a:lnSpc>
            </a:pPr>
            <a:r>
              <a:rPr lang="en-US" dirty="0" smtClean="0"/>
              <a:t>SQL commands are executed through a </a:t>
            </a:r>
            <a:r>
              <a:rPr lang="en-US" dirty="0" smtClean="0">
                <a:solidFill>
                  <a:schemeClr val="accent5">
                    <a:lumMod val="20000"/>
                    <a:lumOff val="80000"/>
                  </a:schemeClr>
                </a:solidFill>
              </a:rPr>
              <a:t>database connection</a:t>
            </a:r>
          </a:p>
          <a:p>
            <a:pPr lvl="1">
              <a:lnSpc>
                <a:spcPct val="100000"/>
              </a:lnSpc>
            </a:pPr>
            <a:r>
              <a:rPr lang="en-US" dirty="0" smtClean="0"/>
              <a:t>DB connection is a channel between the client and the SQL server</a:t>
            </a:r>
          </a:p>
          <a:p>
            <a:pPr lvl="1">
              <a:lnSpc>
                <a:spcPct val="100000"/>
              </a:lnSpc>
            </a:pPr>
            <a:r>
              <a:rPr lang="en-US" dirty="0" smtClean="0"/>
              <a:t>DB connections take resources and should be closed when no longer used</a:t>
            </a:r>
          </a:p>
          <a:p>
            <a:pPr lvl="1">
              <a:lnSpc>
                <a:spcPct val="100000"/>
              </a:lnSpc>
            </a:pPr>
            <a:r>
              <a:rPr lang="en-US" dirty="0" smtClean="0"/>
              <a:t>Multiple clients can be connected to the SQL server at the same time</a:t>
            </a:r>
          </a:p>
          <a:p>
            <a:pPr lvl="1">
              <a:lnSpc>
                <a:spcPct val="100000"/>
              </a:lnSpc>
            </a:pPr>
            <a:r>
              <a:rPr lang="en-US" dirty="0" smtClean="0"/>
              <a:t>SQL commands can be executed in parallel</a:t>
            </a:r>
          </a:p>
          <a:p>
            <a:pPr lvl="2">
              <a:lnSpc>
                <a:spcPct val="100000"/>
              </a:lnSpc>
            </a:pPr>
            <a:r>
              <a:rPr lang="en-US" dirty="0" smtClean="0"/>
              <a:t>Transactions and isolation deal with concurrency</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Tree>
    <p:extLst>
      <p:ext uri="{BB962C8B-B14F-4D97-AF65-F5344CB8AC3E}">
        <p14:creationId xmlns:p14="http://schemas.microsoft.com/office/powerpoint/2010/main" val="38676772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ctrTitle"/>
          </p:nvPr>
        </p:nvSpPr>
        <p:spPr>
          <a:xfrm>
            <a:off x="457200" y="4191000"/>
            <a:ext cx="8229600" cy="685800"/>
          </a:xfrm>
        </p:spPr>
        <p:txBody>
          <a:bodyPr/>
          <a:lstStyle/>
          <a:p>
            <a:r>
              <a:rPr lang="en-US" dirty="0"/>
              <a:t>SQL and T-SQL</a:t>
            </a:r>
            <a:endParaRPr lang="bg-BG" dirty="0"/>
          </a:p>
        </p:txBody>
      </p:sp>
      <p:sp>
        <p:nvSpPr>
          <p:cNvPr id="4" name="Subtitle 3"/>
          <p:cNvSpPr>
            <a:spLocks noGrp="1"/>
          </p:cNvSpPr>
          <p:nvPr>
            <p:ph type="subTitle" idx="1"/>
          </p:nvPr>
        </p:nvSpPr>
        <p:spPr>
          <a:xfrm>
            <a:off x="457200" y="4917279"/>
            <a:ext cx="8229600" cy="569120"/>
          </a:xfrm>
        </p:spPr>
        <p:txBody>
          <a:bodyPr/>
          <a:lstStyle/>
          <a:p>
            <a:r>
              <a:rPr dirty="0" smtClean="0"/>
              <a:t>Introduction</a:t>
            </a:r>
            <a:endParaRPr lang="bg-BG" dirty="0"/>
          </a:p>
        </p:txBody>
      </p:sp>
      <p:pic>
        <p:nvPicPr>
          <p:cNvPr id="89090" name="Picture 2" descr="http://www.pre.nl/image/download.jpg"/>
          <p:cNvPicPr>
            <a:picLocks noChangeAspect="1" noChangeArrowheads="1"/>
          </p:cNvPicPr>
          <p:nvPr/>
        </p:nvPicPr>
        <p:blipFill>
          <a:blip r:embed="rId3" cstate="screen"/>
          <a:srcRect/>
          <a:stretch>
            <a:fillRect/>
          </a:stretch>
        </p:blipFill>
        <p:spPr bwMode="auto">
          <a:xfrm>
            <a:off x="4724400" y="533400"/>
            <a:ext cx="3676650" cy="244389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2" name="Picture 2" descr="http://developer.mimer.com/images/tools/sqldeveloperLogoS.jpg"/>
          <p:cNvPicPr>
            <a:picLocks noChangeAspect="1" noChangeArrowheads="1"/>
          </p:cNvPicPr>
          <p:nvPr/>
        </p:nvPicPr>
        <p:blipFill>
          <a:blip r:embed="rId4" cstate="screen"/>
          <a:srcRect/>
          <a:stretch>
            <a:fillRect/>
          </a:stretch>
        </p:blipFill>
        <p:spPr bwMode="auto">
          <a:xfrm>
            <a:off x="990600" y="1752600"/>
            <a:ext cx="1828800" cy="167030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5629248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dirty="0"/>
              <a:t>What is SQL?</a:t>
            </a:r>
            <a:endParaRPr lang="bg-BG" dirty="0"/>
          </a:p>
        </p:txBody>
      </p:sp>
      <p:sp>
        <p:nvSpPr>
          <p:cNvPr id="483331"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Structured Query Language (SQL)</a:t>
            </a:r>
          </a:p>
          <a:p>
            <a:pPr lvl="1">
              <a:lnSpc>
                <a:spcPct val="100000"/>
              </a:lnSpc>
            </a:pPr>
            <a:r>
              <a:rPr lang="en-US" dirty="0"/>
              <a:t>Declarative language for query and manipulation of relational data</a:t>
            </a:r>
          </a:p>
          <a:p>
            <a:pPr>
              <a:lnSpc>
                <a:spcPct val="100000"/>
              </a:lnSpc>
            </a:pPr>
            <a:r>
              <a:rPr lang="en-US" dirty="0"/>
              <a:t>SQL consists of:</a:t>
            </a:r>
          </a:p>
          <a:p>
            <a:pPr lvl="1">
              <a:lnSpc>
                <a:spcPct val="100000"/>
              </a:lnSpc>
            </a:pPr>
            <a:r>
              <a:rPr lang="en-US" dirty="0"/>
              <a:t>Data Manipulation Language (DML)</a:t>
            </a:r>
          </a:p>
          <a:p>
            <a:pPr marL="1265238" lvl="2" indent="-350838">
              <a:lnSpc>
                <a:spcPct val="100000"/>
              </a:lnSpc>
            </a:pPr>
            <a:r>
              <a:rPr lang="en-US" dirty="0">
                <a:solidFill>
                  <a:schemeClr val="accent5">
                    <a:lumMod val="20000"/>
                    <a:lumOff val="80000"/>
                  </a:schemeClr>
                </a:solidFill>
                <a:latin typeface="Consolas" pitchFamily="49" charset="0"/>
              </a:rPr>
              <a:t>SELECT</a:t>
            </a:r>
            <a:r>
              <a:rPr lang="en-US" dirty="0"/>
              <a:t>, </a:t>
            </a:r>
            <a:r>
              <a:rPr lang="en-US" dirty="0">
                <a:solidFill>
                  <a:schemeClr val="accent5">
                    <a:lumMod val="20000"/>
                    <a:lumOff val="80000"/>
                  </a:schemeClr>
                </a:solidFill>
                <a:latin typeface="Consolas" pitchFamily="49" charset="0"/>
              </a:rPr>
              <a:t>INSERT</a:t>
            </a:r>
            <a:r>
              <a:rPr lang="en-US" dirty="0"/>
              <a:t>, </a:t>
            </a:r>
            <a:r>
              <a:rPr lang="en-US" dirty="0">
                <a:solidFill>
                  <a:schemeClr val="accent5">
                    <a:lumMod val="20000"/>
                    <a:lumOff val="80000"/>
                  </a:schemeClr>
                </a:solidFill>
                <a:latin typeface="Consolas" pitchFamily="49" charset="0"/>
              </a:rPr>
              <a:t>UPDATE</a:t>
            </a:r>
            <a:r>
              <a:rPr lang="en-US" dirty="0"/>
              <a:t>, </a:t>
            </a:r>
            <a:r>
              <a:rPr lang="en-US" dirty="0">
                <a:solidFill>
                  <a:schemeClr val="accent5">
                    <a:lumMod val="20000"/>
                    <a:lumOff val="80000"/>
                  </a:schemeClr>
                </a:solidFill>
                <a:latin typeface="Consolas" pitchFamily="49" charset="0"/>
              </a:rPr>
              <a:t>DELETE</a:t>
            </a:r>
            <a:endParaRPr lang="bg-BG" dirty="0">
              <a:solidFill>
                <a:schemeClr val="accent5">
                  <a:lumMod val="20000"/>
                  <a:lumOff val="80000"/>
                </a:schemeClr>
              </a:solidFill>
              <a:latin typeface="Consolas" pitchFamily="49" charset="0"/>
            </a:endParaRPr>
          </a:p>
          <a:p>
            <a:pPr lvl="1">
              <a:lnSpc>
                <a:spcPct val="100000"/>
              </a:lnSpc>
            </a:pPr>
            <a:r>
              <a:rPr lang="en-US" dirty="0"/>
              <a:t>Data Definition Language (DDL)</a:t>
            </a:r>
          </a:p>
          <a:p>
            <a:pPr marL="1265238" lvl="2" indent="-350838">
              <a:lnSpc>
                <a:spcPct val="100000"/>
              </a:lnSpc>
            </a:pPr>
            <a:r>
              <a:rPr lang="en-US" dirty="0">
                <a:solidFill>
                  <a:schemeClr val="accent5">
                    <a:lumMod val="20000"/>
                    <a:lumOff val="80000"/>
                  </a:schemeClr>
                </a:solidFill>
                <a:latin typeface="Consolas" pitchFamily="49" charset="0"/>
              </a:rPr>
              <a:t>CREATE</a:t>
            </a:r>
            <a:r>
              <a:rPr lang="en-US" dirty="0"/>
              <a:t>, </a:t>
            </a:r>
            <a:r>
              <a:rPr lang="en-US" dirty="0">
                <a:solidFill>
                  <a:schemeClr val="accent5">
                    <a:lumMod val="20000"/>
                    <a:lumOff val="80000"/>
                  </a:schemeClr>
                </a:solidFill>
                <a:latin typeface="Consolas" pitchFamily="49" charset="0"/>
              </a:rPr>
              <a:t>DROP</a:t>
            </a:r>
            <a:r>
              <a:rPr lang="en-US" dirty="0"/>
              <a:t>, </a:t>
            </a:r>
            <a:r>
              <a:rPr lang="en-US" dirty="0">
                <a:solidFill>
                  <a:schemeClr val="accent5">
                    <a:lumMod val="20000"/>
                    <a:lumOff val="80000"/>
                  </a:schemeClr>
                </a:solidFill>
                <a:latin typeface="Consolas" pitchFamily="49" charset="0"/>
              </a:rPr>
              <a:t>ALTER</a:t>
            </a:r>
          </a:p>
          <a:p>
            <a:pPr marL="1265238" lvl="2" indent="-350838">
              <a:lnSpc>
                <a:spcPct val="100000"/>
              </a:lnSpc>
            </a:pPr>
            <a:r>
              <a:rPr lang="en-US" dirty="0">
                <a:solidFill>
                  <a:schemeClr val="accent5">
                    <a:lumMod val="20000"/>
                    <a:lumOff val="80000"/>
                  </a:schemeClr>
                </a:solidFill>
                <a:latin typeface="Consolas" pitchFamily="49" charset="0"/>
              </a:rPr>
              <a:t>GRANT</a:t>
            </a:r>
            <a:r>
              <a:rPr lang="en-US" dirty="0"/>
              <a:t>, </a:t>
            </a:r>
            <a:r>
              <a:rPr lang="en-US" dirty="0">
                <a:solidFill>
                  <a:schemeClr val="accent5">
                    <a:lumMod val="20000"/>
                    <a:lumOff val="80000"/>
                  </a:schemeClr>
                </a:solidFill>
                <a:latin typeface="Consolas" pitchFamily="49" charset="0"/>
              </a:rPr>
              <a:t>REVOKE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205625750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1253</TotalTime>
  <Words>5474</Words>
  <Application>Microsoft Office PowerPoint</Application>
  <PresentationFormat>On-screen Show (4:3)</PresentationFormat>
  <Paragraphs>1035</Paragraphs>
  <Slides>62</Slides>
  <Notes>41</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Telerik Academy</vt:lpstr>
      <vt:lpstr>Structured Query  Language (SQL)</vt:lpstr>
      <vt:lpstr>Table of Contents</vt:lpstr>
      <vt:lpstr>Table of Contents (2)</vt:lpstr>
      <vt:lpstr>Relational Databases and SQL</vt:lpstr>
      <vt:lpstr>Relational Databases and SQL</vt:lpstr>
      <vt:lpstr>Communicating with the DB</vt:lpstr>
      <vt:lpstr>SQL Execution</vt:lpstr>
      <vt:lpstr>SQL and T-SQL</vt:lpstr>
      <vt:lpstr>What is SQL?</vt:lpstr>
      <vt:lpstr>SQL – Few Examples</vt:lpstr>
      <vt:lpstr>What is T-SQL?</vt:lpstr>
      <vt:lpstr>T-SQL – Example</vt:lpstr>
      <vt:lpstr>SQL Language</vt:lpstr>
      <vt:lpstr>Capabilities of SQL SELECT </vt:lpstr>
      <vt:lpstr>The Telerik Academy Database Schema in SQL Server</vt:lpstr>
      <vt:lpstr>Basic SELECT Statement</vt:lpstr>
      <vt:lpstr>SELECT Example</vt:lpstr>
      <vt:lpstr>Arithmetic Operations</vt:lpstr>
      <vt:lpstr>The NULL Value</vt:lpstr>
      <vt:lpstr>Column Aliases</vt:lpstr>
      <vt:lpstr>Concatenation Operator</vt:lpstr>
      <vt:lpstr>Literal Character Strings</vt:lpstr>
      <vt:lpstr>Removing Duplicate Rows</vt:lpstr>
      <vt:lpstr>Set Operations: UNION, INTERSECT and MINUS</vt:lpstr>
      <vt:lpstr>Limiting the Rows Selected</vt:lpstr>
      <vt:lpstr>Other Comparison Conditions</vt:lpstr>
      <vt:lpstr>Comparing with NULL</vt:lpstr>
      <vt:lpstr>Logical Operators and Brackets</vt:lpstr>
      <vt:lpstr>Sorting with ORDER BY</vt:lpstr>
      <vt:lpstr>SQL Language</vt:lpstr>
      <vt:lpstr>Data from Multiple Tables</vt:lpstr>
      <vt:lpstr>Cartesian Product</vt:lpstr>
      <vt:lpstr>Cartesian Product (2)</vt:lpstr>
      <vt:lpstr>Types of Joins</vt:lpstr>
      <vt:lpstr>Inner Join with ON Clause</vt:lpstr>
      <vt:lpstr>Equijoins</vt:lpstr>
      <vt:lpstr>INNER vs. OUTER Joins</vt:lpstr>
      <vt:lpstr>INNER JOIN</vt:lpstr>
      <vt:lpstr>LEFT OUTER JOIN</vt:lpstr>
      <vt:lpstr>RIGHT OUTER JOIN</vt:lpstr>
      <vt:lpstr>FULL OUTER JOIN</vt:lpstr>
      <vt:lpstr>Three-Way Joins</vt:lpstr>
      <vt:lpstr>Self-Join</vt:lpstr>
      <vt:lpstr>Cross Join</vt:lpstr>
      <vt:lpstr>Additional Conditions</vt:lpstr>
      <vt:lpstr>Complex Join Conditions</vt:lpstr>
      <vt:lpstr>SQL Language</vt:lpstr>
      <vt:lpstr>Inserting Data</vt:lpstr>
      <vt:lpstr>SQL Language</vt:lpstr>
      <vt:lpstr>Updating Data</vt:lpstr>
      <vt:lpstr>Updating Joined Tables</vt:lpstr>
      <vt:lpstr>SQL Language</vt:lpstr>
      <vt:lpstr>Deleting Data</vt:lpstr>
      <vt:lpstr>Deleting from Joined Tables</vt:lpstr>
      <vt:lpstr>Structured Query  Language (SQL)</vt:lpstr>
      <vt:lpstr>Homework</vt:lpstr>
      <vt:lpstr>Homework (2)</vt:lpstr>
      <vt:lpstr>Homework (3)</vt:lpstr>
      <vt:lpstr>Homework (4)</vt:lpstr>
      <vt:lpstr>Homework (5)</vt:lpstr>
      <vt:lpstr>WTF?</vt:lpstr>
      <vt:lpstr>Free Trainings @ Telerik Academy</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Telerik Software Academy</dc:title>
  <dc:subject>Telerik Software Academy</dc:subject>
  <dc:creator>Svetlin Nakov</dc:creator>
  <cp:keywords>telerik software academy, free courses for developers</cp:keywords>
  <cp:lastModifiedBy>Georgi Georgiev</cp:lastModifiedBy>
  <cp:revision>302</cp:revision>
  <dcterms:created xsi:type="dcterms:W3CDTF">2007-12-08T16:03:35Z</dcterms:created>
  <dcterms:modified xsi:type="dcterms:W3CDTF">2012-12-06T07:59:44Z</dcterms:modified>
  <cp:category>software engineering</cp:category>
</cp:coreProperties>
</file>